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045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9FCAA-A506-447B-ACA2-65BDE8A57429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FE307-64AE-4549-B528-536B89E442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29B5-FF9A-419D-AB61-D0F9CC90AE8B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gradFill rotWithShape="1">
          <a:gsLst>
            <a:gs pos="0">
              <a:srgbClr val="DCDCDC"/>
            </a:gs>
            <a:gs pos="100000">
              <a:srgbClr val="F1F1F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9087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、创建一台</a:t>
            </a:r>
            <a:r>
              <a:rPr lang="en-US" altLang="zh-CN" dirty="0" smtClean="0"/>
              <a:t>EC2</a:t>
            </a:r>
            <a:r>
              <a:rPr lang="zh-CN" altLang="en-US" dirty="0" smtClean="0"/>
              <a:t>，安装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556792"/>
            <a:ext cx="6165502" cy="387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3528" y="33265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一、准备自定义</a:t>
            </a:r>
            <a:r>
              <a:rPr lang="en-US" altLang="zh-CN" sz="2000" dirty="0" smtClean="0"/>
              <a:t>AMI</a:t>
            </a:r>
            <a:endParaRPr lang="zh-CN" altLang="en-US" sz="2000" dirty="0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880745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4046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、创建启动配置，选择我的</a:t>
            </a:r>
            <a:r>
              <a:rPr lang="en-US" altLang="zh-CN" dirty="0" smtClean="0"/>
              <a:t>AMI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4581128"/>
            <a:ext cx="4032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该选项在勾选从</a:t>
            </a:r>
            <a:r>
              <a:rPr lang="en-US" altLang="zh-CN" sz="1600" dirty="0" smtClean="0">
                <a:solidFill>
                  <a:srgbClr val="FF0000"/>
                </a:solidFill>
              </a:rPr>
              <a:t>ELB</a:t>
            </a:r>
            <a:r>
              <a:rPr lang="zh-CN" altLang="en-US" sz="1600" dirty="0" smtClean="0">
                <a:solidFill>
                  <a:srgbClr val="FF0000"/>
                </a:solidFill>
              </a:rPr>
              <a:t>接收流量后才会出现。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ELB</a:t>
            </a:r>
            <a:r>
              <a:rPr lang="zh-CN" altLang="en-US" sz="1600" dirty="0" smtClean="0">
                <a:solidFill>
                  <a:srgbClr val="FF0000"/>
                </a:solidFill>
              </a:rPr>
              <a:t>代表同时启用</a:t>
            </a:r>
            <a:r>
              <a:rPr lang="en-US" altLang="zh-CN" sz="1600" dirty="0" smtClean="0">
                <a:solidFill>
                  <a:srgbClr val="0070C0"/>
                </a:solidFill>
              </a:rPr>
              <a:t>ELB</a:t>
            </a:r>
            <a:r>
              <a:rPr lang="zh-CN" altLang="en-US" sz="1600" dirty="0" smtClean="0">
                <a:solidFill>
                  <a:srgbClr val="0070C0"/>
                </a:solidFill>
              </a:rPr>
              <a:t>运行状况检查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0070C0"/>
                </a:solidFill>
              </a:rPr>
              <a:t>Auto Scaling</a:t>
            </a:r>
            <a:r>
              <a:rPr lang="zh-CN" altLang="en-US" sz="1600" dirty="0" smtClean="0">
                <a:solidFill>
                  <a:srgbClr val="0070C0"/>
                </a:solidFill>
              </a:rPr>
              <a:t>对</a:t>
            </a:r>
            <a:r>
              <a:rPr lang="en-US" altLang="zh-CN" sz="1600" dirty="0" smtClean="0">
                <a:solidFill>
                  <a:srgbClr val="0070C0"/>
                </a:solidFill>
              </a:rPr>
              <a:t>EC2</a:t>
            </a:r>
            <a:r>
              <a:rPr lang="zh-CN" altLang="en-US" sz="1600" dirty="0" smtClean="0">
                <a:solidFill>
                  <a:srgbClr val="0070C0"/>
                </a:solidFill>
              </a:rPr>
              <a:t>实例状况检查</a:t>
            </a:r>
            <a:r>
              <a:rPr lang="zh-CN" altLang="en-US" sz="1600" dirty="0" smtClean="0">
                <a:solidFill>
                  <a:srgbClr val="FF0000"/>
                </a:solidFill>
              </a:rPr>
              <a:t>两种检查方式。只要实例的两项检测结果其中一项为不佳，就会执行替换操作。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EC2</a:t>
            </a:r>
            <a:r>
              <a:rPr lang="zh-CN" altLang="en-US" sz="1600" dirty="0" smtClean="0">
                <a:solidFill>
                  <a:srgbClr val="FF0000"/>
                </a:solidFill>
              </a:rPr>
              <a:t>代表仅使用</a:t>
            </a:r>
            <a:r>
              <a:rPr lang="en-US" altLang="zh-CN" sz="1600" dirty="0" smtClean="0">
                <a:solidFill>
                  <a:srgbClr val="FF0000"/>
                </a:solidFill>
              </a:rPr>
              <a:t>Auto Scaling</a:t>
            </a:r>
            <a:r>
              <a:rPr lang="zh-CN" altLang="en-US" sz="1600" dirty="0" smtClean="0">
                <a:solidFill>
                  <a:srgbClr val="FF0000"/>
                </a:solidFill>
              </a:rPr>
              <a:t>服务的检查，只要</a:t>
            </a:r>
            <a:r>
              <a:rPr lang="en-US" altLang="zh-CN" sz="1600" dirty="0" smtClean="0">
                <a:solidFill>
                  <a:srgbClr val="FF0000"/>
                </a:solidFill>
              </a:rPr>
              <a:t>Auto Scaling</a:t>
            </a:r>
            <a:r>
              <a:rPr lang="zh-CN" altLang="en-US" sz="1600" dirty="0" smtClean="0">
                <a:solidFill>
                  <a:srgbClr val="FF0000"/>
                </a:solidFill>
              </a:rPr>
              <a:t>的检查结果为正常，就会继续保留实例。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2952" y="4869160"/>
            <a:ext cx="486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Auto Scaling</a:t>
            </a:r>
            <a:r>
              <a:rPr lang="zh-CN" altLang="en-US" sz="1600" dirty="0" smtClean="0">
                <a:solidFill>
                  <a:srgbClr val="FF0000"/>
                </a:solidFill>
              </a:rPr>
              <a:t>服务所需要的</a:t>
            </a:r>
            <a:r>
              <a:rPr lang="en-US" altLang="zh-CN" sz="1600" dirty="0" smtClean="0">
                <a:solidFill>
                  <a:srgbClr val="FF0000"/>
                </a:solidFill>
              </a:rPr>
              <a:t>IAM</a:t>
            </a:r>
            <a:r>
              <a:rPr lang="zh-CN" altLang="en-US" sz="1600" dirty="0" smtClean="0">
                <a:solidFill>
                  <a:srgbClr val="FF0000"/>
                </a:solidFill>
              </a:rPr>
              <a:t>角色，同与所启动的实例的</a:t>
            </a:r>
            <a:r>
              <a:rPr lang="en-US" altLang="zh-CN" sz="1600" dirty="0" smtClean="0">
                <a:solidFill>
                  <a:srgbClr val="FF0000"/>
                </a:solidFill>
              </a:rPr>
              <a:t>IAM</a:t>
            </a:r>
            <a:r>
              <a:rPr lang="zh-CN" altLang="en-US" sz="1600" dirty="0" smtClean="0">
                <a:solidFill>
                  <a:srgbClr val="FF0000"/>
                </a:solidFill>
              </a:rPr>
              <a:t>角色，不要混淆。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91680" y="2348880"/>
            <a:ext cx="31683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99992" y="4077072"/>
            <a:ext cx="0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979712" y="3789040"/>
            <a:ext cx="56166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63688" y="2564904"/>
            <a:ext cx="0" cy="20882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9952" y="5877272"/>
            <a:ext cx="4861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可能出现问题：例如</a:t>
            </a:r>
            <a:r>
              <a:rPr lang="en-US" altLang="zh-CN" sz="1600" dirty="0" smtClean="0">
                <a:solidFill>
                  <a:srgbClr val="FF0000"/>
                </a:solidFill>
              </a:rPr>
              <a:t>Apache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httpd</a:t>
            </a:r>
            <a:r>
              <a:rPr lang="zh-CN" altLang="en-US" sz="1600" dirty="0" smtClean="0">
                <a:solidFill>
                  <a:srgbClr val="FF0000"/>
                </a:solidFill>
              </a:rPr>
              <a:t>进程出错，该实例实际上已经不可再提供</a:t>
            </a:r>
            <a:r>
              <a:rPr lang="en-US" altLang="zh-CN" sz="1600" dirty="0" smtClean="0">
                <a:solidFill>
                  <a:srgbClr val="FF0000"/>
                </a:solidFill>
              </a:rPr>
              <a:t>web</a:t>
            </a:r>
            <a:r>
              <a:rPr lang="zh-CN" altLang="en-US" sz="1600" dirty="0" smtClean="0">
                <a:solidFill>
                  <a:srgbClr val="FF0000"/>
                </a:solidFill>
              </a:rPr>
              <a:t>服务，但</a:t>
            </a:r>
            <a:r>
              <a:rPr lang="en-US" altLang="zh-CN" sz="1600" dirty="0" smtClean="0">
                <a:solidFill>
                  <a:srgbClr val="FF0000"/>
                </a:solidFill>
              </a:rPr>
              <a:t>Auto Scaling</a:t>
            </a:r>
            <a:r>
              <a:rPr lang="zh-CN" altLang="en-US" sz="1600" dirty="0" smtClean="0">
                <a:solidFill>
                  <a:srgbClr val="FF0000"/>
                </a:solidFill>
              </a:rPr>
              <a:t>检查不出来，仍然判断为正常，不进行替换。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046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、配置扩展策略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目标跟踪</a:t>
            </a:r>
            <a:r>
              <a:rPr lang="zh-CN" altLang="en-US" dirty="0" smtClean="0"/>
              <a:t>扩展策略 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764704"/>
            <a:ext cx="524924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971600" y="1700808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2627784" y="1844824"/>
            <a:ext cx="338437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2160" y="1484784"/>
            <a:ext cx="259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仍具有自动替换功能，实现了固定规模的高可用。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2348880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83768" y="2636912"/>
            <a:ext cx="259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会根据前面启动数改变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1680" y="3429000"/>
            <a:ext cx="30963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3502" y="3284984"/>
            <a:ext cx="3070498" cy="84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接箭头连接符 24"/>
          <p:cNvCxnSpPr/>
          <p:nvPr/>
        </p:nvCxnSpPr>
        <p:spPr>
          <a:xfrm>
            <a:off x="4788024" y="3573016"/>
            <a:ext cx="12241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293096"/>
            <a:ext cx="259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简单扩展策略的选项。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47664" y="3933056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619672" y="4149080"/>
            <a:ext cx="0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504" y="5042118"/>
            <a:ext cx="8964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预热中的实例不会真正的加入到组的工作中，但是其实例自身作为个数将加入到指标计算的基数当中。</a:t>
            </a:r>
            <a:r>
              <a:rPr lang="en-US" altLang="zh-CN" sz="1600" dirty="0" smtClean="0">
                <a:solidFill>
                  <a:srgbClr val="FF0000"/>
                </a:solidFill>
              </a:rPr>
              <a:t> https://docs.aws.amazon.com/zh_cn/autoscaling/ec2/userguide/as-scaling-simple-step.html#as-step-scaling-warmup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例如</a:t>
            </a:r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r>
              <a:rPr lang="zh-CN" altLang="en-US" sz="1600" dirty="0" smtClean="0">
                <a:solidFill>
                  <a:srgbClr val="FF0000"/>
                </a:solidFill>
              </a:rPr>
              <a:t>台实例在工作，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台预热，此时指标会按</a:t>
            </a:r>
            <a:r>
              <a:rPr lang="en-US" altLang="zh-CN" sz="1600" dirty="0" smtClean="0">
                <a:solidFill>
                  <a:srgbClr val="FF0000"/>
                </a:solidFill>
              </a:rPr>
              <a:t>11</a:t>
            </a:r>
            <a:r>
              <a:rPr lang="zh-CN" altLang="en-US" sz="1600" dirty="0" smtClean="0">
                <a:solidFill>
                  <a:srgbClr val="FF0000"/>
                </a:solidFill>
              </a:rPr>
              <a:t>台实例进行计算。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台预热则按</a:t>
            </a:r>
            <a:r>
              <a:rPr lang="en-US" altLang="zh-CN" sz="1600" dirty="0" smtClean="0">
                <a:solidFill>
                  <a:srgbClr val="FF0000"/>
                </a:solidFill>
              </a:rPr>
              <a:t>13</a:t>
            </a:r>
            <a:r>
              <a:rPr lang="zh-CN" altLang="en-US" sz="1600" dirty="0" smtClean="0">
                <a:solidFill>
                  <a:srgbClr val="FF0000"/>
                </a:solidFill>
              </a:rPr>
              <a:t>台计算。若在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台预热时，指标上升到需要</a:t>
            </a:r>
            <a:r>
              <a:rPr lang="en-US" altLang="zh-CN" sz="1600" dirty="0" smtClean="0">
                <a:solidFill>
                  <a:srgbClr val="FF0000"/>
                </a:solidFill>
              </a:rPr>
              <a:t>13</a:t>
            </a:r>
            <a:r>
              <a:rPr lang="zh-CN" altLang="en-US" sz="1600" dirty="0" smtClean="0">
                <a:solidFill>
                  <a:srgbClr val="FF0000"/>
                </a:solidFill>
              </a:rPr>
              <a:t>台处理，则会另开启两台实例进行预热。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预热时间关系到</a:t>
            </a:r>
            <a:r>
              <a:rPr lang="en-US" altLang="zh-CN" sz="1600" dirty="0" smtClean="0">
                <a:solidFill>
                  <a:srgbClr val="FF0000"/>
                </a:solidFill>
              </a:rPr>
              <a:t>Auto Scaling</a:t>
            </a:r>
            <a:r>
              <a:rPr lang="zh-CN" altLang="en-US" sz="1600" dirty="0" smtClean="0">
                <a:solidFill>
                  <a:srgbClr val="FF0000"/>
                </a:solidFill>
              </a:rPr>
              <a:t>组的扩展灵活性，时间太长则反应太慢，时间太短则会造成资源浪费与成本增加。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491880" y="692696"/>
            <a:ext cx="4116871" cy="25922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046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、配置通知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980728"/>
            <a:ext cx="7753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046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、完成配置，实例自动开启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996952"/>
            <a:ext cx="89644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69160"/>
            <a:ext cx="88569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340768"/>
            <a:ext cx="85280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528" y="9087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自动扩展组</a:t>
            </a:r>
            <a:r>
              <a:rPr lang="en-US" altLang="zh-CN" dirty="0" smtClean="0"/>
              <a:t>test01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test02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49289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自动注册到</a:t>
            </a:r>
            <a:r>
              <a:rPr lang="en-US" altLang="zh-CN" dirty="0" smtClean="0"/>
              <a:t>ALB</a:t>
            </a:r>
            <a:r>
              <a:rPr lang="zh-CN" altLang="en-US" dirty="0" smtClean="0"/>
              <a:t>中，在目标组中可查看实例状态。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29309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 smtClean="0"/>
              <a:t>实</a:t>
            </a:r>
            <a:r>
              <a:rPr lang="zh-CN" altLang="en-US" dirty="0" smtClean="0"/>
              <a:t>例列表中可以看到启动的</a:t>
            </a:r>
            <a:r>
              <a:rPr lang="en-US" altLang="zh-CN" dirty="0" smtClean="0"/>
              <a:t>EC2</a:t>
            </a:r>
            <a:r>
              <a:rPr lang="zh-CN" altLang="en-US" dirty="0" smtClean="0"/>
              <a:t>实例，如要分类请使用</a:t>
            </a:r>
            <a:r>
              <a:rPr lang="en-US" altLang="zh-CN" dirty="0" smtClean="0"/>
              <a:t>tag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48680"/>
            <a:ext cx="852431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3528" y="1886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、创建自定义的</a:t>
            </a:r>
            <a:r>
              <a:rPr lang="en-US" altLang="zh-CN" dirty="0" smtClean="0"/>
              <a:t>AMI</a:t>
            </a:r>
            <a:r>
              <a:rPr lang="zh-CN" altLang="en-US" dirty="0" smtClean="0"/>
              <a:t>，实例在运行状态中也可以，但注意会运行会中断。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01008"/>
            <a:ext cx="85689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24744"/>
            <a:ext cx="76104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54868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运行中断，系统重启。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33265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二、创建</a:t>
            </a:r>
            <a:r>
              <a:rPr lang="en-US" altLang="zh-CN" sz="2000" dirty="0" smtClean="0"/>
              <a:t>EC2 Auto Scaling</a:t>
            </a:r>
            <a:r>
              <a:rPr lang="zh-CN" altLang="en-US" sz="2000" dirty="0" smtClean="0"/>
              <a:t>启动配置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759460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9087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、创建启动配置，选择我的</a:t>
            </a:r>
            <a:r>
              <a:rPr lang="en-US" altLang="zh-CN" dirty="0" smtClean="0"/>
              <a:t>AMI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页详细配置信息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764704"/>
            <a:ext cx="807085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323528" y="5661248"/>
            <a:ext cx="81369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623731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启动配置是无法修改的，如果想更改配置，需要创建新的启动配置。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23728" y="1268760"/>
            <a:ext cx="30963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27984" y="155679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名称是</a:t>
            </a:r>
            <a:r>
              <a:rPr lang="zh-CN" altLang="en-US" sz="1600" dirty="0" smtClean="0">
                <a:solidFill>
                  <a:srgbClr val="0070C0"/>
                </a:solidFill>
              </a:rPr>
              <a:t>启动配置</a:t>
            </a:r>
            <a:r>
              <a:rPr lang="zh-CN" altLang="en-US" sz="1600" dirty="0" smtClean="0">
                <a:solidFill>
                  <a:srgbClr val="FF0000"/>
                </a:solidFill>
              </a:rPr>
              <a:t>的名称，不是启动后实例的名称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63688" y="1988840"/>
            <a:ext cx="40324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44008" y="2420888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IAM</a:t>
            </a:r>
            <a:r>
              <a:rPr lang="zh-CN" altLang="en-US" sz="1600" dirty="0" smtClean="0">
                <a:solidFill>
                  <a:srgbClr val="FF0000"/>
                </a:solidFill>
              </a:rPr>
              <a:t>角色是启动后为实例分配的</a:t>
            </a:r>
            <a:r>
              <a:rPr lang="en-US" altLang="zh-CN" sz="1600" dirty="0" smtClean="0">
                <a:solidFill>
                  <a:srgbClr val="FF0000"/>
                </a:solidFill>
              </a:rPr>
              <a:t>IAM</a:t>
            </a:r>
            <a:r>
              <a:rPr lang="zh-CN" altLang="en-US" sz="1600" dirty="0" smtClean="0">
                <a:solidFill>
                  <a:srgbClr val="FF0000"/>
                </a:solidFill>
              </a:rPr>
              <a:t>角色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59632" y="3573016"/>
            <a:ext cx="6768752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84168" y="321297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启动后命令或脚本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1763688" y="4581128"/>
            <a:ext cx="4680520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16216" y="486916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对于在私有子网中的实例，可以节约公网</a:t>
            </a:r>
            <a:r>
              <a:rPr lang="en-US" altLang="zh-CN" sz="1600" dirty="0" smtClean="0">
                <a:solidFill>
                  <a:srgbClr val="FF0000"/>
                </a:solidFill>
              </a:rPr>
              <a:t>IP</a:t>
            </a:r>
            <a:r>
              <a:rPr lang="zh-CN" altLang="en-US" sz="1600" dirty="0" smtClean="0">
                <a:solidFill>
                  <a:srgbClr val="FF0000"/>
                </a:solidFill>
              </a:rPr>
              <a:t>成本。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、查看创建成功的启动配置。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80728"/>
            <a:ext cx="663575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2708920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没有编辑选项，不可修改。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12976"/>
            <a:ext cx="69469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6165304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使用复制操作可以建立新的副本，同时在现有模版上修改。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1520" y="3356992"/>
            <a:ext cx="475252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33265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三、创建 </a:t>
            </a:r>
            <a:r>
              <a:rPr lang="en-US" altLang="zh-CN" sz="2000" dirty="0" smtClean="0"/>
              <a:t>Auto Scaling </a:t>
            </a:r>
            <a:r>
              <a:rPr lang="zh-CN" altLang="en-US" sz="2000" dirty="0" smtClean="0"/>
              <a:t>组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8367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、选择刚刚创建的启动配置。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867096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4391472" y="1916832"/>
            <a:ext cx="4752528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6016" y="3501008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新服务，本次实验未使用。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046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、对</a:t>
            </a:r>
            <a:r>
              <a:rPr lang="en-US" altLang="zh-CN" dirty="0" smtClean="0"/>
              <a:t>Auto Scaling</a:t>
            </a:r>
            <a:r>
              <a:rPr lang="zh-CN" altLang="en-US" dirty="0" smtClean="0"/>
              <a:t>组进行配置。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36712"/>
            <a:ext cx="850265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2915816" y="3212976"/>
            <a:ext cx="5904656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75856" y="50851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选择了私有子网出现提示，与启动配置的设置有关。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517232"/>
            <a:ext cx="4896544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 flipH="1">
            <a:off x="683568" y="2276872"/>
            <a:ext cx="1872208" cy="33843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11760" y="1988840"/>
            <a:ext cx="25922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71392" y="6237312"/>
            <a:ext cx="486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可以简单理解为该扩展组的最少实例数。也是初始启动的实例数。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880745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4046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、创建启动配置，选择我的</a:t>
            </a:r>
            <a:r>
              <a:rPr lang="en-US" altLang="zh-CN" dirty="0" smtClean="0"/>
              <a:t>AMI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97152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连接</a:t>
            </a:r>
            <a:r>
              <a:rPr lang="en-US" altLang="zh-CN" sz="1600" dirty="0" smtClean="0">
                <a:solidFill>
                  <a:srgbClr val="FF0000"/>
                </a:solidFill>
              </a:rPr>
              <a:t>ELB</a:t>
            </a:r>
            <a:r>
              <a:rPr lang="zh-CN" altLang="en-US" sz="1600" dirty="0" smtClean="0">
                <a:solidFill>
                  <a:srgbClr val="FF0000"/>
                </a:solidFill>
              </a:rPr>
              <a:t>的两种方式：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CLB</a:t>
            </a:r>
            <a:r>
              <a:rPr lang="zh-CN" altLang="en-US" sz="1600" dirty="0" smtClean="0">
                <a:solidFill>
                  <a:srgbClr val="FF0000"/>
                </a:solidFill>
              </a:rPr>
              <a:t>选择第一个选项框。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ALB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NLB</a:t>
            </a:r>
            <a:r>
              <a:rPr lang="zh-CN" altLang="en-US" sz="1600" dirty="0" smtClean="0">
                <a:solidFill>
                  <a:srgbClr val="FF0000"/>
                </a:solidFill>
              </a:rPr>
              <a:t>则需要选择第二个选项框，也就是通过目标组进行连接。目标组是</a:t>
            </a:r>
            <a:r>
              <a:rPr lang="en-US" altLang="zh-CN" sz="1600" dirty="0" smtClean="0">
                <a:solidFill>
                  <a:srgbClr val="FF0000"/>
                </a:solidFill>
              </a:rPr>
              <a:t>ALB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NLB</a:t>
            </a:r>
            <a:r>
              <a:rPr lang="zh-CN" altLang="en-US" sz="1600" dirty="0" smtClean="0">
                <a:solidFill>
                  <a:srgbClr val="FF0000"/>
                </a:solidFill>
              </a:rPr>
              <a:t>对其他服务进行连接的一个配置项。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83568" y="2204864"/>
            <a:ext cx="936104" cy="25922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27584" y="1484784"/>
            <a:ext cx="468052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11960" y="4653136"/>
            <a:ext cx="486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启动的实例到达可用状态前的启动所需时间。开机时间</a:t>
            </a:r>
            <a:r>
              <a:rPr lang="en-US" altLang="zh-CN" sz="1600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>
                <a:solidFill>
                  <a:srgbClr val="FF0000"/>
                </a:solidFill>
              </a:rPr>
              <a:t>配置时间。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19672" y="2636912"/>
            <a:ext cx="31683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788024" y="2852936"/>
            <a:ext cx="0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95736" y="3429000"/>
            <a:ext cx="39604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995936" y="3717032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936" y="5445224"/>
            <a:ext cx="4861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只有一个选项。让自动扩展出来的实例不进行缩减。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5765601"/>
            <a:ext cx="3155820" cy="109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1022</Words>
  <Application>Microsoft Office PowerPoint</Application>
  <PresentationFormat>全屏显示(4:3)</PresentationFormat>
  <Paragraphs>60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wsw</cp:lastModifiedBy>
  <cp:revision>16</cp:revision>
  <dcterms:modified xsi:type="dcterms:W3CDTF">2019-01-15T21:15:46Z</dcterms:modified>
</cp:coreProperties>
</file>