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0" r:id="rId4"/>
    <p:sldId id="262" r:id="rId5"/>
    <p:sldId id="263" r:id="rId6"/>
    <p:sldId id="264" r:id="rId7"/>
    <p:sldId id="267" r:id="rId8"/>
    <p:sldId id="265" r:id="rId9"/>
    <p:sldId id="266" r:id="rId10"/>
    <p:sldId id="259" r:id="rId11"/>
    <p:sldId id="268" r:id="rId12"/>
    <p:sldId id="269" r:id="rId13"/>
    <p:sldId id="270" r:id="rId14"/>
    <p:sldId id="271"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4" d="100"/>
          <a:sy n="124" d="100"/>
        </p:scale>
        <p:origin x="365"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E0731-00D0-4B1C-A7D8-0FEC073540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AF6FF4-59F4-4107-8025-FEFA92BE5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897B87D-B34F-41A9-880C-790B2D968644}"/>
              </a:ext>
            </a:extLst>
          </p:cNvPr>
          <p:cNvSpPr>
            <a:spLocks noGrp="1"/>
          </p:cNvSpPr>
          <p:nvPr>
            <p:ph type="dt" sz="half" idx="10"/>
          </p:nvPr>
        </p:nvSpPr>
        <p:spPr/>
        <p:txBody>
          <a:bodyPr/>
          <a:lstStyle/>
          <a:p>
            <a:fld id="{627BC110-4B56-4695-9AA7-C6AB0F4307FB}" type="datetimeFigureOut">
              <a:rPr lang="zh-CN" altLang="en-US" smtClean="0"/>
              <a:t>2022/2/9</a:t>
            </a:fld>
            <a:endParaRPr lang="zh-CN" altLang="en-US"/>
          </a:p>
        </p:txBody>
      </p:sp>
      <p:sp>
        <p:nvSpPr>
          <p:cNvPr id="5" name="页脚占位符 4">
            <a:extLst>
              <a:ext uri="{FF2B5EF4-FFF2-40B4-BE49-F238E27FC236}">
                <a16:creationId xmlns:a16="http://schemas.microsoft.com/office/drawing/2014/main" id="{310FE7ED-C58C-4D05-8588-EF4B86E9FB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9DA3FF-C707-429D-9D05-444EA1CCA6E3}"/>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364119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ED8FD-360A-461C-86DC-6F306932A4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C43413-3DE5-4890-A8F7-132CF02242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8D4CE3-9F7B-4D46-948D-C9D27DCC6EE2}"/>
              </a:ext>
            </a:extLst>
          </p:cNvPr>
          <p:cNvSpPr>
            <a:spLocks noGrp="1"/>
          </p:cNvSpPr>
          <p:nvPr>
            <p:ph type="dt" sz="half" idx="10"/>
          </p:nvPr>
        </p:nvSpPr>
        <p:spPr/>
        <p:txBody>
          <a:bodyPr/>
          <a:lstStyle/>
          <a:p>
            <a:fld id="{627BC110-4B56-4695-9AA7-C6AB0F4307FB}" type="datetimeFigureOut">
              <a:rPr lang="zh-CN" altLang="en-US" smtClean="0"/>
              <a:t>2022/2/9</a:t>
            </a:fld>
            <a:endParaRPr lang="zh-CN" altLang="en-US"/>
          </a:p>
        </p:txBody>
      </p:sp>
      <p:sp>
        <p:nvSpPr>
          <p:cNvPr id="5" name="页脚占位符 4">
            <a:extLst>
              <a:ext uri="{FF2B5EF4-FFF2-40B4-BE49-F238E27FC236}">
                <a16:creationId xmlns:a16="http://schemas.microsoft.com/office/drawing/2014/main" id="{E0222214-14AF-45C0-A821-850230740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334C9-B2BE-4854-A3DD-467E9E7C3467}"/>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246152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9BDCB8-9A91-4434-AE45-176D645A735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B1472D-9C3E-407E-B78E-C0453C9D63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3B75B2-A8AA-49CC-92AE-2E6563D59A63}"/>
              </a:ext>
            </a:extLst>
          </p:cNvPr>
          <p:cNvSpPr>
            <a:spLocks noGrp="1"/>
          </p:cNvSpPr>
          <p:nvPr>
            <p:ph type="dt" sz="half" idx="10"/>
          </p:nvPr>
        </p:nvSpPr>
        <p:spPr/>
        <p:txBody>
          <a:bodyPr/>
          <a:lstStyle/>
          <a:p>
            <a:fld id="{627BC110-4B56-4695-9AA7-C6AB0F4307FB}" type="datetimeFigureOut">
              <a:rPr lang="zh-CN" altLang="en-US" smtClean="0"/>
              <a:t>2022/2/9</a:t>
            </a:fld>
            <a:endParaRPr lang="zh-CN" altLang="en-US"/>
          </a:p>
        </p:txBody>
      </p:sp>
      <p:sp>
        <p:nvSpPr>
          <p:cNvPr id="5" name="页脚占位符 4">
            <a:extLst>
              <a:ext uri="{FF2B5EF4-FFF2-40B4-BE49-F238E27FC236}">
                <a16:creationId xmlns:a16="http://schemas.microsoft.com/office/drawing/2014/main" id="{4E13FA03-B4BF-40CB-8DFE-4403D9A5AD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27B774-9995-42D4-87C9-F8EB706A04DD}"/>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26485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88FCC-B556-446D-BE0F-DA27FF00D5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B8A052-A55E-4E90-8A2F-1B04361867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BAD686-BF94-4462-90E9-FF0AB9767A02}"/>
              </a:ext>
            </a:extLst>
          </p:cNvPr>
          <p:cNvSpPr>
            <a:spLocks noGrp="1"/>
          </p:cNvSpPr>
          <p:nvPr>
            <p:ph type="dt" sz="half" idx="10"/>
          </p:nvPr>
        </p:nvSpPr>
        <p:spPr/>
        <p:txBody>
          <a:bodyPr/>
          <a:lstStyle/>
          <a:p>
            <a:fld id="{627BC110-4B56-4695-9AA7-C6AB0F4307FB}" type="datetimeFigureOut">
              <a:rPr lang="zh-CN" altLang="en-US" smtClean="0"/>
              <a:t>2022/2/9</a:t>
            </a:fld>
            <a:endParaRPr lang="zh-CN" altLang="en-US"/>
          </a:p>
        </p:txBody>
      </p:sp>
      <p:sp>
        <p:nvSpPr>
          <p:cNvPr id="5" name="页脚占位符 4">
            <a:extLst>
              <a:ext uri="{FF2B5EF4-FFF2-40B4-BE49-F238E27FC236}">
                <a16:creationId xmlns:a16="http://schemas.microsoft.com/office/drawing/2014/main" id="{0620DFA7-A4D6-48FC-AB20-10FEAED73A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8B623B-F493-4960-823E-040169C9D9FD}"/>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387162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28B66-4125-41B7-A2CE-2F3A153A89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B4ED4AE-7BA4-4060-85E2-65F61A52D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DD6C31-9ACB-45FF-AB91-07BB316D9337}"/>
              </a:ext>
            </a:extLst>
          </p:cNvPr>
          <p:cNvSpPr>
            <a:spLocks noGrp="1"/>
          </p:cNvSpPr>
          <p:nvPr>
            <p:ph type="dt" sz="half" idx="10"/>
          </p:nvPr>
        </p:nvSpPr>
        <p:spPr/>
        <p:txBody>
          <a:bodyPr/>
          <a:lstStyle/>
          <a:p>
            <a:fld id="{627BC110-4B56-4695-9AA7-C6AB0F4307FB}" type="datetimeFigureOut">
              <a:rPr lang="zh-CN" altLang="en-US" smtClean="0"/>
              <a:t>2022/2/9</a:t>
            </a:fld>
            <a:endParaRPr lang="zh-CN" altLang="en-US"/>
          </a:p>
        </p:txBody>
      </p:sp>
      <p:sp>
        <p:nvSpPr>
          <p:cNvPr id="5" name="页脚占位符 4">
            <a:extLst>
              <a:ext uri="{FF2B5EF4-FFF2-40B4-BE49-F238E27FC236}">
                <a16:creationId xmlns:a16="http://schemas.microsoft.com/office/drawing/2014/main" id="{147760E4-BD65-4697-93F3-ADD3B4DD6C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B39B7B-02FC-4940-9EAA-75531C601D2B}"/>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11835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7D489-8516-4D24-96CC-828C8B0F3B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D3C095-8871-4A07-B6C8-797760CAD67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F68008D-1B73-4955-BE29-E28A6FFF4B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1E09FF8-D4B8-47CB-95DC-05F42BE8134C}"/>
              </a:ext>
            </a:extLst>
          </p:cNvPr>
          <p:cNvSpPr>
            <a:spLocks noGrp="1"/>
          </p:cNvSpPr>
          <p:nvPr>
            <p:ph type="dt" sz="half" idx="10"/>
          </p:nvPr>
        </p:nvSpPr>
        <p:spPr/>
        <p:txBody>
          <a:bodyPr/>
          <a:lstStyle/>
          <a:p>
            <a:fld id="{627BC110-4B56-4695-9AA7-C6AB0F4307FB}" type="datetimeFigureOut">
              <a:rPr lang="zh-CN" altLang="en-US" smtClean="0"/>
              <a:t>2022/2/9</a:t>
            </a:fld>
            <a:endParaRPr lang="zh-CN" altLang="en-US"/>
          </a:p>
        </p:txBody>
      </p:sp>
      <p:sp>
        <p:nvSpPr>
          <p:cNvPr id="6" name="页脚占位符 5">
            <a:extLst>
              <a:ext uri="{FF2B5EF4-FFF2-40B4-BE49-F238E27FC236}">
                <a16:creationId xmlns:a16="http://schemas.microsoft.com/office/drawing/2014/main" id="{7440C4C6-C03C-48C8-91FD-8164242512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C6083B-5409-4408-AB57-24F9394B7128}"/>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386558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ACD41-F49B-4BFB-B0B1-EB8FCFD57A6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454B07-57BE-4710-8B5D-2BD3295E3D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52EBF7-7704-4FBD-8BC9-68BD418482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2B090DF-6CD2-4E23-8EA9-710405634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80BCC43-7838-48BC-A599-97A7E4763E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80F4056-E5C3-403F-B59C-83895CFAD791}"/>
              </a:ext>
            </a:extLst>
          </p:cNvPr>
          <p:cNvSpPr>
            <a:spLocks noGrp="1"/>
          </p:cNvSpPr>
          <p:nvPr>
            <p:ph type="dt" sz="half" idx="10"/>
          </p:nvPr>
        </p:nvSpPr>
        <p:spPr/>
        <p:txBody>
          <a:bodyPr/>
          <a:lstStyle/>
          <a:p>
            <a:fld id="{627BC110-4B56-4695-9AA7-C6AB0F4307FB}" type="datetimeFigureOut">
              <a:rPr lang="zh-CN" altLang="en-US" smtClean="0"/>
              <a:t>2022/2/9</a:t>
            </a:fld>
            <a:endParaRPr lang="zh-CN" altLang="en-US"/>
          </a:p>
        </p:txBody>
      </p:sp>
      <p:sp>
        <p:nvSpPr>
          <p:cNvPr id="8" name="页脚占位符 7">
            <a:extLst>
              <a:ext uri="{FF2B5EF4-FFF2-40B4-BE49-F238E27FC236}">
                <a16:creationId xmlns:a16="http://schemas.microsoft.com/office/drawing/2014/main" id="{89307BF9-CE8B-44AF-8B96-14BFA155B1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72F72B3-B938-484A-9DB4-2CE635D5DBEA}"/>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382223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0E113-5F45-458D-B65C-25A0E6B156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A4CAF0-6B70-472D-8A21-37FFDB4D3852}"/>
              </a:ext>
            </a:extLst>
          </p:cNvPr>
          <p:cNvSpPr>
            <a:spLocks noGrp="1"/>
          </p:cNvSpPr>
          <p:nvPr>
            <p:ph type="dt" sz="half" idx="10"/>
          </p:nvPr>
        </p:nvSpPr>
        <p:spPr/>
        <p:txBody>
          <a:bodyPr/>
          <a:lstStyle/>
          <a:p>
            <a:fld id="{627BC110-4B56-4695-9AA7-C6AB0F4307FB}" type="datetimeFigureOut">
              <a:rPr lang="zh-CN" altLang="en-US" smtClean="0"/>
              <a:t>2022/2/9</a:t>
            </a:fld>
            <a:endParaRPr lang="zh-CN" altLang="en-US"/>
          </a:p>
        </p:txBody>
      </p:sp>
      <p:sp>
        <p:nvSpPr>
          <p:cNvPr id="4" name="页脚占位符 3">
            <a:extLst>
              <a:ext uri="{FF2B5EF4-FFF2-40B4-BE49-F238E27FC236}">
                <a16:creationId xmlns:a16="http://schemas.microsoft.com/office/drawing/2014/main" id="{2FB1F43F-7245-47B6-AFC6-FBFFA5C130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80914B9-2534-4E17-88AB-A343C99CB8C4}"/>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417644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5D1EC2-70BC-4F43-9138-B4FCF972E71E}"/>
              </a:ext>
            </a:extLst>
          </p:cNvPr>
          <p:cNvSpPr>
            <a:spLocks noGrp="1"/>
          </p:cNvSpPr>
          <p:nvPr>
            <p:ph type="dt" sz="half" idx="10"/>
          </p:nvPr>
        </p:nvSpPr>
        <p:spPr/>
        <p:txBody>
          <a:bodyPr/>
          <a:lstStyle/>
          <a:p>
            <a:fld id="{627BC110-4B56-4695-9AA7-C6AB0F4307FB}"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2498E2C8-E19B-4ED3-AAC1-42E65BB7D3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14CD29-9E5B-4C8F-B5BA-3E7CFCC3CF59}"/>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247944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520D0-F048-49E2-BB5E-BFD14F75E8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AD2C14-4DA1-4CEE-AD77-9FBCAA94B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06FD636-6DC4-44AF-96F0-FB22897BC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38C3AC-7092-4205-A3E6-D9F259A8C500}"/>
              </a:ext>
            </a:extLst>
          </p:cNvPr>
          <p:cNvSpPr>
            <a:spLocks noGrp="1"/>
          </p:cNvSpPr>
          <p:nvPr>
            <p:ph type="dt" sz="half" idx="10"/>
          </p:nvPr>
        </p:nvSpPr>
        <p:spPr/>
        <p:txBody>
          <a:bodyPr/>
          <a:lstStyle/>
          <a:p>
            <a:fld id="{627BC110-4B56-4695-9AA7-C6AB0F4307FB}" type="datetimeFigureOut">
              <a:rPr lang="zh-CN" altLang="en-US" smtClean="0"/>
              <a:t>2022/2/9</a:t>
            </a:fld>
            <a:endParaRPr lang="zh-CN" altLang="en-US"/>
          </a:p>
        </p:txBody>
      </p:sp>
      <p:sp>
        <p:nvSpPr>
          <p:cNvPr id="6" name="页脚占位符 5">
            <a:extLst>
              <a:ext uri="{FF2B5EF4-FFF2-40B4-BE49-F238E27FC236}">
                <a16:creationId xmlns:a16="http://schemas.microsoft.com/office/drawing/2014/main" id="{D1E0E071-0FD4-400C-B6DB-29019AC9D9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D94573-51D4-46F9-BBEB-B035EBF76FC1}"/>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143764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BA840-1884-4409-8DBE-35AB54B3A8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4BEDAE-42ED-4975-8131-13C0CAA56F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23FFA3-F5E6-4850-B86E-6A2550F0B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6A521F-1174-41AC-9320-3992BD0F6E3D}"/>
              </a:ext>
            </a:extLst>
          </p:cNvPr>
          <p:cNvSpPr>
            <a:spLocks noGrp="1"/>
          </p:cNvSpPr>
          <p:nvPr>
            <p:ph type="dt" sz="half" idx="10"/>
          </p:nvPr>
        </p:nvSpPr>
        <p:spPr/>
        <p:txBody>
          <a:bodyPr/>
          <a:lstStyle/>
          <a:p>
            <a:fld id="{627BC110-4B56-4695-9AA7-C6AB0F4307FB}" type="datetimeFigureOut">
              <a:rPr lang="zh-CN" altLang="en-US" smtClean="0"/>
              <a:t>2022/2/9</a:t>
            </a:fld>
            <a:endParaRPr lang="zh-CN" altLang="en-US"/>
          </a:p>
        </p:txBody>
      </p:sp>
      <p:sp>
        <p:nvSpPr>
          <p:cNvPr id="6" name="页脚占位符 5">
            <a:extLst>
              <a:ext uri="{FF2B5EF4-FFF2-40B4-BE49-F238E27FC236}">
                <a16:creationId xmlns:a16="http://schemas.microsoft.com/office/drawing/2014/main" id="{4EB7A83A-4133-4B46-8C5F-FC2B38B770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E26059-703B-4046-BC11-E90857B80A24}"/>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420831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3892B-58F7-4238-A50F-BACCCB0CD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EC220E-036B-48F9-A512-3BAD0834A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63318A-AE4D-412D-94A9-418B823ED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BC110-4B56-4695-9AA7-C6AB0F4307FB}" type="datetimeFigureOut">
              <a:rPr lang="zh-CN" altLang="en-US" smtClean="0"/>
              <a:t>2022/2/9</a:t>
            </a:fld>
            <a:endParaRPr lang="zh-CN" altLang="en-US"/>
          </a:p>
        </p:txBody>
      </p:sp>
      <p:sp>
        <p:nvSpPr>
          <p:cNvPr id="5" name="页脚占位符 4">
            <a:extLst>
              <a:ext uri="{FF2B5EF4-FFF2-40B4-BE49-F238E27FC236}">
                <a16:creationId xmlns:a16="http://schemas.microsoft.com/office/drawing/2014/main" id="{74953330-E6C6-484E-9160-3EDD1D9B3B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E589554-E080-4E36-BB05-E91DEB153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186135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fontScale="90000"/>
          </a:bodyPr>
          <a:lstStyle/>
          <a:p>
            <a:r>
              <a:rPr lang="zh-CN" altLang="en-US" dirty="0"/>
              <a:t>第二章 创建和销毁对象</a:t>
            </a:r>
          </a:p>
        </p:txBody>
      </p:sp>
      <p:sp>
        <p:nvSpPr>
          <p:cNvPr id="4" name="内容占位符 3">
            <a:extLst>
              <a:ext uri="{FF2B5EF4-FFF2-40B4-BE49-F238E27FC236}">
                <a16:creationId xmlns:a16="http://schemas.microsoft.com/office/drawing/2014/main" id="{710AB360-48F5-4D62-8F47-E9B69EAC7F42}"/>
              </a:ext>
            </a:extLst>
          </p:cNvPr>
          <p:cNvSpPr>
            <a:spLocks noGrp="1"/>
          </p:cNvSpPr>
          <p:nvPr>
            <p:ph idx="1"/>
          </p:nvPr>
        </p:nvSpPr>
        <p:spPr>
          <a:xfrm>
            <a:off x="838200" y="1059507"/>
            <a:ext cx="10515600" cy="4351338"/>
          </a:xfrm>
        </p:spPr>
        <p:txBody>
          <a:bodyPr/>
          <a:lstStyle/>
          <a:p>
            <a:endParaRPr lang="zh-CN" altLang="en-US" dirty="0"/>
          </a:p>
        </p:txBody>
      </p:sp>
    </p:spTree>
    <p:extLst>
      <p:ext uri="{BB962C8B-B14F-4D97-AF65-F5344CB8AC3E}">
        <p14:creationId xmlns:p14="http://schemas.microsoft.com/office/powerpoint/2010/main" val="226593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fontScale="90000"/>
          </a:bodyPr>
          <a:lstStyle/>
          <a:p>
            <a:r>
              <a:rPr lang="zh-CN" altLang="en-US" dirty="0"/>
              <a:t>第三章 对于所有对象都通用的方法</a:t>
            </a:r>
          </a:p>
        </p:txBody>
      </p:sp>
      <p:sp>
        <p:nvSpPr>
          <p:cNvPr id="4" name="内容占位符 3">
            <a:extLst>
              <a:ext uri="{FF2B5EF4-FFF2-40B4-BE49-F238E27FC236}">
                <a16:creationId xmlns:a16="http://schemas.microsoft.com/office/drawing/2014/main" id="{446A6E61-5F0D-4DB3-ABED-50AA575929E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655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r>
              <a:rPr lang="zh-CN" altLang="en-US" sz="1800" dirty="0">
                <a:latin typeface="+mn-lt"/>
                <a:ea typeface="+mn-ea"/>
                <a:cs typeface="+mn-cs"/>
              </a:rPr>
              <a:t>第</a:t>
            </a:r>
            <a:r>
              <a:rPr lang="en-US" altLang="zh-CN" sz="1800" dirty="0">
                <a:latin typeface="+mn-lt"/>
                <a:ea typeface="+mn-ea"/>
                <a:cs typeface="+mn-cs"/>
              </a:rPr>
              <a:t>8</a:t>
            </a:r>
            <a:r>
              <a:rPr lang="zh-CN" altLang="en-US" sz="1800" dirty="0">
                <a:latin typeface="+mn-lt"/>
                <a:ea typeface="+mn-ea"/>
                <a:cs typeface="+mn-cs"/>
              </a:rPr>
              <a:t>条覆盖</a:t>
            </a:r>
            <a:r>
              <a:rPr lang="en-US" altLang="zh-CN" sz="1800" dirty="0">
                <a:latin typeface="+mn-lt"/>
                <a:ea typeface="+mn-ea"/>
                <a:cs typeface="+mn-cs"/>
              </a:rPr>
              <a:t>equals</a:t>
            </a:r>
            <a:r>
              <a:rPr lang="zh-CN" altLang="en-US" sz="1800" dirty="0">
                <a:latin typeface="+mn-lt"/>
                <a:ea typeface="+mn-ea"/>
                <a:cs typeface="+mn-cs"/>
              </a:rPr>
              <a:t>请遵守通用约定</a:t>
            </a:r>
          </a:p>
        </p:txBody>
      </p:sp>
      <p:sp>
        <p:nvSpPr>
          <p:cNvPr id="3" name="Rectangle 1">
            <a:extLst>
              <a:ext uri="{FF2B5EF4-FFF2-40B4-BE49-F238E27FC236}">
                <a16:creationId xmlns:a16="http://schemas.microsoft.com/office/drawing/2014/main" id="{A35CE9D2-1BC5-4587-B860-94AB6DA298A5}"/>
              </a:ext>
            </a:extLst>
          </p:cNvPr>
          <p:cNvSpPr>
            <a:spLocks noChangeArrowheads="1"/>
          </p:cNvSpPr>
          <p:nvPr/>
        </p:nvSpPr>
        <p:spPr bwMode="auto">
          <a:xfrm>
            <a:off x="957198" y="997294"/>
            <a:ext cx="10396602" cy="2908489"/>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约定的内容：</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equals方法实现了等价关系。</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900" b="1" i="0" u="none" strike="noStrike" cap="none" normalizeH="0" baseline="0" dirty="0">
                <a:ln>
                  <a:noFill/>
                </a:ln>
                <a:solidFill>
                  <a:srgbClr val="000000"/>
                </a:solidFill>
                <a:effectLst/>
                <a:latin typeface="Verdana" panose="020B0604030504040204" pitchFamily="34" charset="0"/>
              </a:rPr>
              <a:t>自反性</a:t>
            </a:r>
            <a:r>
              <a:rPr kumimoji="0" lang="zh-CN" altLang="zh-CN" sz="900" b="0" i="0" u="none" strike="noStrike" cap="none" normalizeH="0" baseline="0" dirty="0">
                <a:ln>
                  <a:noFill/>
                </a:ln>
                <a:solidFill>
                  <a:srgbClr val="000000"/>
                </a:solidFill>
                <a:effectLst/>
                <a:latin typeface="Verdana" panose="020B0604030504040204" pitchFamily="34" charset="0"/>
              </a:rPr>
              <a:t>：对于任何非null的引用值x，x.equals(x)都必须返回true。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900" b="1" i="0" u="none" strike="noStrike" cap="none" normalizeH="0" baseline="0" dirty="0">
                <a:ln>
                  <a:noFill/>
                </a:ln>
                <a:solidFill>
                  <a:srgbClr val="000000"/>
                </a:solidFill>
                <a:effectLst/>
                <a:latin typeface="Verdana" panose="020B0604030504040204" pitchFamily="34" charset="0"/>
              </a:rPr>
              <a:t>对称性</a:t>
            </a:r>
            <a:r>
              <a:rPr kumimoji="0" lang="zh-CN" altLang="zh-CN" sz="900" b="0" i="0" u="none" strike="noStrike" cap="none" normalizeH="0" baseline="0" dirty="0">
                <a:ln>
                  <a:noFill/>
                </a:ln>
                <a:solidFill>
                  <a:srgbClr val="000000"/>
                </a:solidFill>
                <a:effectLst/>
                <a:latin typeface="Verdana" panose="020B0604030504040204" pitchFamily="34" charset="0"/>
              </a:rPr>
              <a:t>：对于任何非null的引用值x和y，当且仅当y.equals(x)返回true时，x.equals(y)必须返回true。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900" b="1" i="0" u="none" strike="noStrike" cap="none" normalizeH="0" baseline="0" dirty="0">
                <a:ln>
                  <a:noFill/>
                </a:ln>
                <a:solidFill>
                  <a:srgbClr val="000000"/>
                </a:solidFill>
                <a:effectLst/>
                <a:latin typeface="Verdana" panose="020B0604030504040204" pitchFamily="34" charset="0"/>
              </a:rPr>
              <a:t>传递性</a:t>
            </a:r>
            <a:r>
              <a:rPr kumimoji="0" lang="zh-CN" altLang="zh-CN" sz="900" b="0" i="0" u="none" strike="noStrike" cap="none" normalizeH="0" baseline="0" dirty="0">
                <a:ln>
                  <a:noFill/>
                </a:ln>
                <a:solidFill>
                  <a:srgbClr val="000000"/>
                </a:solidFill>
                <a:effectLst/>
                <a:latin typeface="Verdana" panose="020B0604030504040204" pitchFamily="34" charset="0"/>
              </a:rPr>
              <a:t>：对于任何非null的引用值x、y和z,如果x.equals(y)返回true，并且y.equals(z)也返回true，那么x.equals(z)也必须返回true。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900" b="1" i="0" u="none" strike="noStrike" cap="none" normalizeH="0" baseline="0" dirty="0">
                <a:ln>
                  <a:noFill/>
                </a:ln>
                <a:solidFill>
                  <a:srgbClr val="000000"/>
                </a:solidFill>
                <a:effectLst/>
                <a:latin typeface="Verdana" panose="020B0604030504040204" pitchFamily="34" charset="0"/>
              </a:rPr>
              <a:t>一致性</a:t>
            </a:r>
            <a:r>
              <a:rPr kumimoji="0" lang="zh-CN" altLang="zh-CN" sz="900" b="0" i="0" u="none" strike="noStrike" cap="none" normalizeH="0" baseline="0" dirty="0">
                <a:ln>
                  <a:noFill/>
                </a:ln>
                <a:solidFill>
                  <a:srgbClr val="000000"/>
                </a:solidFill>
                <a:effectLst/>
                <a:latin typeface="Verdana" panose="020B0604030504040204" pitchFamily="34" charset="0"/>
              </a:rPr>
              <a:t>：对于任何非null的引用值x和y，只要equals的比较操作在对象中所用的信息没有被修改，多次调用x.equals(y)就会一致地返回true，或者一致地返回false。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900" b="1" i="0" u="none" strike="noStrike" cap="none" normalizeH="0" baseline="0" dirty="0">
                <a:ln>
                  <a:noFill/>
                </a:ln>
                <a:solidFill>
                  <a:srgbClr val="000000"/>
                </a:solidFill>
                <a:effectLst/>
                <a:latin typeface="Verdana" panose="020B0604030504040204" pitchFamily="34" charset="0"/>
              </a:rPr>
              <a:t>非空性</a:t>
            </a:r>
            <a:r>
              <a:rPr kumimoji="0" lang="zh-CN" altLang="zh-CN" sz="900" b="0" i="0" u="none" strike="noStrike" cap="none" normalizeH="0" baseline="0" dirty="0">
                <a:ln>
                  <a:noFill/>
                </a:ln>
                <a:solidFill>
                  <a:srgbClr val="000000"/>
                </a:solidFill>
                <a:effectLst/>
                <a:latin typeface="Verdana" panose="020B0604030504040204" pitchFamily="34" charset="0"/>
              </a:rPr>
              <a:t>：对于任何非null的引用值x，x.equals(null)必须返回false。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实现高质量equals方法的诀窍：</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900" b="1" i="0" u="none" strike="noStrike" cap="none" normalizeH="0" baseline="0" dirty="0">
                <a:ln>
                  <a:noFill/>
                </a:ln>
                <a:solidFill>
                  <a:srgbClr val="000000"/>
                </a:solidFill>
                <a:effectLst/>
                <a:latin typeface="Verdana" panose="020B0604030504040204" pitchFamily="34" charset="0"/>
              </a:rPr>
              <a:t>使用==操作符检查“参数是否为这个对象的引用”。</a:t>
            </a:r>
            <a:r>
              <a:rPr kumimoji="0" lang="zh-CN" altLang="zh-CN" sz="900" b="0" i="0" u="none" strike="noStrike" cap="none" normalizeH="0" baseline="0" dirty="0">
                <a:ln>
                  <a:noFill/>
                </a:ln>
                <a:solidFill>
                  <a:srgbClr val="000000"/>
                </a:solidFill>
                <a:effectLst/>
                <a:latin typeface="Verdana" panose="020B0604030504040204" pitchFamily="34" charset="0"/>
              </a:rPr>
              <a:t>如果是，则返回true。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900" b="1" i="0" u="none" strike="noStrike" cap="none" normalizeH="0" baseline="0" dirty="0">
                <a:ln>
                  <a:noFill/>
                </a:ln>
                <a:solidFill>
                  <a:srgbClr val="000000"/>
                </a:solidFill>
                <a:effectLst/>
                <a:latin typeface="Verdana" panose="020B0604030504040204" pitchFamily="34" charset="0"/>
              </a:rPr>
              <a:t>使用instanceof操作符检查“参数是否为正确的类型”。</a:t>
            </a:r>
            <a:r>
              <a:rPr kumimoji="0" lang="zh-CN" altLang="zh-CN" sz="900" b="0" i="0" u="none" strike="noStrike" cap="none" normalizeH="0" baseline="0" dirty="0">
                <a:ln>
                  <a:noFill/>
                </a:ln>
                <a:solidFill>
                  <a:srgbClr val="000000"/>
                </a:solidFill>
                <a:effectLst/>
                <a:latin typeface="Verdana" panose="020B0604030504040204" pitchFamily="34" charset="0"/>
              </a:rPr>
              <a:t>如果不是，则返回false。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900" b="1" i="0" u="none" strike="noStrike" cap="none" normalizeH="0" baseline="0" dirty="0">
                <a:ln>
                  <a:noFill/>
                </a:ln>
                <a:solidFill>
                  <a:srgbClr val="000000"/>
                </a:solidFill>
                <a:effectLst/>
                <a:latin typeface="Verdana" panose="020B0604030504040204" pitchFamily="34" charset="0"/>
              </a:rPr>
              <a:t>把参数转化为正确的类型。</a:t>
            </a:r>
            <a:r>
              <a:rPr kumimoji="0" lang="zh-CN" altLang="zh-CN" sz="900" b="0" i="0" u="none" strike="noStrike" cap="none" normalizeH="0" baseline="0" dirty="0">
                <a:ln>
                  <a:noFill/>
                </a:ln>
                <a:solidFill>
                  <a:srgbClr val="000000"/>
                </a:solidFill>
                <a:effectLst/>
                <a:latin typeface="Verdana" panose="020B0604030504040204" pitchFamily="34" charset="0"/>
              </a:rPr>
              <a:t>因为转换前进行过instanceof测试，所以确保会成功。</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CN" altLang="zh-CN" sz="900" b="1" i="0" u="none" strike="noStrike" cap="none" normalizeH="0" baseline="0" dirty="0">
                <a:ln>
                  <a:noFill/>
                </a:ln>
                <a:solidFill>
                  <a:srgbClr val="000000"/>
                </a:solidFill>
                <a:effectLst/>
                <a:latin typeface="Verdana" panose="020B0604030504040204" pitchFamily="34" charset="0"/>
              </a:rPr>
              <a:t>对于该类中的每个“关键”字段，检查参数中的字段是否与该对象中对应的字段相匹配。</a:t>
            </a:r>
            <a:r>
              <a:rPr kumimoji="0" lang="zh-CN" altLang="zh-CN" sz="900" b="0" i="0" u="none" strike="noStrike" cap="none" normalizeH="0" baseline="0" dirty="0">
                <a:ln>
                  <a:noFill/>
                </a:ln>
                <a:solidFill>
                  <a:srgbClr val="000000"/>
                </a:solidFill>
                <a:effectLst/>
                <a:latin typeface="Verdana" panose="020B0604030504040204" pitchFamily="34" charset="0"/>
              </a:rPr>
              <a:t>如果这些测试全部成功，则返回true；否则返回false。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zh-CN" altLang="zh-CN" sz="900" b="1" i="0" u="none" strike="noStrike" cap="none" normalizeH="0" baseline="0" dirty="0">
                <a:ln>
                  <a:noFill/>
                </a:ln>
                <a:solidFill>
                  <a:srgbClr val="000000"/>
                </a:solidFill>
                <a:effectLst/>
                <a:latin typeface="Verdana" panose="020B0604030504040204" pitchFamily="34" charset="0"/>
              </a:rPr>
              <a:t>当你编写完成了equals方法之后，应该质问自己并且测试这三个问题：它是否是对称的、传递的、一致的？</a:t>
            </a:r>
            <a:r>
              <a:rPr kumimoji="0" lang="zh-CN" altLang="zh-CN" sz="900" b="0" i="0" u="none" strike="noStrike" cap="none" normalizeH="0" baseline="0" dirty="0">
                <a:ln>
                  <a:noFill/>
                </a:ln>
                <a:solidFill>
                  <a:srgbClr val="000000"/>
                </a:solidFill>
                <a:effectLst/>
                <a:latin typeface="Verdana" panose="020B0604030504040204" pitchFamily="34" charset="0"/>
              </a:rPr>
              <a:t>当然，equals方法也必须满足自反性和非空性，不过通常都会自动满足。</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一个简单的列子：</a:t>
            </a:r>
            <a:endPar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boolean</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equals</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(Object o) { </a:t>
            </a:r>
            <a:r>
              <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(o ==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this</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return</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true</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(!(o </a:t>
            </a:r>
            <a:r>
              <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instanceof</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MyClass)) </a:t>
            </a:r>
            <a:r>
              <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return</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false</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MyClass</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obj</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AB5656"/>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(MyClass) o; </a:t>
            </a:r>
            <a:r>
              <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return</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obj.field0 ==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this</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.field0 &amp;&amp; obj.field1 ==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this</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.field1; }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告诫：</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Verdana" panose="020B0604030504040204" pitchFamily="34" charset="0"/>
              </a:rPr>
              <a:t>覆盖equals时总要覆盖hashCode。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Verdana" panose="020B0604030504040204" pitchFamily="34" charset="0"/>
              </a:rPr>
              <a:t>不要企图让equals方法过于智能。</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Verdana" panose="020B0604030504040204" pitchFamily="34" charset="0"/>
              </a:rPr>
              <a:t>不要将equals声明中的Object对象替换为其他的类型。</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boolean</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equals</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(MyClass o); </a:t>
            </a:r>
            <a:r>
              <a:rPr kumimoji="0" lang="zh-CN" altLang="zh-CN" sz="9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Don't do this!</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2949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r>
              <a:rPr lang="zh-CN" altLang="en-US" sz="1800" dirty="0">
                <a:latin typeface="+mn-lt"/>
                <a:ea typeface="+mn-ea"/>
                <a:cs typeface="+mn-cs"/>
              </a:rPr>
              <a:t>第</a:t>
            </a:r>
            <a:r>
              <a:rPr lang="en-US" altLang="zh-CN" sz="1800" dirty="0">
                <a:latin typeface="+mn-lt"/>
                <a:ea typeface="+mn-ea"/>
                <a:cs typeface="+mn-cs"/>
              </a:rPr>
              <a:t>9</a:t>
            </a:r>
            <a:r>
              <a:rPr lang="zh-CN" altLang="en-US" sz="1800" dirty="0">
                <a:latin typeface="+mn-lt"/>
                <a:ea typeface="+mn-ea"/>
                <a:cs typeface="+mn-cs"/>
              </a:rPr>
              <a:t>条覆盖</a:t>
            </a:r>
            <a:r>
              <a:rPr lang="en-US" altLang="zh-CN" sz="1800" dirty="0">
                <a:latin typeface="+mn-lt"/>
                <a:ea typeface="+mn-ea"/>
                <a:cs typeface="+mn-cs"/>
              </a:rPr>
              <a:t>equals</a:t>
            </a:r>
            <a:r>
              <a:rPr lang="zh-CN" altLang="en-US" sz="1800" dirty="0">
                <a:latin typeface="+mn-lt"/>
                <a:ea typeface="+mn-ea"/>
                <a:cs typeface="+mn-cs"/>
              </a:rPr>
              <a:t>时总要覆盖</a:t>
            </a:r>
            <a:r>
              <a:rPr lang="en-US" altLang="zh-CN" sz="1800" dirty="0" err="1">
                <a:latin typeface="+mn-lt"/>
                <a:ea typeface="+mn-ea"/>
                <a:cs typeface="+mn-cs"/>
              </a:rPr>
              <a:t>hashCode</a:t>
            </a:r>
            <a:endParaRPr lang="zh-CN" altLang="en-US" sz="1800" dirty="0">
              <a:latin typeface="+mn-lt"/>
              <a:ea typeface="+mn-ea"/>
              <a:cs typeface="+mn-cs"/>
            </a:endParaRPr>
          </a:p>
        </p:txBody>
      </p:sp>
      <p:sp>
        <p:nvSpPr>
          <p:cNvPr id="4" name="文本框 3">
            <a:extLst>
              <a:ext uri="{FF2B5EF4-FFF2-40B4-BE49-F238E27FC236}">
                <a16:creationId xmlns:a16="http://schemas.microsoft.com/office/drawing/2014/main" id="{10D99102-2F9B-40AB-B08D-4C71A048CE7F}"/>
              </a:ext>
            </a:extLst>
          </p:cNvPr>
          <p:cNvSpPr txBox="1"/>
          <p:nvPr/>
        </p:nvSpPr>
        <p:spPr>
          <a:xfrm>
            <a:off x="838200" y="1033502"/>
            <a:ext cx="6094970" cy="2585323"/>
          </a:xfrm>
          <a:prstGeom prst="rect">
            <a:avLst/>
          </a:prstGeom>
          <a:noFill/>
        </p:spPr>
        <p:txBody>
          <a:bodyPr wrap="square">
            <a:spAutoFit/>
          </a:bodyPr>
          <a:lstStyle/>
          <a:p>
            <a:pPr algn="l"/>
            <a:r>
              <a:rPr lang="zh-CN" altLang="en-US" b="0" i="0" dirty="0">
                <a:solidFill>
                  <a:srgbClr val="000000"/>
                </a:solidFill>
                <a:effectLst/>
                <a:latin typeface="Verdana" panose="020B0604030504040204" pitchFamily="34" charset="0"/>
              </a:rPr>
              <a:t>如果没有共同覆盖</a:t>
            </a:r>
            <a:r>
              <a:rPr lang="en-US" altLang="zh-CN" b="0" i="0" dirty="0">
                <a:solidFill>
                  <a:srgbClr val="000000"/>
                </a:solidFill>
                <a:effectLst/>
                <a:latin typeface="Verdana" panose="020B0604030504040204" pitchFamily="34" charset="0"/>
              </a:rPr>
              <a:t>equals</a:t>
            </a:r>
            <a:r>
              <a:rPr lang="zh-CN" altLang="en-US" b="0" i="0" dirty="0">
                <a:solidFill>
                  <a:srgbClr val="000000"/>
                </a:solidFill>
                <a:effectLst/>
                <a:latin typeface="Verdana" panose="020B0604030504040204" pitchFamily="34" charset="0"/>
              </a:rPr>
              <a:t>方法和</a:t>
            </a:r>
            <a:r>
              <a:rPr lang="en-US" altLang="zh-CN" b="0" i="0" dirty="0" err="1">
                <a:solidFill>
                  <a:srgbClr val="000000"/>
                </a:solidFill>
                <a:effectLst/>
                <a:latin typeface="Verdana" panose="020B0604030504040204" pitchFamily="34" charset="0"/>
              </a:rPr>
              <a:t>hashCode</a:t>
            </a:r>
            <a:r>
              <a:rPr lang="zh-CN" altLang="en-US" b="0" i="0" dirty="0">
                <a:solidFill>
                  <a:srgbClr val="000000"/>
                </a:solidFill>
                <a:effectLst/>
                <a:latin typeface="Verdana" panose="020B0604030504040204" pitchFamily="34" charset="0"/>
              </a:rPr>
              <a:t>方法，那么该类将无法结合所有基于散列的集合一起正常运作，这样的集合包括</a:t>
            </a:r>
            <a:r>
              <a:rPr lang="en-US" altLang="zh-CN" b="0" i="0" dirty="0">
                <a:solidFill>
                  <a:srgbClr val="000000"/>
                </a:solidFill>
                <a:effectLst/>
                <a:latin typeface="Verdana" panose="020B0604030504040204" pitchFamily="34" charset="0"/>
              </a:rPr>
              <a:t>HashMap</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HashSet</a:t>
            </a:r>
            <a:r>
              <a:rPr lang="zh-CN" altLang="en-US" b="0" i="0" dirty="0">
                <a:solidFill>
                  <a:srgbClr val="000000"/>
                </a:solidFill>
                <a:effectLst/>
                <a:latin typeface="Verdana" panose="020B0604030504040204" pitchFamily="34" charset="0"/>
              </a:rPr>
              <a:t>和</a:t>
            </a:r>
            <a:r>
              <a:rPr lang="en-US" altLang="zh-CN" b="0" i="0" dirty="0" err="1">
                <a:solidFill>
                  <a:srgbClr val="000000"/>
                </a:solidFill>
                <a:effectLst/>
                <a:latin typeface="Verdana" panose="020B0604030504040204" pitchFamily="34" charset="0"/>
              </a:rPr>
              <a:t>HashTable</a:t>
            </a:r>
            <a:r>
              <a:rPr lang="zh-CN" altLang="en-US" b="0" i="0" dirty="0">
                <a:solidFill>
                  <a:srgbClr val="000000"/>
                </a:solidFill>
                <a:effectLst/>
                <a:latin typeface="Verdana" panose="020B0604030504040204" pitchFamily="34" charset="0"/>
              </a:rPr>
              <a:t>。</a:t>
            </a:r>
          </a:p>
          <a:p>
            <a:pPr algn="l"/>
            <a:r>
              <a:rPr lang="zh-CN" altLang="en-US" b="0" i="0" dirty="0">
                <a:solidFill>
                  <a:srgbClr val="000000"/>
                </a:solidFill>
                <a:effectLst/>
                <a:latin typeface="Verdana" panose="020B0604030504040204" pitchFamily="34" charset="0"/>
              </a:rPr>
              <a:t>约定：相等的对象必须具有相等的散列码（</a:t>
            </a:r>
            <a:r>
              <a:rPr lang="en-US" altLang="zh-CN" b="0" i="0" dirty="0" err="1">
                <a:solidFill>
                  <a:srgbClr val="000000"/>
                </a:solidFill>
                <a:effectLst/>
                <a:latin typeface="Verdana" panose="020B0604030504040204" pitchFamily="34" charset="0"/>
              </a:rPr>
              <a:t>HashCode</a:t>
            </a:r>
            <a:r>
              <a:rPr lang="zh-CN" altLang="en-US" b="0" i="0" dirty="0">
                <a:solidFill>
                  <a:srgbClr val="000000"/>
                </a:solidFill>
                <a:effectLst/>
                <a:latin typeface="Verdana" panose="020B0604030504040204" pitchFamily="34" charset="0"/>
              </a:rPr>
              <a:t>）。</a:t>
            </a:r>
          </a:p>
          <a:p>
            <a:pPr algn="l"/>
            <a:r>
              <a:rPr lang="zh-CN" altLang="en-US" b="0" i="0" dirty="0">
                <a:solidFill>
                  <a:srgbClr val="000000"/>
                </a:solidFill>
                <a:effectLst/>
                <a:latin typeface="Verdana" panose="020B0604030504040204" pitchFamily="34" charset="0"/>
              </a:rPr>
              <a:t>在散列码的计算过程中，必须排除</a:t>
            </a:r>
            <a:r>
              <a:rPr lang="en-US" altLang="zh-CN" b="0" i="0" dirty="0">
                <a:solidFill>
                  <a:srgbClr val="000000"/>
                </a:solidFill>
                <a:effectLst/>
                <a:latin typeface="Verdana" panose="020B0604030504040204" pitchFamily="34" charset="0"/>
              </a:rPr>
              <a:t>equals</a:t>
            </a:r>
            <a:r>
              <a:rPr lang="zh-CN" altLang="en-US" b="0" i="0" dirty="0">
                <a:solidFill>
                  <a:srgbClr val="000000"/>
                </a:solidFill>
                <a:effectLst/>
                <a:latin typeface="Verdana" panose="020B0604030504040204" pitchFamily="34" charset="0"/>
              </a:rPr>
              <a:t>比较计算中没有用到的任何字段，可以把冗余字段（它的值可以根据参与计算的其他字段计算出来）排除在外。</a:t>
            </a:r>
          </a:p>
          <a:p>
            <a:pPr algn="l"/>
            <a:r>
              <a:rPr lang="zh-CN" altLang="en-US" b="0" i="0" dirty="0">
                <a:solidFill>
                  <a:srgbClr val="000000"/>
                </a:solidFill>
                <a:effectLst/>
                <a:latin typeface="Verdana" panose="020B0604030504040204" pitchFamily="34" charset="0"/>
              </a:rPr>
              <a:t>不要试图从散列码计算中排除掉一个对象的关键部分来提高性能。</a:t>
            </a:r>
          </a:p>
        </p:txBody>
      </p:sp>
    </p:spTree>
    <p:extLst>
      <p:ext uri="{BB962C8B-B14F-4D97-AF65-F5344CB8AC3E}">
        <p14:creationId xmlns:p14="http://schemas.microsoft.com/office/powerpoint/2010/main" val="256120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r>
              <a:rPr lang="zh-CN" altLang="en-US" sz="1800" dirty="0">
                <a:latin typeface="+mn-lt"/>
                <a:ea typeface="+mn-ea"/>
                <a:cs typeface="+mn-cs"/>
              </a:rPr>
              <a:t>第</a:t>
            </a:r>
            <a:r>
              <a:rPr lang="en-US" altLang="zh-CN" sz="1800" dirty="0">
                <a:latin typeface="+mn-lt"/>
                <a:ea typeface="+mn-ea"/>
                <a:cs typeface="+mn-cs"/>
              </a:rPr>
              <a:t>10</a:t>
            </a:r>
            <a:r>
              <a:rPr lang="zh-CN" altLang="en-US" sz="1800" dirty="0">
                <a:latin typeface="+mn-lt"/>
                <a:ea typeface="+mn-ea"/>
                <a:cs typeface="+mn-cs"/>
              </a:rPr>
              <a:t>条 始终要覆盖</a:t>
            </a:r>
            <a:r>
              <a:rPr lang="en-US" altLang="zh-CN" sz="1800" dirty="0" err="1">
                <a:latin typeface="+mn-lt"/>
                <a:ea typeface="+mn-ea"/>
                <a:cs typeface="+mn-cs"/>
              </a:rPr>
              <a:t>toString</a:t>
            </a:r>
            <a:endParaRPr lang="zh-CN" altLang="en-US" sz="1800" dirty="0">
              <a:latin typeface="+mn-lt"/>
              <a:ea typeface="+mn-ea"/>
              <a:cs typeface="+mn-cs"/>
            </a:endParaRPr>
          </a:p>
        </p:txBody>
      </p:sp>
      <p:sp>
        <p:nvSpPr>
          <p:cNvPr id="5" name="文本框 4">
            <a:extLst>
              <a:ext uri="{FF2B5EF4-FFF2-40B4-BE49-F238E27FC236}">
                <a16:creationId xmlns:a16="http://schemas.microsoft.com/office/drawing/2014/main" id="{3D4ABBDE-2DC0-4E8C-9037-46D0827BC0A2}"/>
              </a:ext>
            </a:extLst>
          </p:cNvPr>
          <p:cNvSpPr txBox="1"/>
          <p:nvPr/>
        </p:nvSpPr>
        <p:spPr>
          <a:xfrm>
            <a:off x="838200" y="1224004"/>
            <a:ext cx="6094970" cy="369332"/>
          </a:xfrm>
          <a:prstGeom prst="rect">
            <a:avLst/>
          </a:prstGeom>
          <a:noFill/>
        </p:spPr>
        <p:txBody>
          <a:bodyPr wrap="square">
            <a:spAutoFit/>
          </a:bodyPr>
          <a:lstStyle/>
          <a:p>
            <a:r>
              <a:rPr lang="zh-CN" altLang="en-US" b="0" i="0" dirty="0">
                <a:solidFill>
                  <a:srgbClr val="000000"/>
                </a:solidFill>
                <a:effectLst/>
                <a:latin typeface="Verdana" panose="020B0604030504040204" pitchFamily="34" charset="0"/>
              </a:rPr>
              <a:t>提供好的</a:t>
            </a:r>
            <a:r>
              <a:rPr lang="en-US" altLang="zh-CN" b="0" i="0" dirty="0" err="1">
                <a:solidFill>
                  <a:srgbClr val="000000"/>
                </a:solidFill>
                <a:effectLst/>
                <a:latin typeface="Verdana" panose="020B0604030504040204" pitchFamily="34" charset="0"/>
              </a:rPr>
              <a:t>toString</a:t>
            </a:r>
            <a:r>
              <a:rPr lang="zh-CN" altLang="en-US" b="0" i="0" dirty="0">
                <a:solidFill>
                  <a:srgbClr val="000000"/>
                </a:solidFill>
                <a:effectLst/>
                <a:latin typeface="Verdana" panose="020B0604030504040204" pitchFamily="34" charset="0"/>
              </a:rPr>
              <a:t>实现可以使类用起来更加舒适。</a:t>
            </a:r>
            <a:endParaRPr lang="zh-CN" altLang="en-US" dirty="0"/>
          </a:p>
        </p:txBody>
      </p:sp>
    </p:spTree>
    <p:extLst>
      <p:ext uri="{BB962C8B-B14F-4D97-AF65-F5344CB8AC3E}">
        <p14:creationId xmlns:p14="http://schemas.microsoft.com/office/powerpoint/2010/main" val="246080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r>
              <a:rPr lang="zh-CN" altLang="en-US" sz="1800" dirty="0">
                <a:latin typeface="+mn-lt"/>
                <a:ea typeface="+mn-ea"/>
                <a:cs typeface="+mn-cs"/>
              </a:rPr>
              <a:t>第</a:t>
            </a:r>
            <a:r>
              <a:rPr lang="en-US" altLang="zh-CN" sz="1800" dirty="0">
                <a:latin typeface="+mn-lt"/>
                <a:ea typeface="+mn-ea"/>
                <a:cs typeface="+mn-cs"/>
              </a:rPr>
              <a:t>11</a:t>
            </a:r>
            <a:r>
              <a:rPr lang="zh-CN" altLang="en-US" sz="1800" dirty="0">
                <a:latin typeface="+mn-lt"/>
                <a:ea typeface="+mn-ea"/>
                <a:cs typeface="+mn-cs"/>
              </a:rPr>
              <a:t>条谨慎地覆盖</a:t>
            </a:r>
            <a:r>
              <a:rPr lang="en-US" altLang="zh-CN" sz="1800" dirty="0">
                <a:latin typeface="+mn-lt"/>
                <a:ea typeface="+mn-ea"/>
                <a:cs typeface="+mn-cs"/>
              </a:rPr>
              <a:t>clone</a:t>
            </a:r>
            <a:endParaRPr lang="zh-CN" altLang="en-US" sz="1800" dirty="0">
              <a:latin typeface="+mn-lt"/>
              <a:ea typeface="+mn-ea"/>
              <a:cs typeface="+mn-cs"/>
            </a:endParaRPr>
          </a:p>
        </p:txBody>
      </p:sp>
      <p:sp>
        <p:nvSpPr>
          <p:cNvPr id="3" name="Rectangle 1">
            <a:extLst>
              <a:ext uri="{FF2B5EF4-FFF2-40B4-BE49-F238E27FC236}">
                <a16:creationId xmlns:a16="http://schemas.microsoft.com/office/drawing/2014/main" id="{5E206523-D311-460C-89C6-39207D1E1B51}"/>
              </a:ext>
            </a:extLst>
          </p:cNvPr>
          <p:cNvSpPr>
            <a:spLocks noChangeArrowheads="1"/>
          </p:cNvSpPr>
          <p:nvPr/>
        </p:nvSpPr>
        <p:spPr bwMode="auto">
          <a:xfrm>
            <a:off x="838200" y="1046462"/>
            <a:ext cx="10515600" cy="415498"/>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如果你继承了一个实现了Cloneable接口的类，那么你除了实现一个行为良好的clone方法外，没有别的选择。否则，最好提供某些其他的途径来代替对象拷贝，或者干脆不提供这样的功能。</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另一个实现对象拷贝的好方法是提供一个拷贝构造方法或者拷贝工厂。</a:t>
            </a:r>
            <a:endParaRPr kumimoji="0" lang="zh-CN" altLang="zh-CN" sz="9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拷贝构造方法</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MyClass</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(MyClass mc); </a:t>
            </a:r>
            <a:r>
              <a:rPr kumimoji="0" lang="zh-CN" altLang="zh-CN" sz="9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拷贝工厂</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static</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MyClass </a:t>
            </a:r>
            <a:r>
              <a:rPr kumimoji="0" lang="zh-CN" altLang="zh-CN" sz="900" b="1"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newInstance</a:t>
            </a:r>
            <a:r>
              <a:rPr kumimoji="0" lang="zh-CN" altLang="zh-CN" sz="9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(MyClass mc);</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0361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r>
              <a:rPr lang="zh-CN" altLang="en-US" sz="1800" dirty="0">
                <a:latin typeface="+mn-lt"/>
                <a:ea typeface="+mn-ea"/>
                <a:cs typeface="+mn-cs"/>
              </a:rPr>
              <a:t>第</a:t>
            </a:r>
            <a:r>
              <a:rPr lang="en-US" altLang="zh-CN" sz="1800" dirty="0">
                <a:latin typeface="+mn-lt"/>
                <a:ea typeface="+mn-ea"/>
                <a:cs typeface="+mn-cs"/>
              </a:rPr>
              <a:t>12</a:t>
            </a:r>
            <a:r>
              <a:rPr lang="zh-CN" altLang="en-US" sz="1800" dirty="0">
                <a:latin typeface="+mn-lt"/>
                <a:ea typeface="+mn-ea"/>
                <a:cs typeface="+mn-cs"/>
              </a:rPr>
              <a:t>条 考虑实现</a:t>
            </a:r>
            <a:r>
              <a:rPr lang="en-US" altLang="zh-CN" sz="1800" dirty="0">
                <a:latin typeface="+mn-lt"/>
                <a:ea typeface="+mn-ea"/>
                <a:cs typeface="+mn-cs"/>
              </a:rPr>
              <a:t>Comparable</a:t>
            </a:r>
            <a:r>
              <a:rPr lang="zh-CN" altLang="en-US" sz="1800" dirty="0">
                <a:latin typeface="+mn-lt"/>
                <a:ea typeface="+mn-ea"/>
                <a:cs typeface="+mn-cs"/>
              </a:rPr>
              <a:t>接口</a:t>
            </a:r>
          </a:p>
        </p:txBody>
      </p:sp>
      <p:sp>
        <p:nvSpPr>
          <p:cNvPr id="3" name="Rectangle 1">
            <a:extLst>
              <a:ext uri="{FF2B5EF4-FFF2-40B4-BE49-F238E27FC236}">
                <a16:creationId xmlns:a16="http://schemas.microsoft.com/office/drawing/2014/main" id="{8074C7B5-1F42-4499-8798-FF8920351326}"/>
              </a:ext>
            </a:extLst>
          </p:cNvPr>
          <p:cNvSpPr>
            <a:spLocks noChangeArrowheads="1"/>
          </p:cNvSpPr>
          <p:nvPr/>
        </p:nvSpPr>
        <p:spPr bwMode="auto">
          <a:xfrm>
            <a:off x="838200" y="995742"/>
            <a:ext cx="10515600" cy="1246495"/>
          </a:xfrm>
          <a:prstGeom prst="rect">
            <a:avLst/>
          </a:prstGeom>
          <a:solidFill>
            <a:schemeClr val="bg1"/>
          </a:solidFill>
          <a:ln>
            <a:noFill/>
          </a:ln>
          <a:effectLst/>
        </p:spPr>
        <p:txBody>
          <a:bodyPr vert="horz" wrap="square" lIns="14283" tIns="0" rIns="14283"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类实现了Comparable接口，就表明它的实例具有自然顺序关系（natural ordering）。</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约定：（符号sgn(表达式)表示数学中的signum函数，根据表达式的值为负值、零和正值，分别返回-1、0和1）</a:t>
            </a:r>
            <a:endParaRPr kumimoji="0" lang="zh-CN" altLang="zh-CN" sz="600" b="0" i="0" u="none" strike="noStrike" cap="none" normalizeH="0" baseline="0" dirty="0">
              <a:ln>
                <a:noFill/>
              </a:ln>
              <a:solidFill>
                <a:schemeClr val="tx1"/>
              </a:solidFill>
              <a:effectLst/>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Verdana" panose="020B0604030504040204" pitchFamily="34" charset="0"/>
              </a:rPr>
              <a:t>必须确保所有的x和y都满足</a:t>
            </a:r>
            <a:r>
              <a:rPr kumimoji="0" lang="zh-CN" altLang="zh-CN" sz="900" b="0" i="0" u="none" strike="noStrike" cap="none" normalizeH="0" baseline="0" dirty="0">
                <a:ln>
                  <a:noFill/>
                </a:ln>
                <a:solidFill>
                  <a:srgbClr val="E83E8C"/>
                </a:solidFill>
                <a:effectLst/>
                <a:latin typeface="Courier New" panose="02070309020205020404" pitchFamily="49" charset="0"/>
                <a:cs typeface="Courier New" panose="02070309020205020404" pitchFamily="49" charset="0"/>
              </a:rPr>
              <a:t>sgn(x.compareTo(y)) == -sgn(y.compareTo(x))</a:t>
            </a:r>
            <a:r>
              <a:rPr kumimoji="0" lang="zh-CN" altLang="zh-CN" sz="900" b="0" i="0" u="none" strike="noStrike" cap="none" normalizeH="0" baseline="0" dirty="0">
                <a:ln>
                  <a:noFill/>
                </a:ln>
                <a:solidFill>
                  <a:srgbClr val="000000"/>
                </a:solidFill>
                <a:effectLst/>
                <a:latin typeface="Verdana" panose="020B0604030504040204" pitchFamily="34" charset="0"/>
              </a:rPr>
              <a:t>。（这也意味着，当且仅当y.compareTo(x)抛出异常时，x.compareTo(y)才必须抛出异常）</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Verdana" panose="020B0604030504040204" pitchFamily="34" charset="0"/>
              </a:rPr>
              <a:t>必须确保这个比较关系是可传递的。</a:t>
            </a:r>
            <a:r>
              <a:rPr kumimoji="0" lang="zh-CN" altLang="zh-CN" sz="900" b="0" i="0" u="none" strike="noStrike" cap="none" normalizeH="0" baseline="0" dirty="0">
                <a:ln>
                  <a:noFill/>
                </a:ln>
                <a:solidFill>
                  <a:srgbClr val="E83E8C"/>
                </a:solidFill>
                <a:effectLst/>
                <a:latin typeface="Courier New" panose="02070309020205020404" pitchFamily="49" charset="0"/>
                <a:cs typeface="Courier New" panose="02070309020205020404" pitchFamily="49" charset="0"/>
              </a:rPr>
              <a:t>x.compareTo(y) &gt; 0 &amp;&amp; y.compareTo(z) &gt; 0</a:t>
            </a:r>
            <a:r>
              <a:rPr kumimoji="0" lang="zh-CN" altLang="zh-CN" sz="900" b="0" i="0" u="none" strike="noStrike" cap="none" normalizeH="0" baseline="0" dirty="0">
                <a:ln>
                  <a:noFill/>
                </a:ln>
                <a:solidFill>
                  <a:srgbClr val="000000"/>
                </a:solidFill>
                <a:effectLst/>
                <a:latin typeface="Verdana" panose="020B0604030504040204" pitchFamily="34" charset="0"/>
              </a:rPr>
              <a:t>成立意味着</a:t>
            </a:r>
            <a:r>
              <a:rPr kumimoji="0" lang="zh-CN" altLang="zh-CN" sz="900" b="0" i="0" u="none" strike="noStrike" cap="none" normalizeH="0" baseline="0" dirty="0">
                <a:ln>
                  <a:noFill/>
                </a:ln>
                <a:solidFill>
                  <a:srgbClr val="E83E8C"/>
                </a:solidFill>
                <a:effectLst/>
                <a:latin typeface="Courier New" panose="02070309020205020404" pitchFamily="49" charset="0"/>
                <a:cs typeface="Courier New" panose="02070309020205020404" pitchFamily="49" charset="0"/>
              </a:rPr>
              <a:t>x.compareTo(z) &gt; 0</a:t>
            </a:r>
            <a:r>
              <a:rPr kumimoji="0" lang="zh-CN" altLang="zh-CN" sz="9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Verdana" panose="020B0604030504040204" pitchFamily="34" charset="0"/>
              </a:rPr>
              <a:t>必须确保</a:t>
            </a:r>
            <a:r>
              <a:rPr kumimoji="0" lang="zh-CN" altLang="zh-CN" sz="900" b="0" i="0" u="none" strike="noStrike" cap="none" normalizeH="0" baseline="0" dirty="0">
                <a:ln>
                  <a:noFill/>
                </a:ln>
                <a:solidFill>
                  <a:srgbClr val="E83E8C"/>
                </a:solidFill>
                <a:effectLst/>
                <a:latin typeface="Courier New" panose="02070309020205020404" pitchFamily="49" charset="0"/>
                <a:cs typeface="Courier New" panose="02070309020205020404" pitchFamily="49" charset="0"/>
              </a:rPr>
              <a:t>x.compareTo(y) == 0</a:t>
            </a:r>
            <a:r>
              <a:rPr kumimoji="0" lang="zh-CN" altLang="zh-CN" sz="900" b="0" i="0" u="none" strike="noStrike" cap="none" normalizeH="0" baseline="0" dirty="0">
                <a:ln>
                  <a:noFill/>
                </a:ln>
                <a:solidFill>
                  <a:srgbClr val="000000"/>
                </a:solidFill>
                <a:effectLst/>
                <a:latin typeface="Verdana" panose="020B0604030504040204" pitchFamily="34" charset="0"/>
              </a:rPr>
              <a:t>意味着所有的z都满足</a:t>
            </a:r>
            <a:r>
              <a:rPr kumimoji="0" lang="zh-CN" altLang="zh-CN" sz="900" b="0" i="0" u="none" strike="noStrike" cap="none" normalizeH="0" baseline="0" dirty="0">
                <a:ln>
                  <a:noFill/>
                </a:ln>
                <a:solidFill>
                  <a:srgbClr val="E83E8C"/>
                </a:solidFill>
                <a:effectLst/>
                <a:latin typeface="Courier New" panose="02070309020205020404" pitchFamily="49" charset="0"/>
                <a:cs typeface="Courier New" panose="02070309020205020404" pitchFamily="49" charset="0"/>
              </a:rPr>
              <a:t>sgn(x.compareTo(z)) == sgn(y.compareTo(z))</a:t>
            </a:r>
            <a:r>
              <a:rPr kumimoji="0" lang="zh-CN" altLang="zh-CN" sz="9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Verdana" panose="020B0604030504040204" pitchFamily="34" charset="0"/>
              </a:rPr>
              <a:t>强烈建议</a:t>
            </a:r>
            <a:r>
              <a:rPr kumimoji="0" lang="zh-CN" altLang="zh-CN" sz="900" b="0" i="0" u="none" strike="noStrike" cap="none" normalizeH="0" baseline="0" dirty="0">
                <a:ln>
                  <a:noFill/>
                </a:ln>
                <a:solidFill>
                  <a:srgbClr val="E83E8C"/>
                </a:solidFill>
                <a:effectLst/>
                <a:latin typeface="Courier New" panose="02070309020205020404" pitchFamily="49" charset="0"/>
                <a:cs typeface="Courier New" panose="02070309020205020404" pitchFamily="49" charset="0"/>
              </a:rPr>
              <a:t>(x.compareTo(y) == 0) == (x.equals(y))</a:t>
            </a:r>
            <a:r>
              <a:rPr kumimoji="0" lang="zh-CN" altLang="zh-CN" sz="900" b="0" i="0" u="none" strike="noStrike" cap="none" normalizeH="0" baseline="0" dirty="0">
                <a:ln>
                  <a:noFill/>
                </a:ln>
                <a:solidFill>
                  <a:srgbClr val="000000"/>
                </a:solidFill>
                <a:effectLst/>
                <a:latin typeface="Verdana" panose="020B0604030504040204" pitchFamily="34" charset="0"/>
              </a:rPr>
              <a:t>，但这绝非必要。若违反了这个条件，应当给予说明。</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比较浮点字段用Double.compare或者Float.compare。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如果一个类有多个关键字段，按照什么样的顺序来比较是非常重要的。</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Verdana" panose="020B0604030504040204" pitchFamily="34" charset="0"/>
              </a:rPr>
              <a:t>compareTo方法中，如果两个对应字段不相等，可以使用该类的字段与传入参数的字段的差值作为返回值，但应确保差值是绝对正确的。</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232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pPr algn="l"/>
            <a:r>
              <a:rPr lang="zh-CN" altLang="en-US" sz="1800" dirty="0">
                <a:latin typeface="+mn-lt"/>
                <a:ea typeface="+mn-ea"/>
                <a:cs typeface="+mn-cs"/>
              </a:rPr>
              <a:t>第</a:t>
            </a:r>
            <a:r>
              <a:rPr lang="en-US" altLang="zh-CN" sz="1800" dirty="0">
                <a:latin typeface="+mn-lt"/>
                <a:ea typeface="+mn-ea"/>
                <a:cs typeface="+mn-cs"/>
              </a:rPr>
              <a:t>1</a:t>
            </a:r>
            <a:r>
              <a:rPr lang="zh-CN" altLang="en-US" sz="1800" dirty="0">
                <a:latin typeface="+mn-lt"/>
                <a:ea typeface="+mn-ea"/>
                <a:cs typeface="+mn-cs"/>
              </a:rPr>
              <a:t>条 考虑用静态工厂方法代替构造器</a:t>
            </a:r>
          </a:p>
        </p:txBody>
      </p:sp>
      <p:sp>
        <p:nvSpPr>
          <p:cNvPr id="5" name="文本框 4">
            <a:extLst>
              <a:ext uri="{FF2B5EF4-FFF2-40B4-BE49-F238E27FC236}">
                <a16:creationId xmlns:a16="http://schemas.microsoft.com/office/drawing/2014/main" id="{434E292D-89AA-4E2D-BA44-D4465F8E43B2}"/>
              </a:ext>
            </a:extLst>
          </p:cNvPr>
          <p:cNvSpPr txBox="1"/>
          <p:nvPr/>
        </p:nvSpPr>
        <p:spPr>
          <a:xfrm>
            <a:off x="838200" y="958334"/>
            <a:ext cx="10202562" cy="1200329"/>
          </a:xfrm>
          <a:prstGeom prst="rect">
            <a:avLst/>
          </a:prstGeom>
          <a:noFill/>
        </p:spPr>
        <p:txBody>
          <a:bodyPr wrap="square">
            <a:spAutoFit/>
          </a:bodyPr>
          <a:lstStyle/>
          <a:p>
            <a:r>
              <a:rPr lang="zh-CN" altLang="en-US" b="0" i="0" dirty="0">
                <a:solidFill>
                  <a:srgbClr val="000000"/>
                </a:solidFill>
                <a:effectLst/>
                <a:latin typeface="Verdana" panose="020B0604030504040204" pitchFamily="34" charset="0"/>
              </a:rPr>
              <a:t>含义：静态工厂方法是指一个返回类的实例的静态方法，比如</a:t>
            </a:r>
            <a:endParaRPr lang="en-US" altLang="zh-CN" b="0" i="0" dirty="0">
              <a:solidFill>
                <a:srgbClr val="000000"/>
              </a:solidFill>
              <a:effectLst/>
              <a:latin typeface="Verdana" panose="020B0604030504040204" pitchFamily="34" charset="0"/>
            </a:endParaRPr>
          </a:p>
          <a:p>
            <a:r>
              <a:rPr lang="en-US" altLang="zh-CN" b="1" i="0" dirty="0">
                <a:solidFill>
                  <a:srgbClr val="0000FF"/>
                </a:solidFill>
                <a:effectLst/>
                <a:latin typeface="Courier New" panose="02070309020205020404" pitchFamily="49" charset="0"/>
              </a:rPr>
              <a:t>public</a:t>
            </a:r>
            <a:r>
              <a:rPr lang="en-US" altLang="zh-CN" b="0" i="0" dirty="0">
                <a:solidFill>
                  <a:srgbClr val="444444"/>
                </a:solidFill>
                <a:effectLst/>
                <a:latin typeface="Courier New" panose="02070309020205020404" pitchFamily="49" charset="0"/>
              </a:rPr>
              <a:t> </a:t>
            </a:r>
            <a:r>
              <a:rPr lang="en-US" altLang="zh-CN" b="1" i="0" dirty="0">
                <a:solidFill>
                  <a:srgbClr val="0000FF"/>
                </a:solidFill>
                <a:effectLst/>
                <a:latin typeface="Courier New" panose="02070309020205020404" pitchFamily="49" charset="0"/>
              </a:rPr>
              <a:t>static</a:t>
            </a:r>
            <a:r>
              <a:rPr lang="en-US" altLang="zh-CN" b="0" i="0" dirty="0">
                <a:solidFill>
                  <a:srgbClr val="444444"/>
                </a:solidFill>
                <a:effectLst/>
                <a:latin typeface="Courier New" panose="02070309020205020404" pitchFamily="49" charset="0"/>
              </a:rPr>
              <a:t> Person </a:t>
            </a:r>
            <a:r>
              <a:rPr lang="en-US" altLang="zh-CN" b="1" i="0" dirty="0" err="1">
                <a:solidFill>
                  <a:srgbClr val="A31515"/>
                </a:solidFill>
                <a:effectLst/>
                <a:latin typeface="Courier New" panose="02070309020205020404" pitchFamily="49" charset="0"/>
              </a:rPr>
              <a:t>getInstance</a:t>
            </a:r>
            <a:r>
              <a:rPr lang="en-US" altLang="zh-CN" b="0" i="0" dirty="0">
                <a:solidFill>
                  <a:srgbClr val="444444"/>
                </a:solidFill>
                <a:effectLst/>
                <a:latin typeface="Courier New" panose="02070309020205020404" pitchFamily="49" charset="0"/>
              </a:rPr>
              <a:t>(){ </a:t>
            </a:r>
          </a:p>
          <a:p>
            <a:r>
              <a:rPr lang="en-US" altLang="zh-CN" dirty="0">
                <a:solidFill>
                  <a:srgbClr val="444444"/>
                </a:solidFill>
                <a:latin typeface="Courier New" panose="02070309020205020404" pitchFamily="49" charset="0"/>
              </a:rPr>
              <a:t>  </a:t>
            </a:r>
            <a:r>
              <a:rPr lang="en-US" altLang="zh-CN" b="1" i="0" dirty="0">
                <a:solidFill>
                  <a:srgbClr val="0000FF"/>
                </a:solidFill>
                <a:effectLst/>
                <a:latin typeface="Courier New" panose="02070309020205020404" pitchFamily="49" charset="0"/>
              </a:rPr>
              <a:t>return</a:t>
            </a:r>
            <a:r>
              <a:rPr lang="en-US" altLang="zh-CN" b="0" i="0" dirty="0">
                <a:solidFill>
                  <a:srgbClr val="444444"/>
                </a:solidFill>
                <a:effectLst/>
                <a:latin typeface="Courier New" panose="02070309020205020404" pitchFamily="49" charset="0"/>
              </a:rPr>
              <a:t> </a:t>
            </a:r>
            <a:r>
              <a:rPr lang="en-US" altLang="zh-CN" b="1" i="0" dirty="0">
                <a:solidFill>
                  <a:srgbClr val="0000FF"/>
                </a:solidFill>
                <a:effectLst/>
                <a:latin typeface="Courier New" panose="02070309020205020404" pitchFamily="49" charset="0"/>
              </a:rPr>
              <a:t>new</a:t>
            </a:r>
            <a:r>
              <a:rPr lang="en-US" altLang="zh-CN" b="0" i="0" dirty="0">
                <a:solidFill>
                  <a:srgbClr val="444444"/>
                </a:solidFill>
                <a:effectLst/>
                <a:latin typeface="Courier New" panose="02070309020205020404" pitchFamily="49" charset="0"/>
              </a:rPr>
              <a:t> </a:t>
            </a:r>
            <a:r>
              <a:rPr lang="en-US" altLang="zh-CN" b="1" i="0" dirty="0">
                <a:solidFill>
                  <a:srgbClr val="A31515"/>
                </a:solidFill>
                <a:effectLst/>
                <a:latin typeface="Courier New" panose="02070309020205020404" pitchFamily="49" charset="0"/>
              </a:rPr>
              <a:t>Person</a:t>
            </a:r>
            <a:r>
              <a:rPr lang="en-US" altLang="zh-CN" b="0" i="0" dirty="0">
                <a:solidFill>
                  <a:srgbClr val="444444"/>
                </a:solidFill>
                <a:effectLst/>
                <a:latin typeface="Courier New" panose="02070309020205020404" pitchFamily="49" charset="0"/>
              </a:rPr>
              <a:t>();</a:t>
            </a:r>
          </a:p>
          <a:p>
            <a:r>
              <a:rPr lang="en-US" altLang="zh-CN" b="0" i="0" dirty="0">
                <a:solidFill>
                  <a:srgbClr val="444444"/>
                </a:solidFill>
                <a:effectLst/>
                <a:latin typeface="Courier New" panose="02070309020205020404" pitchFamily="49" charset="0"/>
              </a:rPr>
              <a:t>}</a:t>
            </a:r>
            <a:endParaRPr lang="zh-CN" altLang="en-US" dirty="0"/>
          </a:p>
        </p:txBody>
      </p:sp>
      <p:sp>
        <p:nvSpPr>
          <p:cNvPr id="7" name="文本框 6">
            <a:extLst>
              <a:ext uri="{FF2B5EF4-FFF2-40B4-BE49-F238E27FC236}">
                <a16:creationId xmlns:a16="http://schemas.microsoft.com/office/drawing/2014/main" id="{80460BA0-385D-43FD-9665-37975AA7354F}"/>
              </a:ext>
            </a:extLst>
          </p:cNvPr>
          <p:cNvSpPr txBox="1"/>
          <p:nvPr/>
        </p:nvSpPr>
        <p:spPr>
          <a:xfrm>
            <a:off x="838200" y="2356372"/>
            <a:ext cx="10202562" cy="1754326"/>
          </a:xfrm>
          <a:prstGeom prst="rect">
            <a:avLst/>
          </a:prstGeom>
          <a:noFill/>
        </p:spPr>
        <p:txBody>
          <a:bodyPr wrap="square">
            <a:spAutoFit/>
          </a:bodyPr>
          <a:lstStyle/>
          <a:p>
            <a:pPr algn="l"/>
            <a:r>
              <a:rPr lang="zh-CN" altLang="en-US" dirty="0">
                <a:solidFill>
                  <a:srgbClr val="000000"/>
                </a:solidFill>
                <a:latin typeface="Verdana" panose="020B0604030504040204" pitchFamily="34" charset="0"/>
              </a:rPr>
              <a:t>优势：</a:t>
            </a:r>
            <a:endParaRPr lang="en-US" altLang="zh-CN" dirty="0">
              <a:solidFill>
                <a:srgbClr val="000000"/>
              </a:solidFill>
              <a:latin typeface="Verdana" panose="020B0604030504040204" pitchFamily="34" charset="0"/>
            </a:endParaRPr>
          </a:p>
          <a:p>
            <a:pPr marL="285750" indent="-285750" algn="l">
              <a:buFont typeface="Arial" panose="020B0604020202020204" pitchFamily="34" charset="0"/>
              <a:buChar char="•"/>
            </a:pPr>
            <a:r>
              <a:rPr lang="zh-CN" altLang="en-US" b="1" i="0" dirty="0">
                <a:solidFill>
                  <a:srgbClr val="333333"/>
                </a:solidFill>
                <a:effectLst/>
                <a:latin typeface="Verdana" panose="020B0604030504040204" pitchFamily="34" charset="0"/>
              </a:rPr>
              <a:t>静态工厂方法的名称没有限制：</a:t>
            </a:r>
            <a:r>
              <a:rPr lang="zh-CN" altLang="en-US" dirty="0">
                <a:solidFill>
                  <a:srgbClr val="000000"/>
                </a:solidFill>
                <a:latin typeface="Verdana" panose="020B0604030504040204" pitchFamily="34" charset="0"/>
              </a:rPr>
              <a:t>编码更加灵活，可以</a:t>
            </a:r>
            <a:r>
              <a:rPr lang="zh-CN" altLang="en-US" b="0" i="0" dirty="0">
                <a:solidFill>
                  <a:srgbClr val="000000"/>
                </a:solidFill>
                <a:effectLst/>
                <a:latin typeface="Verdana" panose="020B0604030504040204" pitchFamily="34" charset="0"/>
              </a:rPr>
              <a:t>通过方法名来给予使用者良好的提示与说明</a:t>
            </a:r>
            <a:endParaRPr lang="zh-CN" altLang="en-US" b="1" i="0" dirty="0">
              <a:solidFill>
                <a:srgbClr val="333333"/>
              </a:solidFill>
              <a:effectLst/>
              <a:latin typeface="Verdana" panose="020B0604030504040204" pitchFamily="34" charset="0"/>
            </a:endParaRPr>
          </a:p>
          <a:p>
            <a:pPr marL="285750" indent="-285750" algn="l">
              <a:buFont typeface="Arial" panose="020B0604020202020204" pitchFamily="34" charset="0"/>
              <a:buChar char="•"/>
            </a:pPr>
            <a:r>
              <a:rPr lang="zh-CN" altLang="en-US" b="1" i="0" dirty="0">
                <a:solidFill>
                  <a:srgbClr val="333333"/>
                </a:solidFill>
                <a:effectLst/>
                <a:latin typeface="Verdana" panose="020B0604030504040204" pitchFamily="34" charset="0"/>
              </a:rPr>
              <a:t>不用再每次调用的时候创建一个新的对象：</a:t>
            </a:r>
            <a:r>
              <a:rPr lang="zh-CN" altLang="en-US" dirty="0">
                <a:solidFill>
                  <a:srgbClr val="000000"/>
                </a:solidFill>
                <a:latin typeface="Verdana" panose="020B0604030504040204" pitchFamily="34" charset="0"/>
              </a:rPr>
              <a:t>避免重复创建对象</a:t>
            </a:r>
          </a:p>
          <a:p>
            <a:pPr marL="285750" indent="-285750" algn="l">
              <a:buFont typeface="Arial" panose="020B0604020202020204" pitchFamily="34" charset="0"/>
              <a:buChar char="•"/>
            </a:pPr>
            <a:r>
              <a:rPr lang="zh-CN" altLang="en-US" b="1" i="0" dirty="0">
                <a:solidFill>
                  <a:srgbClr val="333333"/>
                </a:solidFill>
                <a:effectLst/>
                <a:latin typeface="Verdana" panose="020B0604030504040204" pitchFamily="34" charset="0"/>
              </a:rPr>
              <a:t>静态工厂方法可以返回原返回类型的任何子类型的对象</a:t>
            </a:r>
            <a:r>
              <a:rPr lang="zh-CN" altLang="en-US" b="1" dirty="0">
                <a:solidFill>
                  <a:srgbClr val="333333"/>
                </a:solidFill>
                <a:latin typeface="Verdana" panose="020B0604030504040204" pitchFamily="34" charset="0"/>
              </a:rPr>
              <a:t>：</a:t>
            </a:r>
            <a:r>
              <a:rPr lang="zh-CN" altLang="en-US" b="0" i="0" dirty="0">
                <a:solidFill>
                  <a:srgbClr val="000000"/>
                </a:solidFill>
                <a:effectLst/>
                <a:latin typeface="Verdana" panose="020B0604030504040204" pitchFamily="34" charset="0"/>
              </a:rPr>
              <a:t>构造方法是不能使用</a:t>
            </a:r>
            <a:r>
              <a:rPr lang="en-US" altLang="zh-CN" b="0" i="0" dirty="0">
                <a:solidFill>
                  <a:srgbClr val="000000"/>
                </a:solidFill>
                <a:effectLst/>
                <a:latin typeface="Verdana" panose="020B0604030504040204" pitchFamily="34" charset="0"/>
              </a:rPr>
              <a:t>return</a:t>
            </a:r>
            <a:r>
              <a:rPr lang="zh-CN" altLang="en-US" b="0" i="0" dirty="0">
                <a:solidFill>
                  <a:srgbClr val="000000"/>
                </a:solidFill>
                <a:effectLst/>
                <a:latin typeface="Verdana" panose="020B0604030504040204" pitchFamily="34" charset="0"/>
              </a:rPr>
              <a:t>语句，它在使用时也只能产生自身这个类的一个对象，而静态工厂方法可以使用</a:t>
            </a:r>
            <a:r>
              <a:rPr lang="en-US" altLang="zh-CN" b="0" i="0" dirty="0">
                <a:solidFill>
                  <a:srgbClr val="000000"/>
                </a:solidFill>
                <a:effectLst/>
                <a:latin typeface="Verdana" panose="020B0604030504040204" pitchFamily="34" charset="0"/>
              </a:rPr>
              <a:t>return</a:t>
            </a:r>
            <a:r>
              <a:rPr lang="zh-CN" altLang="en-US" b="0" i="0" dirty="0">
                <a:solidFill>
                  <a:srgbClr val="000000"/>
                </a:solidFill>
                <a:effectLst/>
                <a:latin typeface="Verdana" panose="020B0604030504040204" pitchFamily="34" charset="0"/>
              </a:rPr>
              <a:t>语句，在返回对象时就有了更多选择</a:t>
            </a:r>
            <a:endParaRPr lang="zh-CN" altLang="en-US" b="1" i="0" dirty="0">
              <a:solidFill>
                <a:srgbClr val="333333"/>
              </a:solidFill>
              <a:effectLst/>
              <a:latin typeface="Verdana" panose="020B0604030504040204" pitchFamily="34" charset="0"/>
            </a:endParaRPr>
          </a:p>
        </p:txBody>
      </p:sp>
    </p:spTree>
    <p:extLst>
      <p:ext uri="{BB962C8B-B14F-4D97-AF65-F5344CB8AC3E}">
        <p14:creationId xmlns:p14="http://schemas.microsoft.com/office/powerpoint/2010/main" val="311142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r>
              <a:rPr lang="zh-CN" altLang="en-US" sz="1800" dirty="0">
                <a:latin typeface="+mn-lt"/>
                <a:ea typeface="+mn-ea"/>
                <a:cs typeface="+mn-cs"/>
              </a:rPr>
              <a:t>第</a:t>
            </a:r>
            <a:r>
              <a:rPr lang="en-US" altLang="zh-CN" sz="1800" dirty="0">
                <a:latin typeface="+mn-lt"/>
                <a:ea typeface="+mn-ea"/>
                <a:cs typeface="+mn-cs"/>
              </a:rPr>
              <a:t>2</a:t>
            </a:r>
            <a:r>
              <a:rPr lang="zh-CN" altLang="en-US" sz="1800" dirty="0">
                <a:latin typeface="+mn-lt"/>
                <a:ea typeface="+mn-ea"/>
                <a:cs typeface="+mn-cs"/>
              </a:rPr>
              <a:t>条 遇到多个构造器参数时要考虑用构建器</a:t>
            </a:r>
          </a:p>
        </p:txBody>
      </p:sp>
    </p:spTree>
    <p:extLst>
      <p:ext uri="{BB962C8B-B14F-4D97-AF65-F5344CB8AC3E}">
        <p14:creationId xmlns:p14="http://schemas.microsoft.com/office/powerpoint/2010/main" val="264361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pPr algn="l"/>
            <a:r>
              <a:rPr lang="zh-CN" altLang="en-US" sz="1800" dirty="0">
                <a:latin typeface="+mn-lt"/>
                <a:ea typeface="+mn-ea"/>
                <a:cs typeface="+mn-cs"/>
              </a:rPr>
              <a:t>第</a:t>
            </a:r>
            <a:r>
              <a:rPr lang="en-US" altLang="zh-CN" sz="1800" dirty="0">
                <a:latin typeface="+mn-lt"/>
                <a:ea typeface="+mn-ea"/>
                <a:cs typeface="+mn-cs"/>
              </a:rPr>
              <a:t>3</a:t>
            </a:r>
            <a:r>
              <a:rPr lang="zh-CN" altLang="en-US" sz="1800" dirty="0">
                <a:latin typeface="+mn-lt"/>
                <a:ea typeface="+mn-ea"/>
                <a:cs typeface="+mn-cs"/>
              </a:rPr>
              <a:t>条 用私有构造器或者枚举类型强化</a:t>
            </a:r>
            <a:r>
              <a:rPr lang="en-US" altLang="zh-CN" sz="1800" dirty="0">
                <a:latin typeface="+mn-lt"/>
                <a:ea typeface="+mn-ea"/>
                <a:cs typeface="+mn-cs"/>
              </a:rPr>
              <a:t>Singleton</a:t>
            </a:r>
            <a:r>
              <a:rPr lang="zh-CN" altLang="en-US" sz="1800" dirty="0">
                <a:latin typeface="+mn-lt"/>
                <a:ea typeface="+mn-ea"/>
                <a:cs typeface="+mn-cs"/>
              </a:rPr>
              <a:t>属性</a:t>
            </a:r>
          </a:p>
        </p:txBody>
      </p:sp>
      <p:sp>
        <p:nvSpPr>
          <p:cNvPr id="4" name="文本框 3">
            <a:extLst>
              <a:ext uri="{FF2B5EF4-FFF2-40B4-BE49-F238E27FC236}">
                <a16:creationId xmlns:a16="http://schemas.microsoft.com/office/drawing/2014/main" id="{8930EBA0-EEDD-4802-AFB3-F81C9C0F67F7}"/>
              </a:ext>
            </a:extLst>
          </p:cNvPr>
          <p:cNvSpPr txBox="1"/>
          <p:nvPr/>
        </p:nvSpPr>
        <p:spPr>
          <a:xfrm>
            <a:off x="838199" y="858795"/>
            <a:ext cx="10515599" cy="1754326"/>
          </a:xfrm>
          <a:prstGeom prst="rect">
            <a:avLst/>
          </a:prstGeom>
          <a:noFill/>
        </p:spPr>
        <p:txBody>
          <a:bodyPr wrap="square">
            <a:spAutoFit/>
          </a:bodyPr>
          <a:lstStyle/>
          <a:p>
            <a:r>
              <a:rPr lang="en-US" altLang="zh-CN" b="1" i="0" dirty="0">
                <a:solidFill>
                  <a:srgbClr val="0000FF"/>
                </a:solidFill>
                <a:effectLst/>
                <a:latin typeface="Courier New" panose="02070309020205020404" pitchFamily="49" charset="0"/>
              </a:rPr>
              <a:t>public</a:t>
            </a:r>
            <a:r>
              <a:rPr lang="en-US" altLang="zh-CN" b="0" i="0" dirty="0">
                <a:solidFill>
                  <a:srgbClr val="444444"/>
                </a:solidFill>
                <a:effectLst/>
                <a:latin typeface="Courier New" panose="02070309020205020404" pitchFamily="49" charset="0"/>
              </a:rPr>
              <a:t> </a:t>
            </a:r>
            <a:r>
              <a:rPr lang="en-US" altLang="zh-CN" b="1" i="0" dirty="0">
                <a:solidFill>
                  <a:srgbClr val="0000FF"/>
                </a:solidFill>
                <a:effectLst/>
                <a:latin typeface="Courier New" panose="02070309020205020404" pitchFamily="49" charset="0"/>
              </a:rPr>
              <a:t>class</a:t>
            </a:r>
            <a:r>
              <a:rPr lang="en-US" altLang="zh-CN" b="0" i="0" dirty="0">
                <a:solidFill>
                  <a:srgbClr val="444444"/>
                </a:solidFill>
                <a:effectLst/>
                <a:latin typeface="Courier New" panose="02070309020205020404" pitchFamily="49" charset="0"/>
              </a:rPr>
              <a:t> </a:t>
            </a:r>
            <a:r>
              <a:rPr lang="en-US" altLang="zh-CN" b="1" i="0" dirty="0">
                <a:solidFill>
                  <a:srgbClr val="A31515"/>
                </a:solidFill>
                <a:effectLst/>
                <a:latin typeface="Courier New" panose="02070309020205020404" pitchFamily="49" charset="0"/>
              </a:rPr>
              <a:t>Person</a:t>
            </a:r>
            <a:r>
              <a:rPr lang="en-US" altLang="zh-CN" b="0" i="0" dirty="0">
                <a:solidFill>
                  <a:srgbClr val="444444"/>
                </a:solidFill>
                <a:effectLst/>
                <a:latin typeface="Courier New" panose="02070309020205020404" pitchFamily="49" charset="0"/>
              </a:rPr>
              <a:t> { </a:t>
            </a:r>
          </a:p>
          <a:p>
            <a:r>
              <a:rPr lang="en-US" altLang="zh-CN" dirty="0">
                <a:solidFill>
                  <a:srgbClr val="444444"/>
                </a:solidFill>
                <a:latin typeface="Courier New" panose="02070309020205020404" pitchFamily="49" charset="0"/>
              </a:rPr>
              <a:t>  </a:t>
            </a:r>
            <a:r>
              <a:rPr lang="en-US" altLang="zh-CN" b="1" i="0" dirty="0">
                <a:solidFill>
                  <a:srgbClr val="0000FF"/>
                </a:solidFill>
                <a:effectLst/>
                <a:latin typeface="Courier New" panose="02070309020205020404" pitchFamily="49" charset="0"/>
              </a:rPr>
              <a:t>private</a:t>
            </a:r>
            <a:r>
              <a:rPr lang="en-US" altLang="zh-CN" b="0" i="0" dirty="0">
                <a:solidFill>
                  <a:srgbClr val="444444"/>
                </a:solidFill>
                <a:effectLst/>
                <a:latin typeface="Courier New" panose="02070309020205020404" pitchFamily="49" charset="0"/>
              </a:rPr>
              <a:t> </a:t>
            </a:r>
            <a:r>
              <a:rPr lang="en-US" altLang="zh-CN" b="1" i="0" dirty="0">
                <a:solidFill>
                  <a:srgbClr val="0000FF"/>
                </a:solidFill>
                <a:effectLst/>
                <a:latin typeface="Courier New" panose="02070309020205020404" pitchFamily="49" charset="0"/>
              </a:rPr>
              <a:t>static</a:t>
            </a:r>
            <a:r>
              <a:rPr lang="en-US" altLang="zh-CN" b="0" i="0" dirty="0">
                <a:solidFill>
                  <a:srgbClr val="444444"/>
                </a:solidFill>
                <a:effectLst/>
                <a:latin typeface="Courier New" panose="02070309020205020404" pitchFamily="49" charset="0"/>
              </a:rPr>
              <a:t> final Person INSTANCE = </a:t>
            </a:r>
            <a:r>
              <a:rPr lang="en-US" altLang="zh-CN" b="1" i="0" dirty="0">
                <a:solidFill>
                  <a:srgbClr val="0000FF"/>
                </a:solidFill>
                <a:effectLst/>
                <a:latin typeface="Courier New" panose="02070309020205020404" pitchFamily="49" charset="0"/>
              </a:rPr>
              <a:t>new</a:t>
            </a:r>
            <a:r>
              <a:rPr lang="en-US" altLang="zh-CN" b="0" i="0" dirty="0">
                <a:solidFill>
                  <a:srgbClr val="444444"/>
                </a:solidFill>
                <a:effectLst/>
                <a:latin typeface="Courier New" panose="02070309020205020404" pitchFamily="49" charset="0"/>
              </a:rPr>
              <a:t> Person(); </a:t>
            </a:r>
          </a:p>
          <a:p>
            <a:r>
              <a:rPr lang="en-US" altLang="zh-CN" dirty="0">
                <a:solidFill>
                  <a:srgbClr val="444444"/>
                </a:solidFill>
                <a:latin typeface="Courier New" panose="02070309020205020404" pitchFamily="49" charset="0"/>
              </a:rPr>
              <a:t>  </a:t>
            </a:r>
            <a:r>
              <a:rPr lang="en-US" altLang="zh-CN" b="1" i="0" dirty="0">
                <a:solidFill>
                  <a:srgbClr val="0000FF"/>
                </a:solidFill>
                <a:effectLst/>
                <a:latin typeface="Courier New" panose="02070309020205020404" pitchFamily="49" charset="0"/>
              </a:rPr>
              <a:t>private</a:t>
            </a:r>
            <a:r>
              <a:rPr lang="en-US" altLang="zh-CN" b="0" i="0" dirty="0">
                <a:solidFill>
                  <a:srgbClr val="444444"/>
                </a:solidFill>
                <a:effectLst/>
                <a:latin typeface="Courier New" panose="02070309020205020404" pitchFamily="49" charset="0"/>
              </a:rPr>
              <a:t> </a:t>
            </a:r>
            <a:r>
              <a:rPr lang="en-US" altLang="zh-CN" b="1" i="0" dirty="0">
                <a:solidFill>
                  <a:srgbClr val="A31515"/>
                </a:solidFill>
                <a:effectLst/>
                <a:latin typeface="Courier New" panose="02070309020205020404" pitchFamily="49" charset="0"/>
              </a:rPr>
              <a:t>Person</a:t>
            </a:r>
            <a:r>
              <a:rPr lang="en-US" altLang="zh-CN" b="0" i="0" dirty="0">
                <a:solidFill>
                  <a:srgbClr val="444444"/>
                </a:solidFill>
                <a:effectLst/>
                <a:latin typeface="Courier New" panose="02070309020205020404" pitchFamily="49" charset="0"/>
              </a:rPr>
              <a:t>() { } </a:t>
            </a:r>
          </a:p>
          <a:p>
            <a:r>
              <a:rPr lang="en-US" altLang="zh-CN" dirty="0">
                <a:solidFill>
                  <a:srgbClr val="444444"/>
                </a:solidFill>
                <a:latin typeface="Courier New" panose="02070309020205020404" pitchFamily="49" charset="0"/>
              </a:rPr>
              <a:t>  </a:t>
            </a:r>
            <a:r>
              <a:rPr lang="en-US" altLang="zh-CN" b="1" i="0" dirty="0">
                <a:solidFill>
                  <a:srgbClr val="0000FF"/>
                </a:solidFill>
                <a:effectLst/>
                <a:latin typeface="Courier New" panose="02070309020205020404" pitchFamily="49" charset="0"/>
              </a:rPr>
              <a:t>public</a:t>
            </a:r>
            <a:r>
              <a:rPr lang="en-US" altLang="zh-CN" b="0" i="0" dirty="0">
                <a:solidFill>
                  <a:srgbClr val="444444"/>
                </a:solidFill>
                <a:effectLst/>
                <a:latin typeface="Courier New" panose="02070309020205020404" pitchFamily="49" charset="0"/>
              </a:rPr>
              <a:t> </a:t>
            </a:r>
            <a:r>
              <a:rPr lang="en-US" altLang="zh-CN" b="1" i="0" dirty="0">
                <a:solidFill>
                  <a:srgbClr val="0000FF"/>
                </a:solidFill>
                <a:effectLst/>
                <a:latin typeface="Courier New" panose="02070309020205020404" pitchFamily="49" charset="0"/>
              </a:rPr>
              <a:t>static</a:t>
            </a:r>
            <a:r>
              <a:rPr lang="en-US" altLang="zh-CN" b="0" i="0" dirty="0">
                <a:solidFill>
                  <a:srgbClr val="444444"/>
                </a:solidFill>
                <a:effectLst/>
                <a:latin typeface="Courier New" panose="02070309020205020404" pitchFamily="49" charset="0"/>
              </a:rPr>
              <a:t> Elvis </a:t>
            </a:r>
            <a:r>
              <a:rPr lang="en-US" altLang="zh-CN" b="1" i="0" dirty="0" err="1">
                <a:solidFill>
                  <a:srgbClr val="A31515"/>
                </a:solidFill>
                <a:effectLst/>
                <a:latin typeface="Courier New" panose="02070309020205020404" pitchFamily="49" charset="0"/>
              </a:rPr>
              <a:t>getInstance</a:t>
            </a:r>
            <a:r>
              <a:rPr lang="en-US" altLang="zh-CN" b="0" i="0" dirty="0">
                <a:solidFill>
                  <a:srgbClr val="444444"/>
                </a:solidFill>
                <a:effectLst/>
                <a:latin typeface="Courier New" panose="02070309020205020404" pitchFamily="49" charset="0"/>
              </a:rPr>
              <a:t>() { </a:t>
            </a:r>
          </a:p>
          <a:p>
            <a:r>
              <a:rPr lang="en-US" altLang="zh-CN" dirty="0">
                <a:solidFill>
                  <a:srgbClr val="444444"/>
                </a:solidFill>
                <a:latin typeface="Courier New" panose="02070309020205020404" pitchFamily="49" charset="0"/>
              </a:rPr>
              <a:t>    </a:t>
            </a:r>
            <a:r>
              <a:rPr lang="en-US" altLang="zh-CN" b="1" i="0" dirty="0">
                <a:solidFill>
                  <a:srgbClr val="0000FF"/>
                </a:solidFill>
                <a:effectLst/>
                <a:latin typeface="Courier New" panose="02070309020205020404" pitchFamily="49" charset="0"/>
              </a:rPr>
              <a:t>return</a:t>
            </a:r>
            <a:r>
              <a:rPr lang="en-US" altLang="zh-CN" b="0" i="0" dirty="0">
                <a:solidFill>
                  <a:srgbClr val="444444"/>
                </a:solidFill>
                <a:effectLst/>
                <a:latin typeface="Courier New" panose="02070309020205020404" pitchFamily="49" charset="0"/>
              </a:rPr>
              <a:t> INSTANCE; </a:t>
            </a:r>
          </a:p>
          <a:p>
            <a:r>
              <a:rPr lang="en-US" altLang="zh-CN" dirty="0">
                <a:solidFill>
                  <a:srgbClr val="444444"/>
                </a:solidFill>
                <a:latin typeface="Courier New" panose="02070309020205020404" pitchFamily="49" charset="0"/>
              </a:rPr>
              <a:t>  </a:t>
            </a:r>
            <a:r>
              <a:rPr lang="en-US" altLang="zh-CN" b="0" i="0" dirty="0">
                <a:solidFill>
                  <a:srgbClr val="444444"/>
                </a:solidFill>
                <a:effectLst/>
                <a:latin typeface="Courier New" panose="02070309020205020404" pitchFamily="49" charset="0"/>
              </a:rPr>
              <a:t>}</a:t>
            </a:r>
            <a:endParaRPr lang="zh-CN" altLang="en-US" dirty="0"/>
          </a:p>
        </p:txBody>
      </p:sp>
    </p:spTree>
    <p:extLst>
      <p:ext uri="{BB962C8B-B14F-4D97-AF65-F5344CB8AC3E}">
        <p14:creationId xmlns:p14="http://schemas.microsoft.com/office/powerpoint/2010/main" val="389025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pPr algn="l"/>
            <a:r>
              <a:rPr lang="zh-CN" altLang="en-US" sz="1800" dirty="0">
                <a:latin typeface="+mn-lt"/>
                <a:ea typeface="+mn-ea"/>
                <a:cs typeface="+mn-cs"/>
              </a:rPr>
              <a:t>第</a:t>
            </a:r>
            <a:r>
              <a:rPr lang="en-US" altLang="zh-CN" sz="1800" dirty="0">
                <a:latin typeface="+mn-lt"/>
                <a:ea typeface="+mn-ea"/>
                <a:cs typeface="+mn-cs"/>
              </a:rPr>
              <a:t>4</a:t>
            </a:r>
            <a:r>
              <a:rPr lang="zh-CN" altLang="en-US" sz="1800" dirty="0">
                <a:latin typeface="+mn-lt"/>
                <a:ea typeface="+mn-ea"/>
                <a:cs typeface="+mn-cs"/>
              </a:rPr>
              <a:t>条 通过私有构造器强化不可实例化的能力</a:t>
            </a:r>
          </a:p>
        </p:txBody>
      </p:sp>
      <p:sp>
        <p:nvSpPr>
          <p:cNvPr id="4" name="文本框 3">
            <a:extLst>
              <a:ext uri="{FF2B5EF4-FFF2-40B4-BE49-F238E27FC236}">
                <a16:creationId xmlns:a16="http://schemas.microsoft.com/office/drawing/2014/main" id="{A41AD967-28A9-4A68-83BB-B5F83E0079DF}"/>
              </a:ext>
            </a:extLst>
          </p:cNvPr>
          <p:cNvSpPr txBox="1"/>
          <p:nvPr/>
        </p:nvSpPr>
        <p:spPr>
          <a:xfrm>
            <a:off x="838200" y="1139563"/>
            <a:ext cx="10515600" cy="646331"/>
          </a:xfrm>
          <a:prstGeom prst="rect">
            <a:avLst/>
          </a:prstGeom>
          <a:noFill/>
        </p:spPr>
        <p:txBody>
          <a:bodyPr wrap="square">
            <a:spAutoFit/>
          </a:bodyPr>
          <a:lstStyle/>
          <a:p>
            <a:r>
              <a:rPr lang="zh-CN" altLang="en-US" b="0" i="0" dirty="0">
                <a:solidFill>
                  <a:srgbClr val="000000"/>
                </a:solidFill>
                <a:effectLst/>
                <a:latin typeface="Verdana" panose="020B0604030504040204" pitchFamily="34" charset="0"/>
              </a:rPr>
              <a:t>对于一些只包含静态方法或者静态属性的类（比如工具类），我们不希望他们被实例化。我们可以添加一个私有的构造方法，更可以在这个构造方法中</a:t>
            </a:r>
            <a:r>
              <a:rPr lang="en-US" altLang="zh-CN" b="0" i="0" dirty="0">
                <a:solidFill>
                  <a:srgbClr val="000000"/>
                </a:solidFill>
                <a:effectLst/>
                <a:latin typeface="Verdana" panose="020B0604030504040204" pitchFamily="34" charset="0"/>
              </a:rPr>
              <a:t>throw</a:t>
            </a:r>
            <a:r>
              <a:rPr lang="zh-CN" altLang="en-US" b="0" i="0" dirty="0">
                <a:solidFill>
                  <a:srgbClr val="000000"/>
                </a:solidFill>
                <a:effectLst/>
                <a:latin typeface="Verdana" panose="020B0604030504040204" pitchFamily="34" charset="0"/>
              </a:rPr>
              <a:t>异常</a:t>
            </a:r>
            <a:r>
              <a:rPr lang="zh-CN" altLang="en-US" dirty="0">
                <a:solidFill>
                  <a:srgbClr val="000000"/>
                </a:solidFill>
                <a:latin typeface="Verdana" panose="020B0604030504040204" pitchFamily="34" charset="0"/>
              </a:rPr>
              <a:t>，在对象实例化时</a:t>
            </a:r>
            <a:r>
              <a:rPr lang="zh-CN" altLang="en-US" b="0" i="0" dirty="0">
                <a:solidFill>
                  <a:srgbClr val="000000"/>
                </a:solidFill>
                <a:effectLst/>
                <a:latin typeface="Verdana" panose="020B0604030504040204" pitchFamily="34" charset="0"/>
              </a:rPr>
              <a:t>中止程序。</a:t>
            </a:r>
            <a:endParaRPr lang="zh-CN" altLang="en-US" dirty="0"/>
          </a:p>
        </p:txBody>
      </p:sp>
    </p:spTree>
    <p:extLst>
      <p:ext uri="{BB962C8B-B14F-4D97-AF65-F5344CB8AC3E}">
        <p14:creationId xmlns:p14="http://schemas.microsoft.com/office/powerpoint/2010/main" val="355797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r>
              <a:rPr lang="zh-CN" altLang="en-US" sz="1800" dirty="0">
                <a:latin typeface="+mn-lt"/>
                <a:ea typeface="+mn-ea"/>
                <a:cs typeface="+mn-cs"/>
              </a:rPr>
              <a:t>第</a:t>
            </a:r>
            <a:r>
              <a:rPr lang="en-US" altLang="zh-CN" sz="1800" dirty="0">
                <a:latin typeface="+mn-lt"/>
                <a:ea typeface="+mn-ea"/>
                <a:cs typeface="+mn-cs"/>
              </a:rPr>
              <a:t>5</a:t>
            </a:r>
            <a:r>
              <a:rPr lang="zh-CN" altLang="en-US" sz="1800" dirty="0">
                <a:latin typeface="+mn-lt"/>
                <a:ea typeface="+mn-ea"/>
                <a:cs typeface="+mn-cs"/>
              </a:rPr>
              <a:t>条 避免创建不必要的对象</a:t>
            </a:r>
          </a:p>
        </p:txBody>
      </p:sp>
      <p:sp>
        <p:nvSpPr>
          <p:cNvPr id="4" name="文本框 3">
            <a:extLst>
              <a:ext uri="{FF2B5EF4-FFF2-40B4-BE49-F238E27FC236}">
                <a16:creationId xmlns:a16="http://schemas.microsoft.com/office/drawing/2014/main" id="{0F30DCAC-F94F-448E-8E4F-A9EC45A034B9}"/>
              </a:ext>
            </a:extLst>
          </p:cNvPr>
          <p:cNvSpPr txBox="1"/>
          <p:nvPr/>
        </p:nvSpPr>
        <p:spPr>
          <a:xfrm>
            <a:off x="838199" y="1114849"/>
            <a:ext cx="10515599" cy="646331"/>
          </a:xfrm>
          <a:prstGeom prst="rect">
            <a:avLst/>
          </a:prstGeom>
          <a:noFill/>
        </p:spPr>
        <p:txBody>
          <a:bodyPr wrap="square">
            <a:spAutoFit/>
          </a:bodyPr>
          <a:lstStyle/>
          <a:p>
            <a:pPr marL="285750" indent="-285750" algn="l">
              <a:buFont typeface="Arial" panose="020B0604020202020204" pitchFamily="34" charset="0"/>
              <a:buChar char="•"/>
            </a:pPr>
            <a:r>
              <a:rPr lang="zh-CN" altLang="en-US" b="0" i="0" dirty="0">
                <a:solidFill>
                  <a:srgbClr val="000000"/>
                </a:solidFill>
                <a:effectLst/>
                <a:latin typeface="Verdana" panose="020B0604030504040204" pitchFamily="34" charset="0"/>
              </a:rPr>
              <a:t>最好能重用对象而不是在每次需要的时候就创建一个相同功能的新对象</a:t>
            </a:r>
            <a:endParaRPr lang="en-US" altLang="zh-CN" dirty="0">
              <a:solidFill>
                <a:srgbClr val="000000"/>
              </a:solidFill>
              <a:latin typeface="Verdana" panose="020B0604030504040204" pitchFamily="34" charset="0"/>
            </a:endParaRPr>
          </a:p>
          <a:p>
            <a:pPr marL="285750" indent="-285750" algn="l">
              <a:buFont typeface="Arial" panose="020B0604020202020204" pitchFamily="34" charset="0"/>
              <a:buChar char="•"/>
            </a:pPr>
            <a:endParaRPr lang="zh-CN" altLang="en-US" b="0" i="0" dirty="0">
              <a:solidFill>
                <a:srgbClr val="000000"/>
              </a:solidFill>
              <a:effectLst/>
              <a:latin typeface="Verdana" panose="020B0604030504040204" pitchFamily="34" charset="0"/>
            </a:endParaRPr>
          </a:p>
        </p:txBody>
      </p:sp>
      <p:sp>
        <p:nvSpPr>
          <p:cNvPr id="8" name="文本框 7">
            <a:extLst>
              <a:ext uri="{FF2B5EF4-FFF2-40B4-BE49-F238E27FC236}">
                <a16:creationId xmlns:a16="http://schemas.microsoft.com/office/drawing/2014/main" id="{1D5608A5-A6AA-4277-9627-7123BFB891A2}"/>
              </a:ext>
            </a:extLst>
          </p:cNvPr>
          <p:cNvSpPr txBox="1"/>
          <p:nvPr/>
        </p:nvSpPr>
        <p:spPr>
          <a:xfrm>
            <a:off x="838199" y="2293382"/>
            <a:ext cx="10515599" cy="369332"/>
          </a:xfrm>
          <a:prstGeom prst="rect">
            <a:avLst/>
          </a:prstGeom>
          <a:noFill/>
        </p:spPr>
        <p:txBody>
          <a:bodyPr wrap="square">
            <a:spAutoFit/>
          </a:bodyPr>
          <a:lstStyle/>
          <a:p>
            <a:pPr marL="285750" indent="-285750" algn="l">
              <a:buFont typeface="Arial" panose="020B0604020202020204" pitchFamily="34" charset="0"/>
              <a:buChar char="•"/>
            </a:pPr>
            <a:r>
              <a:rPr lang="zh-CN" altLang="en-US" b="0" i="0" dirty="0">
                <a:solidFill>
                  <a:srgbClr val="000000"/>
                </a:solidFill>
                <a:effectLst/>
                <a:latin typeface="Verdana" panose="020B0604030504040204" pitchFamily="34" charset="0"/>
              </a:rPr>
              <a:t>能使用基本数据类型，就尽量不要用对应的封装类</a:t>
            </a:r>
          </a:p>
        </p:txBody>
      </p:sp>
      <p:sp>
        <p:nvSpPr>
          <p:cNvPr id="9" name="Rectangle 1">
            <a:extLst>
              <a:ext uri="{FF2B5EF4-FFF2-40B4-BE49-F238E27FC236}">
                <a16:creationId xmlns:a16="http://schemas.microsoft.com/office/drawing/2014/main" id="{64344109-7651-4311-AF62-CED749331D8D}"/>
              </a:ext>
            </a:extLst>
          </p:cNvPr>
          <p:cNvSpPr>
            <a:spLocks noChangeArrowheads="1"/>
          </p:cNvSpPr>
          <p:nvPr/>
        </p:nvSpPr>
        <p:spPr bwMode="auto">
          <a:xfrm>
            <a:off x="1220242" y="1531184"/>
            <a:ext cx="6312626" cy="792488"/>
          </a:xfrm>
          <a:prstGeom prst="rect">
            <a:avLst/>
          </a:prstGeom>
          <a:solidFill>
            <a:schemeClr val="bg1"/>
          </a:solidFill>
          <a:ln>
            <a:noFill/>
          </a:ln>
          <a:effectLst/>
        </p:spPr>
        <p:txBody>
          <a:bodyPr vert="horz" wrap="none" lIns="0" tIns="0" rIns="0" bIns="11426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4F4F4F"/>
                </a:solidFill>
                <a:effectLst/>
                <a:latin typeface="Arial Unicode MS"/>
                <a:ea typeface="Source Code Pro" panose="020B0604020202020204" pitchFamily="49" charset="0"/>
              </a:rPr>
              <a:t> </a:t>
            </a:r>
            <a:r>
              <a:rPr kumimoji="0" lang="zh-CN" altLang="zh-CN" sz="1000" b="0" i="0" u="none" strike="noStrike" cap="none" normalizeH="0" baseline="0" dirty="0">
                <a:ln>
                  <a:noFill/>
                </a:ln>
                <a:solidFill>
                  <a:srgbClr val="4F4F4F"/>
                </a:solidFill>
                <a:effectLst/>
                <a:latin typeface="Arial Unicode MS"/>
                <a:ea typeface="Source Code Pro" panose="020B0604020202020204" pitchFamily="49" charset="0"/>
              </a:rPr>
              <a:t>String </a:t>
            </a:r>
            <a:r>
              <a:rPr kumimoji="0" lang="zh-CN" altLang="zh-CN" sz="1000" b="0" i="0" u="none" strike="noStrike" cap="none" normalizeH="0" baseline="0" dirty="0">
                <a:ln>
                  <a:noFill/>
                </a:ln>
                <a:solidFill>
                  <a:srgbClr val="000088"/>
                </a:solidFill>
                <a:effectLst/>
                <a:latin typeface="Arial Unicode MS"/>
                <a:ea typeface="Source Code Pro" panose="020B0604020202020204" pitchFamily="49" charset="0"/>
              </a:rPr>
              <a:t>str</a:t>
            </a:r>
            <a:r>
              <a:rPr kumimoji="0" lang="zh-CN" altLang="zh-CN" sz="1000" b="0" i="0" u="none" strike="noStrike" cap="none" normalizeH="0" baseline="0" dirty="0">
                <a:ln>
                  <a:noFill/>
                </a:ln>
                <a:solidFill>
                  <a:srgbClr val="4F4F4F"/>
                </a:solidFill>
                <a:effectLst/>
                <a:latin typeface="Arial Unicode MS"/>
                <a:ea typeface="Source Code Pro" panose="020B0604020202020204" pitchFamily="49" charset="0"/>
              </a:rPr>
              <a:t> = </a:t>
            </a:r>
            <a:r>
              <a:rPr kumimoji="0" lang="zh-CN" altLang="zh-CN" sz="1000" b="0" i="0" u="none" strike="noStrike" cap="none" normalizeH="0" baseline="0" dirty="0">
                <a:ln>
                  <a:noFill/>
                </a:ln>
                <a:solidFill>
                  <a:srgbClr val="000088"/>
                </a:solidFill>
                <a:effectLst/>
                <a:latin typeface="Arial Unicode MS"/>
                <a:ea typeface="Source Code Pro" panose="020B0604020202020204" pitchFamily="49" charset="0"/>
              </a:rPr>
              <a:t>new</a:t>
            </a:r>
            <a:r>
              <a:rPr kumimoji="0" lang="zh-CN" altLang="zh-CN" sz="1000" b="0" i="0" u="none" strike="noStrike" cap="none" normalizeH="0" baseline="0" dirty="0">
                <a:ln>
                  <a:noFill/>
                </a:ln>
                <a:solidFill>
                  <a:srgbClr val="4F4F4F"/>
                </a:solidFill>
                <a:effectLst/>
                <a:latin typeface="Arial Unicode MS"/>
                <a:ea typeface="Source Code Pro" panose="020B0604020202020204" pitchFamily="49" charset="0"/>
              </a:rPr>
              <a:t> String(</a:t>
            </a:r>
            <a:r>
              <a:rPr kumimoji="0" lang="zh-CN" altLang="zh-CN" sz="1000" b="0" i="0" u="none" strike="noStrike" cap="none" normalizeH="0" baseline="0" dirty="0">
                <a:ln>
                  <a:noFill/>
                </a:ln>
                <a:solidFill>
                  <a:srgbClr val="009900"/>
                </a:solidFill>
                <a:effectLst/>
                <a:latin typeface="Arial Unicode MS"/>
                <a:ea typeface="Source Code Pro" panose="020B0604020202020204" pitchFamily="49" charset="0"/>
              </a:rPr>
              <a:t>"abc"</a:t>
            </a:r>
            <a:r>
              <a:rPr kumimoji="0" lang="zh-CN" altLang="zh-CN" sz="1000" b="0" i="0" u="none" strike="noStrike" cap="none" normalizeH="0" baseline="0" dirty="0">
                <a:ln>
                  <a:noFill/>
                </a:ln>
                <a:solidFill>
                  <a:srgbClr val="4F4F4F"/>
                </a:solidFill>
                <a:effectLst/>
                <a:latin typeface="Arial Unicode MS"/>
                <a:ea typeface="Source Code Pro" panose="020B0604020202020204" pitchFamily="49" charset="0"/>
              </a:rPr>
              <a:t>);</a:t>
            </a:r>
            <a:endParaRPr kumimoji="0" lang="zh-CN" altLang="zh-CN" sz="1200" b="0" i="0" u="none" strike="noStrike" cap="none" normalizeH="0" baseline="0" dirty="0">
              <a:ln>
                <a:noFill/>
              </a:ln>
              <a:solidFill>
                <a:srgbClr val="000000"/>
              </a:solidFill>
              <a:effectLst/>
              <a:latin typeface="Arial Unicode MS"/>
              <a:ea typeface="Source Code Pro" panose="020B0604020202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4D4D4D"/>
                </a:solidFill>
                <a:effectLst/>
                <a:ea typeface="-apple-system"/>
              </a:rPr>
              <a:t>会生成两个对象，参数”abc”本身就是一个String对象，new String()又会产生新的String对象。</a:t>
            </a: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4D4D4D"/>
                </a:solidFill>
                <a:effectLst/>
                <a:latin typeface="Arial" panose="020B0604020202020204" pitchFamily="34" charset="0"/>
                <a:ea typeface="-apple-system"/>
              </a:rPr>
              <a:t>正确的做法如下：</a:t>
            </a:r>
            <a:endParaRPr kumimoji="0" lang="zh-CN" altLang="zh-CN" sz="1000" b="0" i="0" u="none" strike="noStrike" cap="none" normalizeH="0" baseline="0" dirty="0">
              <a:ln>
                <a:noFill/>
              </a:ln>
              <a:solidFill>
                <a:srgbClr val="4F4F4F"/>
              </a:solidFill>
              <a:effectLst/>
              <a:latin typeface="Arial Unicode MS"/>
              <a:ea typeface="Source Code Pro" panose="020B0604020202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4F4F4F"/>
                </a:solidFill>
                <a:effectLst/>
                <a:latin typeface="Arial Unicode MS"/>
                <a:ea typeface="Source Code Pro" panose="020B0604020202020204" pitchFamily="49" charset="0"/>
              </a:rPr>
              <a:t>String </a:t>
            </a:r>
            <a:r>
              <a:rPr kumimoji="0" lang="zh-CN" altLang="zh-CN" sz="1000" b="0" i="0" u="none" strike="noStrike" cap="none" normalizeH="0" baseline="0" dirty="0">
                <a:ln>
                  <a:noFill/>
                </a:ln>
                <a:solidFill>
                  <a:srgbClr val="000088"/>
                </a:solidFill>
                <a:effectLst/>
                <a:latin typeface="Arial Unicode MS"/>
                <a:ea typeface="Source Code Pro" panose="020B0604020202020204" pitchFamily="49" charset="0"/>
              </a:rPr>
              <a:t>str</a:t>
            </a:r>
            <a:r>
              <a:rPr kumimoji="0" lang="zh-CN" altLang="zh-CN" sz="1000" b="0" i="0" u="none" strike="noStrike" cap="none" normalizeH="0" baseline="0" dirty="0">
                <a:ln>
                  <a:noFill/>
                </a:ln>
                <a:solidFill>
                  <a:srgbClr val="4F4F4F"/>
                </a:solidFill>
                <a:effectLst/>
                <a:latin typeface="Arial Unicode MS"/>
                <a:ea typeface="Source Code Pro" panose="020B0604020202020204" pitchFamily="49" charset="0"/>
              </a:rPr>
              <a:t> = </a:t>
            </a:r>
            <a:r>
              <a:rPr kumimoji="0" lang="zh-CN" altLang="zh-CN" sz="1000" b="0" i="0" u="none" strike="noStrike" cap="none" normalizeH="0" baseline="0" dirty="0">
                <a:ln>
                  <a:noFill/>
                </a:ln>
                <a:solidFill>
                  <a:srgbClr val="009900"/>
                </a:solidFill>
                <a:effectLst/>
                <a:latin typeface="Arial Unicode MS"/>
                <a:ea typeface="Source Code Pro" panose="020B0604020202020204" pitchFamily="49" charset="0"/>
              </a:rPr>
              <a:t>"abc"</a:t>
            </a:r>
            <a:r>
              <a:rPr kumimoji="0" lang="zh-CN" altLang="zh-CN" sz="1000" b="0" i="0" u="none" strike="noStrike" cap="none" normalizeH="0" baseline="0" dirty="0">
                <a:ln>
                  <a:noFill/>
                </a:ln>
                <a:solidFill>
                  <a:srgbClr val="4F4F4F"/>
                </a:solidFill>
                <a:effectLst/>
                <a:latin typeface="Arial Unicode MS"/>
                <a:ea typeface="Source Code Pro" panose="020B0604020202020204" pitchFamily="49" charset="0"/>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文本框 20">
            <a:extLst>
              <a:ext uri="{FF2B5EF4-FFF2-40B4-BE49-F238E27FC236}">
                <a16:creationId xmlns:a16="http://schemas.microsoft.com/office/drawing/2014/main" id="{27E54CFC-CF03-495E-9B66-04D8AC7AEE88}"/>
              </a:ext>
            </a:extLst>
          </p:cNvPr>
          <p:cNvSpPr txBox="1"/>
          <p:nvPr/>
        </p:nvSpPr>
        <p:spPr>
          <a:xfrm>
            <a:off x="1088939" y="2662714"/>
            <a:ext cx="6094970" cy="1169551"/>
          </a:xfrm>
          <a:prstGeom prst="rect">
            <a:avLst/>
          </a:prstGeom>
          <a:noFill/>
        </p:spPr>
        <p:txBody>
          <a:bodyPr wrap="square">
            <a:spAutoFit/>
          </a:bodyPr>
          <a:lstStyle/>
          <a:p>
            <a:r>
              <a:rPr lang="zh-CN" altLang="en-US" sz="1000" dirty="0">
                <a:solidFill>
                  <a:srgbClr val="4F4F4F"/>
                </a:solidFill>
                <a:latin typeface="Arial Unicode MS"/>
              </a:rPr>
              <a:t> </a:t>
            </a:r>
            <a:r>
              <a:rPr lang="zh-CN" altLang="en-US" sz="1000" dirty="0">
                <a:solidFill>
                  <a:srgbClr val="000088"/>
                </a:solidFill>
                <a:latin typeface="Arial Unicode MS"/>
              </a:rPr>
              <a:t>public static void </a:t>
            </a:r>
            <a:r>
              <a:rPr lang="zh-CN" altLang="en-US" sz="1000" dirty="0">
                <a:solidFill>
                  <a:srgbClr val="4F4F4F"/>
                </a:solidFill>
                <a:latin typeface="Arial Unicode MS"/>
              </a:rPr>
              <a:t>main(String[] args) {</a:t>
            </a:r>
          </a:p>
          <a:p>
            <a:r>
              <a:rPr lang="zh-CN" altLang="en-US" sz="1000" dirty="0">
                <a:solidFill>
                  <a:srgbClr val="4F4F4F"/>
                </a:solidFill>
                <a:latin typeface="Arial Unicode MS"/>
              </a:rPr>
              <a:t>        Long sum = 0L;</a:t>
            </a:r>
          </a:p>
          <a:p>
            <a:r>
              <a:rPr lang="zh-CN" altLang="en-US" sz="1000" dirty="0">
                <a:solidFill>
                  <a:srgbClr val="4F4F4F"/>
                </a:solidFill>
                <a:latin typeface="Arial Unicode MS"/>
              </a:rPr>
              <a:t>        </a:t>
            </a:r>
            <a:r>
              <a:rPr lang="zh-CN" altLang="en-US" sz="1000" dirty="0">
                <a:solidFill>
                  <a:srgbClr val="000088"/>
                </a:solidFill>
                <a:latin typeface="Arial Unicode MS"/>
              </a:rPr>
              <a:t>for</a:t>
            </a:r>
            <a:r>
              <a:rPr lang="zh-CN" altLang="en-US" sz="1000" dirty="0">
                <a:solidFill>
                  <a:srgbClr val="4F4F4F"/>
                </a:solidFill>
                <a:latin typeface="Arial Unicode MS"/>
              </a:rPr>
              <a:t>(long i = 0; i &lt; Integer.MAX_VALUE; i++){</a:t>
            </a:r>
          </a:p>
          <a:p>
            <a:r>
              <a:rPr lang="zh-CN" altLang="en-US" sz="1000" dirty="0">
                <a:solidFill>
                  <a:srgbClr val="4F4F4F"/>
                </a:solidFill>
                <a:latin typeface="Arial Unicode MS"/>
              </a:rPr>
              <a:t>            sum += i;</a:t>
            </a:r>
          </a:p>
          <a:p>
            <a:r>
              <a:rPr lang="zh-CN" altLang="en-US" sz="1000" dirty="0">
                <a:solidFill>
                  <a:srgbClr val="4F4F4F"/>
                </a:solidFill>
                <a:latin typeface="Arial Unicode MS"/>
              </a:rPr>
              <a:t>        }</a:t>
            </a:r>
          </a:p>
          <a:p>
            <a:r>
              <a:rPr lang="zh-CN" altLang="en-US" sz="1000" dirty="0">
                <a:solidFill>
                  <a:srgbClr val="4F4F4F"/>
                </a:solidFill>
                <a:latin typeface="Arial Unicode MS"/>
              </a:rPr>
              <a:t>        System.out.println(sum);</a:t>
            </a:r>
          </a:p>
          <a:p>
            <a:r>
              <a:rPr lang="zh-CN" altLang="en-US" sz="1000" dirty="0">
                <a:solidFill>
                  <a:srgbClr val="4F4F4F"/>
                </a:solidFill>
                <a:latin typeface="Arial Unicode MS"/>
              </a:rPr>
              <a:t>    }</a:t>
            </a:r>
          </a:p>
        </p:txBody>
      </p:sp>
      <p:sp>
        <p:nvSpPr>
          <p:cNvPr id="23" name="文本框 22">
            <a:extLst>
              <a:ext uri="{FF2B5EF4-FFF2-40B4-BE49-F238E27FC236}">
                <a16:creationId xmlns:a16="http://schemas.microsoft.com/office/drawing/2014/main" id="{8F4F2C47-2E16-4BA0-8190-B1D762A0FF08}"/>
              </a:ext>
            </a:extLst>
          </p:cNvPr>
          <p:cNvSpPr txBox="1"/>
          <p:nvPr/>
        </p:nvSpPr>
        <p:spPr>
          <a:xfrm>
            <a:off x="1220242" y="3872121"/>
            <a:ext cx="6094970" cy="646331"/>
          </a:xfrm>
          <a:prstGeom prst="rect">
            <a:avLst/>
          </a:prstGeom>
          <a:noFill/>
        </p:spPr>
        <p:txBody>
          <a:bodyPr wrap="square">
            <a:spAutoFit/>
          </a:bodyPr>
          <a:lstStyle/>
          <a:p>
            <a:r>
              <a:rPr lang="zh-CN" altLang="en-US" dirty="0">
                <a:solidFill>
                  <a:srgbClr val="000000"/>
                </a:solidFill>
                <a:latin typeface="Verdana" panose="020B0604030504040204" pitchFamily="34" charset="0"/>
              </a:rPr>
              <a:t>变量</a:t>
            </a:r>
            <a:r>
              <a:rPr lang="en-US" altLang="zh-CN" dirty="0">
                <a:solidFill>
                  <a:srgbClr val="000000"/>
                </a:solidFill>
                <a:latin typeface="Verdana" panose="020B0604030504040204" pitchFamily="34" charset="0"/>
              </a:rPr>
              <a:t>sum</a:t>
            </a:r>
            <a:r>
              <a:rPr lang="zh-CN" altLang="en-US" dirty="0">
                <a:solidFill>
                  <a:srgbClr val="000000"/>
                </a:solidFill>
                <a:latin typeface="Verdana" panose="020B0604030504040204" pitchFamily="34" charset="0"/>
              </a:rPr>
              <a:t>被声明成</a:t>
            </a:r>
            <a:r>
              <a:rPr lang="en-US" altLang="zh-CN" dirty="0">
                <a:solidFill>
                  <a:srgbClr val="000000"/>
                </a:solidFill>
                <a:latin typeface="Verdana" panose="020B0604030504040204" pitchFamily="34" charset="0"/>
              </a:rPr>
              <a:t>Long</a:t>
            </a:r>
            <a:r>
              <a:rPr lang="zh-CN" altLang="en-US" dirty="0">
                <a:solidFill>
                  <a:srgbClr val="000000"/>
                </a:solidFill>
                <a:latin typeface="Verdana" panose="020B0604030504040204" pitchFamily="34" charset="0"/>
              </a:rPr>
              <a:t>而不是</a:t>
            </a:r>
            <a:r>
              <a:rPr lang="en-US" altLang="zh-CN" dirty="0">
                <a:solidFill>
                  <a:srgbClr val="000000"/>
                </a:solidFill>
                <a:latin typeface="Verdana" panose="020B0604030504040204" pitchFamily="34" charset="0"/>
              </a:rPr>
              <a:t>long</a:t>
            </a:r>
            <a:r>
              <a:rPr lang="zh-CN" altLang="en-US" dirty="0">
                <a:solidFill>
                  <a:srgbClr val="000000"/>
                </a:solidFill>
                <a:latin typeface="Verdana" panose="020B0604030504040204" pitchFamily="34" charset="0"/>
              </a:rPr>
              <a:t>，意味着程序构造了大约</a:t>
            </a:r>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的</a:t>
            </a:r>
            <a:r>
              <a:rPr lang="en-US" altLang="zh-CN" dirty="0">
                <a:solidFill>
                  <a:srgbClr val="000000"/>
                </a:solidFill>
                <a:latin typeface="Verdana" panose="020B0604030504040204" pitchFamily="34" charset="0"/>
              </a:rPr>
              <a:t>31</a:t>
            </a:r>
            <a:r>
              <a:rPr lang="zh-CN" altLang="en-US" dirty="0">
                <a:solidFill>
                  <a:srgbClr val="000000"/>
                </a:solidFill>
                <a:latin typeface="Verdana" panose="020B0604030504040204" pitchFamily="34" charset="0"/>
              </a:rPr>
              <a:t>次方个多余的</a:t>
            </a:r>
            <a:r>
              <a:rPr lang="en-US" altLang="zh-CN" dirty="0">
                <a:solidFill>
                  <a:srgbClr val="000000"/>
                </a:solidFill>
                <a:latin typeface="Verdana" panose="020B0604030504040204" pitchFamily="34" charset="0"/>
              </a:rPr>
              <a:t>Long</a:t>
            </a:r>
            <a:r>
              <a:rPr lang="zh-CN" altLang="en-US" dirty="0">
                <a:solidFill>
                  <a:srgbClr val="000000"/>
                </a:solidFill>
                <a:latin typeface="Verdana" panose="020B0604030504040204" pitchFamily="34" charset="0"/>
              </a:rPr>
              <a:t>实例</a:t>
            </a:r>
          </a:p>
        </p:txBody>
      </p:sp>
    </p:spTree>
    <p:extLst>
      <p:ext uri="{BB962C8B-B14F-4D97-AF65-F5344CB8AC3E}">
        <p14:creationId xmlns:p14="http://schemas.microsoft.com/office/powerpoint/2010/main" val="278646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r>
              <a:rPr lang="zh-CN" altLang="en-US" sz="1800" dirty="0">
                <a:latin typeface="+mn-lt"/>
                <a:ea typeface="+mn-ea"/>
                <a:cs typeface="+mn-cs"/>
              </a:rPr>
              <a:t>第</a:t>
            </a:r>
            <a:r>
              <a:rPr lang="en-US" altLang="zh-CN" sz="1800" dirty="0">
                <a:latin typeface="+mn-lt"/>
                <a:ea typeface="+mn-ea"/>
                <a:cs typeface="+mn-cs"/>
              </a:rPr>
              <a:t>5</a:t>
            </a:r>
            <a:r>
              <a:rPr lang="zh-CN" altLang="en-US" sz="1800" dirty="0">
                <a:latin typeface="+mn-lt"/>
                <a:ea typeface="+mn-ea"/>
                <a:cs typeface="+mn-cs"/>
              </a:rPr>
              <a:t>条 避免创建不必要的对象</a:t>
            </a:r>
          </a:p>
        </p:txBody>
      </p:sp>
      <p:sp>
        <p:nvSpPr>
          <p:cNvPr id="8" name="文本框 7">
            <a:extLst>
              <a:ext uri="{FF2B5EF4-FFF2-40B4-BE49-F238E27FC236}">
                <a16:creationId xmlns:a16="http://schemas.microsoft.com/office/drawing/2014/main" id="{1D5608A5-A6AA-4277-9627-7123BFB891A2}"/>
              </a:ext>
            </a:extLst>
          </p:cNvPr>
          <p:cNvSpPr txBox="1"/>
          <p:nvPr/>
        </p:nvSpPr>
        <p:spPr>
          <a:xfrm>
            <a:off x="838201" y="858795"/>
            <a:ext cx="10515599" cy="369332"/>
          </a:xfrm>
          <a:prstGeom prst="rect">
            <a:avLst/>
          </a:prstGeom>
          <a:noFill/>
        </p:spPr>
        <p:txBody>
          <a:bodyPr wrap="square">
            <a:spAutoFit/>
          </a:bodyPr>
          <a:lstStyle/>
          <a:p>
            <a:pPr marL="285750" indent="-285750" algn="l">
              <a:buFont typeface="Arial" panose="020B0604020202020204" pitchFamily="34" charset="0"/>
              <a:buChar char="•"/>
            </a:pPr>
            <a:r>
              <a:rPr lang="zh-CN" altLang="en-US" b="0" i="0" dirty="0">
                <a:solidFill>
                  <a:srgbClr val="000000"/>
                </a:solidFill>
                <a:effectLst/>
                <a:latin typeface="Verdana" panose="020B0604030504040204" pitchFamily="34" charset="0"/>
              </a:rPr>
              <a:t>除了重用不可变的对象之外，也可以重用那些已知不会被修改的可变对象</a:t>
            </a:r>
          </a:p>
        </p:txBody>
      </p:sp>
      <p:sp>
        <p:nvSpPr>
          <p:cNvPr id="9" name="Rectangle 1">
            <a:extLst>
              <a:ext uri="{FF2B5EF4-FFF2-40B4-BE49-F238E27FC236}">
                <a16:creationId xmlns:a16="http://schemas.microsoft.com/office/drawing/2014/main" id="{64344109-7651-4311-AF62-CED749331D8D}"/>
              </a:ext>
            </a:extLst>
          </p:cNvPr>
          <p:cNvSpPr>
            <a:spLocks noChangeArrowheads="1"/>
          </p:cNvSpPr>
          <p:nvPr/>
        </p:nvSpPr>
        <p:spPr bwMode="auto">
          <a:xfrm>
            <a:off x="1220242" y="1792794"/>
            <a:ext cx="35266" cy="269268"/>
          </a:xfrm>
          <a:prstGeom prst="rect">
            <a:avLst/>
          </a:prstGeom>
          <a:solidFill>
            <a:schemeClr val="bg1"/>
          </a:solidFill>
          <a:ln>
            <a:noFill/>
          </a:ln>
          <a:effectLst/>
        </p:spPr>
        <p:txBody>
          <a:bodyPr vert="horz" wrap="none" lIns="0" tIns="0" rIns="0" bIns="11426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4F4F4F"/>
                </a:solidFill>
                <a:effectLst/>
                <a:latin typeface="Arial Unicode MS"/>
                <a:ea typeface="Source Code Pro" panose="020B0604020202020204" pitchFamily="49"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文本框 18">
            <a:extLst>
              <a:ext uri="{FF2B5EF4-FFF2-40B4-BE49-F238E27FC236}">
                <a16:creationId xmlns:a16="http://schemas.microsoft.com/office/drawing/2014/main" id="{2C25ECAF-DF66-40DE-B6E6-E5F644557E03}"/>
              </a:ext>
            </a:extLst>
          </p:cNvPr>
          <p:cNvSpPr txBox="1"/>
          <p:nvPr/>
        </p:nvSpPr>
        <p:spPr>
          <a:xfrm>
            <a:off x="838201" y="1228127"/>
            <a:ext cx="10515598" cy="2400657"/>
          </a:xfrm>
          <a:prstGeom prst="rect">
            <a:avLst/>
          </a:prstGeom>
          <a:noFill/>
        </p:spPr>
        <p:txBody>
          <a:bodyPr wrap="square">
            <a:spAutoFit/>
          </a:bodyPr>
          <a:lstStyle/>
          <a:p>
            <a:pPr eaLnBrk="0" fontAlgn="base" hangingPunct="0">
              <a:spcBef>
                <a:spcPct val="0"/>
              </a:spcBef>
              <a:spcAft>
                <a:spcPct val="0"/>
              </a:spcAft>
            </a:pPr>
            <a:r>
              <a:rPr lang="zh-CN" altLang="en-US" sz="1000" dirty="0">
                <a:solidFill>
                  <a:srgbClr val="0070C0"/>
                </a:solidFill>
                <a:latin typeface="Arial Unicode MS"/>
              </a:rPr>
              <a:t>public class </a:t>
            </a:r>
            <a:r>
              <a:rPr lang="zh-CN" altLang="en-US" sz="1000" dirty="0">
                <a:solidFill>
                  <a:srgbClr val="FF0000"/>
                </a:solidFill>
                <a:latin typeface="Arial Unicode MS"/>
              </a:rPr>
              <a:t>DBUtilBad</a:t>
            </a:r>
            <a:r>
              <a:rPr lang="zh-CN" altLang="en-US" sz="1000" dirty="0">
                <a:solidFill>
                  <a:srgbClr val="4F4F4F"/>
                </a:solidFill>
                <a:latin typeface="Arial Unicode MS"/>
              </a:rPr>
              <a:t> {</a:t>
            </a:r>
          </a:p>
          <a:p>
            <a:pPr eaLnBrk="0" fontAlgn="base" hangingPunct="0">
              <a:spcBef>
                <a:spcPct val="0"/>
              </a:spcBef>
              <a:spcAft>
                <a:spcPct val="0"/>
              </a:spcAft>
            </a:pPr>
            <a:r>
              <a:rPr lang="zh-CN" altLang="en-US" sz="1000" dirty="0">
                <a:solidFill>
                  <a:srgbClr val="4F4F4F"/>
                </a:solidFill>
                <a:latin typeface="Arial Unicode MS"/>
              </a:rPr>
              <a:t>    </a:t>
            </a:r>
            <a:r>
              <a:rPr lang="zh-CN" altLang="en-US" sz="1000" dirty="0">
                <a:solidFill>
                  <a:srgbClr val="0070C0"/>
                </a:solidFill>
                <a:latin typeface="Arial Unicode MS"/>
              </a:rPr>
              <a:t>public static</a:t>
            </a:r>
            <a:r>
              <a:rPr lang="zh-CN" altLang="en-US" sz="1000" dirty="0">
                <a:solidFill>
                  <a:srgbClr val="4F4F4F"/>
                </a:solidFill>
                <a:latin typeface="Arial Unicode MS"/>
              </a:rPr>
              <a:t> </a:t>
            </a:r>
            <a:r>
              <a:rPr lang="zh-CN" altLang="en-US" sz="1000" dirty="0">
                <a:solidFill>
                  <a:srgbClr val="FF0000"/>
                </a:solidFill>
                <a:latin typeface="Arial Unicode MS"/>
              </a:rPr>
              <a:t>Connection</a:t>
            </a:r>
            <a:r>
              <a:rPr lang="zh-CN" altLang="en-US" sz="1000" dirty="0">
                <a:solidFill>
                  <a:srgbClr val="4F4F4F"/>
                </a:solidFill>
                <a:latin typeface="Arial Unicode MS"/>
              </a:rPr>
              <a:t> getConnection() {</a:t>
            </a:r>
          </a:p>
          <a:p>
            <a:pPr eaLnBrk="0" fontAlgn="base" hangingPunct="0">
              <a:spcBef>
                <a:spcPct val="0"/>
              </a:spcBef>
              <a:spcAft>
                <a:spcPct val="0"/>
              </a:spcAft>
            </a:pPr>
            <a:r>
              <a:rPr lang="zh-CN" altLang="en-US" sz="1000" dirty="0">
                <a:solidFill>
                  <a:srgbClr val="4F4F4F"/>
                </a:solidFill>
                <a:latin typeface="Arial Unicode MS"/>
              </a:rPr>
              <a:t>        </a:t>
            </a:r>
            <a:r>
              <a:rPr lang="zh-CN" altLang="en-US" sz="1000" dirty="0">
                <a:solidFill>
                  <a:srgbClr val="FF0000"/>
                </a:solidFill>
                <a:latin typeface="Arial Unicode MS"/>
              </a:rPr>
              <a:t>Connection</a:t>
            </a:r>
            <a:r>
              <a:rPr lang="zh-CN" altLang="en-US" sz="1000" dirty="0">
                <a:solidFill>
                  <a:srgbClr val="4F4F4F"/>
                </a:solidFill>
                <a:latin typeface="Arial Unicode MS"/>
              </a:rPr>
              <a:t> conn = null;</a:t>
            </a:r>
          </a:p>
          <a:p>
            <a:pPr eaLnBrk="0" fontAlgn="base" hangingPunct="0">
              <a:spcBef>
                <a:spcPct val="0"/>
              </a:spcBef>
              <a:spcAft>
                <a:spcPct val="0"/>
              </a:spcAft>
            </a:pPr>
            <a:r>
              <a:rPr lang="zh-CN" altLang="en-US" sz="1000" dirty="0">
                <a:solidFill>
                  <a:srgbClr val="4F4F4F"/>
                </a:solidFill>
                <a:latin typeface="Arial Unicode MS"/>
              </a:rPr>
              <a:t>        try {</a:t>
            </a:r>
          </a:p>
          <a:p>
            <a:pPr eaLnBrk="0" fontAlgn="base" hangingPunct="0">
              <a:spcBef>
                <a:spcPct val="0"/>
              </a:spcBef>
              <a:spcAft>
                <a:spcPct val="0"/>
              </a:spcAft>
            </a:pPr>
            <a:r>
              <a:rPr lang="zh-CN" altLang="en-US" sz="1000" dirty="0">
                <a:solidFill>
                  <a:srgbClr val="4F4F4F"/>
                </a:solidFill>
                <a:latin typeface="Arial Unicode MS"/>
              </a:rPr>
              <a:t>            </a:t>
            </a:r>
            <a:r>
              <a:rPr lang="zh-CN" altLang="en-US" sz="1000" dirty="0">
                <a:solidFill>
                  <a:srgbClr val="FF0000"/>
                </a:solidFill>
                <a:latin typeface="Arial Unicode MS"/>
              </a:rPr>
              <a:t>Class</a:t>
            </a:r>
            <a:r>
              <a:rPr lang="zh-CN" altLang="en-US" sz="1000" dirty="0">
                <a:solidFill>
                  <a:srgbClr val="4F4F4F"/>
                </a:solidFill>
                <a:latin typeface="Arial Unicode MS"/>
              </a:rPr>
              <a:t>.forName("com.mysql.jdbc.Driver");</a:t>
            </a:r>
          </a:p>
          <a:p>
            <a:pPr eaLnBrk="0" fontAlgn="base" hangingPunct="0">
              <a:spcBef>
                <a:spcPct val="0"/>
              </a:spcBef>
              <a:spcAft>
                <a:spcPct val="0"/>
              </a:spcAft>
            </a:pPr>
            <a:r>
              <a:rPr lang="zh-CN" altLang="en-US" sz="1000" dirty="0">
                <a:solidFill>
                  <a:srgbClr val="4F4F4F"/>
                </a:solidFill>
                <a:latin typeface="Arial Unicode MS"/>
              </a:rPr>
              <a:t>            conn = </a:t>
            </a:r>
            <a:r>
              <a:rPr lang="zh-CN" altLang="en-US" sz="1000" dirty="0">
                <a:solidFill>
                  <a:srgbClr val="FF0000"/>
                </a:solidFill>
                <a:latin typeface="Arial Unicode MS"/>
              </a:rPr>
              <a:t>DriverManager</a:t>
            </a:r>
            <a:r>
              <a:rPr lang="zh-CN" altLang="en-US" sz="1000" dirty="0">
                <a:solidFill>
                  <a:srgbClr val="4F4F4F"/>
                </a:solidFill>
                <a:latin typeface="Arial Unicode MS"/>
              </a:rPr>
              <a:t>.getConnection(URL, UNAME, PWD);</a:t>
            </a:r>
          </a:p>
          <a:p>
            <a:pPr eaLnBrk="0" fontAlgn="base" hangingPunct="0">
              <a:spcBef>
                <a:spcPct val="0"/>
              </a:spcBef>
              <a:spcAft>
                <a:spcPct val="0"/>
              </a:spcAft>
            </a:pPr>
            <a:r>
              <a:rPr lang="zh-CN" altLang="en-US" sz="1000" dirty="0">
                <a:solidFill>
                  <a:srgbClr val="4F4F4F"/>
                </a:solidFill>
                <a:latin typeface="Arial Unicode MS"/>
              </a:rPr>
              <a:t>        } </a:t>
            </a:r>
            <a:r>
              <a:rPr lang="zh-CN" altLang="en-US" sz="1000" dirty="0">
                <a:solidFill>
                  <a:srgbClr val="0070C0"/>
                </a:solidFill>
                <a:latin typeface="Arial Unicode MS"/>
              </a:rPr>
              <a:t>catch</a:t>
            </a:r>
            <a:r>
              <a:rPr lang="zh-CN" altLang="en-US" sz="1000" dirty="0">
                <a:solidFill>
                  <a:srgbClr val="4F4F4F"/>
                </a:solidFill>
                <a:latin typeface="Arial Unicode MS"/>
              </a:rPr>
              <a:t> (</a:t>
            </a:r>
            <a:r>
              <a:rPr lang="zh-CN" altLang="en-US" sz="1000" dirty="0">
                <a:solidFill>
                  <a:srgbClr val="FF0000"/>
                </a:solidFill>
                <a:latin typeface="Arial Unicode MS"/>
              </a:rPr>
              <a:t>ClassNotFoundException</a:t>
            </a:r>
            <a:r>
              <a:rPr lang="zh-CN" altLang="en-US" sz="1000" dirty="0">
                <a:solidFill>
                  <a:srgbClr val="4F4F4F"/>
                </a:solidFill>
                <a:latin typeface="Arial Unicode MS"/>
              </a:rPr>
              <a:t> e) {</a:t>
            </a:r>
          </a:p>
          <a:p>
            <a:pPr eaLnBrk="0" fontAlgn="base" hangingPunct="0">
              <a:spcBef>
                <a:spcPct val="0"/>
              </a:spcBef>
              <a:spcAft>
                <a:spcPct val="0"/>
              </a:spcAft>
            </a:pPr>
            <a:r>
              <a:rPr lang="zh-CN" altLang="en-US" sz="1000" dirty="0">
                <a:solidFill>
                  <a:srgbClr val="4F4F4F"/>
                </a:solidFill>
                <a:latin typeface="Arial Unicode MS"/>
              </a:rPr>
              <a:t>            e.printStackTrace();</a:t>
            </a:r>
          </a:p>
          <a:p>
            <a:pPr eaLnBrk="0" fontAlgn="base" hangingPunct="0">
              <a:spcBef>
                <a:spcPct val="0"/>
              </a:spcBef>
              <a:spcAft>
                <a:spcPct val="0"/>
              </a:spcAft>
            </a:pPr>
            <a:r>
              <a:rPr lang="zh-CN" altLang="en-US" sz="1000" dirty="0">
                <a:solidFill>
                  <a:srgbClr val="4F4F4F"/>
                </a:solidFill>
                <a:latin typeface="Arial Unicode MS"/>
              </a:rPr>
              <a:t>        } </a:t>
            </a:r>
            <a:r>
              <a:rPr lang="zh-CN" altLang="en-US" sz="1000" dirty="0">
                <a:solidFill>
                  <a:srgbClr val="0070C0"/>
                </a:solidFill>
                <a:latin typeface="Arial Unicode MS"/>
              </a:rPr>
              <a:t>catch</a:t>
            </a:r>
            <a:r>
              <a:rPr lang="zh-CN" altLang="en-US" sz="1000" dirty="0">
                <a:solidFill>
                  <a:srgbClr val="4F4F4F"/>
                </a:solidFill>
                <a:latin typeface="Arial Unicode MS"/>
              </a:rPr>
              <a:t> (</a:t>
            </a:r>
            <a:r>
              <a:rPr lang="zh-CN" altLang="en-US" sz="1000" dirty="0">
                <a:solidFill>
                  <a:srgbClr val="FF0000"/>
                </a:solidFill>
                <a:latin typeface="Arial Unicode MS"/>
              </a:rPr>
              <a:t>SQLException</a:t>
            </a:r>
            <a:r>
              <a:rPr lang="zh-CN" altLang="en-US" sz="1000" dirty="0">
                <a:solidFill>
                  <a:srgbClr val="4F4F4F"/>
                </a:solidFill>
                <a:latin typeface="Arial Unicode MS"/>
              </a:rPr>
              <a:t> e) {</a:t>
            </a:r>
          </a:p>
          <a:p>
            <a:pPr eaLnBrk="0" fontAlgn="base" hangingPunct="0">
              <a:spcBef>
                <a:spcPct val="0"/>
              </a:spcBef>
              <a:spcAft>
                <a:spcPct val="0"/>
              </a:spcAft>
            </a:pPr>
            <a:r>
              <a:rPr lang="zh-CN" altLang="en-US" sz="1000" dirty="0">
                <a:solidFill>
                  <a:srgbClr val="4F4F4F"/>
                </a:solidFill>
                <a:latin typeface="Arial Unicode MS"/>
              </a:rPr>
              <a:t>            e.printStackTrace();</a:t>
            </a:r>
          </a:p>
          <a:p>
            <a:pPr eaLnBrk="0" fontAlgn="base" hangingPunct="0">
              <a:spcBef>
                <a:spcPct val="0"/>
              </a:spcBef>
              <a:spcAft>
                <a:spcPct val="0"/>
              </a:spcAft>
            </a:pPr>
            <a:r>
              <a:rPr lang="zh-CN" altLang="en-US" sz="1000" dirty="0">
                <a:solidFill>
                  <a:srgbClr val="4F4F4F"/>
                </a:solidFill>
                <a:latin typeface="Arial Unicode MS"/>
              </a:rPr>
              <a:t>        }</a:t>
            </a:r>
          </a:p>
          <a:p>
            <a:pPr eaLnBrk="0" fontAlgn="base" hangingPunct="0">
              <a:spcBef>
                <a:spcPct val="0"/>
              </a:spcBef>
              <a:spcAft>
                <a:spcPct val="0"/>
              </a:spcAft>
            </a:pPr>
            <a:r>
              <a:rPr lang="zh-CN" altLang="en-US" sz="1000" dirty="0">
                <a:solidFill>
                  <a:srgbClr val="4F4F4F"/>
                </a:solidFill>
                <a:latin typeface="Arial Unicode MS"/>
              </a:rPr>
              <a:t>        </a:t>
            </a:r>
            <a:r>
              <a:rPr lang="zh-CN" altLang="en-US" sz="1000" dirty="0">
                <a:solidFill>
                  <a:srgbClr val="0070C0"/>
                </a:solidFill>
                <a:latin typeface="Arial Unicode MS"/>
              </a:rPr>
              <a:t>return</a:t>
            </a:r>
            <a:r>
              <a:rPr lang="zh-CN" altLang="en-US" sz="1000" dirty="0">
                <a:solidFill>
                  <a:srgbClr val="4F4F4F"/>
                </a:solidFill>
                <a:latin typeface="Arial Unicode MS"/>
              </a:rPr>
              <a:t> conn;</a:t>
            </a:r>
          </a:p>
          <a:p>
            <a:pPr eaLnBrk="0" fontAlgn="base" hangingPunct="0">
              <a:spcBef>
                <a:spcPct val="0"/>
              </a:spcBef>
              <a:spcAft>
                <a:spcPct val="0"/>
              </a:spcAft>
            </a:pPr>
            <a:r>
              <a:rPr lang="zh-CN" altLang="en-US" sz="1000" dirty="0">
                <a:solidFill>
                  <a:srgbClr val="4F4F4F"/>
                </a:solidFill>
                <a:latin typeface="Arial Unicode MS"/>
              </a:rPr>
              <a:t>    }</a:t>
            </a:r>
          </a:p>
          <a:p>
            <a:pPr eaLnBrk="0" fontAlgn="base" hangingPunct="0">
              <a:spcBef>
                <a:spcPct val="0"/>
              </a:spcBef>
              <a:spcAft>
                <a:spcPct val="0"/>
              </a:spcAft>
            </a:pPr>
            <a:r>
              <a:rPr lang="zh-CN" altLang="en-US" sz="1000" dirty="0">
                <a:solidFill>
                  <a:srgbClr val="4F4F4F"/>
                </a:solidFill>
                <a:latin typeface="Arial Unicode MS"/>
              </a:rPr>
              <a:t>}</a:t>
            </a:r>
            <a:r>
              <a:rPr lang="zh-CN" altLang="en-US" sz="1000" b="0" i="0" dirty="0">
                <a:solidFill>
                  <a:srgbClr val="4D4D4D"/>
                </a:solidFill>
                <a:effectLst/>
                <a:latin typeface="-apple-system"/>
              </a:rPr>
              <a:t> </a:t>
            </a:r>
            <a:endParaRPr lang="en-US" altLang="zh-CN" sz="1000" dirty="0">
              <a:solidFill>
                <a:srgbClr val="4D4D4D"/>
              </a:solidFill>
              <a:latin typeface="-apple-system"/>
            </a:endParaRPr>
          </a:p>
          <a:p>
            <a:pPr eaLnBrk="0" fontAlgn="base" hangingPunct="0">
              <a:spcBef>
                <a:spcPct val="0"/>
              </a:spcBef>
              <a:spcAft>
                <a:spcPct val="0"/>
              </a:spcAft>
            </a:pPr>
            <a:r>
              <a:rPr lang="en-US" altLang="zh-CN" sz="1000" b="0" i="0" dirty="0" err="1">
                <a:solidFill>
                  <a:srgbClr val="4D4D4D"/>
                </a:solidFill>
                <a:effectLst/>
                <a:latin typeface="-apple-system"/>
              </a:rPr>
              <a:t>getConnection</a:t>
            </a:r>
            <a:r>
              <a:rPr lang="en-US" altLang="zh-CN" sz="1000" b="0" i="0" dirty="0">
                <a:solidFill>
                  <a:srgbClr val="4D4D4D"/>
                </a:solidFill>
                <a:effectLst/>
                <a:latin typeface="-apple-system"/>
              </a:rPr>
              <a:t>()</a:t>
            </a:r>
            <a:r>
              <a:rPr lang="zh-CN" altLang="en-US" sz="1000" b="0" i="0" dirty="0">
                <a:solidFill>
                  <a:srgbClr val="4D4D4D"/>
                </a:solidFill>
                <a:effectLst/>
                <a:latin typeface="-apple-system"/>
              </a:rPr>
              <a:t>此方法会得到数据库连接对象，但是每次调用一次方法都会重新创建该实例。</a:t>
            </a:r>
            <a:endParaRPr lang="zh-CN" altLang="en-US" sz="1000" dirty="0">
              <a:solidFill>
                <a:srgbClr val="4F4F4F"/>
              </a:solidFill>
              <a:latin typeface="Arial Unicode MS"/>
            </a:endParaRPr>
          </a:p>
        </p:txBody>
      </p:sp>
      <p:sp>
        <p:nvSpPr>
          <p:cNvPr id="10" name="文本框 9">
            <a:extLst>
              <a:ext uri="{FF2B5EF4-FFF2-40B4-BE49-F238E27FC236}">
                <a16:creationId xmlns:a16="http://schemas.microsoft.com/office/drawing/2014/main" id="{0804E4BD-2A61-46C4-893D-35CF06DF13E3}"/>
              </a:ext>
            </a:extLst>
          </p:cNvPr>
          <p:cNvSpPr txBox="1"/>
          <p:nvPr/>
        </p:nvSpPr>
        <p:spPr>
          <a:xfrm>
            <a:off x="724415" y="3579928"/>
            <a:ext cx="10629384" cy="369332"/>
          </a:xfrm>
          <a:prstGeom prst="rect">
            <a:avLst/>
          </a:prstGeom>
          <a:noFill/>
        </p:spPr>
        <p:txBody>
          <a:bodyPr wrap="square">
            <a:spAutoFit/>
          </a:bodyPr>
          <a:lstStyle/>
          <a:p>
            <a:r>
              <a:rPr lang="zh-CN" altLang="en-US" b="0" i="0" dirty="0">
                <a:solidFill>
                  <a:srgbClr val="4D4D4D"/>
                </a:solidFill>
                <a:effectLst/>
                <a:latin typeface="-apple-system"/>
              </a:rPr>
              <a:t>改进后：</a:t>
            </a:r>
            <a:endParaRPr lang="zh-CN" altLang="en-US" dirty="0"/>
          </a:p>
        </p:txBody>
      </p:sp>
      <p:sp>
        <p:nvSpPr>
          <p:cNvPr id="12" name="文本框 11">
            <a:extLst>
              <a:ext uri="{FF2B5EF4-FFF2-40B4-BE49-F238E27FC236}">
                <a16:creationId xmlns:a16="http://schemas.microsoft.com/office/drawing/2014/main" id="{94741D8D-4D55-43FE-A7F6-847D8083E9D4}"/>
              </a:ext>
            </a:extLst>
          </p:cNvPr>
          <p:cNvSpPr txBox="1"/>
          <p:nvPr/>
        </p:nvSpPr>
        <p:spPr>
          <a:xfrm>
            <a:off x="838202" y="3949260"/>
            <a:ext cx="10515597" cy="2554545"/>
          </a:xfrm>
          <a:prstGeom prst="rect">
            <a:avLst/>
          </a:prstGeom>
          <a:noFill/>
        </p:spPr>
        <p:txBody>
          <a:bodyPr wrap="square">
            <a:spAutoFit/>
          </a:bodyPr>
          <a:lstStyle/>
          <a:p>
            <a:pPr marL="0" marR="0">
              <a:spcBef>
                <a:spcPts val="0"/>
              </a:spcBef>
              <a:spcAft>
                <a:spcPts val="0"/>
              </a:spcAft>
            </a:pPr>
            <a:r>
              <a:rPr lang="zh-CN" altLang="zh-CN" sz="1000" dirty="0">
                <a:solidFill>
                  <a:srgbClr val="0070C0"/>
                </a:solidFill>
                <a:effectLst/>
                <a:ea typeface="Calibri" panose="020F0502020204030204" pitchFamily="34" charset="0"/>
              </a:rPr>
              <a:t>public class </a:t>
            </a:r>
            <a:r>
              <a:rPr lang="zh-CN" altLang="zh-CN" sz="1000" dirty="0">
                <a:solidFill>
                  <a:srgbClr val="FA0000"/>
                </a:solidFill>
                <a:effectLst/>
                <a:ea typeface="Calibri" panose="020F0502020204030204" pitchFamily="34" charset="0"/>
              </a:rPr>
              <a:t>DBUtil</a:t>
            </a:r>
            <a:r>
              <a:rPr lang="zh-CN" altLang="zh-CN" sz="1000" dirty="0">
                <a:effectLst/>
                <a:ea typeface="Calibri" panose="020F0502020204030204" pitchFamily="34" charset="0"/>
              </a:rPr>
              <a:t> {     </a:t>
            </a:r>
          </a:p>
          <a:p>
            <a:pPr marL="0" marR="0">
              <a:spcBef>
                <a:spcPts val="0"/>
              </a:spcBef>
              <a:spcAft>
                <a:spcPts val="0"/>
              </a:spcAft>
            </a:pPr>
            <a:r>
              <a:rPr lang="zh-CN" altLang="zh-CN" sz="1000" dirty="0">
                <a:effectLst/>
                <a:ea typeface="Calibri" panose="020F0502020204030204" pitchFamily="34" charset="0"/>
              </a:rPr>
              <a:t>     </a:t>
            </a:r>
            <a:r>
              <a:rPr lang="zh-CN" altLang="zh-CN" sz="1000" dirty="0">
                <a:solidFill>
                  <a:srgbClr val="0070C0"/>
                </a:solidFill>
                <a:effectLst/>
                <a:ea typeface="Calibri" panose="020F0502020204030204" pitchFamily="34" charset="0"/>
              </a:rPr>
              <a:t>private static </a:t>
            </a:r>
            <a:r>
              <a:rPr lang="zh-CN" altLang="zh-CN" sz="1000" dirty="0">
                <a:solidFill>
                  <a:srgbClr val="FA0000"/>
                </a:solidFill>
                <a:effectLst/>
                <a:ea typeface="Calibri" panose="020F0502020204030204" pitchFamily="34" charset="0"/>
              </a:rPr>
              <a:t>Connection</a:t>
            </a:r>
            <a:r>
              <a:rPr lang="zh-CN" altLang="zh-CN" sz="1000" dirty="0">
                <a:effectLst/>
                <a:ea typeface="Calibri" panose="020F0502020204030204" pitchFamily="34" charset="0"/>
              </a:rPr>
              <a:t> conn=null;</a:t>
            </a:r>
          </a:p>
          <a:p>
            <a:pPr marL="0" marR="0">
              <a:spcBef>
                <a:spcPts val="0"/>
              </a:spcBef>
              <a:spcAft>
                <a:spcPts val="0"/>
              </a:spcAft>
            </a:pPr>
            <a:r>
              <a:rPr lang="zh-CN" altLang="zh-CN" sz="1000" dirty="0">
                <a:effectLst/>
                <a:ea typeface="Calibri" panose="020F0502020204030204" pitchFamily="34" charset="0"/>
              </a:rPr>
              <a:t>     static {     </a:t>
            </a:r>
          </a:p>
          <a:p>
            <a:pPr marL="0" marR="0">
              <a:spcBef>
                <a:spcPts val="0"/>
              </a:spcBef>
              <a:spcAft>
                <a:spcPts val="0"/>
              </a:spcAft>
            </a:pPr>
            <a:r>
              <a:rPr lang="en-US" altLang="zh-CN" sz="1000" dirty="0">
                <a:solidFill>
                  <a:srgbClr val="4F4F4F"/>
                </a:solidFill>
                <a:effectLst/>
                <a:ea typeface="Microsoft YaHei" panose="020B0503020204020204" pitchFamily="34" charset="-122"/>
              </a:rPr>
              <a:t>      </a:t>
            </a:r>
            <a:r>
              <a:rPr lang="zh-CN" altLang="zh-CN" sz="1000" dirty="0">
                <a:solidFill>
                  <a:srgbClr val="4F4F4F"/>
                </a:solidFill>
                <a:effectLst/>
                <a:ea typeface="Arial Unicode MS"/>
              </a:rPr>
              <a:t> try {</a:t>
            </a:r>
            <a:endParaRPr lang="zh-CN" altLang="zh-CN" sz="1000" dirty="0">
              <a:solidFill>
                <a:srgbClr val="4F4F4F"/>
              </a:solidFill>
              <a:effectLst/>
              <a:ea typeface="Calibri" panose="020F0502020204030204" pitchFamily="34" charset="0"/>
            </a:endParaRPr>
          </a:p>
          <a:p>
            <a:pPr marL="0" marR="0">
              <a:spcBef>
                <a:spcPts val="0"/>
              </a:spcBef>
              <a:spcAft>
                <a:spcPts val="0"/>
              </a:spcAft>
            </a:pPr>
            <a:r>
              <a:rPr lang="zh-CN" altLang="zh-CN" sz="1000" dirty="0">
                <a:solidFill>
                  <a:srgbClr val="4F4F4F"/>
                </a:solidFill>
                <a:effectLst/>
                <a:ea typeface="Arial Unicode MS"/>
              </a:rPr>
              <a:t>            </a:t>
            </a:r>
            <a:r>
              <a:rPr lang="en-US" altLang="zh-CN" sz="1000" dirty="0">
                <a:solidFill>
                  <a:srgbClr val="4F4F4F"/>
                </a:solidFill>
                <a:effectLst/>
                <a:ea typeface="Microsoft YaHei" panose="020B0503020204020204" pitchFamily="34" charset="-122"/>
              </a:rPr>
              <a:t>  </a:t>
            </a:r>
            <a:r>
              <a:rPr lang="zh-CN" altLang="zh-CN" sz="1000" dirty="0">
                <a:solidFill>
                  <a:srgbClr val="FF0000"/>
                </a:solidFill>
                <a:effectLst/>
                <a:ea typeface="Arial Unicode MS"/>
              </a:rPr>
              <a:t>Class</a:t>
            </a:r>
            <a:r>
              <a:rPr lang="zh-CN" altLang="zh-CN" sz="1000" dirty="0">
                <a:solidFill>
                  <a:srgbClr val="4F4F4F"/>
                </a:solidFill>
                <a:effectLst/>
                <a:ea typeface="Arial Unicode MS"/>
              </a:rPr>
              <a:t>.forName("com.mysql.jdbc.Driver");</a:t>
            </a:r>
            <a:endParaRPr lang="zh-CN" altLang="zh-CN" sz="1000" dirty="0">
              <a:effectLst/>
              <a:ea typeface="Calibri" panose="020F0502020204030204" pitchFamily="34" charset="0"/>
            </a:endParaRPr>
          </a:p>
          <a:p>
            <a:pPr marL="0" marR="0">
              <a:spcBef>
                <a:spcPts val="0"/>
              </a:spcBef>
              <a:spcAft>
                <a:spcPts val="0"/>
              </a:spcAft>
            </a:pPr>
            <a:r>
              <a:rPr lang="zh-CN" altLang="zh-CN" sz="1000" dirty="0">
                <a:solidFill>
                  <a:srgbClr val="4F4F4F"/>
                </a:solidFill>
                <a:effectLst/>
                <a:ea typeface="Arial Unicode MS"/>
              </a:rPr>
              <a:t>            </a:t>
            </a:r>
            <a:r>
              <a:rPr lang="en-US" altLang="zh-CN" sz="1000" dirty="0">
                <a:solidFill>
                  <a:srgbClr val="4F4F4F"/>
                </a:solidFill>
                <a:effectLst/>
                <a:ea typeface="Microsoft YaHei" panose="020B0503020204020204" pitchFamily="34" charset="-122"/>
              </a:rPr>
              <a:t>  </a:t>
            </a:r>
            <a:r>
              <a:rPr lang="zh-CN" altLang="zh-CN" sz="1000" dirty="0">
                <a:solidFill>
                  <a:srgbClr val="4F4F4F"/>
                </a:solidFill>
                <a:effectLst/>
                <a:ea typeface="Arial Unicode MS"/>
              </a:rPr>
              <a:t>conn = </a:t>
            </a:r>
            <a:r>
              <a:rPr lang="zh-CN" altLang="zh-CN" sz="1000" dirty="0">
                <a:solidFill>
                  <a:srgbClr val="FF0000"/>
                </a:solidFill>
                <a:effectLst/>
                <a:ea typeface="Arial Unicode MS"/>
              </a:rPr>
              <a:t>DriverManager</a:t>
            </a:r>
            <a:r>
              <a:rPr lang="zh-CN" altLang="zh-CN" sz="1000" dirty="0">
                <a:solidFill>
                  <a:srgbClr val="4F4F4F"/>
                </a:solidFill>
                <a:effectLst/>
                <a:ea typeface="Arial Unicode MS"/>
              </a:rPr>
              <a:t>.getConnection(URL, UNAME, PWD);</a:t>
            </a:r>
            <a:endParaRPr lang="zh-CN" altLang="zh-CN" sz="1000" dirty="0">
              <a:effectLst/>
              <a:ea typeface="Calibri" panose="020F0502020204030204" pitchFamily="34" charset="0"/>
            </a:endParaRPr>
          </a:p>
          <a:p>
            <a:pPr marL="0" marR="0">
              <a:spcBef>
                <a:spcPts val="0"/>
              </a:spcBef>
              <a:spcAft>
                <a:spcPts val="0"/>
              </a:spcAft>
            </a:pPr>
            <a:r>
              <a:rPr lang="zh-CN" altLang="zh-CN" sz="1000" dirty="0">
                <a:solidFill>
                  <a:srgbClr val="4F4F4F"/>
                </a:solidFill>
                <a:effectLst/>
                <a:ea typeface="Arial Unicode MS"/>
              </a:rPr>
              <a:t>       </a:t>
            </a:r>
            <a:r>
              <a:rPr lang="en-US" altLang="zh-CN" sz="1000" dirty="0">
                <a:solidFill>
                  <a:srgbClr val="4F4F4F"/>
                </a:solidFill>
                <a:effectLst/>
                <a:ea typeface="Microsoft YaHei" panose="020B0503020204020204" pitchFamily="34" charset="-122"/>
              </a:rPr>
              <a:t>  </a:t>
            </a:r>
            <a:r>
              <a:rPr lang="zh-CN" altLang="zh-CN" sz="1000" dirty="0">
                <a:solidFill>
                  <a:srgbClr val="4F4F4F"/>
                </a:solidFill>
                <a:effectLst/>
                <a:ea typeface="Arial Unicode MS"/>
              </a:rPr>
              <a:t> } </a:t>
            </a:r>
            <a:r>
              <a:rPr lang="zh-CN" altLang="zh-CN" sz="1000" dirty="0">
                <a:solidFill>
                  <a:srgbClr val="0070C0"/>
                </a:solidFill>
                <a:effectLst/>
                <a:ea typeface="Arial Unicode MS"/>
              </a:rPr>
              <a:t>catch</a:t>
            </a:r>
            <a:r>
              <a:rPr lang="zh-CN" altLang="zh-CN" sz="1000" dirty="0">
                <a:solidFill>
                  <a:srgbClr val="4F4F4F"/>
                </a:solidFill>
                <a:effectLst/>
                <a:ea typeface="Arial Unicode MS"/>
              </a:rPr>
              <a:t> (</a:t>
            </a:r>
            <a:r>
              <a:rPr lang="zh-CN" altLang="zh-CN" sz="1000" dirty="0">
                <a:solidFill>
                  <a:srgbClr val="FF0000"/>
                </a:solidFill>
                <a:effectLst/>
                <a:ea typeface="Arial Unicode MS"/>
              </a:rPr>
              <a:t>ClassNotFoundException</a:t>
            </a:r>
            <a:r>
              <a:rPr lang="zh-CN" altLang="zh-CN" sz="1000" dirty="0">
                <a:solidFill>
                  <a:srgbClr val="4F4F4F"/>
                </a:solidFill>
                <a:effectLst/>
                <a:ea typeface="Arial Unicode MS"/>
              </a:rPr>
              <a:t> e) {</a:t>
            </a:r>
            <a:endParaRPr lang="zh-CN" altLang="zh-CN" sz="1000" dirty="0">
              <a:effectLst/>
              <a:ea typeface="Calibri" panose="020F0502020204030204" pitchFamily="34" charset="0"/>
            </a:endParaRPr>
          </a:p>
          <a:p>
            <a:pPr marL="0" marR="0">
              <a:spcBef>
                <a:spcPts val="0"/>
              </a:spcBef>
              <a:spcAft>
                <a:spcPts val="0"/>
              </a:spcAft>
            </a:pPr>
            <a:r>
              <a:rPr lang="zh-CN" altLang="zh-CN" sz="1000" dirty="0">
                <a:solidFill>
                  <a:srgbClr val="4F4F4F"/>
                </a:solidFill>
                <a:effectLst/>
                <a:ea typeface="Arial Unicode MS"/>
              </a:rPr>
              <a:t>           </a:t>
            </a:r>
            <a:r>
              <a:rPr lang="en-US" altLang="zh-CN" sz="1000" dirty="0">
                <a:solidFill>
                  <a:srgbClr val="4F4F4F"/>
                </a:solidFill>
                <a:effectLst/>
                <a:ea typeface="Microsoft YaHei" panose="020B0503020204020204" pitchFamily="34" charset="-122"/>
              </a:rPr>
              <a:t>  </a:t>
            </a:r>
            <a:r>
              <a:rPr lang="zh-CN" altLang="zh-CN" sz="1000" dirty="0">
                <a:solidFill>
                  <a:srgbClr val="4F4F4F"/>
                </a:solidFill>
                <a:effectLst/>
                <a:ea typeface="Arial Unicode MS"/>
              </a:rPr>
              <a:t> e.printStackTrace();</a:t>
            </a:r>
            <a:endParaRPr lang="zh-CN" altLang="zh-CN" sz="1000" dirty="0">
              <a:solidFill>
                <a:srgbClr val="4F4F4F"/>
              </a:solidFill>
              <a:effectLst/>
              <a:ea typeface="Calibri" panose="020F0502020204030204" pitchFamily="34" charset="0"/>
            </a:endParaRPr>
          </a:p>
          <a:p>
            <a:pPr marL="0" marR="0">
              <a:spcBef>
                <a:spcPts val="0"/>
              </a:spcBef>
              <a:spcAft>
                <a:spcPts val="0"/>
              </a:spcAft>
            </a:pPr>
            <a:r>
              <a:rPr lang="zh-CN" altLang="zh-CN" sz="1000" dirty="0">
                <a:solidFill>
                  <a:srgbClr val="4F4F4F"/>
                </a:solidFill>
                <a:effectLst/>
                <a:ea typeface="Arial Unicode MS"/>
              </a:rPr>
              <a:t>        </a:t>
            </a:r>
            <a:r>
              <a:rPr lang="en-US" altLang="zh-CN" sz="1000" dirty="0">
                <a:solidFill>
                  <a:srgbClr val="4F4F4F"/>
                </a:solidFill>
                <a:effectLst/>
                <a:ea typeface="Microsoft YaHei" panose="020B0503020204020204" pitchFamily="34" charset="-122"/>
              </a:rPr>
              <a:t>  </a:t>
            </a:r>
            <a:r>
              <a:rPr lang="zh-CN" altLang="zh-CN" sz="1000" dirty="0">
                <a:solidFill>
                  <a:srgbClr val="4F4F4F"/>
                </a:solidFill>
                <a:effectLst/>
                <a:ea typeface="Arial Unicode MS"/>
              </a:rPr>
              <a:t>} </a:t>
            </a:r>
            <a:r>
              <a:rPr lang="zh-CN" altLang="zh-CN" sz="1000" dirty="0">
                <a:solidFill>
                  <a:srgbClr val="0070C0"/>
                </a:solidFill>
                <a:effectLst/>
                <a:ea typeface="Arial Unicode MS"/>
              </a:rPr>
              <a:t>catch</a:t>
            </a:r>
            <a:r>
              <a:rPr lang="zh-CN" altLang="zh-CN" sz="1000" dirty="0">
                <a:solidFill>
                  <a:srgbClr val="4F4F4F"/>
                </a:solidFill>
                <a:effectLst/>
                <a:ea typeface="Arial Unicode MS"/>
              </a:rPr>
              <a:t> (</a:t>
            </a:r>
            <a:r>
              <a:rPr lang="zh-CN" altLang="zh-CN" sz="1000" dirty="0">
                <a:solidFill>
                  <a:srgbClr val="FF0000"/>
                </a:solidFill>
                <a:effectLst/>
                <a:ea typeface="Arial Unicode MS"/>
              </a:rPr>
              <a:t>SQLException</a:t>
            </a:r>
            <a:r>
              <a:rPr lang="zh-CN" altLang="zh-CN" sz="1000" dirty="0">
                <a:solidFill>
                  <a:srgbClr val="4F4F4F"/>
                </a:solidFill>
                <a:effectLst/>
                <a:ea typeface="Arial Unicode MS"/>
              </a:rPr>
              <a:t> e) {</a:t>
            </a:r>
            <a:endParaRPr lang="zh-CN" altLang="zh-CN" sz="1000" dirty="0">
              <a:effectLst/>
              <a:ea typeface="Calibri" panose="020F0502020204030204" pitchFamily="34" charset="0"/>
            </a:endParaRPr>
          </a:p>
          <a:p>
            <a:pPr marL="0" marR="0">
              <a:spcBef>
                <a:spcPts val="0"/>
              </a:spcBef>
              <a:spcAft>
                <a:spcPts val="0"/>
              </a:spcAft>
            </a:pPr>
            <a:r>
              <a:rPr lang="zh-CN" altLang="zh-CN" sz="1000" dirty="0">
                <a:solidFill>
                  <a:srgbClr val="4F4F4F"/>
                </a:solidFill>
                <a:effectLst/>
                <a:ea typeface="Arial Unicode MS"/>
              </a:rPr>
              <a:t>           </a:t>
            </a:r>
            <a:r>
              <a:rPr lang="en-US" altLang="zh-CN" sz="1000" dirty="0">
                <a:solidFill>
                  <a:srgbClr val="4F4F4F"/>
                </a:solidFill>
                <a:effectLst/>
                <a:ea typeface="Microsoft YaHei" panose="020B0503020204020204" pitchFamily="34" charset="-122"/>
              </a:rPr>
              <a:t> </a:t>
            </a:r>
            <a:r>
              <a:rPr lang="zh-CN" altLang="zh-CN" sz="1000" dirty="0">
                <a:solidFill>
                  <a:srgbClr val="4F4F4F"/>
                </a:solidFill>
                <a:effectLst/>
                <a:ea typeface="Arial Unicode MS"/>
              </a:rPr>
              <a:t> e.printStackTrace();</a:t>
            </a:r>
            <a:endParaRPr lang="zh-CN" altLang="zh-CN" sz="1000" dirty="0">
              <a:solidFill>
                <a:srgbClr val="4F4F4F"/>
              </a:solidFill>
              <a:effectLst/>
              <a:ea typeface="Calibri" panose="020F0502020204030204" pitchFamily="34" charset="0"/>
            </a:endParaRPr>
          </a:p>
          <a:p>
            <a:pPr marL="0" marR="0">
              <a:spcBef>
                <a:spcPts val="0"/>
              </a:spcBef>
              <a:spcAft>
                <a:spcPts val="0"/>
              </a:spcAft>
            </a:pPr>
            <a:r>
              <a:rPr lang="zh-CN" altLang="zh-CN" sz="1000" dirty="0">
                <a:solidFill>
                  <a:srgbClr val="4F4F4F"/>
                </a:solidFill>
                <a:effectLst/>
                <a:ea typeface="Arial Unicode MS"/>
              </a:rPr>
              <a:t>        </a:t>
            </a:r>
            <a:r>
              <a:rPr lang="en-US" altLang="zh-CN" sz="1000" dirty="0">
                <a:solidFill>
                  <a:srgbClr val="4F4F4F"/>
                </a:solidFill>
                <a:effectLst/>
                <a:ea typeface="Microsoft YaHei" panose="020B0503020204020204" pitchFamily="34" charset="-122"/>
              </a:rPr>
              <a:t>  </a:t>
            </a:r>
            <a:r>
              <a:rPr lang="zh-CN" altLang="zh-CN" sz="1000" dirty="0">
                <a:solidFill>
                  <a:srgbClr val="4F4F4F"/>
                </a:solidFill>
                <a:effectLst/>
                <a:ea typeface="Arial Unicode MS"/>
              </a:rPr>
              <a:t>}</a:t>
            </a:r>
            <a:endParaRPr lang="zh-CN" altLang="zh-CN" sz="1000" dirty="0">
              <a:solidFill>
                <a:srgbClr val="4F4F4F"/>
              </a:solidFill>
              <a:effectLst/>
              <a:ea typeface="Calibri" panose="020F0502020204030204" pitchFamily="34" charset="0"/>
            </a:endParaRP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    </a:t>
            </a:r>
            <a:r>
              <a:rPr lang="zh-CN" altLang="zh-CN" sz="1000" dirty="0">
                <a:solidFill>
                  <a:srgbClr val="0070C0"/>
                </a:solidFill>
                <a:effectLst/>
                <a:ea typeface="Calibri" panose="020F0502020204030204" pitchFamily="34" charset="0"/>
              </a:rPr>
              <a:t>public static </a:t>
            </a:r>
            <a:r>
              <a:rPr lang="zh-CN" altLang="zh-CN" sz="1000" dirty="0">
                <a:solidFill>
                  <a:srgbClr val="FA0000"/>
                </a:solidFill>
                <a:effectLst/>
                <a:ea typeface="Calibri" panose="020F0502020204030204" pitchFamily="34" charset="0"/>
              </a:rPr>
              <a:t>Connection</a:t>
            </a:r>
            <a:r>
              <a:rPr lang="zh-CN" altLang="zh-CN" sz="1000" dirty="0">
                <a:effectLst/>
                <a:ea typeface="Calibri" panose="020F0502020204030204" pitchFamily="34" charset="0"/>
              </a:rPr>
              <a:t> getConnection(){</a:t>
            </a:r>
          </a:p>
          <a:p>
            <a:pPr marL="0" marR="0">
              <a:spcBef>
                <a:spcPts val="0"/>
              </a:spcBef>
              <a:spcAft>
                <a:spcPts val="0"/>
              </a:spcAft>
            </a:pPr>
            <a:r>
              <a:rPr lang="zh-CN" altLang="zh-CN" sz="1000" dirty="0">
                <a:effectLst/>
                <a:ea typeface="Calibri" panose="020F0502020204030204" pitchFamily="34" charset="0"/>
              </a:rPr>
              <a:t>         </a:t>
            </a:r>
            <a:r>
              <a:rPr lang="zh-CN" altLang="zh-CN" sz="1000" dirty="0">
                <a:solidFill>
                  <a:srgbClr val="0070C0"/>
                </a:solidFill>
                <a:effectLst/>
                <a:ea typeface="Calibri" panose="020F0502020204030204" pitchFamily="34" charset="0"/>
              </a:rPr>
              <a:t>return</a:t>
            </a:r>
            <a:r>
              <a:rPr lang="zh-CN" altLang="zh-CN" sz="1000" dirty="0">
                <a:effectLst/>
                <a:ea typeface="Calibri" panose="020F0502020204030204" pitchFamily="34" charset="0"/>
              </a:rPr>
              <a:t> conn;</a:t>
            </a: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 }</a:t>
            </a:r>
          </a:p>
        </p:txBody>
      </p:sp>
    </p:spTree>
    <p:extLst>
      <p:ext uri="{BB962C8B-B14F-4D97-AF65-F5344CB8AC3E}">
        <p14:creationId xmlns:p14="http://schemas.microsoft.com/office/powerpoint/2010/main" val="63768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pPr algn="l"/>
            <a:r>
              <a:rPr lang="zh-CN" altLang="en-US" sz="1800" dirty="0">
                <a:latin typeface="+mn-lt"/>
                <a:ea typeface="+mn-ea"/>
                <a:cs typeface="+mn-cs"/>
              </a:rPr>
              <a:t>第</a:t>
            </a:r>
            <a:r>
              <a:rPr lang="en-US" altLang="zh-CN" sz="1800" dirty="0">
                <a:latin typeface="+mn-lt"/>
                <a:ea typeface="+mn-ea"/>
                <a:cs typeface="+mn-cs"/>
              </a:rPr>
              <a:t>6</a:t>
            </a:r>
            <a:r>
              <a:rPr lang="zh-CN" altLang="en-US" sz="1800" dirty="0">
                <a:latin typeface="+mn-lt"/>
                <a:ea typeface="+mn-ea"/>
                <a:cs typeface="+mn-cs"/>
              </a:rPr>
              <a:t>条 消除过期的对象引用</a:t>
            </a:r>
          </a:p>
        </p:txBody>
      </p:sp>
      <p:sp>
        <p:nvSpPr>
          <p:cNvPr id="4" name="文本框 3">
            <a:extLst>
              <a:ext uri="{FF2B5EF4-FFF2-40B4-BE49-F238E27FC236}">
                <a16:creationId xmlns:a16="http://schemas.microsoft.com/office/drawing/2014/main" id="{CCD20FFD-2382-4C88-97D5-B522EB83FB05}"/>
              </a:ext>
            </a:extLst>
          </p:cNvPr>
          <p:cNvSpPr txBox="1"/>
          <p:nvPr/>
        </p:nvSpPr>
        <p:spPr>
          <a:xfrm>
            <a:off x="838200" y="1001064"/>
            <a:ext cx="10515600" cy="369332"/>
          </a:xfrm>
          <a:prstGeom prst="rect">
            <a:avLst/>
          </a:prstGeom>
          <a:noFill/>
        </p:spPr>
        <p:txBody>
          <a:bodyPr wrap="square">
            <a:spAutoFit/>
          </a:bodyPr>
          <a:lstStyle/>
          <a:p>
            <a:pPr algn="l"/>
            <a:r>
              <a:rPr lang="zh-CN" altLang="en-US" b="0" i="0" dirty="0">
                <a:solidFill>
                  <a:srgbClr val="000000"/>
                </a:solidFill>
                <a:effectLst/>
                <a:latin typeface="Verdana" panose="020B0604030504040204" pitchFamily="34" charset="0"/>
              </a:rPr>
              <a:t>不能因为有了垃圾回收机制后，就不需要考虑内存管理的事情了。例如：</a:t>
            </a:r>
            <a:endParaRPr lang="en-US" altLang="zh-CN" b="0" i="0" dirty="0">
              <a:solidFill>
                <a:srgbClr val="000000"/>
              </a:solidFill>
              <a:effectLst/>
              <a:latin typeface="Verdana" panose="020B0604030504040204" pitchFamily="34" charset="0"/>
            </a:endParaRPr>
          </a:p>
        </p:txBody>
      </p:sp>
      <p:sp>
        <p:nvSpPr>
          <p:cNvPr id="6" name="文本框 5">
            <a:extLst>
              <a:ext uri="{FF2B5EF4-FFF2-40B4-BE49-F238E27FC236}">
                <a16:creationId xmlns:a16="http://schemas.microsoft.com/office/drawing/2014/main" id="{19DC6855-9849-43AF-AE36-093B59F47ABB}"/>
              </a:ext>
            </a:extLst>
          </p:cNvPr>
          <p:cNvSpPr txBox="1"/>
          <p:nvPr/>
        </p:nvSpPr>
        <p:spPr>
          <a:xfrm>
            <a:off x="838200" y="1370396"/>
            <a:ext cx="4129216" cy="4247317"/>
          </a:xfrm>
          <a:prstGeom prst="rect">
            <a:avLst/>
          </a:prstGeom>
          <a:noFill/>
        </p:spPr>
        <p:txBody>
          <a:bodyPr wrap="square">
            <a:spAutoFit/>
          </a:bodyPr>
          <a:lstStyle/>
          <a:p>
            <a:pPr marL="0" marR="0">
              <a:spcBef>
                <a:spcPts val="0"/>
              </a:spcBef>
              <a:spcAft>
                <a:spcPts val="0"/>
              </a:spcAft>
            </a:pPr>
            <a:r>
              <a:rPr lang="zh-CN" altLang="zh-CN" sz="1000" dirty="0">
                <a:effectLst/>
                <a:ea typeface="Calibri" panose="020F0502020204030204" pitchFamily="34" charset="0"/>
              </a:rPr>
              <a:t>public class Stack {</a:t>
            </a:r>
          </a:p>
          <a:p>
            <a:pPr marL="0" marR="0">
              <a:spcBef>
                <a:spcPts val="0"/>
              </a:spcBef>
              <a:spcAft>
                <a:spcPts val="0"/>
              </a:spcAft>
            </a:pPr>
            <a:r>
              <a:rPr lang="zh-CN" altLang="zh-CN" sz="1000" dirty="0">
                <a:effectLst/>
                <a:ea typeface="Calibri" panose="020F0502020204030204" pitchFamily="34" charset="0"/>
              </a:rPr>
              <a:t>    private Object[] elements;</a:t>
            </a:r>
          </a:p>
          <a:p>
            <a:pPr marL="0" marR="0">
              <a:spcBef>
                <a:spcPts val="0"/>
              </a:spcBef>
              <a:spcAft>
                <a:spcPts val="0"/>
              </a:spcAft>
            </a:pPr>
            <a:r>
              <a:rPr lang="zh-CN" altLang="zh-CN" sz="1000" dirty="0">
                <a:effectLst/>
                <a:ea typeface="Calibri" panose="020F0502020204030204" pitchFamily="34" charset="0"/>
              </a:rPr>
              <a:t>    private int size = 0;</a:t>
            </a:r>
          </a:p>
          <a:p>
            <a:pPr marL="0" marR="0">
              <a:spcBef>
                <a:spcPts val="0"/>
              </a:spcBef>
              <a:spcAft>
                <a:spcPts val="0"/>
              </a:spcAft>
            </a:pPr>
            <a:r>
              <a:rPr lang="zh-CN" altLang="zh-CN" sz="1000" dirty="0">
                <a:effectLst/>
                <a:ea typeface="Calibri" panose="020F0502020204030204" pitchFamily="34" charset="0"/>
              </a:rPr>
              <a:t>    private static final int DEFAULT_INITIAL_CAPACITY = 16;</a:t>
            </a: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    public Stack() {</a:t>
            </a:r>
          </a:p>
          <a:p>
            <a:pPr marL="0" marR="0">
              <a:spcBef>
                <a:spcPts val="0"/>
              </a:spcBef>
              <a:spcAft>
                <a:spcPts val="0"/>
              </a:spcAft>
            </a:pPr>
            <a:r>
              <a:rPr lang="zh-CN" altLang="zh-CN" sz="1000" dirty="0">
                <a:effectLst/>
                <a:ea typeface="Calibri" panose="020F0502020204030204" pitchFamily="34" charset="0"/>
              </a:rPr>
              <a:t>        elements = new Object[DEFAULT_INITIAL_CAPACITY];</a:t>
            </a: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    public void push(Object e){</a:t>
            </a:r>
          </a:p>
          <a:p>
            <a:pPr marL="0" marR="0">
              <a:spcBef>
                <a:spcPts val="0"/>
              </a:spcBef>
              <a:spcAft>
                <a:spcPts val="0"/>
              </a:spcAft>
            </a:pPr>
            <a:r>
              <a:rPr lang="zh-CN" altLang="zh-CN" sz="1000" dirty="0">
                <a:effectLst/>
                <a:ea typeface="Calibri" panose="020F0502020204030204" pitchFamily="34" charset="0"/>
              </a:rPr>
              <a:t>        ensureCapacity();</a:t>
            </a:r>
          </a:p>
          <a:p>
            <a:pPr marL="0" marR="0">
              <a:spcBef>
                <a:spcPts val="0"/>
              </a:spcBef>
              <a:spcAft>
                <a:spcPts val="0"/>
              </a:spcAft>
            </a:pPr>
            <a:r>
              <a:rPr lang="zh-CN" altLang="zh-CN" sz="1000" dirty="0">
                <a:effectLst/>
                <a:ea typeface="Calibri" panose="020F0502020204030204" pitchFamily="34" charset="0"/>
              </a:rPr>
              <a:t>        elements[size++] = e;</a:t>
            </a: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    private void ensureCapacity() {</a:t>
            </a:r>
          </a:p>
          <a:p>
            <a:pPr marL="0" marR="0">
              <a:spcBef>
                <a:spcPts val="0"/>
              </a:spcBef>
              <a:spcAft>
                <a:spcPts val="0"/>
              </a:spcAft>
            </a:pPr>
            <a:r>
              <a:rPr lang="zh-CN" altLang="zh-CN" sz="1000" dirty="0">
                <a:effectLst/>
                <a:ea typeface="Calibri" panose="020F0502020204030204" pitchFamily="34" charset="0"/>
              </a:rPr>
              <a:t>        if (elements.length == size){</a:t>
            </a:r>
          </a:p>
          <a:p>
            <a:pPr marL="0" marR="0">
              <a:spcBef>
                <a:spcPts val="0"/>
              </a:spcBef>
              <a:spcAft>
                <a:spcPts val="0"/>
              </a:spcAft>
            </a:pPr>
            <a:r>
              <a:rPr lang="zh-CN" altLang="zh-CN" sz="1000" dirty="0">
                <a:effectLst/>
                <a:ea typeface="Calibri" panose="020F0502020204030204" pitchFamily="34" charset="0"/>
              </a:rPr>
              <a:t>            elements = Arrays.copyOf(elements,2*size+1);</a:t>
            </a: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    public Object pop(Object e){</a:t>
            </a:r>
          </a:p>
          <a:p>
            <a:pPr marL="0" marR="0">
              <a:spcBef>
                <a:spcPts val="0"/>
              </a:spcBef>
              <a:spcAft>
                <a:spcPts val="0"/>
              </a:spcAft>
            </a:pPr>
            <a:r>
              <a:rPr lang="zh-CN" altLang="zh-CN" sz="1000" dirty="0">
                <a:effectLst/>
                <a:ea typeface="Calibri" panose="020F0502020204030204" pitchFamily="34" charset="0"/>
              </a:rPr>
              <a:t>        if (size == 0) {</a:t>
            </a:r>
          </a:p>
          <a:p>
            <a:pPr marL="0" marR="0">
              <a:spcBef>
                <a:spcPts val="0"/>
              </a:spcBef>
              <a:spcAft>
                <a:spcPts val="0"/>
              </a:spcAft>
            </a:pPr>
            <a:r>
              <a:rPr lang="zh-CN" altLang="zh-CN" sz="1000" dirty="0">
                <a:effectLst/>
                <a:ea typeface="Calibri" panose="020F0502020204030204" pitchFamily="34" charset="0"/>
              </a:rPr>
              <a:t>            throw new EmptyStackException();</a:t>
            </a: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        return elements[--size];</a:t>
            </a:r>
          </a:p>
          <a:p>
            <a:pPr marL="0" marR="0">
              <a:spcBef>
                <a:spcPts val="0"/>
              </a:spcBef>
              <a:spcAft>
                <a:spcPts val="0"/>
              </a:spcAft>
            </a:pPr>
            <a:r>
              <a:rPr lang="zh-CN" altLang="zh-CN" sz="1000" dirty="0">
                <a:effectLst/>
                <a:ea typeface="Calibri" panose="020F0502020204030204" pitchFamily="34" charset="0"/>
              </a:rPr>
              <a:t>    }</a:t>
            </a:r>
          </a:p>
          <a:p>
            <a:pPr marL="0" marR="0">
              <a:spcBef>
                <a:spcPts val="0"/>
              </a:spcBef>
              <a:spcAft>
                <a:spcPts val="0"/>
              </a:spcAft>
            </a:pPr>
            <a:r>
              <a:rPr lang="zh-CN" altLang="zh-CN" sz="1000" dirty="0">
                <a:effectLst/>
                <a:ea typeface="Calibri" panose="020F0502020204030204" pitchFamily="34" charset="0"/>
              </a:rPr>
              <a:t>}</a:t>
            </a:r>
          </a:p>
        </p:txBody>
      </p:sp>
    </p:spTree>
    <p:extLst>
      <p:ext uri="{BB962C8B-B14F-4D97-AF65-F5344CB8AC3E}">
        <p14:creationId xmlns:p14="http://schemas.microsoft.com/office/powerpoint/2010/main" val="392108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a:bodyPr>
          <a:lstStyle/>
          <a:p>
            <a:pPr algn="l"/>
            <a:r>
              <a:rPr lang="zh-CN" altLang="en-US" sz="1800" dirty="0">
                <a:latin typeface="+mn-lt"/>
                <a:ea typeface="+mn-ea"/>
                <a:cs typeface="+mn-cs"/>
              </a:rPr>
              <a:t>第</a:t>
            </a:r>
            <a:r>
              <a:rPr lang="en-US" altLang="zh-CN" sz="1800" dirty="0">
                <a:latin typeface="+mn-lt"/>
                <a:ea typeface="+mn-ea"/>
                <a:cs typeface="+mn-cs"/>
              </a:rPr>
              <a:t>7</a:t>
            </a:r>
            <a:r>
              <a:rPr lang="zh-CN" altLang="en-US" sz="1800" dirty="0">
                <a:latin typeface="+mn-lt"/>
                <a:ea typeface="+mn-ea"/>
                <a:cs typeface="+mn-cs"/>
              </a:rPr>
              <a:t>条 避免使用终结方法</a:t>
            </a:r>
          </a:p>
        </p:txBody>
      </p:sp>
      <p:sp>
        <p:nvSpPr>
          <p:cNvPr id="4" name="文本框 3">
            <a:extLst>
              <a:ext uri="{FF2B5EF4-FFF2-40B4-BE49-F238E27FC236}">
                <a16:creationId xmlns:a16="http://schemas.microsoft.com/office/drawing/2014/main" id="{10D99102-2F9B-40AB-B08D-4C71A048CE7F}"/>
              </a:ext>
            </a:extLst>
          </p:cNvPr>
          <p:cNvSpPr txBox="1"/>
          <p:nvPr/>
        </p:nvSpPr>
        <p:spPr>
          <a:xfrm>
            <a:off x="838200" y="1033502"/>
            <a:ext cx="6094970" cy="923330"/>
          </a:xfrm>
          <a:prstGeom prst="rect">
            <a:avLst/>
          </a:prstGeom>
          <a:noFill/>
        </p:spPr>
        <p:txBody>
          <a:bodyPr wrap="square">
            <a:spAutoFit/>
          </a:bodyPr>
          <a:lstStyle/>
          <a:p>
            <a:pPr algn="l"/>
            <a:r>
              <a:rPr lang="zh-CN" altLang="en-US" b="0" i="0" dirty="0">
                <a:solidFill>
                  <a:srgbClr val="000000"/>
                </a:solidFill>
                <a:effectLst/>
                <a:latin typeface="Verdana" panose="020B0604030504040204" pitchFamily="34" charset="0"/>
              </a:rPr>
              <a:t>除了特定情况，不要使用终结方法（</a:t>
            </a:r>
            <a:r>
              <a:rPr lang="en-US" altLang="zh-CN" b="0" i="0" dirty="0">
                <a:solidFill>
                  <a:srgbClr val="000000"/>
                </a:solidFill>
                <a:effectLst/>
                <a:latin typeface="Verdana" panose="020B0604030504040204" pitchFamily="34" charset="0"/>
              </a:rPr>
              <a:t>finalize</a:t>
            </a:r>
            <a:r>
              <a:rPr lang="zh-CN" altLang="en-US" b="0" i="0" dirty="0">
                <a:solidFill>
                  <a:srgbClr val="000000"/>
                </a:solidFill>
                <a:effectLst/>
                <a:latin typeface="Verdana" panose="020B0604030504040204" pitchFamily="34" charset="0"/>
              </a:rPr>
              <a:t>）。</a:t>
            </a:r>
          </a:p>
          <a:p>
            <a:pPr algn="l"/>
            <a:r>
              <a:rPr lang="zh-CN" altLang="en-US" b="0" i="0" dirty="0">
                <a:solidFill>
                  <a:srgbClr val="000000"/>
                </a:solidFill>
                <a:effectLst/>
                <a:latin typeface="Verdana" panose="020B0604030504040204" pitchFamily="34" charset="0"/>
              </a:rPr>
              <a:t>子类覆盖了父类的终结方法后，子类的终结方法不会自动调用父类的终结方法，需要手动调用。</a:t>
            </a:r>
          </a:p>
        </p:txBody>
      </p:sp>
    </p:spTree>
    <p:extLst>
      <p:ext uri="{BB962C8B-B14F-4D97-AF65-F5344CB8AC3E}">
        <p14:creationId xmlns:p14="http://schemas.microsoft.com/office/powerpoint/2010/main" val="27668547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1897</Words>
  <Application>Microsoft Office PowerPoint</Application>
  <PresentationFormat>宽屏</PresentationFormat>
  <Paragraphs>145</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Arial Unicode MS</vt:lpstr>
      <vt:lpstr>等线</vt:lpstr>
      <vt:lpstr>等线 Light</vt:lpstr>
      <vt:lpstr>Arial</vt:lpstr>
      <vt:lpstr>Courier New</vt:lpstr>
      <vt:lpstr>Verdana</vt:lpstr>
      <vt:lpstr>Office 主题​​</vt:lpstr>
      <vt:lpstr>第二章 创建和销毁对象</vt:lpstr>
      <vt:lpstr>第1条 考虑用静态工厂方法代替构造器</vt:lpstr>
      <vt:lpstr>第2条 遇到多个构造器参数时要考虑用构建器</vt:lpstr>
      <vt:lpstr>第3条 用私有构造器或者枚举类型强化Singleton属性</vt:lpstr>
      <vt:lpstr>第4条 通过私有构造器强化不可实例化的能力</vt:lpstr>
      <vt:lpstr>第5条 避免创建不必要的对象</vt:lpstr>
      <vt:lpstr>第5条 避免创建不必要的对象</vt:lpstr>
      <vt:lpstr>第6条 消除过期的对象引用</vt:lpstr>
      <vt:lpstr>第7条 避免使用终结方法</vt:lpstr>
      <vt:lpstr>第三章 对于所有对象都通用的方法</vt:lpstr>
      <vt:lpstr>第8条覆盖equals请遵守通用约定</vt:lpstr>
      <vt:lpstr>第9条覆盖equals时总要覆盖hashCode</vt:lpstr>
      <vt:lpstr>第10条 始终要覆盖toString</vt:lpstr>
      <vt:lpstr>第11条谨慎地覆盖clone</vt:lpstr>
      <vt:lpstr>第12条 考虑实现Comparable接口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铸</dc:creator>
  <cp:lastModifiedBy>吴 铸</cp:lastModifiedBy>
  <cp:revision>3</cp:revision>
  <dcterms:created xsi:type="dcterms:W3CDTF">2021-12-05T08:04:44Z</dcterms:created>
  <dcterms:modified xsi:type="dcterms:W3CDTF">2022-02-08T23:29:54Z</dcterms:modified>
</cp:coreProperties>
</file>