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735" r:id="rId3"/>
    <p:sldId id="748" r:id="rId4"/>
    <p:sldId id="750" r:id="rId6"/>
    <p:sldId id="746" r:id="rId7"/>
    <p:sldId id="760" r:id="rId8"/>
    <p:sldId id="754" r:id="rId9"/>
    <p:sldId id="756" r:id="rId10"/>
    <p:sldId id="755" r:id="rId11"/>
    <p:sldId id="757" r:id="rId12"/>
    <p:sldId id="761" r:id="rId13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D"/>
    <a:srgbClr val="04619D"/>
    <a:srgbClr val="DA2A22"/>
    <a:srgbClr val="15994D"/>
    <a:srgbClr val="342275"/>
    <a:srgbClr val="E67A1C"/>
    <a:srgbClr val="E57717"/>
    <a:srgbClr val="5891D6"/>
    <a:srgbClr val="72A2D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 autoAdjust="0"/>
    <p:restoredTop sz="82357" autoAdjust="0"/>
  </p:normalViewPr>
  <p:slideViewPr>
    <p:cSldViewPr snapToGrid="0" showGuides="1">
      <p:cViewPr>
        <p:scale>
          <a:sx n="102" d="100"/>
          <a:sy n="102" d="100"/>
        </p:scale>
        <p:origin x="2176" y="-56"/>
      </p:cViewPr>
      <p:guideLst>
        <p:guide pos="270"/>
        <p:guide pos="5488"/>
        <p:guide orient="horz" pos="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4026" y="-120"/>
      </p:cViewPr>
      <p:guideLst>
        <p:guide orient="horz" pos="3213"/>
        <p:guide pos="22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A8A4D-3DB1-4876-A355-6EF1E124F144}" type="doc">
      <dgm:prSet loTypeId="cycle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2C7FB29-6B4E-4C80-80D7-BD896B2437A9}">
      <dgm:prSet phldrT="[Text]"/>
      <dgm:spPr/>
      <dgm:t>
        <a:bodyPr/>
        <a:lstStyle/>
        <a:p>
          <a:r>
            <a:rPr lang="en-US" altLang="zh-CN" dirty="0" smtClean="0"/>
            <a:t>3-6</a:t>
          </a:r>
          <a:endParaRPr lang="zh-CN" altLang="en-US" dirty="0"/>
        </a:p>
      </dgm:t>
    </dgm:pt>
    <dgm:pt modelId="{07CF15AB-4D81-49CD-9005-7FD8830A88F6}" cxnId="{9F7E16A2-5DC9-487B-AF19-E8E3CA5DA313}" type="parTrans">
      <dgm:prSet/>
      <dgm:spPr/>
      <dgm:t>
        <a:bodyPr/>
        <a:lstStyle/>
        <a:p>
          <a:endParaRPr lang="zh-CN" altLang="en-US"/>
        </a:p>
      </dgm:t>
    </dgm:pt>
    <dgm:pt modelId="{23BFA68A-84E6-4382-8AEA-327B7D6D7DC7}" cxnId="{9F7E16A2-5DC9-487B-AF19-E8E3CA5DA313}" type="sibTrans">
      <dgm:prSet/>
      <dgm:spPr/>
      <dgm:t>
        <a:bodyPr/>
        <a:lstStyle/>
        <a:p>
          <a:endParaRPr lang="zh-CN" altLang="en-US"/>
        </a:p>
      </dgm:t>
    </dgm:pt>
    <dgm:pt modelId="{2CBC5E5D-E387-46FF-BD0D-715A06EF49B9}">
      <dgm:prSet phldrT="[Text]"/>
      <dgm:spPr/>
      <dgm:t>
        <a:bodyPr/>
        <a:lstStyle/>
        <a:p>
          <a:r>
            <a:rPr lang="zh-CN" altLang="en-US" dirty="0" smtClean="0"/>
            <a:t>找暑期实习</a:t>
          </a:r>
          <a:endParaRPr lang="zh-CN" altLang="en-US" dirty="0"/>
        </a:p>
      </dgm:t>
    </dgm:pt>
    <dgm:pt modelId="{00AB9B0C-1C6E-4D71-92C0-963EC432D20C}" cxnId="{E7D3A1DB-CD13-4844-9798-F2FE3CA1F078}" type="parTrans">
      <dgm:prSet/>
      <dgm:spPr/>
      <dgm:t>
        <a:bodyPr/>
        <a:lstStyle/>
        <a:p>
          <a:endParaRPr lang="zh-CN" altLang="en-US"/>
        </a:p>
      </dgm:t>
    </dgm:pt>
    <dgm:pt modelId="{F74CB48B-9208-476B-AFB6-A014B48BC384}" cxnId="{E7D3A1DB-CD13-4844-9798-F2FE3CA1F078}" type="sibTrans">
      <dgm:prSet/>
      <dgm:spPr/>
      <dgm:t>
        <a:bodyPr/>
        <a:lstStyle/>
        <a:p>
          <a:endParaRPr lang="zh-CN" altLang="en-US"/>
        </a:p>
      </dgm:t>
    </dgm:pt>
    <dgm:pt modelId="{BE958FEF-0A78-4A10-B644-B07B375CE09E}">
      <dgm:prSet phldrT="[Text]"/>
      <dgm:spPr/>
      <dgm:t>
        <a:bodyPr/>
        <a:lstStyle/>
        <a:p>
          <a:r>
            <a:rPr lang="en-US" altLang="zh-CN" dirty="0" smtClean="0"/>
            <a:t>6-9</a:t>
          </a:r>
          <a:endParaRPr lang="zh-CN" altLang="en-US" dirty="0"/>
        </a:p>
      </dgm:t>
    </dgm:pt>
    <dgm:pt modelId="{D834A622-2445-49AB-A632-E30C2CBB0789}" cxnId="{F7E8A656-C036-4FDC-B1BD-E27E2C1658F8}" type="parTrans">
      <dgm:prSet/>
      <dgm:spPr/>
      <dgm:t>
        <a:bodyPr/>
        <a:lstStyle/>
        <a:p>
          <a:endParaRPr lang="zh-CN" altLang="en-US"/>
        </a:p>
      </dgm:t>
    </dgm:pt>
    <dgm:pt modelId="{93FA2076-4CD3-483B-9F86-A26626D0FA6F}" cxnId="{F7E8A656-C036-4FDC-B1BD-E27E2C1658F8}" type="sibTrans">
      <dgm:prSet/>
      <dgm:spPr/>
      <dgm:t>
        <a:bodyPr/>
        <a:lstStyle/>
        <a:p>
          <a:endParaRPr lang="zh-CN" altLang="en-US"/>
        </a:p>
      </dgm:t>
    </dgm:pt>
    <dgm:pt modelId="{2067A771-15AB-499E-BF95-32BAE34403A9}">
      <dgm:prSet phldrT="[Text]"/>
      <dgm:spPr/>
      <dgm:t>
        <a:bodyPr/>
        <a:lstStyle/>
        <a:p>
          <a:r>
            <a:rPr lang="zh-CN" altLang="en-US" dirty="0" smtClean="0"/>
            <a:t>暑期实习</a:t>
          </a:r>
          <a:endParaRPr lang="zh-CN" altLang="en-US" dirty="0"/>
        </a:p>
      </dgm:t>
    </dgm:pt>
    <dgm:pt modelId="{45BF968E-25FF-4E68-A462-8858D671852A}" cxnId="{9293881F-A1C2-428A-B434-050E0E0E9563}" type="parTrans">
      <dgm:prSet/>
      <dgm:spPr/>
      <dgm:t>
        <a:bodyPr/>
        <a:lstStyle/>
        <a:p>
          <a:endParaRPr lang="zh-CN" altLang="en-US"/>
        </a:p>
      </dgm:t>
    </dgm:pt>
    <dgm:pt modelId="{BAEDD0F7-CB81-42F3-AC48-D33069AF998F}" cxnId="{9293881F-A1C2-428A-B434-050E0E0E9563}" type="sibTrans">
      <dgm:prSet/>
      <dgm:spPr/>
      <dgm:t>
        <a:bodyPr/>
        <a:lstStyle/>
        <a:p>
          <a:endParaRPr lang="zh-CN" altLang="en-US"/>
        </a:p>
      </dgm:t>
    </dgm:pt>
    <dgm:pt modelId="{98D1838F-3B35-4E38-82F5-AC26AE740719}">
      <dgm:prSet phldrT="[Text]" phldr="0" custT="0"/>
      <dgm:spPr/>
      <dgm:t>
        <a:bodyPr vert="horz" wrap="square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8-12</a:t>
          </a:r>
          <a:r>
            <a:rPr lang="zh-CN" altLang="en-US" dirty="0"/>
            <a:t/>
          </a:r>
          <a:endParaRPr lang="zh-CN" altLang="en-US" dirty="0"/>
        </a:p>
      </dgm:t>
    </dgm:pt>
    <dgm:pt modelId="{AC9FF316-5FC8-48F4-8388-36A5769FDD2A}" cxnId="{1424CBF0-50DF-4D1F-9985-A1E7D3BA2273}" type="parTrans">
      <dgm:prSet/>
      <dgm:spPr/>
      <dgm:t>
        <a:bodyPr/>
        <a:lstStyle/>
        <a:p>
          <a:endParaRPr lang="zh-CN" altLang="en-US"/>
        </a:p>
      </dgm:t>
    </dgm:pt>
    <dgm:pt modelId="{2E94842A-3A6D-4484-88D5-C015A8CCE045}" cxnId="{1424CBF0-50DF-4D1F-9985-A1E7D3BA2273}" type="sibTrans">
      <dgm:prSet/>
      <dgm:spPr/>
      <dgm:t>
        <a:bodyPr/>
        <a:lstStyle/>
        <a:p>
          <a:endParaRPr lang="zh-CN" altLang="en-US"/>
        </a:p>
      </dgm:t>
    </dgm:pt>
    <dgm:pt modelId="{6796C6EB-F0E6-4C48-95F6-9D18180C0AB9}">
      <dgm:prSet phldrT="[Text]" phldr="0" custT="0"/>
      <dgm:spPr/>
      <dgm:t>
        <a:bodyPr vert="horz" wrap="square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互联网秋招</a:t>
          </a:r>
          <a:endParaRPr lang="zh-CN" altLang="en-US" dirty="0"/>
        </a:p>
      </dgm:t>
    </dgm:pt>
    <dgm:pt modelId="{9358D668-29EE-483D-95CA-EE5CECBB6079}" cxnId="{15896986-F67D-4152-A95F-EDF2A547E673}" type="parTrans">
      <dgm:prSet/>
      <dgm:spPr/>
      <dgm:t>
        <a:bodyPr/>
        <a:lstStyle/>
        <a:p>
          <a:endParaRPr lang="zh-CN" altLang="en-US"/>
        </a:p>
      </dgm:t>
    </dgm:pt>
    <dgm:pt modelId="{14CF7393-CCF1-4719-96E2-D2B9F6BE14E0}" cxnId="{15896986-F67D-4152-A95F-EDF2A547E673}" type="sibTrans">
      <dgm:prSet/>
      <dgm:spPr/>
      <dgm:t>
        <a:bodyPr/>
        <a:lstStyle/>
        <a:p>
          <a:endParaRPr lang="zh-CN" altLang="en-US"/>
        </a:p>
      </dgm:t>
    </dgm:pt>
    <dgm:pt modelId="{9F68305A-3E14-4D4F-9CD9-04A4071169BF}">
      <dgm:prSet phldrT="[Text]" phldr="0" custT="0"/>
      <dgm:spPr/>
      <dgm:t>
        <a:bodyPr vert="horz" wrap="square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10-1</a:t>
          </a:r>
          <a:r>
            <a:rPr lang="zh-CN" altLang="en-US" dirty="0"/>
            <a:t/>
          </a:r>
          <a:endParaRPr lang="zh-CN" altLang="en-US" dirty="0"/>
        </a:p>
      </dgm:t>
    </dgm:pt>
    <dgm:pt modelId="{FD83067D-B076-4847-A4DD-1F1827EC6061}" cxnId="{A20A63CC-72E6-49CB-8AB5-AF5A98B138AD}" type="parTrans">
      <dgm:prSet/>
      <dgm:spPr/>
      <dgm:t>
        <a:bodyPr/>
        <a:lstStyle/>
        <a:p>
          <a:endParaRPr lang="zh-CN" altLang="en-US"/>
        </a:p>
      </dgm:t>
    </dgm:pt>
    <dgm:pt modelId="{1A8A5D6E-AE62-4C02-BCC1-2B0DA981FC5D}" cxnId="{A20A63CC-72E6-49CB-8AB5-AF5A98B138AD}" type="sibTrans">
      <dgm:prSet/>
      <dgm:spPr/>
      <dgm:t>
        <a:bodyPr/>
        <a:lstStyle/>
        <a:p>
          <a:endParaRPr lang="zh-CN" altLang="en-US"/>
        </a:p>
      </dgm:t>
    </dgm:pt>
    <dgm:pt modelId="{103E95CC-3C21-42C0-848E-A1CCE3CAE2B8}">
      <dgm:prSet phldrT="[Text]" phldr="0" custT="0"/>
      <dgm:spPr/>
      <dgm:t>
        <a:bodyPr vert="horz" wrap="square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 smtClean="0"/>
            <a:t>银行、国企</a:t>
          </a:r>
          <a:r>
            <a:rPr lang="zh-CN" altLang="en-US" dirty="0"/>
            <a:t/>
          </a:r>
          <a:endParaRPr lang="zh-CN" altLang="en-US" dirty="0"/>
        </a:p>
      </dgm:t>
    </dgm:pt>
    <dgm:pt modelId="{803CF32A-D2C6-40D4-BE34-FAE197EB9002}" cxnId="{27656A76-5A93-4962-8080-AB115EE56D6B}" type="parTrans">
      <dgm:prSet/>
      <dgm:spPr/>
      <dgm:t>
        <a:bodyPr/>
        <a:lstStyle/>
        <a:p>
          <a:endParaRPr lang="zh-CN" altLang="en-US"/>
        </a:p>
      </dgm:t>
    </dgm:pt>
    <dgm:pt modelId="{9312D977-2505-4027-9335-A637F23D1751}" cxnId="{27656A76-5A93-4962-8080-AB115EE56D6B}" type="sibTrans">
      <dgm:prSet/>
      <dgm:spPr/>
      <dgm:t>
        <a:bodyPr/>
        <a:lstStyle/>
        <a:p>
          <a:endParaRPr lang="zh-CN" altLang="en-US"/>
        </a:p>
      </dgm:t>
    </dgm:pt>
    <dgm:pt modelId="{038E28E4-128B-4422-9A0B-B448A25C7A76}" type="pres">
      <dgm:prSet presAssocID="{C16A8A4D-3DB1-4876-A355-6EF1E124F14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52A8AC-6F20-41A8-9F69-5C926CCF5E83}" type="pres">
      <dgm:prSet presAssocID="{C16A8A4D-3DB1-4876-A355-6EF1E124F144}" presName="children" presStyleCnt="0"/>
      <dgm:spPr/>
    </dgm:pt>
    <dgm:pt modelId="{7CEB751A-83F7-4302-B81C-481A3B095782}" type="pres">
      <dgm:prSet presAssocID="{C16A8A4D-3DB1-4876-A355-6EF1E124F144}" presName="child1group" presStyleCnt="0"/>
      <dgm:spPr/>
    </dgm:pt>
    <dgm:pt modelId="{24FB1CB5-972B-42C4-A6EE-5DC8F1394D39}" type="pres">
      <dgm:prSet presAssocID="{C16A8A4D-3DB1-4876-A355-6EF1E124F144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F53A3EBE-D86A-48D6-8461-761DED5986CC}" type="pres">
      <dgm:prSet presAssocID="{C16A8A4D-3DB1-4876-A355-6EF1E124F144}" presName="child1Text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C56986-7EE8-4F2B-BDE2-99E5D842F4AB}" type="pres">
      <dgm:prSet presAssocID="{C16A8A4D-3DB1-4876-A355-6EF1E124F144}" presName="child2group" presStyleCnt="0"/>
      <dgm:spPr/>
    </dgm:pt>
    <dgm:pt modelId="{A3DD6899-9649-45A0-A31E-3401F35E66F4}" type="pres">
      <dgm:prSet presAssocID="{C16A8A4D-3DB1-4876-A355-6EF1E124F144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0D54E2B4-2516-46FB-8050-AEC41F561145}" type="pres">
      <dgm:prSet presAssocID="{C16A8A4D-3DB1-4876-A355-6EF1E124F144}" presName="child2Text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4206D4-FCF9-4F11-8DD9-A0C8E166284C}" type="pres">
      <dgm:prSet presAssocID="{C16A8A4D-3DB1-4876-A355-6EF1E124F144}" presName="child3group" presStyleCnt="0"/>
      <dgm:spPr/>
    </dgm:pt>
    <dgm:pt modelId="{939A1C05-6767-4958-864C-3C2F67A58266}" type="pres">
      <dgm:prSet presAssocID="{C16A8A4D-3DB1-4876-A355-6EF1E124F144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41614E7B-FDB5-4D66-835E-A4E230D2829E}" type="pres">
      <dgm:prSet presAssocID="{C16A8A4D-3DB1-4876-A355-6EF1E124F144}" presName="child3Text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0192DE-AFE9-4758-B271-96B301DBF9B2}" type="pres">
      <dgm:prSet presAssocID="{C16A8A4D-3DB1-4876-A355-6EF1E124F144}" presName="child4group" presStyleCnt="0"/>
      <dgm:spPr/>
    </dgm:pt>
    <dgm:pt modelId="{A15A4415-1E67-4965-962A-4EB8A6A54346}" type="pres">
      <dgm:prSet presAssocID="{C16A8A4D-3DB1-4876-A355-6EF1E124F144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5B804550-3696-46D0-9809-14BEDA6C7CB2}" type="pres">
      <dgm:prSet presAssocID="{C16A8A4D-3DB1-4876-A355-6EF1E124F144}" presName="child4Text" presStyleCnt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0B1265-D562-40F3-8B4B-61E522E91871}" type="pres">
      <dgm:prSet presAssocID="{C16A8A4D-3DB1-4876-A355-6EF1E124F144}" presName="childPlaceholder" presStyleCnt="0"/>
      <dgm:spPr/>
    </dgm:pt>
    <dgm:pt modelId="{816920F2-D675-4A04-A696-53028ACDFF2C}" type="pres">
      <dgm:prSet presAssocID="{C16A8A4D-3DB1-4876-A355-6EF1E124F144}" presName="circle" presStyleCnt="0"/>
      <dgm:spPr/>
    </dgm:pt>
    <dgm:pt modelId="{D2C97558-A71A-435D-AADA-DFEC2555D430}" type="pres">
      <dgm:prSet presAssocID="{C16A8A4D-3DB1-4876-A355-6EF1E124F144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567DC2-C7B1-4D64-B761-21B751755F0C}" type="pres">
      <dgm:prSet presAssocID="{C16A8A4D-3DB1-4876-A355-6EF1E124F144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69254E-B425-4190-8BD2-EC3D6BFF38FA}" type="pres">
      <dgm:prSet presAssocID="{C16A8A4D-3DB1-4876-A355-6EF1E124F144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739652-34E5-4F73-8FDE-60BB3BB98FAC}" type="pres">
      <dgm:prSet presAssocID="{C16A8A4D-3DB1-4876-A355-6EF1E124F144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6AF97F-77D6-448F-B5CE-A9533BCE864A}" type="pres">
      <dgm:prSet presAssocID="{C16A8A4D-3DB1-4876-A355-6EF1E124F144}" presName="quadrantPlaceholder" presStyleCnt="0"/>
      <dgm:spPr/>
    </dgm:pt>
    <dgm:pt modelId="{9C211AE9-E565-4E8E-9BA9-5146B407E082}" type="pres">
      <dgm:prSet presAssocID="{C16A8A4D-3DB1-4876-A355-6EF1E124F144}" presName="center1" presStyleLbl="fgShp" presStyleIdx="0" presStyleCnt="2"/>
      <dgm:spPr/>
    </dgm:pt>
    <dgm:pt modelId="{F7C79820-6564-4837-92A5-A5A7C06222AD}" type="pres">
      <dgm:prSet presAssocID="{C16A8A4D-3DB1-4876-A355-6EF1E124F144}" presName="center2" presStyleLbl="fgShp" presStyleIdx="1" presStyleCnt="2"/>
      <dgm:spPr/>
    </dgm:pt>
  </dgm:ptLst>
  <dgm:cxnLst>
    <dgm:cxn modelId="{9F7E16A2-5DC9-487B-AF19-E8E3CA5DA313}" srcId="{C16A8A4D-3DB1-4876-A355-6EF1E124F144}" destId="{12C7FB29-6B4E-4C80-80D7-BD896B2437A9}" srcOrd="0" destOrd="0" parTransId="{07CF15AB-4D81-49CD-9005-7FD8830A88F6}" sibTransId="{23BFA68A-84E6-4382-8AEA-327B7D6D7DC7}"/>
    <dgm:cxn modelId="{E7D3A1DB-CD13-4844-9798-F2FE3CA1F078}" srcId="{12C7FB29-6B4E-4C80-80D7-BD896B2437A9}" destId="{2CBC5E5D-E387-46FF-BD0D-715A06EF49B9}" srcOrd="0" destOrd="0" parTransId="{00AB9B0C-1C6E-4D71-92C0-963EC432D20C}" sibTransId="{F74CB48B-9208-476B-AFB6-A014B48BC384}"/>
    <dgm:cxn modelId="{F7E8A656-C036-4FDC-B1BD-E27E2C1658F8}" srcId="{C16A8A4D-3DB1-4876-A355-6EF1E124F144}" destId="{BE958FEF-0A78-4A10-B644-B07B375CE09E}" srcOrd="1" destOrd="0" parTransId="{D834A622-2445-49AB-A632-E30C2CBB0789}" sibTransId="{93FA2076-4CD3-483B-9F86-A26626D0FA6F}"/>
    <dgm:cxn modelId="{9293881F-A1C2-428A-B434-050E0E0E9563}" srcId="{BE958FEF-0A78-4A10-B644-B07B375CE09E}" destId="{2067A771-15AB-499E-BF95-32BAE34403A9}" srcOrd="0" destOrd="1" parTransId="{45BF968E-25FF-4E68-A462-8858D671852A}" sibTransId="{BAEDD0F7-CB81-42F3-AC48-D33069AF998F}"/>
    <dgm:cxn modelId="{1424CBF0-50DF-4D1F-9985-A1E7D3BA2273}" srcId="{C16A8A4D-3DB1-4876-A355-6EF1E124F144}" destId="{98D1838F-3B35-4E38-82F5-AC26AE740719}" srcOrd="2" destOrd="0" parTransId="{AC9FF316-5FC8-48F4-8388-36A5769FDD2A}" sibTransId="{2E94842A-3A6D-4484-88D5-C015A8CCE045}"/>
    <dgm:cxn modelId="{15896986-F67D-4152-A95F-EDF2A547E673}" srcId="{98D1838F-3B35-4E38-82F5-AC26AE740719}" destId="{6796C6EB-F0E6-4C48-95F6-9D18180C0AB9}" srcOrd="0" destOrd="2" parTransId="{9358D668-29EE-483D-95CA-EE5CECBB6079}" sibTransId="{14CF7393-CCF1-4719-96E2-D2B9F6BE14E0}"/>
    <dgm:cxn modelId="{A20A63CC-72E6-49CB-8AB5-AF5A98B138AD}" srcId="{C16A8A4D-3DB1-4876-A355-6EF1E124F144}" destId="{9F68305A-3E14-4D4F-9CD9-04A4071169BF}" srcOrd="3" destOrd="0" parTransId="{FD83067D-B076-4847-A4DD-1F1827EC6061}" sibTransId="{1A8A5D6E-AE62-4C02-BCC1-2B0DA981FC5D}"/>
    <dgm:cxn modelId="{27656A76-5A93-4962-8080-AB115EE56D6B}" srcId="{9F68305A-3E14-4D4F-9CD9-04A4071169BF}" destId="{103E95CC-3C21-42C0-848E-A1CCE3CAE2B8}" srcOrd="0" destOrd="3" parTransId="{803CF32A-D2C6-40D4-BE34-FAE197EB9002}" sibTransId="{9312D977-2505-4027-9335-A637F23D1751}"/>
    <dgm:cxn modelId="{237E3608-E969-4F2B-803E-87A1D9E9C933}" type="presOf" srcId="{C16A8A4D-3DB1-4876-A355-6EF1E124F144}" destId="{038E28E4-128B-4422-9A0B-B448A25C7A76}" srcOrd="0" destOrd="0" presId="urn:microsoft.com/office/officeart/2005/8/layout/cycle4"/>
    <dgm:cxn modelId="{F4206684-FABE-46A3-AF68-B179BF053B81}" type="presParOf" srcId="{038E28E4-128B-4422-9A0B-B448A25C7A76}" destId="{1752A8AC-6F20-41A8-9F69-5C926CCF5E83}" srcOrd="0" destOrd="0" presId="urn:microsoft.com/office/officeart/2005/8/layout/cycle4"/>
    <dgm:cxn modelId="{CE62389E-7999-41D9-9FBB-7654376ABE24}" type="presParOf" srcId="{1752A8AC-6F20-41A8-9F69-5C926CCF5E83}" destId="{7CEB751A-83F7-4302-B81C-481A3B095782}" srcOrd="0" destOrd="0" presId="urn:microsoft.com/office/officeart/2005/8/layout/cycle4"/>
    <dgm:cxn modelId="{7096A1C0-DA8F-4D2D-A557-79A411F4F085}" type="presParOf" srcId="{7CEB751A-83F7-4302-B81C-481A3B095782}" destId="{24FB1CB5-972B-42C4-A6EE-5DC8F1394D39}" srcOrd="0" destOrd="0" presId="urn:microsoft.com/office/officeart/2005/8/layout/cycle4"/>
    <dgm:cxn modelId="{B2F87935-14A8-481C-9598-232CFEB4DDCB}" type="presOf" srcId="{2CBC5E5D-E387-46FF-BD0D-715A06EF49B9}" destId="{24FB1CB5-972B-42C4-A6EE-5DC8F1394D39}" srcOrd="0" destOrd="0" presId="urn:microsoft.com/office/officeart/2005/8/layout/cycle4"/>
    <dgm:cxn modelId="{8F33A116-1F3D-4F7C-9B7B-280323193A22}" type="presParOf" srcId="{7CEB751A-83F7-4302-B81C-481A3B095782}" destId="{F53A3EBE-D86A-48D6-8461-761DED5986CC}" srcOrd="1" destOrd="0" presId="urn:microsoft.com/office/officeart/2005/8/layout/cycle4"/>
    <dgm:cxn modelId="{9CAD0058-8A60-4C05-B435-82A8232F2F0D}" type="presOf" srcId="{2CBC5E5D-E387-46FF-BD0D-715A06EF49B9}" destId="{F53A3EBE-D86A-48D6-8461-761DED5986CC}" srcOrd="1" destOrd="0" presId="urn:microsoft.com/office/officeart/2005/8/layout/cycle4"/>
    <dgm:cxn modelId="{9FCDD8BB-0BD7-4D4C-BB9B-A5EED7FF2206}" type="presParOf" srcId="{1752A8AC-6F20-41A8-9F69-5C926CCF5E83}" destId="{0BC56986-7EE8-4F2B-BDE2-99E5D842F4AB}" srcOrd="1" destOrd="0" presId="urn:microsoft.com/office/officeart/2005/8/layout/cycle4"/>
    <dgm:cxn modelId="{5D55E7BE-95FF-4310-AB14-AA0B4081DE9C}" type="presParOf" srcId="{0BC56986-7EE8-4F2B-BDE2-99E5D842F4AB}" destId="{A3DD6899-9649-45A0-A31E-3401F35E66F4}" srcOrd="0" destOrd="1" presId="urn:microsoft.com/office/officeart/2005/8/layout/cycle4"/>
    <dgm:cxn modelId="{F4F8A05E-A4AA-4EAF-AAE7-481DABB5E56F}" type="presOf" srcId="{2067A771-15AB-499E-BF95-32BAE34403A9}" destId="{A3DD6899-9649-45A0-A31E-3401F35E66F4}" srcOrd="0" destOrd="0" presId="urn:microsoft.com/office/officeart/2005/8/layout/cycle4"/>
    <dgm:cxn modelId="{04772AA4-C1FF-4F7B-805C-85FBB3AD0DFF}" type="presParOf" srcId="{0BC56986-7EE8-4F2B-BDE2-99E5D842F4AB}" destId="{0D54E2B4-2516-46FB-8050-AEC41F561145}" srcOrd="1" destOrd="1" presId="urn:microsoft.com/office/officeart/2005/8/layout/cycle4"/>
    <dgm:cxn modelId="{010B7EE4-A33B-4854-B7B6-FD70E1C5C63D}" type="presOf" srcId="{2067A771-15AB-499E-BF95-32BAE34403A9}" destId="{0D54E2B4-2516-46FB-8050-AEC41F561145}" srcOrd="1" destOrd="0" presId="urn:microsoft.com/office/officeart/2005/8/layout/cycle4"/>
    <dgm:cxn modelId="{58218476-2D0E-4223-81E6-2A9C419C844F}" type="presParOf" srcId="{1752A8AC-6F20-41A8-9F69-5C926CCF5E83}" destId="{E24206D4-FCF9-4F11-8DD9-A0C8E166284C}" srcOrd="2" destOrd="0" presId="urn:microsoft.com/office/officeart/2005/8/layout/cycle4"/>
    <dgm:cxn modelId="{73A3BF98-9BC7-4BD8-941D-E9DF6A0376C2}" type="presParOf" srcId="{E24206D4-FCF9-4F11-8DD9-A0C8E166284C}" destId="{939A1C05-6767-4958-864C-3C2F67A58266}" srcOrd="0" destOrd="2" presId="urn:microsoft.com/office/officeart/2005/8/layout/cycle4"/>
    <dgm:cxn modelId="{96E6F837-FB6D-4743-969B-F336E868A66A}" type="presOf" srcId="{6796C6EB-F0E6-4C48-95F6-9D18180C0AB9}" destId="{939A1C05-6767-4958-864C-3C2F67A58266}" srcOrd="0" destOrd="0" presId="urn:microsoft.com/office/officeart/2005/8/layout/cycle4"/>
    <dgm:cxn modelId="{152BEBC2-CAEB-453D-90DA-E4AE2DD60961}" type="presParOf" srcId="{E24206D4-FCF9-4F11-8DD9-A0C8E166284C}" destId="{41614E7B-FDB5-4D66-835E-A4E230D2829E}" srcOrd="1" destOrd="2" presId="urn:microsoft.com/office/officeart/2005/8/layout/cycle4"/>
    <dgm:cxn modelId="{1036C32C-A352-4D87-B357-DA7554A0D6D6}" type="presOf" srcId="{6796C6EB-F0E6-4C48-95F6-9D18180C0AB9}" destId="{41614E7B-FDB5-4D66-835E-A4E230D2829E}" srcOrd="1" destOrd="0" presId="urn:microsoft.com/office/officeart/2005/8/layout/cycle4"/>
    <dgm:cxn modelId="{93A397F2-3E07-4222-B00C-2056E784E7C1}" type="presParOf" srcId="{1752A8AC-6F20-41A8-9F69-5C926CCF5E83}" destId="{500192DE-AFE9-4758-B271-96B301DBF9B2}" srcOrd="3" destOrd="0" presId="urn:microsoft.com/office/officeart/2005/8/layout/cycle4"/>
    <dgm:cxn modelId="{96CE4CCC-E2AB-4BE1-91C4-C0D7EE4DC888}" type="presParOf" srcId="{500192DE-AFE9-4758-B271-96B301DBF9B2}" destId="{A15A4415-1E67-4965-962A-4EB8A6A54346}" srcOrd="0" destOrd="3" presId="urn:microsoft.com/office/officeart/2005/8/layout/cycle4"/>
    <dgm:cxn modelId="{3021F8BD-5040-4BEC-A8E7-6A33A94DD689}" type="presOf" srcId="{103E95CC-3C21-42C0-848E-A1CCE3CAE2B8}" destId="{A15A4415-1E67-4965-962A-4EB8A6A54346}" srcOrd="0" destOrd="0" presId="urn:microsoft.com/office/officeart/2005/8/layout/cycle4"/>
    <dgm:cxn modelId="{1544CCA8-28A2-4A62-B03D-BA950210A53B}" type="presParOf" srcId="{500192DE-AFE9-4758-B271-96B301DBF9B2}" destId="{5B804550-3696-46D0-9809-14BEDA6C7CB2}" srcOrd="1" destOrd="3" presId="urn:microsoft.com/office/officeart/2005/8/layout/cycle4"/>
    <dgm:cxn modelId="{0D5C2AC2-DD75-440A-8A01-35AC29EF49E2}" type="presOf" srcId="{103E95CC-3C21-42C0-848E-A1CCE3CAE2B8}" destId="{5B804550-3696-46D0-9809-14BEDA6C7CB2}" srcOrd="1" destOrd="0" presId="urn:microsoft.com/office/officeart/2005/8/layout/cycle4"/>
    <dgm:cxn modelId="{6A5E8A3F-C649-481C-9377-8D8D2784C61E}" type="presParOf" srcId="{1752A8AC-6F20-41A8-9F69-5C926CCF5E83}" destId="{1F0B1265-D562-40F3-8B4B-61E522E91871}" srcOrd="4" destOrd="0" presId="urn:microsoft.com/office/officeart/2005/8/layout/cycle4"/>
    <dgm:cxn modelId="{68DA418D-C829-43DD-B375-F6CB354C6055}" type="presParOf" srcId="{038E28E4-128B-4422-9A0B-B448A25C7A76}" destId="{816920F2-D675-4A04-A696-53028ACDFF2C}" srcOrd="1" destOrd="0" presId="urn:microsoft.com/office/officeart/2005/8/layout/cycle4"/>
    <dgm:cxn modelId="{DC36676D-BC6C-4A03-9C00-F496EB26D8BE}" type="presParOf" srcId="{816920F2-D675-4A04-A696-53028ACDFF2C}" destId="{D2C97558-A71A-435D-AADA-DFEC2555D430}" srcOrd="0" destOrd="1" presId="urn:microsoft.com/office/officeart/2005/8/layout/cycle4"/>
    <dgm:cxn modelId="{0D09B661-9DDA-4A7B-9B4E-D14993357228}" type="presOf" srcId="{12C7FB29-6B4E-4C80-80D7-BD896B2437A9}" destId="{D2C97558-A71A-435D-AADA-DFEC2555D430}" srcOrd="0" destOrd="0" presId="urn:microsoft.com/office/officeart/2005/8/layout/cycle4"/>
    <dgm:cxn modelId="{92BEDD22-1C11-4782-BA8F-EDE7511B8978}" type="presParOf" srcId="{816920F2-D675-4A04-A696-53028ACDFF2C}" destId="{9F567DC2-C7B1-4D64-B761-21B751755F0C}" srcOrd="1" destOrd="1" presId="urn:microsoft.com/office/officeart/2005/8/layout/cycle4"/>
    <dgm:cxn modelId="{880DF9EF-E0E7-4BDA-AA60-02F69B6ED424}" type="presOf" srcId="{BE958FEF-0A78-4A10-B644-B07B375CE09E}" destId="{9F567DC2-C7B1-4D64-B761-21B751755F0C}" srcOrd="0" destOrd="0" presId="urn:microsoft.com/office/officeart/2005/8/layout/cycle4"/>
    <dgm:cxn modelId="{0672CA6A-4FB9-4EBD-813A-F00C4740F86E}" type="presParOf" srcId="{816920F2-D675-4A04-A696-53028ACDFF2C}" destId="{6269254E-B425-4190-8BD2-EC3D6BFF38FA}" srcOrd="2" destOrd="1" presId="urn:microsoft.com/office/officeart/2005/8/layout/cycle4"/>
    <dgm:cxn modelId="{D756DCD9-DA64-4369-B061-3768C0E03E96}" type="presOf" srcId="{98D1838F-3B35-4E38-82F5-AC26AE740719}" destId="{6269254E-B425-4190-8BD2-EC3D6BFF38FA}" srcOrd="0" destOrd="0" presId="urn:microsoft.com/office/officeart/2005/8/layout/cycle4"/>
    <dgm:cxn modelId="{169632BC-66C5-44F4-8079-FAAC3A278EE2}" type="presParOf" srcId="{816920F2-D675-4A04-A696-53028ACDFF2C}" destId="{BD739652-34E5-4F73-8FDE-60BB3BB98FAC}" srcOrd="3" destOrd="1" presId="urn:microsoft.com/office/officeart/2005/8/layout/cycle4"/>
    <dgm:cxn modelId="{F163C54A-3136-4EDC-AE4F-34FDA4A01046}" type="presOf" srcId="{9F68305A-3E14-4D4F-9CD9-04A4071169BF}" destId="{BD739652-34E5-4F73-8FDE-60BB3BB98FAC}" srcOrd="0" destOrd="0" presId="urn:microsoft.com/office/officeart/2005/8/layout/cycle4"/>
    <dgm:cxn modelId="{1BE10010-2425-40F7-A192-40B7E237B15C}" type="presParOf" srcId="{816920F2-D675-4A04-A696-53028ACDFF2C}" destId="{D46AF97F-77D6-448F-B5CE-A9533BCE864A}" srcOrd="4" destOrd="1" presId="urn:microsoft.com/office/officeart/2005/8/layout/cycle4"/>
    <dgm:cxn modelId="{AA8309EC-9B4A-48E5-9E84-15EA56B4FC22}" type="presParOf" srcId="{038E28E4-128B-4422-9A0B-B448A25C7A76}" destId="{9C211AE9-E565-4E8E-9BA9-5146B407E082}" srcOrd="2" destOrd="0" presId="urn:microsoft.com/office/officeart/2005/8/layout/cycle4"/>
    <dgm:cxn modelId="{4B63377E-6F16-4972-9325-8E27DC6227C2}" type="presParOf" srcId="{038E28E4-128B-4422-9A0B-B448A25C7A76}" destId="{F7C79820-6564-4837-92A5-A5A7C06222A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A1C05-6767-4958-864C-3C2F67A58266}">
      <dsp:nvSpPr>
        <dsp:cNvPr id="0" name=""/>
        <dsp:cNvSpPr/>
      </dsp:nvSpPr>
      <dsp:spPr>
        <a:xfrm>
          <a:off x="3681984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171350"/>
              <a:satOff val="7464"/>
              <a:lumOff val="-35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简历投递</a:t>
          </a:r>
          <a:endParaRPr lang="zh-CN" altLang="en-US" sz="2300" kern="1200" dirty="0"/>
        </a:p>
      </dsp:txBody>
      <dsp:txXfrm>
        <a:off x="4312835" y="3117207"/>
        <a:ext cx="1348197" cy="918226"/>
      </dsp:txXfrm>
    </dsp:sp>
    <dsp:sp modelId="{A15A4415-1E67-4965-962A-4EB8A6A54346}">
      <dsp:nvSpPr>
        <dsp:cNvPr id="0" name=""/>
        <dsp:cNvSpPr/>
      </dsp:nvSpPr>
      <dsp:spPr>
        <a:xfrm>
          <a:off x="406400" y="2763519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国考国企</a:t>
          </a:r>
          <a:endParaRPr lang="zh-CN" altLang="en-US" sz="2300" kern="1200" dirty="0"/>
        </a:p>
      </dsp:txBody>
      <dsp:txXfrm>
        <a:off x="434967" y="3117207"/>
        <a:ext cx="1348197" cy="918226"/>
      </dsp:txXfrm>
    </dsp:sp>
    <dsp:sp modelId="{A3DD6899-9649-45A0-A31E-3401F35E66F4}">
      <dsp:nvSpPr>
        <dsp:cNvPr id="0" name=""/>
        <dsp:cNvSpPr/>
      </dsp:nvSpPr>
      <dsp:spPr>
        <a:xfrm>
          <a:off x="3681984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85675"/>
              <a:satOff val="3732"/>
              <a:lumOff val="-17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暑期实习</a:t>
          </a:r>
          <a:endParaRPr lang="zh-CN" altLang="en-US" sz="2300" kern="1200" dirty="0"/>
        </a:p>
      </dsp:txBody>
      <dsp:txXfrm>
        <a:off x="4312835" y="28567"/>
        <a:ext cx="1348197" cy="918226"/>
      </dsp:txXfrm>
    </dsp:sp>
    <dsp:sp modelId="{24FB1CB5-972B-42C4-A6EE-5DC8F1394D39}">
      <dsp:nvSpPr>
        <dsp:cNvPr id="0" name=""/>
        <dsp:cNvSpPr/>
      </dsp:nvSpPr>
      <dsp:spPr>
        <a:xfrm>
          <a:off x="406400" y="0"/>
          <a:ext cx="2007616" cy="13004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300" kern="1200" dirty="0" smtClean="0"/>
            <a:t>找暑期实习</a:t>
          </a:r>
          <a:endParaRPr lang="zh-CN" altLang="en-US" sz="2300" kern="1200" dirty="0"/>
        </a:p>
      </dsp:txBody>
      <dsp:txXfrm>
        <a:off x="434967" y="28567"/>
        <a:ext cx="1348197" cy="918226"/>
      </dsp:txXfrm>
    </dsp:sp>
    <dsp:sp modelId="{D2C97558-A71A-435D-AADA-DFEC2555D430}">
      <dsp:nvSpPr>
        <dsp:cNvPr id="0" name=""/>
        <dsp:cNvSpPr/>
      </dsp:nvSpPr>
      <dsp:spPr>
        <a:xfrm>
          <a:off x="1247648" y="231647"/>
          <a:ext cx="1759712" cy="175971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3-6</a:t>
          </a:r>
          <a:endParaRPr lang="zh-CN" altLang="en-US" sz="3100" kern="1200" dirty="0"/>
        </a:p>
      </dsp:txBody>
      <dsp:txXfrm>
        <a:off x="1763056" y="747055"/>
        <a:ext cx="1244304" cy="1244304"/>
      </dsp:txXfrm>
    </dsp:sp>
    <dsp:sp modelId="{9F567DC2-C7B1-4D64-B761-21B751755F0C}">
      <dsp:nvSpPr>
        <dsp:cNvPr id="0" name=""/>
        <dsp:cNvSpPr/>
      </dsp:nvSpPr>
      <dsp:spPr>
        <a:xfrm rot="5400000">
          <a:off x="3088640" y="231647"/>
          <a:ext cx="1759712" cy="1759712"/>
        </a:xfrm>
        <a:prstGeom prst="pieWedge">
          <a:avLst/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6-9</a:t>
          </a:r>
          <a:endParaRPr lang="zh-CN" altLang="en-US" sz="3100" kern="1200" dirty="0"/>
        </a:p>
      </dsp:txBody>
      <dsp:txXfrm rot="-5400000">
        <a:off x="3088640" y="747055"/>
        <a:ext cx="1244304" cy="1244304"/>
      </dsp:txXfrm>
    </dsp:sp>
    <dsp:sp modelId="{6269254E-B425-4190-8BD2-EC3D6BFF38FA}">
      <dsp:nvSpPr>
        <dsp:cNvPr id="0" name=""/>
        <dsp:cNvSpPr/>
      </dsp:nvSpPr>
      <dsp:spPr>
        <a:xfrm rot="10800000">
          <a:off x="3088640" y="2072640"/>
          <a:ext cx="1759712" cy="1759712"/>
        </a:xfrm>
        <a:prstGeom prst="pieWedge">
          <a:avLst/>
        </a:prstGeom>
        <a:solidFill>
          <a:schemeClr val="accent5">
            <a:hueOff val="2171350"/>
            <a:satOff val="7464"/>
            <a:lumOff val="-358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9-12</a:t>
          </a:r>
          <a:endParaRPr lang="zh-CN" altLang="en-US" sz="3100" kern="1200" dirty="0"/>
        </a:p>
      </dsp:txBody>
      <dsp:txXfrm rot="10800000">
        <a:off x="3088640" y="2072640"/>
        <a:ext cx="1244304" cy="1244304"/>
      </dsp:txXfrm>
    </dsp:sp>
    <dsp:sp modelId="{BD739652-34E5-4F73-8FDE-60BB3BB98FAC}">
      <dsp:nvSpPr>
        <dsp:cNvPr id="0" name=""/>
        <dsp:cNvSpPr/>
      </dsp:nvSpPr>
      <dsp:spPr>
        <a:xfrm rot="16200000">
          <a:off x="1247648" y="2072640"/>
          <a:ext cx="1759712" cy="1759712"/>
        </a:xfrm>
        <a:prstGeom prst="pieWedge">
          <a:avLst/>
        </a:prstGeom>
        <a:solidFill>
          <a:schemeClr val="accent5">
            <a:hueOff val="3257024"/>
            <a:satOff val="11196"/>
            <a:lumOff val="-5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12-2</a:t>
          </a:r>
          <a:endParaRPr lang="zh-CN" altLang="en-US" sz="3100" kern="1200" dirty="0"/>
        </a:p>
      </dsp:txBody>
      <dsp:txXfrm rot="5400000">
        <a:off x="1763056" y="2072640"/>
        <a:ext cx="1244304" cy="1244304"/>
      </dsp:txXfrm>
    </dsp:sp>
    <dsp:sp modelId="{9C211AE9-E565-4E8E-9BA9-5146B407E082}">
      <dsp:nvSpPr>
        <dsp:cNvPr id="0" name=""/>
        <dsp:cNvSpPr/>
      </dsp:nvSpPr>
      <dsp:spPr>
        <a:xfrm>
          <a:off x="2744216" y="1666240"/>
          <a:ext cx="607568" cy="52832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79820-6564-4837-92A5-A5A7C06222AD}">
      <dsp:nvSpPr>
        <dsp:cNvPr id="0" name=""/>
        <dsp:cNvSpPr/>
      </dsp:nvSpPr>
      <dsp:spPr>
        <a:xfrm rot="10800000">
          <a:off x="2744216" y="1869440"/>
          <a:ext cx="607568" cy="528320"/>
        </a:xfrm>
        <a:prstGeom prst="circular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03B7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03B7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5812524" y="6511210"/>
            <a:ext cx="278242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设计：</a:t>
            </a:r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设计教程网</a:t>
            </a:r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登陆网址：</a:t>
            </a:r>
            <a:r>
              <a:rPr lang="en-US" altLang="zh-CN" sz="800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www.pptfans.cn</a:t>
            </a:r>
            <a:endParaRPr lang="en-US" altLang="zh-CN" sz="800" kern="10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703044" y="651121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3759" y="6511210"/>
            <a:ext cx="1426031" cy="21544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zh-CN" altLang="en-US" sz="800" b="1" kern="1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这里输入学校或者班级的名称</a:t>
            </a:r>
            <a:endParaRPr lang="zh-CN" altLang="en-US" sz="800" b="1" kern="10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05" y="341858"/>
            <a:ext cx="625059" cy="625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-6324600" y="609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>
            <a:off x="2081213" y="2679700"/>
            <a:ext cx="55022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5584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>
            <a:off x="0" y="2842036"/>
            <a:ext cx="9143999" cy="2051818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gradFill>
            <a:gsLst>
              <a:gs pos="0">
                <a:srgbClr val="003B7D"/>
              </a:gs>
              <a:gs pos="100000">
                <a:srgbClr val="342275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0" y="3379990"/>
            <a:ext cx="9143999" cy="3478011"/>
          </a:xfrm>
          <a:custGeom>
            <a:avLst/>
            <a:gdLst>
              <a:gd name="connsiteX0" fmla="*/ 9143999 w 9143999"/>
              <a:gd name="connsiteY0" fmla="*/ 0 h 3478011"/>
              <a:gd name="connsiteX1" fmla="*/ 9143999 w 9143999"/>
              <a:gd name="connsiteY1" fmla="*/ 1393716 h 3478011"/>
              <a:gd name="connsiteX2" fmla="*/ 9143999 w 9143999"/>
              <a:gd name="connsiteY2" fmla="*/ 1513865 h 3478011"/>
              <a:gd name="connsiteX3" fmla="*/ 9143999 w 9143999"/>
              <a:gd name="connsiteY3" fmla="*/ 3478011 h 3478011"/>
              <a:gd name="connsiteX4" fmla="*/ 0 w 9143999"/>
              <a:gd name="connsiteY4" fmla="*/ 3478011 h 3478011"/>
              <a:gd name="connsiteX5" fmla="*/ 0 w 9143999"/>
              <a:gd name="connsiteY5" fmla="*/ 1513865 h 3478011"/>
              <a:gd name="connsiteX6" fmla="*/ 0 w 9143999"/>
              <a:gd name="connsiteY6" fmla="*/ 1393716 h 3478011"/>
              <a:gd name="connsiteX7" fmla="*/ 0 w 9143999"/>
              <a:gd name="connsiteY7" fmla="*/ 846204 h 3478011"/>
              <a:gd name="connsiteX8" fmla="*/ 303379 w 9143999"/>
              <a:gd name="connsiteY8" fmla="*/ 970246 h 3478011"/>
              <a:gd name="connsiteX9" fmla="*/ 8360497 w 9143999"/>
              <a:gd name="connsiteY9" fmla="*/ 342756 h 3478011"/>
              <a:gd name="connsiteX10" fmla="*/ 8941037 w 9143999"/>
              <a:gd name="connsiteY10" fmla="*/ 98098 h 347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3999" h="3478011">
                <a:moveTo>
                  <a:pt x="9143999" y="0"/>
                </a:moveTo>
                <a:lnTo>
                  <a:pt x="9143999" y="1393716"/>
                </a:lnTo>
                <a:lnTo>
                  <a:pt x="9143999" y="1513865"/>
                </a:lnTo>
                <a:lnTo>
                  <a:pt x="9143999" y="3478011"/>
                </a:lnTo>
                <a:lnTo>
                  <a:pt x="0" y="3478011"/>
                </a:lnTo>
                <a:lnTo>
                  <a:pt x="0" y="1513865"/>
                </a:lnTo>
                <a:lnTo>
                  <a:pt x="0" y="1393716"/>
                </a:lnTo>
                <a:lnTo>
                  <a:pt x="0" y="846204"/>
                </a:lnTo>
                <a:lnTo>
                  <a:pt x="303379" y="970246"/>
                </a:lnTo>
                <a:cubicBezTo>
                  <a:pt x="2685816" y="1852356"/>
                  <a:pt x="6241504" y="1135756"/>
                  <a:pt x="8360497" y="342756"/>
                </a:cubicBezTo>
                <a:cubicBezTo>
                  <a:pt x="8544757" y="273800"/>
                  <a:pt x="8739002" y="191802"/>
                  <a:pt x="8941037" y="98098"/>
                </a:cubicBezTo>
                <a:close/>
              </a:path>
            </a:pathLst>
          </a:custGeom>
          <a:gradFill flip="none" rotWithShape="1">
            <a:gsLst>
              <a:gs pos="17000">
                <a:schemeClr val="bg1"/>
              </a:gs>
              <a:gs pos="100000">
                <a:srgbClr val="DFDFDF">
                  <a:lumMod val="52000"/>
                  <a:lumOff val="48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3238" y="5997132"/>
            <a:ext cx="4284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：李少春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3"/>
          <p:cNvSpPr>
            <a:spLocks noGrp="1"/>
          </p:cNvSpPr>
          <p:nvPr>
            <p:ph type="title" idx="4294967295"/>
          </p:nvPr>
        </p:nvSpPr>
        <p:spPr>
          <a:xfrm>
            <a:off x="503555" y="5272405"/>
            <a:ext cx="78511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3B7D"/>
                </a:solidFill>
              </a:rPr>
              <a:t>求职分享  （</a:t>
            </a:r>
            <a:r>
              <a:rPr lang="en-US" altLang="zh-CN" dirty="0" smtClean="0">
                <a:solidFill>
                  <a:srgbClr val="003B7D"/>
                </a:solidFill>
              </a:rPr>
              <a:t>PPT</a:t>
            </a:r>
            <a:r>
              <a:rPr lang="zh-CN" altLang="en-US" dirty="0" smtClean="0">
                <a:solidFill>
                  <a:srgbClr val="003B7D"/>
                </a:solidFill>
              </a:rPr>
              <a:t>参考的李晖阳，向大佬致敬</a:t>
            </a:r>
            <a:r>
              <a:rPr lang="zh-CN" altLang="en-US" sz="3200" dirty="0" smtClean="0">
                <a:solidFill>
                  <a:srgbClr val="003B7D"/>
                </a:solidFill>
              </a:rPr>
              <a:t>）</a:t>
            </a:r>
            <a:endParaRPr lang="zh-CN" altLang="en-US" sz="3200" dirty="0">
              <a:solidFill>
                <a:srgbClr val="003B7D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629" y="5176039"/>
            <a:ext cx="1363670" cy="136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时间点及总结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0320" y="5455920"/>
            <a:ext cx="6226810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zh-CN" altLang="en-US" sz="18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7265"/>
          <p:cNvSpPr>
            <a:spLocks noGrp="1"/>
          </p:cNvSpPr>
          <p:nvPr/>
        </p:nvSpPr>
        <p:spPr>
          <a:xfrm>
            <a:off x="215900" y="1668780"/>
            <a:ext cx="8229600" cy="5062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6-9</a:t>
            </a:r>
            <a:r>
              <a:rPr sz="1400" dirty="0"/>
              <a:t>月腾讯实习，转正</a:t>
            </a:r>
            <a:endParaRPr sz="1400" dirty="0"/>
          </a:p>
          <a:p>
            <a:r>
              <a:rPr lang="en-US" altLang="zh-CN" sz="1400" dirty="0"/>
              <a:t>9</a:t>
            </a:r>
            <a:r>
              <a:rPr sz="1400" dirty="0"/>
              <a:t>月  面试小米，技术两面</a:t>
            </a:r>
            <a:r>
              <a:rPr lang="en-US" altLang="zh-CN" sz="1400" dirty="0"/>
              <a:t>+</a:t>
            </a:r>
            <a:r>
              <a:rPr sz="1400" dirty="0"/>
              <a:t>一轮</a:t>
            </a:r>
            <a:r>
              <a:rPr lang="en-US" altLang="zh-CN" sz="1400" dirty="0"/>
              <a:t>HR,</a:t>
            </a:r>
            <a:r>
              <a:rPr sz="1400" dirty="0"/>
              <a:t>技术两面共三个小时，随便聊了聊，</a:t>
            </a:r>
            <a:endParaRPr sz="1400" dirty="0"/>
          </a:p>
          <a:p>
            <a:r>
              <a:rPr sz="1400" dirty="0"/>
              <a:t>       写了三四道题，然后问了问项目和职业规划，过了，有点水</a:t>
            </a:r>
            <a:endParaRPr sz="1400" dirty="0"/>
          </a:p>
          <a:p>
            <a:r>
              <a:rPr lang="en-US" altLang="zh-CN" sz="1400" dirty="0"/>
              <a:t>9</a:t>
            </a:r>
            <a:r>
              <a:rPr sz="1400" dirty="0"/>
              <a:t>月  京东  两轮技术 </a:t>
            </a:r>
            <a:r>
              <a:rPr lang="en-US" altLang="zh-CN" sz="1400" dirty="0"/>
              <a:t>+ </a:t>
            </a:r>
            <a:r>
              <a:rPr sz="1400" dirty="0"/>
              <a:t>一轮</a:t>
            </a:r>
            <a:r>
              <a:rPr lang="en-US" altLang="zh-CN" sz="1400" dirty="0"/>
              <a:t>HR </a:t>
            </a:r>
            <a:r>
              <a:rPr sz="1400" dirty="0"/>
              <a:t>技术一面</a:t>
            </a:r>
            <a:r>
              <a:rPr lang="en-US" altLang="zh-CN" sz="1400" dirty="0"/>
              <a:t>15</a:t>
            </a:r>
            <a:r>
              <a:rPr sz="1400" dirty="0"/>
              <a:t>分钟，二面</a:t>
            </a:r>
            <a:r>
              <a:rPr lang="en-US" altLang="zh-CN" sz="1400" dirty="0"/>
              <a:t>20</a:t>
            </a:r>
            <a:r>
              <a:rPr sz="1400" dirty="0"/>
              <a:t>分钟，</a:t>
            </a:r>
            <a:endParaRPr sz="1400" dirty="0"/>
          </a:p>
          <a:p>
            <a:r>
              <a:rPr lang="en-US" altLang="zh-CN" sz="1400" dirty="0"/>
              <a:t>       HR 10</a:t>
            </a:r>
            <a:r>
              <a:rPr sz="1400" dirty="0"/>
              <a:t>分钟，个人感觉太水了</a:t>
            </a:r>
            <a:endParaRPr sz="1400" dirty="0"/>
          </a:p>
          <a:p>
            <a:r>
              <a:rPr lang="en-US" altLang="zh-CN" sz="1400" dirty="0"/>
              <a:t>9</a:t>
            </a:r>
            <a:r>
              <a:rPr sz="1400" dirty="0"/>
              <a:t>月  阿里妈妈  一面（</a:t>
            </a:r>
            <a:r>
              <a:rPr lang="en-US" altLang="zh-CN" sz="1400" dirty="0"/>
              <a:t>base</a:t>
            </a:r>
            <a:r>
              <a:rPr sz="1400" dirty="0"/>
              <a:t>杭州，我想让转为北京，说后续北京团队联系我，</a:t>
            </a:r>
            <a:endParaRPr sz="1400" dirty="0"/>
          </a:p>
          <a:p>
            <a:r>
              <a:rPr sz="1400" dirty="0"/>
              <a:t>       结果</a:t>
            </a:r>
            <a:r>
              <a:rPr lang="en-US" altLang="zh-CN" sz="1400" dirty="0"/>
              <a:t>12</a:t>
            </a:r>
            <a:r>
              <a:rPr sz="1400" dirty="0"/>
              <a:t>月底还没理我）</a:t>
            </a:r>
            <a:endParaRPr sz="1400" dirty="0"/>
          </a:p>
          <a:p>
            <a:r>
              <a:rPr lang="en-US" altLang="zh-CN" sz="1400" dirty="0"/>
              <a:t>9-10</a:t>
            </a:r>
            <a:r>
              <a:rPr sz="1400" dirty="0"/>
              <a:t>月 邮储面试，后来复试没去（跟天津工行冲突了）</a:t>
            </a:r>
            <a:endParaRPr sz="1400" dirty="0"/>
          </a:p>
          <a:p>
            <a:r>
              <a:rPr lang="en-US" altLang="zh-CN" sz="1400" dirty="0"/>
              <a:t>9-10</a:t>
            </a:r>
            <a:r>
              <a:rPr sz="1400" dirty="0"/>
              <a:t>月 天津工行、天津建行（错过了建行直属机构天津分部，打了一天游戏，忘了）</a:t>
            </a:r>
            <a:endParaRPr sz="1400" dirty="0"/>
          </a:p>
          <a:p>
            <a:r>
              <a:rPr lang="en-US" altLang="zh-CN" sz="1400" dirty="0"/>
              <a:t>10</a:t>
            </a:r>
            <a:r>
              <a:rPr sz="1400" dirty="0"/>
              <a:t>月 华为，三面技术</a:t>
            </a:r>
            <a:r>
              <a:rPr lang="en-US" altLang="zh-CN" sz="1400" dirty="0"/>
              <a:t>+HR,</a:t>
            </a:r>
            <a:r>
              <a:rPr sz="1400" dirty="0"/>
              <a:t>当时在大钟寺附近的一个酒店面试的，比较</a:t>
            </a:r>
            <a:endParaRPr sz="1400" dirty="0"/>
          </a:p>
          <a:p>
            <a:r>
              <a:rPr sz="1400" dirty="0"/>
              <a:t>         注重基础，每轮一道题，基础知识多一点，不过不难</a:t>
            </a:r>
            <a:endParaRPr sz="1400" dirty="0"/>
          </a:p>
          <a:p>
            <a:r>
              <a:rPr lang="en-US" altLang="zh-CN" sz="1400" dirty="0"/>
              <a:t>10</a:t>
            </a:r>
            <a:r>
              <a:rPr sz="1400" dirty="0"/>
              <a:t>月 </a:t>
            </a:r>
            <a:r>
              <a:rPr lang="en-US" altLang="zh-CN" sz="1400" dirty="0"/>
              <a:t>58 </a:t>
            </a:r>
            <a:r>
              <a:rPr sz="1400" dirty="0"/>
              <a:t>两轮技术面试</a:t>
            </a:r>
            <a:r>
              <a:rPr lang="en-US" altLang="zh-CN" sz="1400" dirty="0"/>
              <a:t>+1</a:t>
            </a:r>
            <a:r>
              <a:rPr sz="1400" dirty="0"/>
              <a:t>轮</a:t>
            </a:r>
            <a:r>
              <a:rPr lang="en-US" altLang="zh-CN" sz="1400" dirty="0"/>
              <a:t>HR,</a:t>
            </a:r>
            <a:r>
              <a:rPr sz="1400" dirty="0"/>
              <a:t>都是视频面试（竟然</a:t>
            </a:r>
            <a:r>
              <a:rPr lang="en-US" altLang="zh-CN" sz="1400" dirty="0"/>
              <a:t>qq</a:t>
            </a:r>
            <a:r>
              <a:rPr sz="1400" dirty="0"/>
              <a:t>视频），一面</a:t>
            </a:r>
            <a:r>
              <a:rPr lang="en-US" altLang="zh-CN" sz="1400" dirty="0"/>
              <a:t>10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sz="1400" dirty="0"/>
              <a:t>分钟，</a:t>
            </a:r>
            <a:r>
              <a:rPr lang="en-US" altLang="zh-CN" sz="1400" dirty="0"/>
              <a:t>2</a:t>
            </a:r>
            <a:r>
              <a:rPr sz="1400" dirty="0"/>
              <a:t>面</a:t>
            </a:r>
            <a:r>
              <a:rPr lang="en-US" altLang="zh-CN" sz="1400" dirty="0"/>
              <a:t>3</a:t>
            </a:r>
            <a:r>
              <a:rPr sz="1400" dirty="0"/>
              <a:t>分钟，</a:t>
            </a:r>
            <a:r>
              <a:rPr lang="en-US" altLang="zh-CN" sz="1400" dirty="0"/>
              <a:t>HR</a:t>
            </a:r>
            <a:r>
              <a:rPr sz="1400" dirty="0"/>
              <a:t>半小时，我。。。。。</a:t>
            </a:r>
            <a:endParaRPr sz="1400" dirty="0"/>
          </a:p>
          <a:p>
            <a:r>
              <a:rPr lang="en-US" altLang="zh-CN" sz="1400" dirty="0"/>
              <a:t>10</a:t>
            </a:r>
            <a:r>
              <a:rPr sz="1400" dirty="0"/>
              <a:t>月 头条商业化广告   一面</a:t>
            </a:r>
            <a:r>
              <a:rPr lang="en-US" altLang="zh-CN" sz="1400" dirty="0"/>
              <a:t>1</a:t>
            </a:r>
            <a:r>
              <a:rPr sz="1400" dirty="0"/>
              <a:t>小时</a:t>
            </a:r>
            <a:r>
              <a:rPr lang="en-US" altLang="zh-CN" sz="1400" dirty="0"/>
              <a:t>20</a:t>
            </a:r>
            <a:r>
              <a:rPr sz="1400" dirty="0"/>
              <a:t>分钟 ，二面 </a:t>
            </a:r>
            <a:r>
              <a:rPr lang="en-US" altLang="zh-CN" sz="1400" dirty="0"/>
              <a:t>1</a:t>
            </a:r>
            <a:r>
              <a:rPr sz="1400" dirty="0"/>
              <a:t>小时，三面</a:t>
            </a:r>
            <a:r>
              <a:rPr lang="en-US" altLang="zh-CN" sz="1400" dirty="0"/>
              <a:t>1</a:t>
            </a:r>
            <a:r>
              <a:rPr sz="1400" dirty="0"/>
              <a:t>小时</a:t>
            </a:r>
            <a:endParaRPr sz="1400" dirty="0"/>
          </a:p>
          <a:p>
            <a:r>
              <a:rPr sz="1400" dirty="0"/>
              <a:t>         挂了，三面做了道题，硬币分配的</a:t>
            </a:r>
            <a:r>
              <a:rPr lang="en-US" altLang="zh-CN" sz="1400" dirty="0"/>
              <a:t>0-1</a:t>
            </a:r>
            <a:r>
              <a:rPr sz="1400" dirty="0"/>
              <a:t>背包的问题，没写出来，挂了，</a:t>
            </a:r>
            <a:endParaRPr sz="1400" dirty="0"/>
          </a:p>
          <a:p>
            <a:r>
              <a:rPr sz="1400" dirty="0"/>
              <a:t>         面试官：</a:t>
            </a:r>
            <a:r>
              <a:rPr lang="en-US" altLang="zh-CN" sz="1400" dirty="0"/>
              <a:t>“</a:t>
            </a:r>
            <a:r>
              <a:rPr sz="1400" dirty="0"/>
              <a:t>好的，我们今天就到这里了，我送你。。。。</a:t>
            </a:r>
            <a:r>
              <a:rPr lang="en-US" altLang="zh-CN" sz="1400" dirty="0"/>
              <a:t>”</a:t>
            </a:r>
            <a:endParaRPr lang="en-US" altLang="zh-CN" sz="1400" dirty="0"/>
          </a:p>
          <a:p>
            <a:r>
              <a:rPr lang="en-US" altLang="zh-CN" sz="1400" dirty="0"/>
              <a:t>11</a:t>
            </a:r>
            <a:r>
              <a:rPr sz="1400" dirty="0"/>
              <a:t>月 阿里优酷（大文娱） 面了一面，知道部门后不想面了，跟面试官推了</a:t>
            </a:r>
            <a:endParaRPr sz="1400" dirty="0"/>
          </a:p>
          <a:p>
            <a:r>
              <a:rPr lang="en-US" altLang="zh-CN" sz="1400" dirty="0"/>
              <a:t>12</a:t>
            </a:r>
            <a:r>
              <a:rPr sz="1400" dirty="0"/>
              <a:t>月 百度推荐（脉脉聊天认识的一个百度的给内推到组的），当天下午</a:t>
            </a:r>
            <a:r>
              <a:rPr lang="en-US" altLang="zh-CN" sz="1400" dirty="0"/>
              <a:t>2</a:t>
            </a:r>
            <a:r>
              <a:rPr sz="1400" dirty="0"/>
              <a:t>点开始面试，面试到了</a:t>
            </a:r>
            <a:endParaRPr sz="1400" dirty="0"/>
          </a:p>
          <a:p>
            <a:r>
              <a:rPr sz="1400" dirty="0"/>
              <a:t>         晚上</a:t>
            </a:r>
            <a:r>
              <a:rPr lang="en-US" altLang="zh-CN" sz="1400" dirty="0"/>
              <a:t>7</a:t>
            </a:r>
            <a:r>
              <a:rPr sz="1400" dirty="0"/>
              <a:t>点，</a:t>
            </a:r>
            <a:r>
              <a:rPr lang="en-US" altLang="zh-CN" sz="1400" dirty="0"/>
              <a:t>3</a:t>
            </a:r>
            <a:r>
              <a:rPr sz="1400" dirty="0"/>
              <a:t>轮技术面，大搜的一个团队，做广告推荐的，目前好像小组划分到了基础架构部门）</a:t>
            </a:r>
            <a:endParaRPr lang="en-US" altLang="zh-CN" sz="1400" dirty="0"/>
          </a:p>
          <a:p>
            <a:r>
              <a:rPr sz="1400" dirty="0"/>
              <a:t>       当天三面面试官当场给的口头</a:t>
            </a:r>
            <a:r>
              <a:rPr lang="en-US" altLang="zh-CN" sz="1400" dirty="0"/>
              <a:t>offer,</a:t>
            </a:r>
            <a:r>
              <a:rPr sz="1400" dirty="0"/>
              <a:t>一周后收到正式</a:t>
            </a:r>
            <a:r>
              <a:rPr lang="en-US" altLang="zh-CN" sz="1400" dirty="0"/>
              <a:t>offer</a:t>
            </a:r>
            <a:r>
              <a:rPr sz="1400" dirty="0"/>
              <a:t>邮件</a:t>
            </a:r>
            <a:endParaRPr sz="1400" dirty="0"/>
          </a:p>
          <a:p>
            <a:endParaRPr lang="en-US" altLang="zh-CN" sz="1400" dirty="0"/>
          </a:p>
          <a:p>
            <a:r>
              <a:rPr sz="1400" dirty="0"/>
              <a:t>找工作的过程中，当我开始面试</a:t>
            </a:r>
            <a:r>
              <a:rPr lang="en-US" altLang="zh-CN" sz="1400" dirty="0"/>
              <a:t>58</a:t>
            </a:r>
            <a:r>
              <a:rPr sz="1400" dirty="0"/>
              <a:t>的时候，女朋友给我下了一个定义：</a:t>
            </a:r>
            <a:r>
              <a:rPr dirty="0">
                <a:solidFill>
                  <a:srgbClr val="FF0000"/>
                </a:solidFill>
              </a:rPr>
              <a:t>垃圾</a:t>
            </a:r>
            <a:r>
              <a:rPr lang="en-US" altLang="zh-CN" dirty="0">
                <a:solidFill>
                  <a:srgbClr val="FF0000"/>
                </a:solidFill>
              </a:rPr>
              <a:t>offer</a:t>
            </a:r>
            <a:r>
              <a:rPr dirty="0">
                <a:solidFill>
                  <a:srgbClr val="FF0000"/>
                </a:solidFill>
              </a:rPr>
              <a:t>收割机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</a:t>
            </a:r>
            <a:r>
              <a:rPr lang="zh-CN" altLang="en-US" dirty="0" smtClean="0"/>
              <a:t>间安排</a:t>
            </a:r>
            <a:endParaRPr lang="zh-CN" alt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7572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209925" y="3479800"/>
            <a:ext cx="2833688" cy="982663"/>
          </a:xfrm>
          <a:prstGeom prst="rect">
            <a:avLst/>
          </a:prstGeom>
          <a:solidFill>
            <a:srgbClr val="003B7D"/>
          </a:solidFill>
          <a:ln w="9525">
            <a:noFill/>
            <a:miter lim="800000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algn="ctr"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4"/>
          <p:cNvSpPr/>
          <p:nvPr/>
        </p:nvSpPr>
        <p:spPr bwMode="auto">
          <a:xfrm>
            <a:off x="755650" y="2379663"/>
            <a:ext cx="3824288" cy="1482725"/>
          </a:xfrm>
          <a:custGeom>
            <a:avLst/>
            <a:gdLst/>
            <a:ahLst/>
            <a:cxnLst>
              <a:cxn ang="0">
                <a:pos x="0" y="1014"/>
              </a:cxn>
              <a:cxn ang="0">
                <a:pos x="1518" y="1014"/>
              </a:cxn>
              <a:cxn ang="0">
                <a:pos x="1518" y="696"/>
              </a:cxn>
              <a:cxn ang="0">
                <a:pos x="2444" y="696"/>
              </a:cxn>
              <a:cxn ang="0">
                <a:pos x="2444" y="0"/>
              </a:cxn>
              <a:cxn ang="0">
                <a:pos x="0" y="0"/>
              </a:cxn>
              <a:cxn ang="0">
                <a:pos x="0" y="1014"/>
              </a:cxn>
            </a:cxnLst>
            <a:rect l="0" t="0" r="r" b="b"/>
            <a:pathLst>
              <a:path w="2444" h="1014">
                <a:moveTo>
                  <a:pt x="0" y="1014"/>
                </a:moveTo>
                <a:lnTo>
                  <a:pt x="1518" y="1014"/>
                </a:lnTo>
                <a:lnTo>
                  <a:pt x="1518" y="696"/>
                </a:lnTo>
                <a:lnTo>
                  <a:pt x="2444" y="696"/>
                </a:lnTo>
                <a:lnTo>
                  <a:pt x="2444" y="0"/>
                </a:lnTo>
                <a:lnTo>
                  <a:pt x="0" y="0"/>
                </a:lnTo>
                <a:lnTo>
                  <a:pt x="0" y="1014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4708525" y="2379663"/>
            <a:ext cx="3730625" cy="1482725"/>
          </a:xfrm>
          <a:custGeom>
            <a:avLst/>
            <a:gdLst/>
            <a:ahLst/>
            <a:cxnLst>
              <a:cxn ang="0">
                <a:pos x="2444" y="1014"/>
              </a:cxn>
              <a:cxn ang="0">
                <a:pos x="926" y="1014"/>
              </a:cxn>
              <a:cxn ang="0">
                <a:pos x="926" y="696"/>
              </a:cxn>
              <a:cxn ang="0">
                <a:pos x="0" y="696"/>
              </a:cxn>
              <a:cxn ang="0">
                <a:pos x="0" y="0"/>
              </a:cxn>
              <a:cxn ang="0">
                <a:pos x="2444" y="0"/>
              </a:cxn>
              <a:cxn ang="0">
                <a:pos x="2444" y="1014"/>
              </a:cxn>
            </a:cxnLst>
            <a:rect l="0" t="0" r="r" b="b"/>
            <a:pathLst>
              <a:path w="2444" h="1014">
                <a:moveTo>
                  <a:pt x="2444" y="1014"/>
                </a:moveTo>
                <a:lnTo>
                  <a:pt x="926" y="1014"/>
                </a:lnTo>
                <a:lnTo>
                  <a:pt x="926" y="696"/>
                </a:lnTo>
                <a:lnTo>
                  <a:pt x="0" y="696"/>
                </a:lnTo>
                <a:lnTo>
                  <a:pt x="0" y="0"/>
                </a:lnTo>
                <a:lnTo>
                  <a:pt x="2444" y="0"/>
                </a:lnTo>
                <a:lnTo>
                  <a:pt x="2444" y="1014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755650" y="3984625"/>
            <a:ext cx="3830638" cy="1692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18" y="0"/>
              </a:cxn>
              <a:cxn ang="0">
                <a:pos x="1518" y="326"/>
              </a:cxn>
              <a:cxn ang="0">
                <a:pos x="2444" y="326"/>
              </a:cxn>
              <a:cxn ang="0">
                <a:pos x="2444" y="1022"/>
              </a:cxn>
              <a:cxn ang="0">
                <a:pos x="0" y="1022"/>
              </a:cxn>
              <a:cxn ang="0">
                <a:pos x="0" y="0"/>
              </a:cxn>
            </a:cxnLst>
            <a:rect l="0" t="0" r="r" b="b"/>
            <a:pathLst>
              <a:path w="2444" h="1022">
                <a:moveTo>
                  <a:pt x="0" y="0"/>
                </a:moveTo>
                <a:lnTo>
                  <a:pt x="1518" y="0"/>
                </a:lnTo>
                <a:lnTo>
                  <a:pt x="1518" y="326"/>
                </a:lnTo>
                <a:lnTo>
                  <a:pt x="2444" y="326"/>
                </a:lnTo>
                <a:lnTo>
                  <a:pt x="2444" y="1022"/>
                </a:lnTo>
                <a:lnTo>
                  <a:pt x="0" y="1022"/>
                </a:lnTo>
                <a:lnTo>
                  <a:pt x="0" y="0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 smtClea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Freeform 7"/>
          <p:cNvSpPr/>
          <p:nvPr/>
        </p:nvSpPr>
        <p:spPr bwMode="auto">
          <a:xfrm>
            <a:off x="4708525" y="3984625"/>
            <a:ext cx="3735388" cy="1692275"/>
          </a:xfrm>
          <a:custGeom>
            <a:avLst/>
            <a:gdLst/>
            <a:ahLst/>
            <a:cxnLst>
              <a:cxn ang="0">
                <a:pos x="2444" y="0"/>
              </a:cxn>
              <a:cxn ang="0">
                <a:pos x="926" y="0"/>
              </a:cxn>
              <a:cxn ang="0">
                <a:pos x="926" y="326"/>
              </a:cxn>
              <a:cxn ang="0">
                <a:pos x="0" y="326"/>
              </a:cxn>
              <a:cxn ang="0">
                <a:pos x="0" y="1022"/>
              </a:cxn>
              <a:cxn ang="0">
                <a:pos x="2444" y="1022"/>
              </a:cxn>
              <a:cxn ang="0">
                <a:pos x="2444" y="0"/>
              </a:cxn>
            </a:cxnLst>
            <a:rect l="0" t="0" r="r" b="b"/>
            <a:pathLst>
              <a:path w="2444" h="1022">
                <a:moveTo>
                  <a:pt x="2444" y="0"/>
                </a:moveTo>
                <a:lnTo>
                  <a:pt x="926" y="0"/>
                </a:lnTo>
                <a:lnTo>
                  <a:pt x="926" y="326"/>
                </a:lnTo>
                <a:lnTo>
                  <a:pt x="0" y="326"/>
                </a:lnTo>
                <a:lnTo>
                  <a:pt x="0" y="1022"/>
                </a:lnTo>
                <a:lnTo>
                  <a:pt x="2444" y="1022"/>
                </a:lnTo>
                <a:lnTo>
                  <a:pt x="2444" y="0"/>
                </a:lnTo>
              </a:path>
            </a:pathLst>
          </a:custGeom>
          <a:solidFill>
            <a:sysClr val="window" lastClr="FFFFFF"/>
          </a:solidFill>
          <a:ln w="12700">
            <a:noFill/>
            <a:miter lim="800000"/>
          </a:ln>
          <a:effectLst>
            <a:outerShdw blurRad="50800" dist="38100" dir="16200000" rotWithShape="0">
              <a:prstClr val="black">
                <a:alpha val="13000"/>
              </a:prstClr>
            </a:outerShdw>
          </a:effectLst>
        </p:spPr>
        <p:txBody>
          <a:bodyPr wrap="none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422968" y="3818256"/>
            <a:ext cx="2538412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个人追求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919163" y="2695575"/>
            <a:ext cx="342106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923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长期留京发展？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北京户口 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北京买房 </a:t>
            </a:r>
            <a:r>
              <a:rPr kumimoji="1"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首付？学区房？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通勤时长，孩子教育等需要提前进行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评估考虑。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55650" y="2184400"/>
            <a:ext cx="383063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户口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708525" y="2184400"/>
            <a:ext cx="3736975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755650" y="5353050"/>
            <a:ext cx="383063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4708525" y="5353050"/>
            <a:ext cx="3735388" cy="360363"/>
          </a:xfrm>
          <a:prstGeom prst="rect">
            <a:avLst/>
          </a:prstGeom>
          <a:solidFill>
            <a:srgbClr val="003B7D">
              <a:alpha val="80000"/>
            </a:srgbClr>
          </a:solidFill>
          <a:ln w="9525">
            <a:noFill/>
            <a:miter lim="800000"/>
          </a:ln>
          <a:effectLst/>
        </p:spPr>
        <p:txBody>
          <a:bodyPr lIns="92075" tIns="72000" rIns="92075" bIns="72000">
            <a:spAutoFit/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</a:t>
            </a:r>
            <a:r>
              <a:rPr lang="zh-CN" altLang="en-US" sz="1400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业规划</a:t>
            </a:r>
            <a:endParaRPr lang="zh-CN" altLang="en-US" sz="1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5" name="Rectangle 9"/>
          <p:cNvSpPr>
            <a:spLocks noChangeArrowheads="1"/>
          </p:cNvSpPr>
          <p:nvPr/>
        </p:nvSpPr>
        <p:spPr bwMode="auto">
          <a:xfrm>
            <a:off x="4862513" y="2695575"/>
            <a:ext cx="342265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923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技术追求？（能否承受工作压力和挑战）</a:t>
            </a:r>
            <a:endParaRPr kumimoji="1" lang="en-US" altLang="zh-CN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有没有钱？</a:t>
            </a: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这个因素很重要，因人而异，方差也比较大</a:t>
            </a: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6" name="Rectangle 9"/>
          <p:cNvSpPr>
            <a:spLocks noChangeArrowheads="1"/>
          </p:cNvSpPr>
          <p:nvPr/>
        </p:nvSpPr>
        <p:spPr bwMode="auto">
          <a:xfrm>
            <a:off x="919163" y="4729163"/>
            <a:ext cx="3421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923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互联网大厂 </a:t>
            </a: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 TMD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等北邮人主要去向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 </a:t>
            </a: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：银行、券商以及部分国企</a:t>
            </a:r>
            <a:endParaRPr kumimoji="1"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7" name="Rectangle 9"/>
          <p:cNvSpPr>
            <a:spLocks noChangeArrowheads="1"/>
          </p:cNvSpPr>
          <p:nvPr/>
        </p:nvSpPr>
        <p:spPr bwMode="auto">
          <a:xfrm>
            <a:off x="4862513" y="4729163"/>
            <a:ext cx="34226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indent="-18923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defTabSz="330200" eaLnBrk="0" hangingPunct="0"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岁的技术专家？</a:t>
            </a:r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管理层（小组长）？</a:t>
            </a:r>
            <a:endParaRPr kumimoji="1"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30000"/>
              </a:lnSpc>
              <a:buFontTx/>
              <a:buChar char="•"/>
            </a:pP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上升空间？</a:t>
            </a:r>
            <a:r>
              <a:rPr kumimoji="1" lang="en-US" altLang="zh-CN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kumimoji="1"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稳定性？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互联网还是国企？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关于简历</a:t>
            </a:r>
            <a:br>
              <a:rPr lang="zh-CN" altLang="en-US" dirty="0" smtClean="0">
                <a:sym typeface="Wingdings" panose="05000000000000000000" pitchFamily="2" charset="2"/>
              </a:rPr>
            </a:br>
            <a:br>
              <a:rPr lang="zh-CN" altLang="en-US" dirty="0" smtClean="0">
                <a:sym typeface="Wingdings" panose="05000000000000000000" pitchFamily="2" charset="2"/>
              </a:rPr>
            </a:br>
            <a:endParaRPr lang="zh-CN" altLang="en-US" dirty="0" smtClean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965" y="2367915"/>
            <a:ext cx="7081520" cy="1884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一页就行，言简意赅，介绍自己的教育背景、技能项目、奖项荣誉等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，简历上的东西一定要十分熟悉，不清楚或者理解不充分的一定不要写，简历上的项目基本是面试的必考察点。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关于大厂技术面试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17" y="1513958"/>
            <a:ext cx="7102549" cy="1977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AutoNum type="arabicPeriod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后端知识：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、消息队列、缓存、微服务、云原生、大数据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 startAt="2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算法知识：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剑指</a:t>
            </a:r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LeetCode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 startAt="2"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计算机底层知识：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、数据库（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为什么用</a:t>
            </a:r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）、操作系统（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常用命令）等；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 startAt="4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项目经验：一定要熟悉简历上的项目和技术，面试官经常会基于你的项目，问你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怎么做优化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你甚至可以挖坑，引导面试官提问。一个项目用到的各种中间件，各自适合什么场景？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面经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，面试官的问题来自题库，面经上的题很有参考价值。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面试官关注的点：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基础扎实，踏实？</a:t>
            </a:r>
            <a:endParaRPr lang="en-US" altLang="zh-CN" sz="1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逻辑清晰，聪明？</a:t>
            </a:r>
            <a:endParaRPr lang="en-US" altLang="zh-CN" sz="1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技术热情 </a:t>
            </a: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宽度和深度，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潜力？</a:t>
            </a:r>
            <a:endParaRPr lang="en-US" altLang="zh-CN" sz="1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沟通顺畅？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579725" y="5229469"/>
            <a:ext cx="3138770" cy="2164507"/>
            <a:chOff x="5158000" y="5313082"/>
            <a:chExt cx="3138770" cy="2164507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5158000" y="5313082"/>
              <a:ext cx="2891717" cy="177726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18125" y="5319646"/>
              <a:ext cx="2978645" cy="2157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具体项：</a:t>
              </a:r>
              <a:endPara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大厂实习经历；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开源贡献（技术热情）；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高水平论文或专利；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学历和专业匹配度；</a:t>
              </a:r>
              <a:endParaRPr lang="en-US" altLang="zh-CN" sz="18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基础扎实（算法及工程）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互联网技术面试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17" y="1513958"/>
            <a:ext cx="7102549" cy="19776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AutoNum type="arabicPeriod"/>
            </a:pP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这一部分，李晖阳大佬总结的相当全了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/>
            </a:pP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2.github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大佬面经：（我本人看了三遍，剑指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刷了三遍，各人觉得后端开发，这份面经足够了）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https://github.com/CyC2018/CS-Notes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5579725" y="5229469"/>
            <a:ext cx="3138770" cy="2164507"/>
            <a:chOff x="5158000" y="5313082"/>
            <a:chExt cx="3138770" cy="2164507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5158000" y="5313082"/>
              <a:ext cx="2891717" cy="177726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318125" y="5319646"/>
              <a:ext cx="2978645" cy="21579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具体项：</a:t>
              </a:r>
              <a:endPara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大厂实习经历；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开源贡献（技术热情）；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高水平论文或专利；</a:t>
              </a:r>
              <a:endParaRPr lang="en-US" altLang="zh-CN" sz="1800" b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学历和专业匹配度；</a:t>
              </a:r>
              <a:endParaRPr lang="en-US" altLang="zh-CN" sz="18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800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基础扎实（算法及工程）</a:t>
              </a:r>
              <a:endPara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Wingdings" panose="05000000000000000000" pitchFamily="2" charset="2"/>
              </a:rPr>
              <a:t>tips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888" y="1903228"/>
            <a:ext cx="6889898" cy="3030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AutoNum type="arabicPeriod"/>
            </a:pPr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月份开始，可以先投递小公司来练练手，找找面试经验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 startAt="2"/>
            </a:pP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这个时间，面经每天都要看看，保持面试状态，找感觉</a:t>
            </a:r>
            <a:endParaRPr lang="zh-CN" altLang="en-US" sz="1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https://github.com/CyC2018/CS-Notes</a:t>
            </a:r>
            <a:r>
              <a:rPr lang="zh-CN" altLang="en-US" sz="1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每次面试完成后一定要进行复盘，哪里不会补哪里，相关知识也要看一看，不要被一块石头绊倒两次</a:t>
            </a:r>
            <a:endParaRPr lang="en-US" altLang="zh-CN" sz="18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AutoNum type="arabicPeriod" startAt="2"/>
            </a:pPr>
            <a:endParaRPr lang="en-US" altLang="zh-CN" sz="1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稳住心态不要紧张，面试当做人与人的一次普通交流就好，谦逊，自信，礼貌好好回答就好，把自己的理解表达清楚即可。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关于国企面试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888" y="1903228"/>
            <a:ext cx="6889898" cy="3030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一般是现场面试</a:t>
            </a:r>
            <a:endParaRPr lang="en-US" altLang="zh-CN" sz="18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1.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自我介绍，不卑不亢，自信、大方</a:t>
            </a:r>
            <a:endParaRPr lang="zh-CN" altLang="en-US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有互联网大厂实习优势明显</a:t>
            </a:r>
            <a:endParaRPr lang="en-US" altLang="zh-CN" sz="1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以我作为一个反面教材说说群面吧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一定要审题（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看清辩论问题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当时我是参加农总的群面（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多个人分成两组，辩论，辩论题目是数字货币是否会取代纸质货币），我们这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多个人，正反方都把题目理解偏了，以为的数字货币是微信钱包，支付宝，银行网银这种，结果辩论跑偏了，其实我们说的这种东西只是支付手段并不是数字货币，概念混淆了，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结果正反方全军覆没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，哈哈哈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Wingdings" panose="05000000000000000000" pitchFamily="2" charset="2"/>
              </a:rPr>
              <a:t>秋招</a:t>
            </a:r>
            <a:r>
              <a:rPr lang="en-US" altLang="zh-CN" smtClean="0">
                <a:sym typeface="Wingdings" panose="05000000000000000000" pitchFamily="2" charset="2"/>
              </a:rPr>
              <a:t>offer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61950" y="6385034"/>
            <a:ext cx="1640271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79725" y="6511158"/>
            <a:ext cx="3390854" cy="3468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1876425"/>
          <a:ext cx="6096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地点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薪水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/>
                        <a:t>腾讯（实习转正）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白菜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/>
                        <a:t>小米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白菜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/>
                        <a:t>京东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白菜（后来给加了一些）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华为</a:t>
                      </a:r>
                      <a:endParaRPr lang="zh-CN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</a:t>
                      </a:r>
                      <a:r>
                        <a:rPr lang="zh-CN" altLang="en-US"/>
                        <a:t>级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/>
                        <a:t>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不说了丢人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zh-CN" altLang="en-US"/>
                        <a:t>百度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21k*15 + 12w</a:t>
                      </a:r>
                      <a:r>
                        <a:rPr lang="zh-CN" altLang="en-US" smtClean="0"/>
                        <a:t>签字费</a:t>
                      </a:r>
                      <a:endParaRPr lang="zh-CN" altLang="en-US" smtClean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mtClean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/>
                        <a:t>工行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天津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  <a:r>
                        <a:rPr lang="zh-CN" altLang="en-US"/>
                        <a:t>万左右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zh-CN" altLang="en-US"/>
                        <a:t>建行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天津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10+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0320" y="5455920"/>
            <a:ext cx="6226810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zh-CN" altLang="en-US" sz="18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WPS 演示</Application>
  <PresentationFormat>全屏显示(4:3)</PresentationFormat>
  <Paragraphs>182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黑体</vt:lpstr>
      <vt:lpstr>默认设计模板</vt:lpstr>
      <vt:lpstr>求职分享</vt:lpstr>
      <vt:lpstr>时间安排</vt:lpstr>
      <vt:lpstr>互联网还是国企？</vt:lpstr>
      <vt:lpstr>关于简历</vt:lpstr>
      <vt:lpstr>关于大厂技术面试</vt:lpstr>
      <vt:lpstr>关于大厂技术面试</vt:lpstr>
      <vt:lpstr>tips</vt:lpstr>
      <vt:lpstr>关于国企面试</vt:lpstr>
      <vt:lpstr>秋招offer</vt:lpstr>
      <vt:lpstr>时间点及总结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category>ppt模板设计</cp:category>
  <cp:lastModifiedBy>Administrator</cp:lastModifiedBy>
  <cp:revision>1817</cp:revision>
  <cp:lastPrinted>2113-01-01T00:00:00Z</cp:lastPrinted>
  <dcterms:created xsi:type="dcterms:W3CDTF">2113-01-01T00:00:00Z</dcterms:created>
  <dcterms:modified xsi:type="dcterms:W3CDTF">2020-03-27T12:10:48Z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2052-10.1.0.7698</vt:lpwstr>
  </property>
</Properties>
</file>