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71" r:id="rId5"/>
    <p:sldId id="285" r:id="rId6"/>
    <p:sldId id="286" r:id="rId7"/>
    <p:sldId id="287" r:id="rId8"/>
    <p:sldId id="291" r:id="rId9"/>
    <p:sldId id="292" r:id="rId10"/>
    <p:sldId id="294" r:id="rId11"/>
    <p:sldId id="293" r:id="rId12"/>
    <p:sldId id="290" r:id="rId13"/>
    <p:sldId id="288" r:id="rId14"/>
    <p:sldId id="283" r:id="rId15"/>
    <p:sldId id="284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/>
        </p14:section>
        <p14:section name="디자인, 모핑, 주석 달기, 공동 작업, 입력하세요" id="{B9B51309-D148-4332-87C2-07BE32FBCA3B}">
          <p14:sldIdLst>
            <p14:sldId id="271"/>
            <p14:sldId id="285"/>
            <p14:sldId id="286"/>
            <p14:sldId id="287"/>
            <p14:sldId id="291"/>
            <p14:sldId id="292"/>
            <p14:sldId id="294"/>
            <p14:sldId id="293"/>
            <p14:sldId id="290"/>
            <p14:sldId id="288"/>
            <p14:sldId id="283"/>
            <p14:sldId id="284"/>
          </p14:sldIdLst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84" d="100"/>
          <a:sy n="84" d="100"/>
        </p:scale>
        <p:origin x="102" y="5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2021-11-30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2021-11-30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268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003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1337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773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295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55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627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963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777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98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2021-11-30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2021-11-30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소프트웨어 실행 차단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774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카테고리 설정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상세목록 추가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윈도우 서비스 제어기능을 이용해 소프트웨어의 실행을 차단하는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실시간 프로세스 감시 스레드를 만들어 현재 실행중인 프로세스 핸들과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ID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스냅샷으로 받아와 차단할 리스트와 매칭하여 프로세스를 종료 시킨다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598BA00-D104-4B14-A392-B86786910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10" y="2620484"/>
            <a:ext cx="5715971" cy="3895344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0602E32-1FDE-4D47-97FF-79A331724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286" y="2620484"/>
            <a:ext cx="4218700" cy="389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DLP (Data Loss Prevention)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DLP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은 데이터 손실 방지를 의미한다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데이터의 흐름을 감시하여 기업 내부의 중요 정보에 대한 유출을 감지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및 차단 하는 방식이다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내용 개체 틀 17">
            <a:extLst>
              <a:ext uri="{FF2B5EF4-FFF2-40B4-BE49-F238E27FC236}">
                <a16:creationId xmlns:a16="http://schemas.microsoft.com/office/drawing/2014/main" id="{8BCAF945-B70B-429D-A154-25418D8E8762}"/>
              </a:ext>
            </a:extLst>
          </p:cNvPr>
          <p:cNvSpPr txBox="1">
            <a:spLocks/>
          </p:cNvSpPr>
          <p:nvPr/>
        </p:nvSpPr>
        <p:spPr>
          <a:xfrm>
            <a:off x="541610" y="2164788"/>
            <a:ext cx="8780190" cy="424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DLP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목적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개인 식별 정보 보호 및 준법 감시 확보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고객 정보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비즈니스 계약 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지적 재산 보호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지적 재산 및 영업 비밀 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데이터 가시성 확보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인프라 내 데이터 위치와 이동 경로 파악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데이터 손실 방지 원리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사용 중 데이터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RAM 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캐시 메모리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CPU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레지스터 안의 활성 데이터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이동 중 데이터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안전한 내부 또는 공개 인터넷 등의 네트워크를 통해 전송되는 데이터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보관 중 데이터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데이터베이스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파일시스템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일종의 백업 스토리지 인프라에 저장된 데이터</a:t>
            </a:r>
          </a:p>
        </p:txBody>
      </p:sp>
    </p:spTree>
    <p:extLst>
      <p:ext uri="{BB962C8B-B14F-4D97-AF65-F5344CB8AC3E}">
        <p14:creationId xmlns:p14="http://schemas.microsoft.com/office/powerpoint/2010/main" val="11568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6355F-A518-4D9B-B217-F5E0FDFA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50093" cy="6400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DRM (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Digital Rights Management</a:t>
            </a:r>
            <a:r>
              <a:rPr lang="en-US" altLang="ko-KR" dirty="0">
                <a:solidFill>
                  <a:schemeClr val="tx1"/>
                </a:solidFill>
                <a:latin typeface="open sans" panose="020B0604020202020204" pitchFamily="34" charset="0"/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17">
            <a:extLst>
              <a:ext uri="{FF2B5EF4-FFF2-40B4-BE49-F238E27FC236}">
                <a16:creationId xmlns:a16="http://schemas.microsoft.com/office/drawing/2014/main" id="{06181CBD-1E55-4CE9-BE65-EEA5335D3ECC}"/>
              </a:ext>
            </a:extLst>
          </p:cNvPr>
          <p:cNvSpPr txBox="1">
            <a:spLocks/>
          </p:cNvSpPr>
          <p:nvPr/>
        </p:nvSpPr>
        <p:spPr>
          <a:xfrm>
            <a:off x="541610" y="1524708"/>
            <a:ext cx="11142390" cy="1294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DRM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은 저작권자가 배포한 디지털 자료나 하드웨어의 사용을 제한 하는 것을 말한다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특정 자료를 저작권자가 의도한 용도로만 사용하도록 제한하는데 사용되는 모든 기술을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지칠하는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용어기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때문에 복사 방지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기술보호 장치도 그 일부다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1026" name="Picture 2" descr="DRM">
            <a:extLst>
              <a:ext uri="{FF2B5EF4-FFF2-40B4-BE49-F238E27FC236}">
                <a16:creationId xmlns:a16="http://schemas.microsoft.com/office/drawing/2014/main" id="{AEF6070E-CFA2-47A0-A8A4-7862E306F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21" y="2679700"/>
            <a:ext cx="7105757" cy="178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17">
            <a:extLst>
              <a:ext uri="{FF2B5EF4-FFF2-40B4-BE49-F238E27FC236}">
                <a16:creationId xmlns:a16="http://schemas.microsoft.com/office/drawing/2014/main" id="{19B3C87E-B589-4FC4-9D83-6E8C7EE2450C}"/>
              </a:ext>
            </a:extLst>
          </p:cNvPr>
          <p:cNvSpPr txBox="1">
            <a:spLocks/>
          </p:cNvSpPr>
          <p:nvPr/>
        </p:nvSpPr>
        <p:spPr>
          <a:xfrm>
            <a:off x="541610" y="4685946"/>
            <a:ext cx="11142390" cy="1294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DRM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종류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DRM 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중요 문서 구별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멀티미디어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DRM 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동영상 컨텐츠 정책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15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6355F-A518-4D9B-B217-F5E0FDFA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50093" cy="6400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DLP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DRM</a:t>
            </a:r>
            <a:r>
              <a:rPr lang="ko-KR" altLang="en-US" dirty="0">
                <a:solidFill>
                  <a:schemeClr val="tx1"/>
                </a:solidFill>
              </a:rPr>
              <a:t>의 차이점</a:t>
            </a:r>
          </a:p>
        </p:txBody>
      </p:sp>
      <p:pic>
        <p:nvPicPr>
          <p:cNvPr id="2050" name="Picture 2" descr="DLP와 DRM 비교">
            <a:extLst>
              <a:ext uri="{FF2B5EF4-FFF2-40B4-BE49-F238E27FC236}">
                <a16:creationId xmlns:a16="http://schemas.microsoft.com/office/drawing/2014/main" id="{BDEAF32C-EC70-46AD-BDFB-96F72500D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811" y="1333500"/>
            <a:ext cx="8558377" cy="507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83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웹사이트 차단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73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전체 웹사이트 접속 제어 설정 및 카테고리별 차단 설정을 이용해 웹사이트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접속시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경고 및 차단을 할 수 있는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현재 실행중인 브라우저의 핸들을 얻어온 후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UI Automation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이용해 브라우저 계층 구조 파악 후 차단할 주소 리스트와 얻어온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url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value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바꿔준다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후킹으로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url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읽어오는 방법도 있음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F14E31C-F010-4AFE-8CDF-C81E35BB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10" y="2552700"/>
            <a:ext cx="6101561" cy="38572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C53279-F6CD-4FAE-B096-69764330C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835" y="2561307"/>
            <a:ext cx="4866165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정보 유출 방지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매체별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차단정책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저장매체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이동식 디스크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등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과 기타매체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블루투스 등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카테고리 차단 설정을 통해 접속을 차단할 수 있는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시리얼 통신을 이용해 포트에 입력된 매체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usb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등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입력 신호 통해 미니 필터 드라이버를 만들어 차단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?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파일첨부 차단정책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카테고리별 설정을 통해 파일 첨부 차단시에 첨부된 파일의 내용을 없애는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첨부된 파일의 경로를 통해 해당 파일과 똑같은 복사본 파일로 만들어 쓰기 형태로 열고 안의 내용을 지운다음 업로드 시킨다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화면캡처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차단정책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기능 활성화시 화면 캡처를 할 경우 전체 화면이 가려지도록 만들어 차단하는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화면캡처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프로그램이 실행될 때 윈도우에 모자이크 필터를 넣는다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공유폴더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차단정책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차단하려는 폴더 경로를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입력시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해당 폴더 공유를 차단하는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현재 아이피와 공유 폴더로 지정된 경로를 이용해 접근 권한을 얻은 폴더들의 권한을 해제한다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클립보드 차단정책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제어 소프트웨어 목록에 있는 소프트웨어의 복사 붙여넣기 접근을 차단하는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 Alt + c or v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 대한 키보드 동시입력을 차단하거나 프로세스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dll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에서 복사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붙여넣기 함수 호출에 대한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후킹으로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차단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?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162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민감 정보 관리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990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민감 정보 검사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이메일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주민번호 등 민감정보를 검사 하는 기능이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(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실시간 검사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예약 검사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전체검사와 선택검사가 있고 검사를 통해 민감정보가 검출된 파일을 암호화하거나 삭제할 수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예외 경로를 제외한 모든 경로의 디렉토리를 파고들어가 읽기 가능한 파일의 핸들을 가져와 안의 내용에서 지정된 민감정보 키워드를 검사해 발견된 프로세스를 검출한다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Filesystem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directory_iterator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이용해 원하는 경로의 디렉토리 순회 후 파일마다 접근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 암호화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 자동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수동 암호화를 통해 비밀번호 잠금 기능이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잠금된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파일은 비밀번호 입력 전까지 실행불가 상태가 되며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mLHD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라는 확장자가 생긴다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 시스템을 이용하여 해당 파일을 쓰기 형태로 열고 안의 내용을 알고리즘을 통해 암호화 및 복호화 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Wincrypt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or crypt++ or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openssl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등의 암호화 라이브러리도 존재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75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출력물 보안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990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프린트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출력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 대해 차단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승인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 정책을 가지고 있는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출력 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기본적인 출력 차단 기능과 카테고리별 설정을 통해 차단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워터마크 등의 기능을 가지고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승인 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출력물에 대한 승인기능과 알림을 메일로 수신하거나 완료 메시지의 대상자를 정할 수 있는 기능이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 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출력물의 이미지나 페이지를 백업하는 기능이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연결된 프린터 신호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후킹을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통해 출력에 대한 부분을 차단하거나 중간에 드로우 함수를 추가해 워터마크를 출력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85D775-81B0-444F-873E-F3BBFE8C7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040" y="3194536"/>
            <a:ext cx="8503919" cy="253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9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PC </a:t>
            </a:r>
            <a:r>
              <a:rPr lang="ko-KR" altLang="en-US" dirty="0">
                <a:cs typeface="Segoe UI Light" panose="020B0502040204020203" pitchFamily="34" charset="0"/>
              </a:rPr>
              <a:t>취약점 점검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990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보안정책에 대한 부분을 실시간으로 검사하는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실시간 검사 및 제어 설정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보안 업데이트 점검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운영체제 업데이트 상태나 백신 프로그램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방화벽 등을 점검한다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윈도우 계정 보안 점검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계정의 암호 안정성을 점검한다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화면 보호기 점검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화면 보호기 설정 여부를 점검한다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공유 폴더 점검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사용자 공유 폴더의 설정 여부를 점검한다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USB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보안 점검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관리자가 지정한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USB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보안 프로그램 설치 및 실행 여부를 점검한다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기타 점검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pc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부팅시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자동실행되는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프로그램 정보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허가되지 않는 프로그램 정보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Wireless LAN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사용 정보 등 기타 부분을 점검한다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그 외에 실시간 제어 옵션을 통해 기본 설정에 대한 옵션으로 제어 가능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기타관리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588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IT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자산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(PC) , PC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사용통계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인재 등의 로그를 조회하거나 정책을 설정할 수 있는 페이지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IT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자산관리 정책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소프트웨어 라이선스 관리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사내에서 사용중인 소프트웨어의 설치 수량 확인 및 라이선스 관리 설정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반출정책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반출하는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위치와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IP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기록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절전정책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기준시간동안 입력이 없으면 자동으로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 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모니터를 절전모드로 들어가게 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사용통계 관리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웹사이트 접속내역 수집정책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웹사이트 접속내역을 수집하는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소프트웨어 실행내역 수집정책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소프트웨어 실행내역을 수집하는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활용내역 수집정책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PC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활용 시간과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비활용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시간을 기록하는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인재관리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취업사이트 접속내역 수집정책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취업사이트 내역을 수집하는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웹 검색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문서 활용 내역 수집정책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웹이나 문서에서 취업에 대한 내용들을 금칙어로 설정하는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9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DLL</a:t>
            </a:r>
            <a:r>
              <a:rPr lang="ko-KR" altLang="en-US" dirty="0">
                <a:cs typeface="Segoe UI Light" panose="020B0502040204020203" pitchFamily="34" charset="0"/>
              </a:rPr>
              <a:t> </a:t>
            </a:r>
            <a:r>
              <a:rPr lang="en-US" altLang="ko-KR" dirty="0">
                <a:cs typeface="Segoe UI Light" panose="020B0502040204020203" pitchFamily="34" charset="0"/>
              </a:rPr>
              <a:t>Injection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990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DLL 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실행 파일에서 해당 라이브러리의 기능을 사용 시에만 라이브러리 파일을 참조하여 기능을 호출한다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DLL Injection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통해 프로세스에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DLL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붙여 놓으면 그 해당 프로세스에서만 동작할 수 있게 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0B9FEC8F-AF0F-4920-B96E-FCD34A33C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067" y="2431959"/>
            <a:ext cx="7811866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9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EDR (Endpoint Detection and Response)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24805" y="1334208"/>
            <a:ext cx="11142390" cy="5333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엔드포인트는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네트워크에 연결되어 있는 끝점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최종장치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 전자기기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스마트폰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데스크탑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말한다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작동원리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엔드 포인트에서 프로세스 생성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레지스트리 변경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인터넷 접속기록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 다운로드 등 다양한 정보를 수집한다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수집 정보는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EDR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서버로 전송 및 분석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2.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악성코드로 판명된 정보가 있을 경우 해당 패턴을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EDR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엔진에 업데이트 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사내와 외부 클라우드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EDR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서버에도 적용되기 때문에 악성행위에 대응 가능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3.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패턴 업데이트 부분에서 안티바이러스와의 차이점이 있다면 안티바이러스는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시그니처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기반의 탐지방식을 사용하고 있으며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EDR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은 행위기반을 통해 탐지한다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29E0D5-62F6-4FA0-89C6-649B93628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1739900"/>
            <a:ext cx="3511550" cy="204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25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{1D0345B1-6E46-4861-AF74-F38A97D61B25}tf10001108_win32</Template>
  <TotalTime>3704</TotalTime>
  <Words>1004</Words>
  <Application>Microsoft Office PowerPoint</Application>
  <PresentationFormat>와이드스크린</PresentationFormat>
  <Paragraphs>107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open sans</vt:lpstr>
      <vt:lpstr>WelcomeDoc</vt:lpstr>
      <vt:lpstr>소프트웨어 실행 차단</vt:lpstr>
      <vt:lpstr>웹사이트 차단</vt:lpstr>
      <vt:lpstr>정보 유출 방지</vt:lpstr>
      <vt:lpstr>민감 정보 관리</vt:lpstr>
      <vt:lpstr>출력물 보안</vt:lpstr>
      <vt:lpstr>PC 취약점 점검</vt:lpstr>
      <vt:lpstr>기타관리</vt:lpstr>
      <vt:lpstr>DLL Injection</vt:lpstr>
      <vt:lpstr>EDR (Endpoint Detection and Response)</vt:lpstr>
      <vt:lpstr>DLP (Data Loss Prevention)</vt:lpstr>
      <vt:lpstr>DRM (Digital Rights Management)</vt:lpstr>
      <vt:lpstr>DLP와 DRM의 차이점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안 영훈</dc:creator>
  <cp:keywords/>
  <cp:lastModifiedBy>안 영훈</cp:lastModifiedBy>
  <cp:revision>139</cp:revision>
  <dcterms:created xsi:type="dcterms:W3CDTF">2021-11-02T05:22:23Z</dcterms:created>
  <dcterms:modified xsi:type="dcterms:W3CDTF">2021-11-30T04:32:31Z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