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9"/>
  </p:notesMasterIdLst>
  <p:handoutMasterIdLst>
    <p:handoutMasterId r:id="rId30"/>
  </p:handoutMasterIdLst>
  <p:sldIdLst>
    <p:sldId id="256" r:id="rId2"/>
    <p:sldId id="259" r:id="rId3"/>
    <p:sldId id="260" r:id="rId4"/>
    <p:sldId id="261" r:id="rId5"/>
    <p:sldId id="262" r:id="rId6"/>
    <p:sldId id="285" r:id="rId7"/>
    <p:sldId id="265" r:id="rId8"/>
    <p:sldId id="286" r:id="rId9"/>
    <p:sldId id="277" r:id="rId10"/>
    <p:sldId id="271" r:id="rId11"/>
    <p:sldId id="290" r:id="rId12"/>
    <p:sldId id="291" r:id="rId13"/>
    <p:sldId id="287" r:id="rId14"/>
    <p:sldId id="289" r:id="rId15"/>
    <p:sldId id="293" r:id="rId16"/>
    <p:sldId id="294" r:id="rId17"/>
    <p:sldId id="295" r:id="rId18"/>
    <p:sldId id="296" r:id="rId19"/>
    <p:sldId id="297" r:id="rId20"/>
    <p:sldId id="298" r:id="rId21"/>
    <p:sldId id="299" r:id="rId22"/>
    <p:sldId id="300" r:id="rId23"/>
    <p:sldId id="302" r:id="rId24"/>
    <p:sldId id="288" r:id="rId25"/>
    <p:sldId id="301" r:id="rId26"/>
    <p:sldId id="303" r:id="rId27"/>
    <p:sldId id="28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86" d="100"/>
          <a:sy n="86" d="100"/>
        </p:scale>
        <p:origin x="1157" y="62"/>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en-US" altLang="en-US" dirty="0"/>
            <a:t>Burrows-wheeler</a:t>
          </a:r>
          <a:r>
            <a:rPr lang="zh-CN" altLang="en-US" dirty="0"/>
            <a:t>变换（</a:t>
          </a:r>
          <a:r>
            <a:rPr lang="en-US" altLang="zh-CN" dirty="0"/>
            <a:t>BWT</a:t>
          </a:r>
          <a:r>
            <a:rPr lang="zh-CN" altLang="en-US" dirty="0"/>
            <a:t>算法）</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后缀树和后缀数组</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哈希索引</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块排序</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压缩序列</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dirty="0"/>
            <a:t>哈希表</a:t>
          </a:r>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dirty="0"/>
            <a:t>快速索引</a:t>
          </a:r>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后缀树</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后缀树组</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块排序</a:t>
          </a:r>
        </a:p>
        <a:p>
          <a:pPr marL="171450" lvl="1" indent="-171450" algn="l" defTabSz="844550">
            <a:lnSpc>
              <a:spcPct val="90000"/>
            </a:lnSpc>
            <a:spcBef>
              <a:spcPct val="0"/>
            </a:spcBef>
            <a:spcAft>
              <a:spcPct val="15000"/>
            </a:spcAft>
            <a:buChar char="•"/>
          </a:pPr>
          <a:r>
            <a:rPr lang="zh-CN" altLang="en-US" sz="1900" kern="1200" dirty="0"/>
            <a:t>压缩序列</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en-US" altLang="en-US" sz="1900" kern="1200" dirty="0"/>
            <a:t>Burrows-wheeler</a:t>
          </a:r>
          <a:r>
            <a:rPr lang="zh-CN" altLang="en-US" sz="1900" kern="1200" dirty="0"/>
            <a:t>变换（</a:t>
          </a:r>
          <a:r>
            <a:rPr lang="en-US" altLang="zh-CN" sz="1900" kern="1200" dirty="0"/>
            <a:t>BWT</a:t>
          </a:r>
          <a:r>
            <a:rPr lang="zh-CN" altLang="en-US" sz="1900" kern="1200" dirty="0"/>
            <a:t>算法）</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哈希表</a:t>
          </a:r>
        </a:p>
        <a:p>
          <a:pPr marL="171450" lvl="1" indent="-171450" algn="l" defTabSz="844550">
            <a:lnSpc>
              <a:spcPct val="90000"/>
            </a:lnSpc>
            <a:spcBef>
              <a:spcPct val="0"/>
            </a:spcBef>
            <a:spcAft>
              <a:spcPct val="15000"/>
            </a:spcAft>
            <a:buChar char="•"/>
          </a:pPr>
          <a:r>
            <a:rPr lang="zh-CN" altLang="en-US" sz="1900" kern="1200" dirty="0"/>
            <a:t>快速索引</a:t>
          </a:r>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哈希索引</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后缀树</a:t>
          </a:r>
        </a:p>
        <a:p>
          <a:pPr marL="171450" lvl="1" indent="-171450" algn="l" defTabSz="844550">
            <a:lnSpc>
              <a:spcPct val="90000"/>
            </a:lnSpc>
            <a:spcBef>
              <a:spcPct val="0"/>
            </a:spcBef>
            <a:spcAft>
              <a:spcPct val="15000"/>
            </a:spcAft>
            <a:buChar char="•"/>
          </a:pPr>
          <a:r>
            <a:rPr lang="zh-CN" altLang="en-US" sz="1900" kern="1200" dirty="0"/>
            <a:t>后缀树组</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后缀树和后缀数组</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2021/6/9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2021/6/9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dirty="0"/>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dirty="0"/>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400" dirty="0"/>
              <a:t>Finding the exact matches</a:t>
            </a:r>
            <a:endParaRPr lang="zh-CN" altLang="en-US" sz="4400" dirty="0"/>
          </a:p>
        </p:txBody>
      </p:sp>
      <p:sp>
        <p:nvSpPr>
          <p:cNvPr id="5" name="副标题 4"/>
          <p:cNvSpPr>
            <a:spLocks noGrp="1"/>
          </p:cNvSpPr>
          <p:nvPr>
            <p:ph type="subTitle" idx="1"/>
          </p:nvPr>
        </p:nvSpPr>
        <p:spPr/>
        <p:txBody>
          <a:bodyPr/>
          <a:lstStyle/>
          <a:p>
            <a:r>
              <a:rPr lang="en-US" altLang="zh-CN" sz="2800" dirty="0"/>
              <a:t>2021</a:t>
            </a:r>
            <a:r>
              <a:rPr lang="zh-CN" altLang="en-US" sz="2800" dirty="0"/>
              <a:t>年</a:t>
            </a:r>
            <a:r>
              <a:rPr lang="en-US" altLang="zh-CN" sz="2800" dirty="0"/>
              <a:t>6</a:t>
            </a:r>
            <a:r>
              <a:rPr lang="zh-CN" altLang="en-US" sz="2800" dirty="0"/>
              <a:t>月</a:t>
            </a:r>
          </a:p>
        </p:txBody>
      </p:sp>
    </p:spTree>
    <p:extLst>
      <p:ext uri="{BB962C8B-B14F-4D97-AF65-F5344CB8AC3E}">
        <p14:creationId xmlns:p14="http://schemas.microsoft.com/office/powerpoint/2010/main" val="1691820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6" y="1685678"/>
            <a:ext cx="8294868" cy="4921498"/>
          </a:xfrm>
        </p:spPr>
        <p:txBody>
          <a:bodyPr>
            <a:normAutofit/>
          </a:bodyPr>
          <a:lstStyle/>
          <a:p>
            <a:pPr lvl="0"/>
            <a:r>
              <a:rPr lang="en-US" altLang="en-US" dirty="0"/>
              <a:t>Burrows-wheeler</a:t>
            </a:r>
            <a:r>
              <a:rPr lang="zh-CN" altLang="en-US" dirty="0"/>
              <a:t>变换（</a:t>
            </a:r>
            <a:r>
              <a:rPr lang="en-US" altLang="zh-CN" dirty="0"/>
              <a:t>BWT</a:t>
            </a:r>
            <a:r>
              <a:rPr lang="zh-CN" altLang="en-US" dirty="0"/>
              <a:t>算法）</a:t>
            </a:r>
          </a:p>
          <a:p>
            <a:pPr lvl="1"/>
            <a:r>
              <a:rPr lang="en-US" altLang="zh-CN" dirty="0"/>
              <a:t>BWT</a:t>
            </a:r>
            <a:r>
              <a:rPr lang="zh-CN" altLang="en-US" dirty="0"/>
              <a:t>算法将输入的序列进行“全循环排列”，再对全循环字符串进行字典序排序，排序后输出全循环字符串的最后一个字母连成的字符串。</a:t>
            </a:r>
            <a:r>
              <a:rPr lang="en-US" altLang="zh-CN" dirty="0"/>
              <a:t>BWT</a:t>
            </a:r>
            <a:r>
              <a:rPr lang="zh-CN" altLang="en-US" dirty="0"/>
              <a:t>算法的结果是原序列中相同的字符在输出字符串中很大程度上聚集到了一起。</a:t>
            </a:r>
            <a:endParaRPr lang="en-US" altLang="zh-CN" dirty="0"/>
          </a:p>
          <a:p>
            <a:pPr lvl="1"/>
            <a:r>
              <a:rPr lang="en-US" altLang="zh-CN" dirty="0"/>
              <a:t>BWT</a:t>
            </a:r>
            <a:r>
              <a:rPr lang="zh-CN" altLang="en-US" dirty="0"/>
              <a:t>算法能够在不需要额外数据的前提下，仅通过牺牲额外的计算，提高文本压缩效率。对经过</a:t>
            </a:r>
            <a:r>
              <a:rPr lang="en-US" altLang="zh-CN" dirty="0"/>
              <a:t>Burrows-wheeler</a:t>
            </a:r>
            <a:r>
              <a:rPr lang="zh-CN" altLang="en-US" dirty="0"/>
              <a:t>变换后的序列再使用通用的统计压缩模型（</a:t>
            </a:r>
            <a:r>
              <a:rPr lang="en-US" altLang="zh-CN" dirty="0"/>
              <a:t>Huffman</a:t>
            </a:r>
            <a:r>
              <a:rPr lang="zh-CN" altLang="en-US" dirty="0"/>
              <a:t>编码，</a:t>
            </a:r>
            <a:r>
              <a:rPr lang="en-US" altLang="zh-CN" dirty="0"/>
              <a:t>PPM</a:t>
            </a:r>
            <a:r>
              <a:rPr lang="zh-CN" altLang="en-US" dirty="0"/>
              <a:t>算法等）进行压缩能够得到理想的压缩率。</a:t>
            </a:r>
            <a:endParaRPr lang="en-US" altLang="zh-CN" dirty="0"/>
          </a:p>
        </p:txBody>
      </p:sp>
      <p:sp>
        <p:nvSpPr>
          <p:cNvPr id="4" name="标题 3"/>
          <p:cNvSpPr>
            <a:spLocks noGrp="1"/>
          </p:cNvSpPr>
          <p:nvPr>
            <p:ph type="title"/>
          </p:nvPr>
        </p:nvSpPr>
        <p:spPr/>
        <p:txBody>
          <a:bodyPr/>
          <a:lstStyle/>
          <a:p>
            <a:r>
              <a:rPr lang="en-US" altLang="zh-CN" sz="3200" dirty="0"/>
              <a:t>background</a:t>
            </a:r>
            <a:endParaRPr lang="zh-CN" altLang="en-US" sz="3200" dirty="0"/>
          </a:p>
        </p:txBody>
      </p:sp>
    </p:spTree>
    <p:extLst>
      <p:ext uri="{BB962C8B-B14F-4D97-AF65-F5344CB8AC3E}">
        <p14:creationId xmlns:p14="http://schemas.microsoft.com/office/powerpoint/2010/main" val="418563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6" y="1685678"/>
            <a:ext cx="8294868" cy="4921498"/>
          </a:xfrm>
        </p:spPr>
        <p:txBody>
          <a:bodyPr>
            <a:normAutofit/>
          </a:bodyPr>
          <a:lstStyle/>
          <a:p>
            <a:pPr lvl="0"/>
            <a:r>
              <a:rPr lang="zh-CN" altLang="en-US" dirty="0"/>
              <a:t>哈希索引</a:t>
            </a:r>
            <a:endParaRPr lang="en-US" altLang="zh-CN" dirty="0"/>
          </a:p>
          <a:p>
            <a:pPr lvl="1"/>
            <a:r>
              <a:rPr lang="zh-CN" altLang="en-US" dirty="0"/>
              <a:t>哈希索引的原理是通过滑动窗口的方式建立哈希表，将序列位置信息储存于一个哈希表内</a:t>
            </a:r>
            <a:r>
              <a:rPr lang="en-US" altLang="zh-CN" dirty="0"/>
              <a:t>,</a:t>
            </a:r>
            <a:r>
              <a:rPr lang="zh-CN" altLang="en-US" dirty="0"/>
              <a:t>建立哈希数据索引的方法，能够达到较快的索引速度，但是需要耗费大量的内存。</a:t>
            </a:r>
            <a:endParaRPr lang="en-US" altLang="zh-CN" dirty="0"/>
          </a:p>
          <a:p>
            <a:pPr lvl="1"/>
            <a:r>
              <a:rPr lang="zh-CN" altLang="en-US" dirty="0"/>
              <a:t>例如在目前公认的人类基因组版本</a:t>
            </a:r>
            <a:r>
              <a:rPr lang="en-US" altLang="zh-CN" dirty="0"/>
              <a:t>HG19</a:t>
            </a:r>
            <a:r>
              <a:rPr lang="zh-CN" altLang="en-US" dirty="0"/>
              <a:t>中，哈希表已经达到了</a:t>
            </a:r>
            <a:r>
              <a:rPr lang="en-US" altLang="zh-CN" dirty="0"/>
              <a:t>15G</a:t>
            </a:r>
            <a:r>
              <a:rPr lang="zh-CN" altLang="en-US" dirty="0"/>
              <a:t>，这是一个很大的空间。</a:t>
            </a:r>
            <a:endParaRPr lang="en-US" altLang="zh-CN" dirty="0"/>
          </a:p>
        </p:txBody>
      </p:sp>
      <p:sp>
        <p:nvSpPr>
          <p:cNvPr id="4" name="标题 3"/>
          <p:cNvSpPr>
            <a:spLocks noGrp="1"/>
          </p:cNvSpPr>
          <p:nvPr>
            <p:ph type="title"/>
          </p:nvPr>
        </p:nvSpPr>
        <p:spPr/>
        <p:txBody>
          <a:bodyPr/>
          <a:lstStyle/>
          <a:p>
            <a:r>
              <a:rPr lang="en-US" altLang="zh-CN" sz="3200" dirty="0"/>
              <a:t>background</a:t>
            </a:r>
            <a:endParaRPr lang="zh-CN" altLang="en-US" sz="3200" dirty="0"/>
          </a:p>
        </p:txBody>
      </p:sp>
    </p:spTree>
    <p:extLst>
      <p:ext uri="{BB962C8B-B14F-4D97-AF65-F5344CB8AC3E}">
        <p14:creationId xmlns:p14="http://schemas.microsoft.com/office/powerpoint/2010/main" val="219916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6" y="1685678"/>
            <a:ext cx="8294868" cy="4921498"/>
          </a:xfrm>
        </p:spPr>
        <p:txBody>
          <a:bodyPr>
            <a:normAutofit/>
          </a:bodyPr>
          <a:lstStyle/>
          <a:p>
            <a:pPr lvl="0"/>
            <a:r>
              <a:rPr lang="zh-CN" altLang="en-US" dirty="0"/>
              <a:t>后缀树和后缀树组</a:t>
            </a:r>
          </a:p>
          <a:p>
            <a:pPr lvl="1"/>
            <a:r>
              <a:rPr lang="zh-CN" altLang="en-US" dirty="0"/>
              <a:t>后缀树通过建立后缀树这样一个数据结构储存序列位置信息，支持非常快速的对齐。但是后缀树的建立麻烦，计算耗时长，同时消耗很大的空间。</a:t>
            </a:r>
            <a:endParaRPr lang="en-US" altLang="zh-CN" dirty="0"/>
          </a:p>
          <a:p>
            <a:pPr lvl="1"/>
            <a:r>
              <a:rPr lang="zh-CN" altLang="en-US" dirty="0"/>
              <a:t>后缀树组相对于后缀树来说计算更加简单，同时更节省空间。建立后缀树（或后缀树组）后，可以通过二进制搜索算法进行快速查询，但需要大范围的内存访问。</a:t>
            </a:r>
            <a:endParaRPr lang="en-US" altLang="zh-CN" dirty="0"/>
          </a:p>
          <a:p>
            <a:pPr lvl="1"/>
            <a:r>
              <a:rPr lang="zh-CN" altLang="en-US" dirty="0"/>
              <a:t>我们小组选择的是利用建立后缀数组实现序列的精确匹配。</a:t>
            </a:r>
            <a:endParaRPr lang="en-US" altLang="zh-CN" dirty="0"/>
          </a:p>
        </p:txBody>
      </p:sp>
      <p:sp>
        <p:nvSpPr>
          <p:cNvPr id="4" name="标题 3"/>
          <p:cNvSpPr>
            <a:spLocks noGrp="1"/>
          </p:cNvSpPr>
          <p:nvPr>
            <p:ph type="title"/>
          </p:nvPr>
        </p:nvSpPr>
        <p:spPr/>
        <p:txBody>
          <a:bodyPr/>
          <a:lstStyle/>
          <a:p>
            <a:r>
              <a:rPr lang="en-US" altLang="zh-CN" sz="3200" dirty="0"/>
              <a:t>background</a:t>
            </a:r>
            <a:endParaRPr lang="zh-CN" altLang="en-US" sz="3200" dirty="0"/>
          </a:p>
        </p:txBody>
      </p:sp>
    </p:spTree>
    <p:extLst>
      <p:ext uri="{BB962C8B-B14F-4D97-AF65-F5344CB8AC3E}">
        <p14:creationId xmlns:p14="http://schemas.microsoft.com/office/powerpoint/2010/main" val="345241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10">
            <a:extLst>
              <a:ext uri="{FF2B5EF4-FFF2-40B4-BE49-F238E27FC236}">
                <a16:creationId xmlns:a16="http://schemas.microsoft.com/office/drawing/2014/main" id="{54CBC3B4-020D-48CF-B096-72F9E17B33B4}"/>
              </a:ext>
            </a:extLst>
          </p:cNvPr>
          <p:cNvSpPr>
            <a:spLocks noChangeAspect="1"/>
          </p:cNvSpPr>
          <p:nvPr/>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0" name="Freeform 10">
            <a:extLst>
              <a:ext uri="{FF2B5EF4-FFF2-40B4-BE49-F238E27FC236}">
                <a16:creationId xmlns:a16="http://schemas.microsoft.com/office/drawing/2014/main" id="{09000D87-23CA-45AA-8FFF-D15783435414}"/>
              </a:ext>
            </a:extLst>
          </p:cNvPr>
          <p:cNvSpPr>
            <a:spLocks noChangeAspect="1"/>
          </p:cNvSpPr>
          <p:nvPr/>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8" name="Freeform 10">
            <a:extLst>
              <a:ext uri="{FF2B5EF4-FFF2-40B4-BE49-F238E27FC236}">
                <a16:creationId xmlns:a16="http://schemas.microsoft.com/office/drawing/2014/main" id="{CF350C90-D9E4-4468-907A-907D0FE9F1AE}"/>
              </a:ext>
            </a:extLst>
          </p:cNvPr>
          <p:cNvSpPr>
            <a:spLocks/>
          </p:cNvSpPr>
          <p:nvPr/>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cxnSpLocks/>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en-US" altLang="zh-CN" sz="2400" dirty="0"/>
              <a:t>project</a:t>
            </a:r>
            <a:endParaRPr lang="zh-CN" altLang="en-US" sz="2400" dirty="0"/>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cxnSpLocks/>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t>motivation</a:t>
            </a:r>
            <a:endParaRPr lang="zh-CN" altLang="en-US" sz="2400" dirty="0"/>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background</a:t>
            </a:r>
            <a:endParaRPr lang="zh-CN" altLang="en-US" sz="2400" dirty="0"/>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cxnSpLocks/>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t>solution</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en-US" altLang="zh-CN" sz="2400" dirty="0"/>
              <a:t>demo</a:t>
            </a:r>
            <a:endParaRPr lang="zh-CN" altLang="en-US" sz="2400" dirty="0"/>
          </a:p>
        </p:txBody>
      </p:sp>
    </p:spTree>
    <p:extLst>
      <p:ext uri="{BB962C8B-B14F-4D97-AF65-F5344CB8AC3E}">
        <p14:creationId xmlns:p14="http://schemas.microsoft.com/office/powerpoint/2010/main" val="3842952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7CE0C5-5568-4A24-9F97-A48B06367ADA}"/>
              </a:ext>
            </a:extLst>
          </p:cNvPr>
          <p:cNvSpPr>
            <a:spLocks noGrp="1"/>
          </p:cNvSpPr>
          <p:nvPr>
            <p:ph sz="quarter" idx="10"/>
          </p:nvPr>
        </p:nvSpPr>
        <p:spPr/>
        <p:txBody>
          <a:bodyPr/>
          <a:lstStyle/>
          <a:p>
            <a:pPr marL="0" indent="0">
              <a:buNone/>
            </a:pPr>
            <a:r>
              <a:rPr lang="zh-CN" altLang="en-US" dirty="0"/>
              <a:t>什么是后缀数组？</a:t>
            </a:r>
            <a:endParaRPr lang="en-US" altLang="zh-CN" dirty="0"/>
          </a:p>
          <a:p>
            <a:pPr marL="0" indent="0">
              <a:buNone/>
            </a:pPr>
            <a:endParaRPr lang="zh-CN" altLang="en-US" dirty="0"/>
          </a:p>
          <a:p>
            <a:pPr lvl="1">
              <a:buFont typeface="Wingdings" panose="05000000000000000000" pitchFamily="2" charset="2"/>
              <a:buChar char="Ø"/>
            </a:pPr>
            <a:r>
              <a:rPr lang="zh-CN" altLang="en-US" dirty="0"/>
              <a:t>​后缀：字符串</a:t>
            </a:r>
            <a:r>
              <a:rPr lang="en-US" altLang="zh-CN" dirty="0"/>
              <a:t>s</a:t>
            </a:r>
            <a:r>
              <a:rPr lang="zh-CN" altLang="en-US" dirty="0"/>
              <a:t>从某个位置</a:t>
            </a:r>
            <a:r>
              <a:rPr lang="en-US" altLang="zh-CN" dirty="0"/>
              <a:t>i</a:t>
            </a:r>
            <a:r>
              <a:rPr lang="zh-CN" altLang="en-US" dirty="0"/>
              <a:t>到字符串末尾的子串，定义以</a:t>
            </a:r>
            <a:r>
              <a:rPr lang="en-US" altLang="zh-CN" dirty="0"/>
              <a:t>s</a:t>
            </a:r>
            <a:r>
              <a:rPr lang="zh-CN" altLang="en-US" dirty="0"/>
              <a:t>的第</a:t>
            </a:r>
            <a:r>
              <a:rPr lang="en-US" altLang="zh-CN" dirty="0"/>
              <a:t>i</a:t>
            </a:r>
            <a:r>
              <a:rPr lang="zh-CN" altLang="en-US" dirty="0"/>
              <a:t>个字符为第一个元素的后缀为</a:t>
            </a:r>
            <a:r>
              <a:rPr lang="en-US" altLang="zh-CN" dirty="0"/>
              <a:t>suff(i)</a:t>
            </a:r>
            <a:r>
              <a:rPr lang="zh-CN" altLang="en-US" dirty="0"/>
              <a:t>。</a:t>
            </a:r>
            <a:endParaRPr lang="en-US" altLang="zh-CN" dirty="0"/>
          </a:p>
          <a:p>
            <a:pPr marL="457200" lvl="1" indent="0">
              <a:buNone/>
            </a:pPr>
            <a:endParaRPr lang="zh-CN" altLang="en-US" dirty="0"/>
          </a:p>
          <a:p>
            <a:pPr lvl="1">
              <a:buFont typeface="Wingdings" panose="05000000000000000000" pitchFamily="2" charset="2"/>
              <a:buChar char="Ø"/>
            </a:pPr>
            <a:r>
              <a:rPr lang="zh-CN" altLang="en-US" dirty="0"/>
              <a:t>​后缀数组</a:t>
            </a:r>
            <a:r>
              <a:rPr lang="en-US" altLang="zh-CN" dirty="0"/>
              <a:t>sa[i]</a:t>
            </a:r>
            <a:r>
              <a:rPr lang="zh-CN" altLang="en-US" dirty="0"/>
              <a:t>：把</a:t>
            </a:r>
            <a:r>
              <a:rPr lang="en-US" altLang="zh-CN" dirty="0"/>
              <a:t>s</a:t>
            </a:r>
            <a:r>
              <a:rPr lang="zh-CN" altLang="en-US" dirty="0"/>
              <a:t>的每个后缀按照字典序排列，后缀数组</a:t>
            </a:r>
            <a:r>
              <a:rPr lang="en-US" altLang="zh-CN" dirty="0"/>
              <a:t>sa[i]</a:t>
            </a:r>
            <a:r>
              <a:rPr lang="zh-CN" altLang="en-US" dirty="0"/>
              <a:t>就表示排名为</a:t>
            </a:r>
            <a:r>
              <a:rPr lang="en-US" altLang="zh-CN" dirty="0"/>
              <a:t>i</a:t>
            </a:r>
            <a:r>
              <a:rPr lang="zh-CN" altLang="en-US" dirty="0"/>
              <a:t>的后缀的起始位置的下标；它的映射数组</a:t>
            </a:r>
            <a:r>
              <a:rPr lang="en-US" altLang="zh-CN" dirty="0"/>
              <a:t>rank[i]</a:t>
            </a:r>
            <a:r>
              <a:rPr lang="zh-CN" altLang="en-US" dirty="0"/>
              <a:t>就表示</a:t>
            </a:r>
            <a:r>
              <a:rPr lang="en-US" altLang="zh-CN" dirty="0"/>
              <a:t>suff(i)</a:t>
            </a:r>
            <a:r>
              <a:rPr lang="zh-CN" altLang="en-US" dirty="0"/>
              <a:t>的字典序排名。	</a:t>
            </a:r>
            <a:endParaRPr lang="en-US" altLang="zh-CN" dirty="0"/>
          </a:p>
          <a:p>
            <a:pPr marL="457200" lvl="1" indent="0">
              <a:buNone/>
            </a:pPr>
            <a:r>
              <a:rPr lang="en-US" altLang="zh-CN" dirty="0"/>
              <a:t>			</a:t>
            </a:r>
            <a:r>
              <a:rPr lang="zh-CN" altLang="en-US" dirty="0"/>
              <a:t>易知性质：</a:t>
            </a:r>
            <a:r>
              <a:rPr lang="en-US" altLang="zh-CN" dirty="0"/>
              <a:t>sa[rank[i]]=rank[sa[i]]=i</a:t>
            </a:r>
          </a:p>
          <a:p>
            <a:pPr marL="0" indent="0">
              <a:buNone/>
            </a:pPr>
            <a:endParaRPr lang="en-US" altLang="zh-CN" dirty="0"/>
          </a:p>
          <a:p>
            <a:pPr marL="0" indent="0">
              <a:buNone/>
            </a:pPr>
            <a:endParaRPr lang="zh-CN" altLang="en-US" dirty="0"/>
          </a:p>
        </p:txBody>
      </p:sp>
      <p:sp>
        <p:nvSpPr>
          <p:cNvPr id="3" name="标题 2">
            <a:extLst>
              <a:ext uri="{FF2B5EF4-FFF2-40B4-BE49-F238E27FC236}">
                <a16:creationId xmlns:a16="http://schemas.microsoft.com/office/drawing/2014/main" id="{F6A9D373-2B25-4DC8-85DA-86755906D905}"/>
              </a:ext>
            </a:extLst>
          </p:cNvPr>
          <p:cNvSpPr>
            <a:spLocks noGrp="1"/>
          </p:cNvSpPr>
          <p:nvPr>
            <p:ph type="title"/>
          </p:nvPr>
        </p:nvSpPr>
        <p:spPr/>
        <p:txBody>
          <a:bodyPr>
            <a:normAutofit/>
          </a:bodyPr>
          <a:lstStyle/>
          <a:p>
            <a:r>
              <a:rPr lang="en-US" altLang="zh-CN" sz="3200" dirty="0"/>
              <a:t>Solution</a:t>
            </a:r>
            <a:r>
              <a:rPr lang="zh-CN" altLang="en-US" sz="3200" dirty="0"/>
              <a:t>：</a:t>
            </a:r>
            <a:r>
              <a:rPr lang="en-US" altLang="zh-CN" sz="3200" dirty="0"/>
              <a:t>Suffix Array Algorithm</a:t>
            </a:r>
            <a:endParaRPr lang="zh-CN" altLang="en-US" dirty="0"/>
          </a:p>
        </p:txBody>
      </p:sp>
    </p:spTree>
    <p:extLst>
      <p:ext uri="{BB962C8B-B14F-4D97-AF65-F5344CB8AC3E}">
        <p14:creationId xmlns:p14="http://schemas.microsoft.com/office/powerpoint/2010/main" val="348013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08DAA4-446E-4328-82BE-43AE5F785243}"/>
              </a:ext>
            </a:extLst>
          </p:cNvPr>
          <p:cNvSpPr>
            <a:spLocks noGrp="1"/>
          </p:cNvSpPr>
          <p:nvPr>
            <p:ph sz="quarter" idx="10"/>
          </p:nvPr>
        </p:nvSpPr>
        <p:spPr/>
        <p:txBody>
          <a:bodyPr/>
          <a:lstStyle/>
          <a:p>
            <a:pPr marL="0" indent="0">
              <a:buNone/>
            </a:pPr>
            <a:r>
              <a:rPr lang="zh-CN" altLang="en-US" dirty="0"/>
              <a:t>以字符串</a:t>
            </a:r>
            <a:r>
              <a:rPr lang="en-US" altLang="zh-CN" dirty="0"/>
              <a:t>s</a:t>
            </a:r>
            <a:r>
              <a:rPr lang="zh-CN" altLang="en-US" dirty="0"/>
              <a:t>：</a:t>
            </a:r>
            <a:r>
              <a:rPr lang="en-US" altLang="zh-CN" dirty="0"/>
              <a:t>TATACG </a:t>
            </a:r>
            <a:r>
              <a:rPr lang="zh-CN" altLang="en-US" dirty="0"/>
              <a:t>为例说明</a:t>
            </a:r>
            <a:endParaRPr lang="en-US" altLang="zh-CN" dirty="0"/>
          </a:p>
          <a:p>
            <a:pPr marL="0" indent="0">
              <a:buNone/>
            </a:pPr>
            <a:r>
              <a:rPr lang="en-US" altLang="zh-CN" dirty="0"/>
              <a:t>	</a:t>
            </a:r>
            <a:r>
              <a:rPr lang="zh-CN" altLang="en-US" dirty="0"/>
              <a:t>后缀</a:t>
            </a:r>
            <a:r>
              <a:rPr lang="en-US" altLang="zh-CN" dirty="0"/>
              <a:t>suff(</a:t>
            </a:r>
            <a:r>
              <a:rPr lang="en-US" altLang="zh-CN" dirty="0" err="1"/>
              <a:t>i</a:t>
            </a:r>
            <a:r>
              <a:rPr lang="en-US" altLang="zh-CN" dirty="0"/>
              <a:t>):</a:t>
            </a:r>
            <a:r>
              <a:rPr lang="zh-CN" altLang="en-US" sz="1600" dirty="0"/>
              <a:t>字符串</a:t>
            </a:r>
            <a:r>
              <a:rPr lang="en-US" altLang="zh-CN" sz="1600" dirty="0"/>
              <a:t>s</a:t>
            </a:r>
            <a:r>
              <a:rPr lang="zh-CN" altLang="en-US" sz="1600" dirty="0"/>
              <a:t>从某个位置</a:t>
            </a:r>
            <a:r>
              <a:rPr lang="en-US" altLang="zh-CN" sz="1600" dirty="0"/>
              <a:t>i</a:t>
            </a:r>
            <a:r>
              <a:rPr lang="zh-CN" altLang="en-US" sz="1600" dirty="0"/>
              <a:t>到字符串末尾的子串，定义以</a:t>
            </a:r>
            <a:r>
              <a:rPr lang="en-US" altLang="zh-CN" sz="1600" dirty="0"/>
              <a:t>s</a:t>
            </a:r>
            <a:r>
              <a:rPr lang="zh-CN" altLang="en-US" sz="1600" dirty="0"/>
              <a:t>的第</a:t>
            </a:r>
            <a:r>
              <a:rPr lang="en-US" altLang="zh-CN" sz="1600" dirty="0"/>
              <a:t>i</a:t>
            </a:r>
            <a:r>
              <a:rPr lang="zh-CN" altLang="en-US" sz="1600" dirty="0"/>
              <a:t>个字符为第一</a:t>
            </a:r>
            <a:r>
              <a:rPr lang="en-US" altLang="zh-CN" sz="1600" dirty="0"/>
              <a:t>		    </a:t>
            </a:r>
            <a:r>
              <a:rPr lang="zh-CN" altLang="en-US" sz="1600" dirty="0"/>
              <a:t>个元素的后缀为</a:t>
            </a:r>
            <a:r>
              <a:rPr lang="en-US" altLang="zh-CN" sz="1600" dirty="0"/>
              <a:t>suff(i)</a:t>
            </a:r>
            <a:r>
              <a:rPr lang="zh-CN" altLang="en-US" sz="1600" dirty="0"/>
              <a:t>。</a:t>
            </a:r>
            <a:endParaRPr lang="en-US" altLang="zh-CN" sz="1600" dirty="0"/>
          </a:p>
          <a:p>
            <a:pPr marL="0" indent="0">
              <a:buNone/>
            </a:pPr>
            <a:endParaRPr lang="en-US" altLang="zh-CN" dirty="0"/>
          </a:p>
        </p:txBody>
      </p:sp>
      <p:sp>
        <p:nvSpPr>
          <p:cNvPr id="3" name="标题 2">
            <a:extLst>
              <a:ext uri="{FF2B5EF4-FFF2-40B4-BE49-F238E27FC236}">
                <a16:creationId xmlns:a16="http://schemas.microsoft.com/office/drawing/2014/main" id="{E08A6A63-9DC8-453A-A450-C17E39E9D939}"/>
              </a:ext>
            </a:extLst>
          </p:cNvPr>
          <p:cNvSpPr>
            <a:spLocks noGrp="1"/>
          </p:cNvSpPr>
          <p:nvPr>
            <p:ph type="title"/>
          </p:nvPr>
        </p:nvSpPr>
        <p:spPr/>
        <p:txBody>
          <a:bodyPr/>
          <a:lstStyle/>
          <a:p>
            <a:r>
              <a:rPr lang="zh-CN" altLang="en-US" dirty="0"/>
              <a:t>后缀</a:t>
            </a:r>
          </a:p>
        </p:txBody>
      </p:sp>
      <p:pic>
        <p:nvPicPr>
          <p:cNvPr id="4" name="图片 3">
            <a:extLst>
              <a:ext uri="{FF2B5EF4-FFF2-40B4-BE49-F238E27FC236}">
                <a16:creationId xmlns:a16="http://schemas.microsoft.com/office/drawing/2014/main" id="{25B656B7-E95F-4809-88DF-B0E0AAC47915}"/>
              </a:ext>
            </a:extLst>
          </p:cNvPr>
          <p:cNvPicPr>
            <a:picLocks noChangeAspect="1"/>
          </p:cNvPicPr>
          <p:nvPr/>
        </p:nvPicPr>
        <p:blipFill>
          <a:blip r:embed="rId2"/>
          <a:stretch>
            <a:fillRect/>
          </a:stretch>
        </p:blipFill>
        <p:spPr>
          <a:xfrm>
            <a:off x="1946851" y="3163077"/>
            <a:ext cx="5466507" cy="2767207"/>
          </a:xfrm>
          <a:prstGeom prst="rect">
            <a:avLst/>
          </a:prstGeom>
        </p:spPr>
      </p:pic>
    </p:spTree>
    <p:extLst>
      <p:ext uri="{BB962C8B-B14F-4D97-AF65-F5344CB8AC3E}">
        <p14:creationId xmlns:p14="http://schemas.microsoft.com/office/powerpoint/2010/main" val="2517075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5C41F5-E3B5-4D62-8B9B-446E86490525}"/>
              </a:ext>
            </a:extLst>
          </p:cNvPr>
          <p:cNvSpPr>
            <a:spLocks noGrp="1"/>
          </p:cNvSpPr>
          <p:nvPr>
            <p:ph sz="quarter" idx="10"/>
          </p:nvPr>
        </p:nvSpPr>
        <p:spPr/>
        <p:txBody>
          <a:bodyPr/>
          <a:lstStyle/>
          <a:p>
            <a:pPr marL="0" indent="0">
              <a:buNone/>
            </a:pPr>
            <a:r>
              <a:rPr lang="zh-CN" altLang="en-US" dirty="0"/>
              <a:t>以字符串</a:t>
            </a:r>
            <a:r>
              <a:rPr lang="en-US" altLang="zh-CN" dirty="0"/>
              <a:t>s</a:t>
            </a:r>
            <a:r>
              <a:rPr lang="zh-CN" altLang="en-US" dirty="0"/>
              <a:t>：</a:t>
            </a:r>
            <a:r>
              <a:rPr lang="en-US" altLang="zh-CN" dirty="0"/>
              <a:t>TATACG </a:t>
            </a:r>
            <a:r>
              <a:rPr lang="zh-CN" altLang="en-US" dirty="0"/>
              <a:t>为例说明</a:t>
            </a:r>
            <a:endParaRPr lang="en-US" altLang="zh-CN" dirty="0"/>
          </a:p>
          <a:p>
            <a:pPr lvl="1">
              <a:buFont typeface="Wingdings" panose="05000000000000000000" pitchFamily="2" charset="2"/>
              <a:buChar char="Ø"/>
            </a:pPr>
            <a:r>
              <a:rPr lang="zh-CN" altLang="en-US" sz="2000" dirty="0"/>
              <a:t> 后缀数组</a:t>
            </a:r>
            <a:r>
              <a:rPr lang="en-US" altLang="zh-CN" sz="2000" dirty="0"/>
              <a:t>sa (i)</a:t>
            </a:r>
            <a:r>
              <a:rPr lang="zh-CN" altLang="en-US" sz="2000" dirty="0"/>
              <a:t>：</a:t>
            </a:r>
            <a:r>
              <a:rPr lang="zh-CN" altLang="en-US" sz="1400" dirty="0"/>
              <a:t>排名为</a:t>
            </a:r>
            <a:r>
              <a:rPr lang="en-US" altLang="zh-CN" sz="1400" dirty="0"/>
              <a:t>i</a:t>
            </a:r>
            <a:r>
              <a:rPr lang="zh-CN" altLang="en-US" sz="1400" dirty="0"/>
              <a:t>的后缀的起始位置的下标</a:t>
            </a:r>
            <a:endParaRPr lang="en-US" altLang="zh-CN" sz="1400" dirty="0"/>
          </a:p>
          <a:p>
            <a:pPr lvl="1">
              <a:buFont typeface="Wingdings" panose="05000000000000000000" pitchFamily="2" charset="2"/>
              <a:buChar char="Ø"/>
            </a:pPr>
            <a:r>
              <a:rPr lang="en-US" altLang="zh-CN" sz="2000" dirty="0"/>
              <a:t> rank (i)</a:t>
            </a:r>
            <a:r>
              <a:rPr lang="zh-CN" altLang="en-US" sz="2000" dirty="0"/>
              <a:t>：</a:t>
            </a:r>
            <a:r>
              <a:rPr lang="en-US" altLang="zh-CN" sz="1400" dirty="0"/>
              <a:t>suff(i)</a:t>
            </a:r>
            <a:r>
              <a:rPr lang="zh-CN" altLang="en-US" sz="1400" dirty="0"/>
              <a:t>的字典序排名</a:t>
            </a:r>
            <a:endParaRPr lang="en-US" altLang="zh-CN" sz="1400" dirty="0"/>
          </a:p>
          <a:p>
            <a:pPr marL="0" indent="0">
              <a:buNone/>
            </a:pPr>
            <a:r>
              <a:rPr lang="en-US" altLang="zh-CN" sz="1600" dirty="0"/>
              <a:t>		</a:t>
            </a:r>
            <a:r>
              <a:rPr lang="zh-CN" altLang="en-US" sz="1600" dirty="0"/>
              <a:t>性质：</a:t>
            </a:r>
            <a:r>
              <a:rPr lang="en-US" altLang="zh-CN" sz="1600" dirty="0"/>
              <a:t>sa[rank[i]]=rank[sa[i]]=i</a:t>
            </a:r>
          </a:p>
          <a:p>
            <a:endParaRPr lang="zh-CN" altLang="en-US" dirty="0"/>
          </a:p>
        </p:txBody>
      </p:sp>
      <p:sp>
        <p:nvSpPr>
          <p:cNvPr id="3" name="标题 2">
            <a:extLst>
              <a:ext uri="{FF2B5EF4-FFF2-40B4-BE49-F238E27FC236}">
                <a16:creationId xmlns:a16="http://schemas.microsoft.com/office/drawing/2014/main" id="{138E9DBC-3F86-4FF0-84E3-B3FE256AD61A}"/>
              </a:ext>
            </a:extLst>
          </p:cNvPr>
          <p:cNvSpPr>
            <a:spLocks noGrp="1"/>
          </p:cNvSpPr>
          <p:nvPr>
            <p:ph type="title"/>
          </p:nvPr>
        </p:nvSpPr>
        <p:spPr/>
        <p:txBody>
          <a:bodyPr/>
          <a:lstStyle/>
          <a:p>
            <a:r>
              <a:rPr lang="zh-CN" altLang="en-US" dirty="0"/>
              <a:t>后缀数组</a:t>
            </a:r>
          </a:p>
        </p:txBody>
      </p:sp>
      <p:pic>
        <p:nvPicPr>
          <p:cNvPr id="5" name="图片 4">
            <a:extLst>
              <a:ext uri="{FF2B5EF4-FFF2-40B4-BE49-F238E27FC236}">
                <a16:creationId xmlns:a16="http://schemas.microsoft.com/office/drawing/2014/main" id="{025E018A-782F-4088-958C-81217C74CCDA}"/>
              </a:ext>
            </a:extLst>
          </p:cNvPr>
          <p:cNvPicPr>
            <a:picLocks noChangeAspect="1"/>
          </p:cNvPicPr>
          <p:nvPr/>
        </p:nvPicPr>
        <p:blipFill>
          <a:blip r:embed="rId2"/>
          <a:stretch>
            <a:fillRect/>
          </a:stretch>
        </p:blipFill>
        <p:spPr>
          <a:xfrm>
            <a:off x="980254" y="3737546"/>
            <a:ext cx="7399702" cy="2146177"/>
          </a:xfrm>
          <a:prstGeom prst="rect">
            <a:avLst/>
          </a:prstGeom>
        </p:spPr>
      </p:pic>
      <p:pic>
        <p:nvPicPr>
          <p:cNvPr id="6" name="图片 5">
            <a:extLst>
              <a:ext uri="{FF2B5EF4-FFF2-40B4-BE49-F238E27FC236}">
                <a16:creationId xmlns:a16="http://schemas.microsoft.com/office/drawing/2014/main" id="{BE139B5E-C09A-48B3-B1E5-EF8D89F410FA}"/>
              </a:ext>
            </a:extLst>
          </p:cNvPr>
          <p:cNvPicPr>
            <a:picLocks noChangeAspect="1"/>
          </p:cNvPicPr>
          <p:nvPr/>
        </p:nvPicPr>
        <p:blipFill>
          <a:blip r:embed="rId3"/>
          <a:stretch>
            <a:fillRect/>
          </a:stretch>
        </p:blipFill>
        <p:spPr>
          <a:xfrm>
            <a:off x="6257233" y="1675855"/>
            <a:ext cx="2735846" cy="1384916"/>
          </a:xfrm>
          <a:prstGeom prst="rect">
            <a:avLst/>
          </a:prstGeom>
        </p:spPr>
      </p:pic>
    </p:spTree>
    <p:extLst>
      <p:ext uri="{BB962C8B-B14F-4D97-AF65-F5344CB8AC3E}">
        <p14:creationId xmlns:p14="http://schemas.microsoft.com/office/powerpoint/2010/main" val="313305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E35E20B-794A-4EBF-9D9F-207DC213AF39}"/>
              </a:ext>
            </a:extLst>
          </p:cNvPr>
          <p:cNvSpPr>
            <a:spLocks noGrp="1"/>
          </p:cNvSpPr>
          <p:nvPr>
            <p:ph sz="quarter" idx="10"/>
          </p:nvPr>
        </p:nvSpPr>
        <p:spPr/>
        <p:txBody>
          <a:bodyPr/>
          <a:lstStyle/>
          <a:p>
            <a:pPr marL="0" indent="0">
              <a:buNone/>
            </a:pPr>
            <a:r>
              <a:rPr lang="en-US" altLang="zh-CN" dirty="0"/>
              <a:t>LCP</a:t>
            </a:r>
            <a:r>
              <a:rPr lang="zh-CN" altLang="en-US" dirty="0"/>
              <a:t>：最长公共前缀。</a:t>
            </a:r>
            <a:endParaRPr lang="en-US" altLang="zh-CN" dirty="0"/>
          </a:p>
          <a:p>
            <a:pPr marL="0" indent="0">
              <a:buNone/>
            </a:pPr>
            <a:r>
              <a:rPr lang="en-US" altLang="zh-CN" dirty="0"/>
              <a:t>LCP(</a:t>
            </a:r>
            <a:r>
              <a:rPr lang="en-US" altLang="zh-CN" dirty="0" err="1"/>
              <a:t>i,j</a:t>
            </a:r>
            <a:r>
              <a:rPr lang="en-US" altLang="zh-CN" dirty="0"/>
              <a:t>)</a:t>
            </a:r>
            <a:r>
              <a:rPr lang="zh-CN" altLang="en-US" dirty="0"/>
              <a:t>为排名为</a:t>
            </a:r>
            <a:r>
              <a:rPr lang="en-US" altLang="zh-CN" dirty="0"/>
              <a:t>i</a:t>
            </a:r>
            <a:r>
              <a:rPr lang="zh-CN" altLang="en-US" dirty="0"/>
              <a:t>的后缀</a:t>
            </a:r>
            <a:r>
              <a:rPr lang="en-US" altLang="zh-CN" dirty="0"/>
              <a:t>suff(sa[i])</a:t>
            </a:r>
            <a:r>
              <a:rPr lang="zh-CN" altLang="en-US" dirty="0"/>
              <a:t>与排名为</a:t>
            </a:r>
            <a:r>
              <a:rPr lang="en-US" altLang="zh-CN" dirty="0"/>
              <a:t>j</a:t>
            </a:r>
            <a:r>
              <a:rPr lang="zh-CN" altLang="en-US" dirty="0"/>
              <a:t>的后缀</a:t>
            </a:r>
            <a:r>
              <a:rPr lang="en-US" altLang="zh-CN" dirty="0"/>
              <a:t>suff(sa[j])</a:t>
            </a:r>
            <a:r>
              <a:rPr lang="zh-CN" altLang="en-US" dirty="0"/>
              <a:t>的最长公共前缀。</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如</a:t>
            </a:r>
            <a:r>
              <a:rPr lang="en-US" altLang="zh-CN" dirty="0"/>
              <a:t>LCP(5,6) </a:t>
            </a:r>
            <a:r>
              <a:rPr lang="zh-CN" altLang="en-US" dirty="0"/>
              <a:t>：</a:t>
            </a:r>
            <a:endParaRPr lang="en-US" altLang="zh-CN" dirty="0"/>
          </a:p>
          <a:p>
            <a:pPr marL="0" indent="0">
              <a:buNone/>
            </a:pPr>
            <a:r>
              <a:rPr lang="en-US" altLang="zh-CN" dirty="0"/>
              <a:t>	</a:t>
            </a:r>
            <a:r>
              <a:rPr lang="en-US" altLang="zh-CN" dirty="0">
                <a:highlight>
                  <a:srgbClr val="FFFF00"/>
                </a:highlight>
              </a:rPr>
              <a:t>TA</a:t>
            </a:r>
            <a:r>
              <a:rPr lang="en-US" altLang="zh-CN" dirty="0"/>
              <a:t>CG </a:t>
            </a:r>
            <a:r>
              <a:rPr lang="zh-CN" altLang="en-US" dirty="0"/>
              <a:t>与 </a:t>
            </a:r>
            <a:r>
              <a:rPr lang="en-US" altLang="zh-CN" dirty="0">
                <a:highlight>
                  <a:srgbClr val="FFFF00"/>
                </a:highlight>
              </a:rPr>
              <a:t>TA</a:t>
            </a:r>
            <a:r>
              <a:rPr lang="en-US" altLang="zh-CN" dirty="0"/>
              <a:t>TACG</a:t>
            </a:r>
          </a:p>
          <a:p>
            <a:pPr marL="0" indent="0">
              <a:buNone/>
            </a:pPr>
            <a:r>
              <a:rPr lang="en-US" altLang="zh-CN" dirty="0"/>
              <a:t>	</a:t>
            </a:r>
            <a:r>
              <a:rPr lang="zh-CN" altLang="en-US" dirty="0"/>
              <a:t>最长公共前缀长度为</a:t>
            </a:r>
            <a:r>
              <a:rPr lang="en-US" altLang="zh-CN" dirty="0"/>
              <a:t>2</a:t>
            </a:r>
          </a:p>
        </p:txBody>
      </p:sp>
      <p:sp>
        <p:nvSpPr>
          <p:cNvPr id="3" name="标题 2">
            <a:extLst>
              <a:ext uri="{FF2B5EF4-FFF2-40B4-BE49-F238E27FC236}">
                <a16:creationId xmlns:a16="http://schemas.microsoft.com/office/drawing/2014/main" id="{E78CCA86-2720-4464-B222-8751E0DA5788}"/>
              </a:ext>
            </a:extLst>
          </p:cNvPr>
          <p:cNvSpPr>
            <a:spLocks noGrp="1"/>
          </p:cNvSpPr>
          <p:nvPr>
            <p:ph type="title"/>
          </p:nvPr>
        </p:nvSpPr>
        <p:spPr/>
        <p:txBody>
          <a:bodyPr/>
          <a:lstStyle/>
          <a:p>
            <a:r>
              <a:rPr lang="zh-CN" altLang="en-US" dirty="0"/>
              <a:t>后缀数组的辅助工具</a:t>
            </a:r>
          </a:p>
        </p:txBody>
      </p:sp>
      <p:pic>
        <p:nvPicPr>
          <p:cNvPr id="4" name="图片 3">
            <a:extLst>
              <a:ext uri="{FF2B5EF4-FFF2-40B4-BE49-F238E27FC236}">
                <a16:creationId xmlns:a16="http://schemas.microsoft.com/office/drawing/2014/main" id="{863C06C5-E75B-4C98-9998-30EF181DB710}"/>
              </a:ext>
            </a:extLst>
          </p:cNvPr>
          <p:cNvPicPr>
            <a:picLocks noChangeAspect="1"/>
          </p:cNvPicPr>
          <p:nvPr/>
        </p:nvPicPr>
        <p:blipFill>
          <a:blip r:embed="rId2"/>
          <a:stretch>
            <a:fillRect/>
          </a:stretch>
        </p:blipFill>
        <p:spPr>
          <a:xfrm>
            <a:off x="1461445" y="2823146"/>
            <a:ext cx="6221109" cy="1804343"/>
          </a:xfrm>
          <a:prstGeom prst="rect">
            <a:avLst/>
          </a:prstGeom>
        </p:spPr>
      </p:pic>
    </p:spTree>
    <p:extLst>
      <p:ext uri="{BB962C8B-B14F-4D97-AF65-F5344CB8AC3E}">
        <p14:creationId xmlns:p14="http://schemas.microsoft.com/office/powerpoint/2010/main" val="199762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E35E20B-794A-4EBF-9D9F-207DC213AF39}"/>
              </a:ext>
            </a:extLst>
          </p:cNvPr>
          <p:cNvSpPr>
            <a:spLocks noGrp="1"/>
          </p:cNvSpPr>
          <p:nvPr>
            <p:ph sz="quarter" idx="10"/>
          </p:nvPr>
        </p:nvSpPr>
        <p:spPr/>
        <p:txBody>
          <a:bodyPr/>
          <a:lstStyle/>
          <a:p>
            <a:pPr>
              <a:buFont typeface="Wingdings" panose="05000000000000000000" pitchFamily="2" charset="2"/>
              <a:buChar char="Ø"/>
            </a:pPr>
            <a:r>
              <a:rPr lang="zh-CN" altLang="en-US" dirty="0"/>
              <a:t>定义</a:t>
            </a:r>
            <a:r>
              <a:rPr lang="en-US" altLang="zh-CN" dirty="0"/>
              <a:t>height[i]=LCP(i,i-1)</a:t>
            </a:r>
            <a:r>
              <a:rPr lang="zh-CN" altLang="en-US" dirty="0"/>
              <a:t>，即排名为</a:t>
            </a:r>
            <a:r>
              <a:rPr lang="en-US" altLang="zh-CN" dirty="0"/>
              <a:t>i</a:t>
            </a:r>
            <a:r>
              <a:rPr lang="zh-CN" altLang="en-US" dirty="0"/>
              <a:t>的后缀与排名为</a:t>
            </a:r>
            <a:r>
              <a:rPr lang="en-US" altLang="zh-CN" dirty="0"/>
              <a:t>i-1</a:t>
            </a:r>
            <a:r>
              <a:rPr lang="zh-CN" altLang="en-US" dirty="0"/>
              <a:t>的后缀的字符串的最长公共前缀。</a:t>
            </a:r>
          </a:p>
          <a:p>
            <a:pPr>
              <a:buFont typeface="Wingdings" panose="05000000000000000000" pitchFamily="2" charset="2"/>
              <a:buChar char="Ø"/>
            </a:pPr>
            <a:r>
              <a:rPr lang="zh-CN" altLang="en-US" dirty="0"/>
              <a:t>​定义</a:t>
            </a:r>
            <a:r>
              <a:rPr lang="en-US" altLang="zh-CN" dirty="0"/>
              <a:t>H[i]=height[rank[i]]</a:t>
            </a:r>
            <a:r>
              <a:rPr lang="zh-CN" altLang="en-US" dirty="0"/>
              <a:t>，即后缀</a:t>
            </a:r>
            <a:r>
              <a:rPr lang="en-US" altLang="zh-CN" dirty="0"/>
              <a:t>suff(i)</a:t>
            </a:r>
            <a:r>
              <a:rPr lang="zh-CN" altLang="en-US" dirty="0"/>
              <a:t>与其字典序排名前一名的后缀的最长公共前缀。（</a:t>
            </a:r>
            <a:r>
              <a:rPr lang="en-US" altLang="zh-CN" dirty="0"/>
              <a:t>rank[i]</a:t>
            </a:r>
            <a:r>
              <a:rPr lang="zh-CN" altLang="en-US" dirty="0"/>
              <a:t>是后缀</a:t>
            </a:r>
            <a:r>
              <a:rPr lang="en-US" altLang="zh-CN" dirty="0"/>
              <a:t>suff(i)</a:t>
            </a:r>
            <a:r>
              <a:rPr lang="zh-CN" altLang="en-US" dirty="0"/>
              <a:t>的字典序排名）</a:t>
            </a:r>
          </a:p>
        </p:txBody>
      </p:sp>
      <p:sp>
        <p:nvSpPr>
          <p:cNvPr id="3" name="标题 2">
            <a:extLst>
              <a:ext uri="{FF2B5EF4-FFF2-40B4-BE49-F238E27FC236}">
                <a16:creationId xmlns:a16="http://schemas.microsoft.com/office/drawing/2014/main" id="{E78CCA86-2720-4464-B222-8751E0DA5788}"/>
              </a:ext>
            </a:extLst>
          </p:cNvPr>
          <p:cNvSpPr>
            <a:spLocks noGrp="1"/>
          </p:cNvSpPr>
          <p:nvPr>
            <p:ph type="title"/>
          </p:nvPr>
        </p:nvSpPr>
        <p:spPr/>
        <p:txBody>
          <a:bodyPr/>
          <a:lstStyle/>
          <a:p>
            <a:r>
              <a:rPr lang="zh-CN" altLang="en-US" dirty="0"/>
              <a:t>后缀数组的辅助工具</a:t>
            </a:r>
          </a:p>
        </p:txBody>
      </p:sp>
    </p:spTree>
    <p:extLst>
      <p:ext uri="{BB962C8B-B14F-4D97-AF65-F5344CB8AC3E}">
        <p14:creationId xmlns:p14="http://schemas.microsoft.com/office/powerpoint/2010/main" val="1676945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E35E20B-794A-4EBF-9D9F-207DC213AF39}"/>
              </a:ext>
            </a:extLst>
          </p:cNvPr>
          <p:cNvSpPr>
            <a:spLocks noGrp="1"/>
          </p:cNvSpPr>
          <p:nvPr>
            <p:ph sz="quarter" idx="10"/>
          </p:nvPr>
        </p:nvSpPr>
        <p:spPr/>
        <p:txBody>
          <a:bodyPr/>
          <a:lstStyle/>
          <a:p>
            <a:pPr marL="0" indent="0">
              <a:buNone/>
            </a:pPr>
            <a:r>
              <a:rPr lang="zh-CN" altLang="en-US" dirty="0"/>
              <a:t>倍增基数排序：</a:t>
            </a:r>
            <a:endParaRPr lang="en-US" altLang="zh-CN" dirty="0"/>
          </a:p>
          <a:p>
            <a:pPr lvl="1">
              <a:buFont typeface="Wingdings" panose="05000000000000000000" pitchFamily="2" charset="2"/>
              <a:buChar char="Ø"/>
            </a:pPr>
            <a:r>
              <a:rPr lang="zh-CN" altLang="en-US" dirty="0"/>
              <a:t>​排序依据：</a:t>
            </a:r>
            <a:r>
              <a:rPr lang="en-US" altLang="zh-CN" dirty="0"/>
              <a:t>ASCII</a:t>
            </a:r>
            <a:r>
              <a:rPr lang="zh-CN" altLang="en-US" dirty="0"/>
              <a:t>码值（如</a:t>
            </a:r>
            <a:r>
              <a:rPr lang="en-US" altLang="zh-CN" dirty="0"/>
              <a:t>A&lt;C&lt;T&lt;G</a:t>
            </a:r>
            <a:r>
              <a:rPr lang="zh-CN" altLang="en-US" dirty="0"/>
              <a:t>）</a:t>
            </a:r>
          </a:p>
          <a:p>
            <a:pPr lvl="1">
              <a:buFont typeface="Wingdings" panose="05000000000000000000" pitchFamily="2" charset="2"/>
              <a:buChar char="Ø"/>
            </a:pPr>
            <a:endParaRPr lang="zh-CN" altLang="en-US" dirty="0"/>
          </a:p>
          <a:p>
            <a:pPr lvl="1">
              <a:buFont typeface="Wingdings" panose="05000000000000000000" pitchFamily="2" charset="2"/>
              <a:buChar char="Ø"/>
            </a:pPr>
            <a:r>
              <a:rPr lang="zh-CN" altLang="en-US" dirty="0"/>
              <a:t>​基数排序：可以在</a:t>
            </a:r>
            <a:r>
              <a:rPr lang="en-US" altLang="zh-CN" dirty="0"/>
              <a:t>O(n)</a:t>
            </a:r>
            <a:r>
              <a:rPr lang="zh-CN" altLang="en-US" dirty="0"/>
              <a:t>的时间内对一个二元组</a:t>
            </a:r>
            <a:r>
              <a:rPr lang="en-US" altLang="zh-CN" dirty="0"/>
              <a:t>(</a:t>
            </a:r>
            <a:r>
              <a:rPr lang="en-US" altLang="zh-CN" dirty="0" err="1"/>
              <a:t>x,y</a:t>
            </a:r>
            <a:r>
              <a:rPr lang="en-US" altLang="zh-CN" dirty="0"/>
              <a:t>)</a:t>
            </a:r>
            <a:r>
              <a:rPr lang="zh-CN" altLang="en-US" dirty="0"/>
              <a:t>进行排序，其中</a:t>
            </a:r>
            <a:r>
              <a:rPr lang="en-US" altLang="zh-CN" dirty="0"/>
              <a:t>x</a:t>
            </a:r>
            <a:r>
              <a:rPr lang="zh-CN" altLang="en-US" dirty="0"/>
              <a:t>是第一关键字，</a:t>
            </a:r>
            <a:r>
              <a:rPr lang="en-US" altLang="zh-CN" dirty="0"/>
              <a:t>y</a:t>
            </a:r>
            <a:r>
              <a:rPr lang="zh-CN" altLang="en-US" dirty="0"/>
              <a:t>是第二关键字</a:t>
            </a:r>
          </a:p>
          <a:p>
            <a:pPr lvl="1">
              <a:buFont typeface="Wingdings" panose="05000000000000000000" pitchFamily="2" charset="2"/>
              <a:buChar char="Ø"/>
            </a:pPr>
            <a:endParaRPr lang="zh-CN" altLang="en-US" dirty="0"/>
          </a:p>
          <a:p>
            <a:pPr lvl="1">
              <a:buFont typeface="Wingdings" panose="05000000000000000000" pitchFamily="2" charset="2"/>
              <a:buChar char="Ø"/>
            </a:pPr>
            <a:r>
              <a:rPr lang="zh-CN" altLang="en-US" dirty="0"/>
              <a:t>​倍增法：每次将排序长度*</a:t>
            </a:r>
            <a:r>
              <a:rPr lang="en-US" altLang="zh-CN" dirty="0"/>
              <a:t>2</a:t>
            </a:r>
          </a:p>
          <a:p>
            <a:pPr marL="0" indent="0">
              <a:buNone/>
            </a:pPr>
            <a:endParaRPr lang="en-US" altLang="zh-CN" dirty="0"/>
          </a:p>
          <a:p>
            <a:pPr marL="0" indent="0">
              <a:buNone/>
            </a:pPr>
            <a:r>
              <a:rPr lang="zh-CN" altLang="en-US" dirty="0"/>
              <a:t>求</a:t>
            </a:r>
            <a:r>
              <a:rPr lang="en-US" altLang="zh-CN" dirty="0"/>
              <a:t>LCP</a:t>
            </a:r>
            <a:r>
              <a:rPr lang="zh-CN" altLang="en-US" dirty="0"/>
              <a:t>：</a:t>
            </a:r>
            <a:endParaRPr lang="en-US" altLang="zh-CN" dirty="0"/>
          </a:p>
          <a:p>
            <a:pPr marL="0" indent="0">
              <a:buNone/>
            </a:pPr>
            <a:r>
              <a:rPr lang="en-US" altLang="zh-CN" dirty="0"/>
              <a:t>	</a:t>
            </a:r>
            <a:r>
              <a:rPr lang="zh-CN" altLang="en-US" sz="1800" dirty="0"/>
              <a:t>利用性质：</a:t>
            </a:r>
            <a:r>
              <a:rPr lang="en-US" altLang="zh-CN" sz="1800" dirty="0"/>
              <a:t>sa[rank[i]]=rank[sa[i]]=i</a:t>
            </a:r>
            <a:r>
              <a:rPr lang="zh-CN" altLang="en-US" sz="1800" dirty="0"/>
              <a:t>，可以通过线性计算简单求出</a:t>
            </a:r>
            <a:r>
              <a:rPr lang="en-US" altLang="zh-CN" sz="1800" dirty="0"/>
              <a:t>height</a:t>
            </a:r>
            <a:r>
              <a:rPr lang="zh-CN" altLang="en-US" sz="1800" dirty="0"/>
              <a:t>数</a:t>
            </a:r>
            <a:r>
              <a:rPr lang="en-US" altLang="zh-CN" sz="1800" dirty="0"/>
              <a:t>	</a:t>
            </a:r>
            <a:r>
              <a:rPr lang="zh-CN" altLang="en-US" sz="1800" dirty="0"/>
              <a:t>组和</a:t>
            </a:r>
            <a:r>
              <a:rPr lang="en-US" altLang="zh-CN" sz="1800" dirty="0"/>
              <a:t>H</a:t>
            </a:r>
            <a:r>
              <a:rPr lang="zh-CN" altLang="en-US" sz="1800" dirty="0"/>
              <a:t>数组</a:t>
            </a:r>
          </a:p>
        </p:txBody>
      </p:sp>
      <p:sp>
        <p:nvSpPr>
          <p:cNvPr id="3" name="标题 2">
            <a:extLst>
              <a:ext uri="{FF2B5EF4-FFF2-40B4-BE49-F238E27FC236}">
                <a16:creationId xmlns:a16="http://schemas.microsoft.com/office/drawing/2014/main" id="{E78CCA86-2720-4464-B222-8751E0DA5788}"/>
              </a:ext>
            </a:extLst>
          </p:cNvPr>
          <p:cNvSpPr>
            <a:spLocks noGrp="1"/>
          </p:cNvSpPr>
          <p:nvPr>
            <p:ph type="title"/>
          </p:nvPr>
        </p:nvSpPr>
        <p:spPr/>
        <p:txBody>
          <a:bodyPr/>
          <a:lstStyle/>
          <a:p>
            <a:r>
              <a:rPr lang="zh-CN" altLang="en-US" dirty="0"/>
              <a:t>建立后缀数组</a:t>
            </a:r>
          </a:p>
        </p:txBody>
      </p:sp>
    </p:spTree>
    <p:extLst>
      <p:ext uri="{BB962C8B-B14F-4D97-AF65-F5344CB8AC3E}">
        <p14:creationId xmlns:p14="http://schemas.microsoft.com/office/powerpoint/2010/main" val="42843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t>Suffix Array Algorithm</a:t>
            </a:r>
            <a:endParaRPr lang="zh-CN" altLang="en-US" sz="2400" dirty="0"/>
          </a:p>
        </p:txBody>
      </p:sp>
      <p:sp>
        <p:nvSpPr>
          <p:cNvPr id="5" name="副标题 4"/>
          <p:cNvSpPr>
            <a:spLocks noGrp="1"/>
          </p:cNvSpPr>
          <p:nvPr>
            <p:ph type="subTitle" idx="1"/>
          </p:nvPr>
        </p:nvSpPr>
        <p:spPr>
          <a:xfrm>
            <a:off x="469124" y="5112076"/>
            <a:ext cx="8674876" cy="468179"/>
          </a:xfrm>
        </p:spPr>
        <p:txBody>
          <a:bodyPr/>
          <a:lstStyle/>
          <a:p>
            <a:r>
              <a:rPr lang="en-US" altLang="zh-CN" dirty="0"/>
              <a:t>BI290 GROUP 10 </a:t>
            </a:r>
            <a:r>
              <a:rPr lang="zh-CN" altLang="en-US" dirty="0"/>
              <a:t>刘澄 唐志轩 余文韬</a:t>
            </a:r>
          </a:p>
          <a:p>
            <a:r>
              <a:rPr lang="en-US" altLang="zh-CN" dirty="0"/>
              <a:t>https://github.com/wsxokm-XL/SJTU_BI290_project_2021</a:t>
            </a:r>
            <a:endParaRPr lang="zh-CN" altLang="en-US" dirty="0"/>
          </a:p>
        </p:txBody>
      </p:sp>
    </p:spTree>
    <p:extLst>
      <p:ext uri="{BB962C8B-B14F-4D97-AF65-F5344CB8AC3E}">
        <p14:creationId xmlns:p14="http://schemas.microsoft.com/office/powerpoint/2010/main" val="2049770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78CCA86-2720-4464-B222-8751E0DA5788}"/>
              </a:ext>
            </a:extLst>
          </p:cNvPr>
          <p:cNvSpPr>
            <a:spLocks noGrp="1"/>
          </p:cNvSpPr>
          <p:nvPr>
            <p:ph type="title"/>
          </p:nvPr>
        </p:nvSpPr>
        <p:spPr/>
        <p:txBody>
          <a:bodyPr/>
          <a:lstStyle/>
          <a:p>
            <a:r>
              <a:rPr lang="zh-CN" altLang="en-US" dirty="0"/>
              <a:t>建立后缀数组</a:t>
            </a:r>
          </a:p>
        </p:txBody>
      </p:sp>
      <p:pic>
        <p:nvPicPr>
          <p:cNvPr id="9" name="图片 8">
            <a:extLst>
              <a:ext uri="{FF2B5EF4-FFF2-40B4-BE49-F238E27FC236}">
                <a16:creationId xmlns:a16="http://schemas.microsoft.com/office/drawing/2014/main" id="{DF71B781-CFA0-435B-90C2-04C7D914D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8460"/>
            <a:ext cx="9144000" cy="5143500"/>
          </a:xfrm>
          <a:prstGeom prst="rect">
            <a:avLst/>
          </a:prstGeom>
        </p:spPr>
      </p:pic>
    </p:spTree>
    <p:extLst>
      <p:ext uri="{BB962C8B-B14F-4D97-AF65-F5344CB8AC3E}">
        <p14:creationId xmlns:p14="http://schemas.microsoft.com/office/powerpoint/2010/main" val="226580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D3D705-66C4-4007-B88A-D0FD1A2314A4}"/>
              </a:ext>
            </a:extLst>
          </p:cNvPr>
          <p:cNvSpPr>
            <a:spLocks noGrp="1"/>
          </p:cNvSpPr>
          <p:nvPr>
            <p:ph sz="quarter" idx="10"/>
          </p:nvPr>
        </p:nvSpPr>
        <p:spPr/>
        <p:txBody>
          <a:bodyPr/>
          <a:lstStyle/>
          <a:p>
            <a:pPr marL="0" indent="0">
              <a:buNone/>
            </a:pPr>
            <a:r>
              <a:rPr lang="zh-CN" altLang="en-US" dirty="0"/>
              <a:t>有长基因组序列</a:t>
            </a:r>
            <a:r>
              <a:rPr lang="en-US" altLang="zh-CN" dirty="0"/>
              <a:t>s1</a:t>
            </a:r>
            <a:r>
              <a:rPr lang="zh-CN" altLang="en-US" dirty="0"/>
              <a:t>（长度</a:t>
            </a:r>
            <a:r>
              <a:rPr lang="en-US" altLang="zh-CN" dirty="0"/>
              <a:t>m</a:t>
            </a:r>
            <a:r>
              <a:rPr lang="zh-CN" altLang="en-US" dirty="0"/>
              <a:t>）和短转座子序列</a:t>
            </a:r>
            <a:r>
              <a:rPr lang="en-US" altLang="zh-CN" dirty="0"/>
              <a:t>s2</a:t>
            </a:r>
            <a:r>
              <a:rPr lang="zh-CN" altLang="en-US" dirty="0"/>
              <a:t>（长度</a:t>
            </a:r>
            <a:r>
              <a:rPr lang="en-US" altLang="zh-CN" dirty="0"/>
              <a:t>n</a:t>
            </a:r>
            <a:r>
              <a:rPr lang="zh-CN" altLang="en-US" dirty="0"/>
              <a:t>）</a:t>
            </a:r>
            <a:endParaRPr lang="en-US" altLang="zh-CN" dirty="0"/>
          </a:p>
          <a:p>
            <a:pPr>
              <a:buFont typeface="Wingdings" panose="05000000000000000000" pitchFamily="2" charset="2"/>
              <a:buChar char="Ø"/>
            </a:pPr>
            <a:r>
              <a:rPr lang="zh-CN" altLang="en-US" dirty="0"/>
              <a:t>用特殊符号</a:t>
            </a:r>
            <a:r>
              <a:rPr lang="en-US" altLang="zh-CN" dirty="0"/>
              <a:t>@</a:t>
            </a:r>
            <a:r>
              <a:rPr lang="zh-CN" altLang="en-US" dirty="0"/>
              <a:t>连接成字符串</a:t>
            </a:r>
            <a:r>
              <a:rPr lang="en-US" altLang="zh-CN" dirty="0"/>
              <a:t>s</a:t>
            </a:r>
            <a:r>
              <a:rPr lang="zh-CN" altLang="en-US" dirty="0"/>
              <a:t>。 （</a:t>
            </a:r>
            <a:r>
              <a:rPr lang="en-US" altLang="zh-CN" dirty="0"/>
              <a:t>@</a:t>
            </a:r>
            <a:r>
              <a:rPr lang="zh-CN" altLang="en-US" dirty="0"/>
              <a:t>的</a:t>
            </a:r>
            <a:r>
              <a:rPr lang="en-US" altLang="zh-CN" dirty="0"/>
              <a:t>ASCII</a:t>
            </a:r>
            <a:r>
              <a:rPr lang="zh-CN" altLang="en-US" dirty="0"/>
              <a:t>码最接近且小于</a:t>
            </a:r>
            <a:r>
              <a:rPr lang="en-US" altLang="zh-CN" dirty="0"/>
              <a:t>A,</a:t>
            </a:r>
            <a:r>
              <a:rPr lang="zh-CN" altLang="en-US" dirty="0"/>
              <a:t>保证从</a:t>
            </a:r>
            <a:r>
              <a:rPr lang="en-US" altLang="zh-CN" dirty="0"/>
              <a:t>@</a:t>
            </a:r>
            <a:r>
              <a:rPr lang="zh-CN" altLang="en-US" dirty="0"/>
              <a:t>开始的后缀</a:t>
            </a:r>
            <a:r>
              <a:rPr lang="en-US" altLang="zh-CN" dirty="0"/>
              <a:t>rank=1</a:t>
            </a:r>
            <a:r>
              <a:rPr lang="zh-CN" altLang="en-US" dirty="0"/>
              <a:t>）</a:t>
            </a:r>
            <a:endParaRPr lang="en-US" altLang="zh-CN" dirty="0"/>
          </a:p>
          <a:p>
            <a:pPr>
              <a:buFont typeface="Wingdings" panose="05000000000000000000" pitchFamily="2" charset="2"/>
              <a:buChar char="Ø"/>
            </a:pPr>
            <a:r>
              <a:rPr lang="zh-CN" altLang="en-US" dirty="0"/>
              <a:t>求</a:t>
            </a:r>
            <a:r>
              <a:rPr lang="en-US" altLang="zh-CN" dirty="0"/>
              <a:t>s</a:t>
            </a:r>
            <a:r>
              <a:rPr lang="zh-CN" altLang="en-US" dirty="0"/>
              <a:t>的后缀树组及</a:t>
            </a:r>
            <a:r>
              <a:rPr lang="en-US" altLang="zh-CN" dirty="0"/>
              <a:t>LCP</a:t>
            </a:r>
            <a:r>
              <a:rPr lang="zh-CN" altLang="en-US" dirty="0"/>
              <a:t>。</a:t>
            </a:r>
            <a:endParaRPr lang="en-US" altLang="zh-CN" dirty="0"/>
          </a:p>
          <a:p>
            <a:pPr>
              <a:buFont typeface="Wingdings" panose="05000000000000000000" pitchFamily="2" charset="2"/>
              <a:buChar char="Ø"/>
            </a:pPr>
            <a:r>
              <a:rPr lang="zh-CN" altLang="en-US" dirty="0"/>
              <a:t>如果能在</a:t>
            </a:r>
            <a:r>
              <a:rPr lang="en-US" altLang="zh-CN" dirty="0"/>
              <a:t>s1</a:t>
            </a:r>
            <a:r>
              <a:rPr lang="zh-CN" altLang="en-US" dirty="0"/>
              <a:t>中找到</a:t>
            </a:r>
            <a:r>
              <a:rPr lang="en-US" altLang="zh-CN" dirty="0"/>
              <a:t>s2</a:t>
            </a:r>
            <a:r>
              <a:rPr lang="zh-CN" altLang="en-US" dirty="0"/>
              <a:t>的精确匹配，那么有</a:t>
            </a:r>
            <a:r>
              <a:rPr lang="en-US" altLang="zh-CN" dirty="0"/>
              <a:t>	Height[rank[m+2+1]=n</a:t>
            </a:r>
            <a:r>
              <a:rPr lang="zh-CN" altLang="en-US" dirty="0"/>
              <a:t>。</a:t>
            </a:r>
            <a:endParaRPr lang="en-US" altLang="zh-CN" dirty="0"/>
          </a:p>
          <a:p>
            <a:pPr marL="0" indent="0">
              <a:buNone/>
            </a:pPr>
            <a:r>
              <a:rPr lang="en-US" altLang="zh-CN" dirty="0"/>
              <a:t>	</a:t>
            </a:r>
            <a:r>
              <a:rPr lang="zh-CN" altLang="en-US" dirty="0"/>
              <a:t>即 存在</a:t>
            </a:r>
            <a:r>
              <a:rPr lang="en-US" altLang="zh-CN" dirty="0"/>
              <a:t>target</a:t>
            </a:r>
            <a:r>
              <a:rPr lang="zh-CN" altLang="en-US" dirty="0"/>
              <a:t>：</a:t>
            </a:r>
            <a:r>
              <a:rPr lang="en-US" altLang="zh-CN" dirty="0"/>
              <a:t>rank[target]=rank[m+2]</a:t>
            </a:r>
            <a:r>
              <a:rPr lang="zh-CN" altLang="en-US" dirty="0"/>
              <a:t>（即序列</a:t>
            </a:r>
            <a:r>
              <a:rPr lang="en-US" altLang="zh-CN" dirty="0"/>
              <a:t>s2</a:t>
            </a:r>
            <a:r>
              <a:rPr lang="zh-CN" altLang="en-US" dirty="0"/>
              <a:t>的字典序）</a:t>
            </a:r>
            <a:r>
              <a:rPr lang="en-US" altLang="zh-CN" dirty="0"/>
              <a:t>+1 	</a:t>
            </a:r>
            <a:r>
              <a:rPr lang="zh-CN" altLang="en-US" dirty="0"/>
              <a:t>（</a:t>
            </a:r>
            <a:r>
              <a:rPr lang="en-US" altLang="zh-CN" dirty="0"/>
              <a:t>target&lt;=m</a:t>
            </a:r>
            <a:r>
              <a:rPr lang="zh-CN" altLang="en-US" dirty="0"/>
              <a:t>）且</a:t>
            </a:r>
            <a:r>
              <a:rPr lang="en-US" altLang="zh-CN" dirty="0"/>
              <a:t>H[target]=n</a:t>
            </a:r>
            <a:r>
              <a:rPr lang="zh-CN" altLang="en-US" dirty="0"/>
              <a:t>。</a:t>
            </a:r>
            <a:endParaRPr lang="en-US" altLang="zh-CN" dirty="0"/>
          </a:p>
          <a:p>
            <a:pPr marL="0" indent="0">
              <a:buNone/>
            </a:pPr>
            <a:r>
              <a:rPr lang="en-US" altLang="zh-CN" dirty="0"/>
              <a:t>	</a:t>
            </a:r>
            <a:r>
              <a:rPr lang="zh-CN" altLang="en-US" dirty="0"/>
              <a:t>利用性质有</a:t>
            </a:r>
            <a:r>
              <a:rPr lang="en-US" altLang="zh-CN" dirty="0"/>
              <a:t>target=</a:t>
            </a:r>
            <a:r>
              <a:rPr lang="en-US" altLang="zh-CN" dirty="0" err="1"/>
              <a:t>sa</a:t>
            </a:r>
            <a:r>
              <a:rPr lang="en-US" altLang="zh-CN" dirty="0"/>
              <a:t>[rank[m+2]+1]</a:t>
            </a:r>
          </a:p>
          <a:p>
            <a:pPr marL="0" indent="0">
              <a:buNone/>
            </a:pPr>
            <a:r>
              <a:rPr lang="en-US" altLang="zh-CN" dirty="0"/>
              <a:t>		</a:t>
            </a:r>
            <a:r>
              <a:rPr lang="zh-CN" altLang="en-US" dirty="0"/>
              <a:t>（</a:t>
            </a:r>
            <a:r>
              <a:rPr lang="en-US" altLang="zh-CN" dirty="0"/>
              <a:t> </a:t>
            </a:r>
            <a:r>
              <a:rPr lang="zh-CN" altLang="en-US" dirty="0"/>
              <a:t>将</a:t>
            </a:r>
            <a:r>
              <a:rPr lang="en-US" altLang="zh-CN" dirty="0"/>
              <a:t>rank[target]=rank[m+2] +1	</a:t>
            </a:r>
            <a:r>
              <a:rPr lang="zh-CN" altLang="en-US" dirty="0"/>
              <a:t>代入</a:t>
            </a:r>
            <a:r>
              <a:rPr lang="en-US" altLang="zh-CN" dirty="0"/>
              <a:t>	</a:t>
            </a:r>
            <a:r>
              <a:rPr lang="en-US" altLang="zh-CN" dirty="0" err="1"/>
              <a:t>sa</a:t>
            </a:r>
            <a:r>
              <a:rPr lang="en-US" altLang="zh-CN" dirty="0"/>
              <a:t>[rank[</a:t>
            </a:r>
            <a:r>
              <a:rPr lang="en-US" altLang="zh-CN" dirty="0" err="1"/>
              <a:t>i</a:t>
            </a:r>
            <a:r>
              <a:rPr lang="en-US" altLang="zh-CN" dirty="0"/>
              <a:t>]]=</a:t>
            </a:r>
            <a:r>
              <a:rPr lang="en-US" altLang="zh-CN" dirty="0" err="1"/>
              <a:t>i</a:t>
            </a:r>
            <a:r>
              <a:rPr lang="en-US" altLang="zh-CN" dirty="0"/>
              <a:t> </a:t>
            </a:r>
            <a:r>
              <a:rPr lang="zh-CN" altLang="en-US" dirty="0"/>
              <a:t>）</a:t>
            </a:r>
            <a:r>
              <a:rPr lang="en-US" altLang="zh-CN" dirty="0"/>
              <a:t>	</a:t>
            </a:r>
          </a:p>
          <a:p>
            <a:pPr marL="0" indent="0">
              <a:buNone/>
            </a:pPr>
            <a:endParaRPr lang="en-US" altLang="zh-CN" dirty="0"/>
          </a:p>
          <a:p>
            <a:pPr marL="0" indent="0">
              <a:buNone/>
            </a:pPr>
            <a:endParaRPr lang="zh-CN" altLang="en-US" dirty="0"/>
          </a:p>
        </p:txBody>
      </p:sp>
      <p:sp>
        <p:nvSpPr>
          <p:cNvPr id="3" name="标题 2">
            <a:extLst>
              <a:ext uri="{FF2B5EF4-FFF2-40B4-BE49-F238E27FC236}">
                <a16:creationId xmlns:a16="http://schemas.microsoft.com/office/drawing/2014/main" id="{0672FAD6-0FED-4C51-882C-2F8115815761}"/>
              </a:ext>
            </a:extLst>
          </p:cNvPr>
          <p:cNvSpPr>
            <a:spLocks noGrp="1"/>
          </p:cNvSpPr>
          <p:nvPr>
            <p:ph type="title"/>
          </p:nvPr>
        </p:nvSpPr>
        <p:spPr/>
        <p:txBody>
          <a:bodyPr/>
          <a:lstStyle/>
          <a:p>
            <a:r>
              <a:rPr lang="en-US" altLang="zh-CN" sz="3200" dirty="0"/>
              <a:t>Suffix Array Algorithm</a:t>
            </a:r>
            <a:r>
              <a:rPr lang="zh-CN" altLang="en-US" sz="3200" dirty="0"/>
              <a:t>（</a:t>
            </a:r>
            <a:r>
              <a:rPr lang="zh-CN" altLang="en-US" dirty="0"/>
              <a:t>后缀树组算法）</a:t>
            </a:r>
          </a:p>
        </p:txBody>
      </p:sp>
    </p:spTree>
    <p:extLst>
      <p:ext uri="{BB962C8B-B14F-4D97-AF65-F5344CB8AC3E}">
        <p14:creationId xmlns:p14="http://schemas.microsoft.com/office/powerpoint/2010/main" val="1631216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D3D705-66C4-4007-B88A-D0FD1A2314A4}"/>
              </a:ext>
            </a:extLst>
          </p:cNvPr>
          <p:cNvSpPr>
            <a:spLocks noGrp="1"/>
          </p:cNvSpPr>
          <p:nvPr>
            <p:ph sz="quarter" idx="10"/>
          </p:nvPr>
        </p:nvSpPr>
        <p:spPr/>
        <p:txBody>
          <a:bodyPr/>
          <a:lstStyle/>
          <a:p>
            <a:pPr marL="0" indent="0">
              <a:buNone/>
            </a:pPr>
            <a:r>
              <a:rPr lang="zh-CN" altLang="en-US" dirty="0"/>
              <a:t>如</a:t>
            </a:r>
            <a:r>
              <a:rPr lang="en-US" altLang="zh-CN" dirty="0"/>
              <a:t>s1=TGG , m=3; s2=TG , n=2;  </a:t>
            </a:r>
          </a:p>
          <a:p>
            <a:pPr marL="0" indent="0">
              <a:buNone/>
            </a:pPr>
            <a:r>
              <a:rPr lang="zh-CN" altLang="en-US" dirty="0"/>
              <a:t>那么</a:t>
            </a:r>
            <a:r>
              <a:rPr lang="en-US" altLang="zh-CN" dirty="0"/>
              <a:t>s=TGG@TG ; suff(m+2)=s2=TG</a:t>
            </a:r>
          </a:p>
          <a:p>
            <a:pPr marL="0" indent="0">
              <a:buNone/>
            </a:pPr>
            <a:endParaRPr lang="en-US" altLang="zh-CN" dirty="0"/>
          </a:p>
          <a:p>
            <a:pPr marL="0" indent="0">
              <a:buNone/>
            </a:pPr>
            <a:r>
              <a:rPr lang="zh-CN" altLang="en-US" dirty="0"/>
              <a:t>字典序：</a:t>
            </a:r>
            <a:r>
              <a:rPr lang="en-US" altLang="zh-CN" dirty="0"/>
              <a:t>@TG </a:t>
            </a:r>
            <a:r>
              <a:rPr lang="zh-CN" altLang="en-US" dirty="0"/>
              <a:t>、</a:t>
            </a:r>
            <a:r>
              <a:rPr lang="en-US" altLang="zh-CN" dirty="0"/>
              <a:t>G </a:t>
            </a:r>
            <a:r>
              <a:rPr lang="zh-CN" altLang="en-US" dirty="0"/>
              <a:t>、</a:t>
            </a:r>
            <a:r>
              <a:rPr lang="en-US" altLang="zh-CN" dirty="0"/>
              <a:t>G@TG </a:t>
            </a:r>
            <a:r>
              <a:rPr lang="zh-CN" altLang="en-US" dirty="0"/>
              <a:t>、</a:t>
            </a:r>
            <a:r>
              <a:rPr lang="en-US" altLang="zh-CN" dirty="0"/>
              <a:t>GG@TG </a:t>
            </a:r>
            <a:r>
              <a:rPr lang="zh-CN" altLang="en-US" dirty="0"/>
              <a:t>、</a:t>
            </a:r>
            <a:r>
              <a:rPr lang="en-US" altLang="zh-CN" dirty="0"/>
              <a:t>TG </a:t>
            </a:r>
            <a:r>
              <a:rPr lang="zh-CN" altLang="en-US" dirty="0"/>
              <a:t>、</a:t>
            </a:r>
            <a:r>
              <a:rPr lang="en-US" altLang="zh-CN" dirty="0"/>
              <a:t>TGG@TG</a:t>
            </a:r>
          </a:p>
          <a:p>
            <a:pPr marL="0" indent="0">
              <a:buNone/>
            </a:pPr>
            <a:endParaRPr lang="en-US" altLang="zh-CN" dirty="0"/>
          </a:p>
          <a:p>
            <a:pPr marL="0" indent="0">
              <a:buNone/>
            </a:pPr>
            <a:r>
              <a:rPr lang="en-US" altLang="zh-CN" dirty="0"/>
              <a:t>rank[m+2]=5 = rank[1]-1</a:t>
            </a:r>
          </a:p>
          <a:p>
            <a:pPr marL="0" indent="0">
              <a:buNone/>
            </a:pPr>
            <a:endParaRPr lang="en-US" altLang="zh-CN" dirty="0"/>
          </a:p>
          <a:p>
            <a:pPr marL="0" indent="0">
              <a:buNone/>
            </a:pPr>
            <a:r>
              <a:rPr lang="en-US" altLang="zh-CN" dirty="0"/>
              <a:t>target=1 </a:t>
            </a:r>
            <a:r>
              <a:rPr lang="zh-CN" altLang="en-US" dirty="0"/>
              <a:t>对应后缀 </a:t>
            </a:r>
            <a:r>
              <a:rPr lang="en-US" altLang="zh-CN" dirty="0"/>
              <a:t>TGG@TG </a:t>
            </a:r>
            <a:r>
              <a:rPr lang="zh-CN" altLang="en-US" dirty="0"/>
              <a:t>；</a:t>
            </a:r>
            <a:r>
              <a:rPr lang="en-US" altLang="zh-CN" dirty="0"/>
              <a:t>H[target]=2=n </a:t>
            </a:r>
            <a:r>
              <a:rPr lang="zh-CN" altLang="en-US" dirty="0"/>
              <a:t>，也就是说存在</a:t>
            </a:r>
            <a:r>
              <a:rPr lang="en-US" altLang="zh-CN" dirty="0"/>
              <a:t>s</a:t>
            </a:r>
            <a:r>
              <a:rPr lang="zh-CN" altLang="en-US" dirty="0"/>
              <a:t>的后缀字典序在</a:t>
            </a:r>
            <a:r>
              <a:rPr lang="en-US" altLang="zh-CN" dirty="0"/>
              <a:t>suff(m+2)</a:t>
            </a:r>
            <a:r>
              <a:rPr lang="zh-CN" altLang="en-US" dirty="0"/>
              <a:t>后且它们之间最长公共前缀与</a:t>
            </a:r>
            <a:r>
              <a:rPr lang="en-US" altLang="zh-CN" dirty="0"/>
              <a:t>s2</a:t>
            </a:r>
            <a:r>
              <a:rPr lang="zh-CN" altLang="en-US" dirty="0"/>
              <a:t>的长度相同，那么也就找到了精确匹配，起始位置为</a:t>
            </a:r>
            <a:r>
              <a:rPr lang="en-US" altLang="zh-CN" dirty="0"/>
              <a:t>target=1</a:t>
            </a:r>
            <a:r>
              <a:rPr lang="zh-CN" altLang="en-US" dirty="0"/>
              <a:t>。</a:t>
            </a:r>
            <a:endParaRPr lang="en-US" altLang="zh-CN" dirty="0"/>
          </a:p>
          <a:p>
            <a:pPr marL="0" indent="0">
              <a:buNone/>
            </a:pPr>
            <a:endParaRPr lang="zh-CN" altLang="en-US" dirty="0"/>
          </a:p>
        </p:txBody>
      </p:sp>
      <p:sp>
        <p:nvSpPr>
          <p:cNvPr id="3" name="标题 2">
            <a:extLst>
              <a:ext uri="{FF2B5EF4-FFF2-40B4-BE49-F238E27FC236}">
                <a16:creationId xmlns:a16="http://schemas.microsoft.com/office/drawing/2014/main" id="{0672FAD6-0FED-4C51-882C-2F8115815761}"/>
              </a:ext>
            </a:extLst>
          </p:cNvPr>
          <p:cNvSpPr>
            <a:spLocks noGrp="1"/>
          </p:cNvSpPr>
          <p:nvPr>
            <p:ph type="title"/>
          </p:nvPr>
        </p:nvSpPr>
        <p:spPr/>
        <p:txBody>
          <a:bodyPr/>
          <a:lstStyle/>
          <a:p>
            <a:r>
              <a:rPr lang="en-US" altLang="zh-CN" sz="3200" dirty="0"/>
              <a:t>Suffix Array Algorithm</a:t>
            </a:r>
            <a:r>
              <a:rPr lang="zh-CN" altLang="en-US" sz="3200" dirty="0"/>
              <a:t>（</a:t>
            </a:r>
            <a:r>
              <a:rPr lang="zh-CN" altLang="en-US" dirty="0"/>
              <a:t>后缀树组算法）</a:t>
            </a:r>
          </a:p>
        </p:txBody>
      </p:sp>
      <p:pic>
        <p:nvPicPr>
          <p:cNvPr id="5" name="图片 4">
            <a:extLst>
              <a:ext uri="{FF2B5EF4-FFF2-40B4-BE49-F238E27FC236}">
                <a16:creationId xmlns:a16="http://schemas.microsoft.com/office/drawing/2014/main" id="{DE3FCA16-C7D8-4D88-BF57-709829159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9712" y="1685678"/>
            <a:ext cx="2276475" cy="1571625"/>
          </a:xfrm>
          <a:prstGeom prst="rect">
            <a:avLst/>
          </a:prstGeom>
        </p:spPr>
      </p:pic>
    </p:spTree>
    <p:extLst>
      <p:ext uri="{BB962C8B-B14F-4D97-AF65-F5344CB8AC3E}">
        <p14:creationId xmlns:p14="http://schemas.microsoft.com/office/powerpoint/2010/main" val="4146121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C377C80-0DD2-4A8B-8760-297D5B3FCC24}"/>
              </a:ext>
            </a:extLst>
          </p:cNvPr>
          <p:cNvSpPr>
            <a:spLocks noGrp="1"/>
          </p:cNvSpPr>
          <p:nvPr>
            <p:ph sz="quarter" idx="10"/>
          </p:nvPr>
        </p:nvSpPr>
        <p:spPr/>
        <p:txBody>
          <a:bodyPr/>
          <a:lstStyle/>
          <a:p>
            <a:pPr>
              <a:buFont typeface="Wingdings" panose="05000000000000000000" pitchFamily="2" charset="2"/>
              <a:buChar char="Ø"/>
            </a:pPr>
            <a:r>
              <a:rPr lang="zh-CN" altLang="en-US" dirty="0"/>
              <a:t>倍增基数排序：</a:t>
            </a:r>
            <a:endParaRPr lang="en-US" altLang="zh-CN" dirty="0"/>
          </a:p>
          <a:p>
            <a:pPr lvl="1">
              <a:buFont typeface="Wingdings" panose="05000000000000000000" pitchFamily="2" charset="2"/>
              <a:buChar char="Ø"/>
            </a:pPr>
            <a:r>
              <a:rPr lang="zh-CN" altLang="en-US" dirty="0"/>
              <a:t>基数排序时间复杂度为</a:t>
            </a:r>
            <a:r>
              <a:rPr lang="en-US" altLang="zh-CN" dirty="0"/>
              <a:t>O(N*M) </a:t>
            </a:r>
            <a:r>
              <a:rPr lang="zh-CN" altLang="en-US" dirty="0"/>
              <a:t>（ </a:t>
            </a:r>
            <a:r>
              <a:rPr lang="en-US" altLang="zh-CN" dirty="0"/>
              <a:t>M</a:t>
            </a:r>
            <a:r>
              <a:rPr lang="zh-CN" altLang="en-US" dirty="0"/>
              <a:t>为字符集的大小，也是口袋的个数，本程序中为常数</a:t>
            </a:r>
            <a:r>
              <a:rPr lang="en-US" altLang="zh-CN" dirty="0"/>
              <a:t>69</a:t>
            </a:r>
            <a:r>
              <a:rPr lang="zh-CN" altLang="en-US" dirty="0"/>
              <a:t>，所以实际为</a:t>
            </a:r>
            <a:r>
              <a:rPr lang="en-US" altLang="zh-CN" dirty="0"/>
              <a:t>O(N) </a:t>
            </a:r>
            <a:r>
              <a:rPr lang="zh-CN" altLang="en-US" dirty="0"/>
              <a:t>）</a:t>
            </a:r>
            <a:endParaRPr lang="en-US" altLang="zh-CN" dirty="0"/>
          </a:p>
          <a:p>
            <a:pPr lvl="1">
              <a:buFont typeface="Wingdings" panose="05000000000000000000" pitchFamily="2" charset="2"/>
              <a:buChar char="Ø"/>
            </a:pPr>
            <a:r>
              <a:rPr lang="zh-CN" altLang="en-US" dirty="0"/>
              <a:t>倍增基数排序相对于在基数排序的基础上加了二分，所以时间复杂度进一步减少到</a:t>
            </a:r>
            <a:r>
              <a:rPr lang="en-US" altLang="zh-CN" dirty="0"/>
              <a:t>O(</a:t>
            </a:r>
            <a:r>
              <a:rPr lang="en-US" altLang="zh-CN" dirty="0" err="1"/>
              <a:t>logN</a:t>
            </a:r>
            <a:r>
              <a:rPr lang="en-US" altLang="zh-CN" dirty="0"/>
              <a:t>)</a:t>
            </a:r>
          </a:p>
          <a:p>
            <a:pPr lvl="1">
              <a:buFont typeface="Wingdings" panose="05000000000000000000" pitchFamily="2" charset="2"/>
              <a:buChar char="Ø"/>
            </a:pPr>
            <a:r>
              <a:rPr lang="zh-CN" altLang="en-US" dirty="0"/>
              <a:t>比较两个字符串的时间复杂度为</a:t>
            </a:r>
            <a:r>
              <a:rPr lang="en-US" altLang="zh-CN" dirty="0"/>
              <a:t>O(N)</a:t>
            </a:r>
          </a:p>
          <a:p>
            <a:pPr lvl="1">
              <a:buFont typeface="Wingdings" panose="05000000000000000000" pitchFamily="2" charset="2"/>
              <a:buChar char="Ø"/>
            </a:pPr>
            <a:r>
              <a:rPr lang="zh-CN" altLang="en-US" dirty="0"/>
              <a:t>所以总时间复杂度为</a:t>
            </a:r>
            <a:r>
              <a:rPr lang="en-US" altLang="zh-CN" dirty="0"/>
              <a:t>O(N*</a:t>
            </a:r>
            <a:r>
              <a:rPr lang="en-US" altLang="zh-CN" dirty="0" err="1"/>
              <a:t>logN</a:t>
            </a:r>
            <a:r>
              <a:rPr lang="en-US" altLang="zh-CN" dirty="0"/>
              <a:t>)</a:t>
            </a:r>
          </a:p>
          <a:p>
            <a:pPr>
              <a:buFont typeface="Wingdings" panose="05000000000000000000" pitchFamily="2" charset="2"/>
              <a:buChar char="Ø"/>
            </a:pPr>
            <a:r>
              <a:rPr lang="zh-CN" altLang="en-US" dirty="0"/>
              <a:t>求</a:t>
            </a:r>
            <a:r>
              <a:rPr lang="en-US" altLang="zh-CN" dirty="0"/>
              <a:t>LCP</a:t>
            </a:r>
            <a:r>
              <a:rPr lang="zh-CN" altLang="en-US" dirty="0"/>
              <a:t>：</a:t>
            </a:r>
            <a:endParaRPr lang="en-US" altLang="zh-CN" dirty="0"/>
          </a:p>
          <a:p>
            <a:pPr lvl="1">
              <a:buFont typeface="Wingdings" panose="05000000000000000000" pitchFamily="2" charset="2"/>
              <a:buChar char="Ø"/>
            </a:pPr>
            <a:r>
              <a:rPr lang="zh-CN" altLang="en-US" dirty="0"/>
              <a:t>计算</a:t>
            </a:r>
            <a:r>
              <a:rPr lang="en-US" altLang="zh-CN" dirty="0"/>
              <a:t>height</a:t>
            </a:r>
            <a:r>
              <a:rPr lang="zh-CN" altLang="en-US" dirty="0"/>
              <a:t>数组为线性运算：时间复杂度为</a:t>
            </a:r>
            <a:r>
              <a:rPr lang="en-US" altLang="zh-CN" dirty="0"/>
              <a:t>O(N)</a:t>
            </a:r>
          </a:p>
          <a:p>
            <a:pPr lvl="1">
              <a:buFont typeface="Wingdings" panose="05000000000000000000" pitchFamily="2" charset="2"/>
              <a:buChar char="Ø"/>
            </a:pPr>
            <a:r>
              <a:rPr lang="zh-CN" altLang="en-US" dirty="0"/>
              <a:t>结果匹配：也是线性运算，时间复杂度为</a:t>
            </a:r>
            <a:r>
              <a:rPr lang="en-US" altLang="zh-CN" dirty="0"/>
              <a:t>O(N)</a:t>
            </a:r>
          </a:p>
          <a:p>
            <a:pPr>
              <a:buFont typeface="Wingdings" panose="05000000000000000000" pitchFamily="2" charset="2"/>
              <a:buChar char="Ø"/>
            </a:pPr>
            <a:r>
              <a:rPr lang="zh-CN" altLang="en-US" dirty="0"/>
              <a:t>空间复杂度：开辟了</a:t>
            </a:r>
            <a:r>
              <a:rPr lang="en-US" altLang="zh-CN" dirty="0"/>
              <a:t>5</a:t>
            </a:r>
            <a:r>
              <a:rPr lang="zh-CN" altLang="en-US" dirty="0"/>
              <a:t>个数组（</a:t>
            </a:r>
            <a:r>
              <a:rPr lang="en-US" altLang="zh-CN" dirty="0" err="1"/>
              <a:t>sa</a:t>
            </a:r>
            <a:r>
              <a:rPr lang="zh-CN" altLang="en-US" dirty="0"/>
              <a:t>，</a:t>
            </a:r>
            <a:r>
              <a:rPr lang="en-US" altLang="zh-CN" dirty="0"/>
              <a:t>rank</a:t>
            </a:r>
            <a:r>
              <a:rPr lang="zh-CN" altLang="en-US" dirty="0"/>
              <a:t>，</a:t>
            </a:r>
            <a:r>
              <a:rPr lang="en-US" altLang="zh-CN" dirty="0" err="1"/>
              <a:t>tp</a:t>
            </a:r>
            <a:r>
              <a:rPr lang="zh-CN" altLang="en-US" dirty="0"/>
              <a:t>，</a:t>
            </a:r>
            <a:r>
              <a:rPr lang="en-US" altLang="zh-CN" dirty="0"/>
              <a:t>tax</a:t>
            </a:r>
            <a:r>
              <a:rPr lang="zh-CN" altLang="en-US" dirty="0"/>
              <a:t>，</a:t>
            </a:r>
            <a:r>
              <a:rPr lang="en-US" altLang="zh-CN" dirty="0"/>
              <a:t>height</a:t>
            </a:r>
            <a:r>
              <a:rPr lang="zh-CN" altLang="en-US" dirty="0"/>
              <a:t>），空间复杂度为</a:t>
            </a:r>
            <a:r>
              <a:rPr lang="en-US" altLang="zh-CN" dirty="0"/>
              <a:t>O(M+5*N)-&gt;O(N)</a:t>
            </a:r>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lvl="1">
              <a:buFont typeface="Wingdings" panose="05000000000000000000" pitchFamily="2" charset="2"/>
              <a:buChar char="Ø"/>
            </a:pPr>
            <a:endParaRPr lang="en-US" altLang="zh-CN" dirty="0"/>
          </a:p>
        </p:txBody>
      </p:sp>
      <p:sp>
        <p:nvSpPr>
          <p:cNvPr id="3" name="标题 2">
            <a:extLst>
              <a:ext uri="{FF2B5EF4-FFF2-40B4-BE49-F238E27FC236}">
                <a16:creationId xmlns:a16="http://schemas.microsoft.com/office/drawing/2014/main" id="{8C6990F2-E1BB-4C59-8B33-A61E9D46342C}"/>
              </a:ext>
            </a:extLst>
          </p:cNvPr>
          <p:cNvSpPr>
            <a:spLocks noGrp="1"/>
          </p:cNvSpPr>
          <p:nvPr>
            <p:ph type="title"/>
          </p:nvPr>
        </p:nvSpPr>
        <p:spPr/>
        <p:txBody>
          <a:bodyPr/>
          <a:lstStyle/>
          <a:p>
            <a:r>
              <a:rPr lang="zh-CN" altLang="en-US" dirty="0"/>
              <a:t>算法复杂度</a:t>
            </a:r>
          </a:p>
        </p:txBody>
      </p:sp>
    </p:spTree>
    <p:extLst>
      <p:ext uri="{BB962C8B-B14F-4D97-AF65-F5344CB8AC3E}">
        <p14:creationId xmlns:p14="http://schemas.microsoft.com/office/powerpoint/2010/main" val="3575794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10">
            <a:extLst>
              <a:ext uri="{FF2B5EF4-FFF2-40B4-BE49-F238E27FC236}">
                <a16:creationId xmlns:a16="http://schemas.microsoft.com/office/drawing/2014/main" id="{54DF679F-7945-47D5-A838-9A91EDF3931F}"/>
              </a:ext>
            </a:extLst>
          </p:cNvPr>
          <p:cNvSpPr>
            <a:spLocks/>
          </p:cNvSpPr>
          <p:nvPr/>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0" name="Freeform 10">
            <a:extLst>
              <a:ext uri="{FF2B5EF4-FFF2-40B4-BE49-F238E27FC236}">
                <a16:creationId xmlns:a16="http://schemas.microsoft.com/office/drawing/2014/main" id="{40171DBC-FF09-4FDB-B365-88EA5F12258A}"/>
              </a:ext>
            </a:extLst>
          </p:cNvPr>
          <p:cNvSpPr>
            <a:spLocks/>
          </p:cNvSpPr>
          <p:nvPr/>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8" name="Freeform 10">
            <a:extLst>
              <a:ext uri="{FF2B5EF4-FFF2-40B4-BE49-F238E27FC236}">
                <a16:creationId xmlns:a16="http://schemas.microsoft.com/office/drawing/2014/main" id="{CF350C90-D9E4-4468-907A-907D0FE9F1AE}"/>
              </a:ext>
            </a:extLst>
          </p:cNvPr>
          <p:cNvSpPr>
            <a:spLocks/>
          </p:cNvSpPr>
          <p:nvPr/>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cxnSpLocks/>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en-US" altLang="zh-CN" sz="2400" dirty="0"/>
              <a:t>project</a:t>
            </a:r>
            <a:endParaRPr lang="zh-CN" altLang="en-US" sz="2400" dirty="0"/>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cxnSpLocks/>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t>motivation</a:t>
            </a:r>
            <a:endParaRPr lang="zh-CN" altLang="en-US" sz="2400" dirty="0"/>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background</a:t>
            </a:r>
            <a:endParaRPr lang="zh-CN" altLang="en-US" sz="2400" dirty="0"/>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t>solution</a:t>
            </a:r>
            <a:endParaRPr lang="zh-CN" altLang="en-US" sz="2400" dirty="0"/>
          </a:p>
        </p:txBody>
      </p:sp>
      <p:sp>
        <p:nvSpPr>
          <p:cNvPr id="34" name="文本框 33"/>
          <p:cNvSpPr txBox="1"/>
          <p:nvPr/>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cxnSpLocks/>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en-US" altLang="zh-CN" sz="2400" dirty="0"/>
              <a:t>demo</a:t>
            </a:r>
            <a:endParaRPr lang="zh-CN" altLang="en-US" sz="2400" dirty="0"/>
          </a:p>
        </p:txBody>
      </p:sp>
    </p:spTree>
    <p:extLst>
      <p:ext uri="{BB962C8B-B14F-4D97-AF65-F5344CB8AC3E}">
        <p14:creationId xmlns:p14="http://schemas.microsoft.com/office/powerpoint/2010/main" val="836662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BF57717-3200-4050-954A-E2A7E50D762F}"/>
              </a:ext>
            </a:extLst>
          </p:cNvPr>
          <p:cNvSpPr>
            <a:spLocks noGrp="1"/>
          </p:cNvSpPr>
          <p:nvPr>
            <p:ph type="title"/>
          </p:nvPr>
        </p:nvSpPr>
        <p:spPr/>
        <p:txBody>
          <a:bodyPr/>
          <a:lstStyle/>
          <a:p>
            <a:r>
              <a:rPr lang="en-US" altLang="zh-CN" dirty="0"/>
              <a:t>demo</a:t>
            </a:r>
            <a:endParaRPr lang="zh-CN" altLang="en-US" dirty="0"/>
          </a:p>
        </p:txBody>
      </p:sp>
    </p:spTree>
    <p:extLst>
      <p:ext uri="{BB962C8B-B14F-4D97-AF65-F5344CB8AC3E}">
        <p14:creationId xmlns:p14="http://schemas.microsoft.com/office/powerpoint/2010/main" val="1971214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D16E9-7AE3-49FF-A5F2-388CB5E01890}"/>
              </a:ext>
            </a:extLst>
          </p:cNvPr>
          <p:cNvSpPr>
            <a:spLocks noGrp="1"/>
          </p:cNvSpPr>
          <p:nvPr>
            <p:ph type="title"/>
          </p:nvPr>
        </p:nvSpPr>
        <p:spPr/>
        <p:txBody>
          <a:bodyPr>
            <a:noAutofit/>
          </a:bodyPr>
          <a:lstStyle/>
          <a:p>
            <a:r>
              <a:rPr lang="en-US" altLang="zh-CN" sz="3200" dirty="0"/>
              <a:t>reference</a:t>
            </a:r>
            <a:endParaRPr lang="zh-CN" altLang="en-US" sz="3200" dirty="0"/>
          </a:p>
        </p:txBody>
      </p:sp>
      <p:sp>
        <p:nvSpPr>
          <p:cNvPr id="5" name="文本框 4">
            <a:extLst>
              <a:ext uri="{FF2B5EF4-FFF2-40B4-BE49-F238E27FC236}">
                <a16:creationId xmlns:a16="http://schemas.microsoft.com/office/drawing/2014/main" id="{3B916A1A-F73A-4BFC-8FF1-15BB90B7BE83}"/>
              </a:ext>
            </a:extLst>
          </p:cNvPr>
          <p:cNvSpPr txBox="1"/>
          <p:nvPr/>
        </p:nvSpPr>
        <p:spPr>
          <a:xfrm>
            <a:off x="1207362" y="1553592"/>
            <a:ext cx="6862439" cy="3139321"/>
          </a:xfrm>
          <a:prstGeom prst="rect">
            <a:avLst/>
          </a:prstGeom>
          <a:noFill/>
        </p:spPr>
        <p:txBody>
          <a:bodyPr wrap="square" rtlCol="0">
            <a:spAutoFit/>
          </a:bodyPr>
          <a:lstStyle/>
          <a:p>
            <a:r>
              <a:rPr lang="zh-CN" altLang="en-US" dirty="0"/>
              <a:t>赵雅男</a:t>
            </a:r>
            <a:r>
              <a:rPr lang="en-US" altLang="zh-CN" dirty="0"/>
              <a:t>. </a:t>
            </a:r>
            <a:r>
              <a:rPr lang="zh-CN" altLang="en-US" dirty="0"/>
              <a:t>生物序列比对中</a:t>
            </a:r>
            <a:r>
              <a:rPr lang="en-US" altLang="zh-CN" dirty="0"/>
              <a:t>BWT</a:t>
            </a:r>
            <a:r>
              <a:rPr lang="zh-CN" altLang="en-US" dirty="0"/>
              <a:t>索引技术及其算法研究</a:t>
            </a:r>
            <a:r>
              <a:rPr lang="en-US" altLang="zh-CN" dirty="0"/>
              <a:t>[D]. </a:t>
            </a:r>
            <a:r>
              <a:rPr lang="zh-CN" altLang="en-US" dirty="0"/>
              <a:t>安徽</a:t>
            </a:r>
            <a:r>
              <a:rPr lang="en-US" altLang="zh-CN" dirty="0"/>
              <a:t>:</a:t>
            </a:r>
            <a:r>
              <a:rPr lang="zh-CN" altLang="en-US" dirty="0"/>
              <a:t>中国科学技术大学</a:t>
            </a:r>
            <a:r>
              <a:rPr lang="en-US" altLang="zh-CN" dirty="0"/>
              <a:t>,2015.</a:t>
            </a:r>
            <a:endParaRPr lang="zh-CN" altLang="en-US"/>
          </a:p>
          <a:p>
            <a:endParaRPr lang="en-US" altLang="zh-CN"/>
          </a:p>
          <a:p>
            <a:r>
              <a:rPr lang="en-US" altLang="zh-CN" dirty="0"/>
              <a:t>https://blog.csdn.net/weixin_44044714/article/details/101128489</a:t>
            </a:r>
          </a:p>
          <a:p>
            <a:endParaRPr lang="en-US" altLang="zh-CN" dirty="0"/>
          </a:p>
          <a:p>
            <a:r>
              <a:rPr lang="en-US" altLang="zh-CN" dirty="0"/>
              <a:t>https://www.cnblogs.com/victorique/p/8480093.html#autoid-1-3-0</a:t>
            </a:r>
          </a:p>
          <a:p>
            <a:endParaRPr lang="en-US" altLang="zh-CN" dirty="0"/>
          </a:p>
          <a:p>
            <a:r>
              <a:rPr lang="en-US" altLang="zh-CN" dirty="0"/>
              <a:t>https://www.cnblogs.com/zwfymqz/p/8413523.html#_label4</a:t>
            </a:r>
          </a:p>
          <a:p>
            <a:endParaRPr lang="en-US" altLang="zh-CN" dirty="0"/>
          </a:p>
          <a:p>
            <a:r>
              <a:rPr lang="en-US" altLang="zh-CN" dirty="0"/>
              <a:t>https://blog.csdn.net/a1035719430/article/details/80217267</a:t>
            </a:r>
          </a:p>
          <a:p>
            <a:endParaRPr lang="en-US" altLang="zh-CN" dirty="0"/>
          </a:p>
        </p:txBody>
      </p:sp>
    </p:spTree>
    <p:extLst>
      <p:ext uri="{BB962C8B-B14F-4D97-AF65-F5344CB8AC3E}">
        <p14:creationId xmlns:p14="http://schemas.microsoft.com/office/powerpoint/2010/main" val="2105675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i="1" dirty="0">
                <a:effectLst>
                  <a:outerShdw blurRad="38100" dist="38100" dir="2700000" algn="tl">
                    <a:srgbClr val="000000">
                      <a:alpha val="43137"/>
                    </a:srgbClr>
                  </a:outerShdw>
                </a:effectLst>
                <a:latin typeface="+mn-ea"/>
                <a:ea typeface="+mn-ea"/>
              </a:rPr>
              <a:t>THANKS !</a:t>
            </a:r>
            <a:endParaRPr lang="zh-CN" altLang="en-US" i="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en-US" altLang="zh-CN" sz="2400" dirty="0"/>
              <a:t>project</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t>motivation</a:t>
            </a:r>
            <a:endParaRPr lang="zh-CN" altLang="en-US" sz="2400" dirty="0"/>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background</a:t>
            </a:r>
            <a:endParaRPr lang="zh-CN" altLang="en-US" sz="2400" dirty="0"/>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t>solution</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en-US" altLang="zh-CN" sz="2400" dirty="0"/>
              <a:t>demo</a:t>
            </a:r>
            <a:endParaRPr lang="zh-CN" altLang="en-US" sz="2400" dirty="0"/>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en-US" altLang="zh-CN" sz="2400" dirty="0"/>
              <a:t>project</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t>motivation</a:t>
            </a:r>
            <a:endParaRPr lang="zh-CN" altLang="en-US" sz="2400" dirty="0"/>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background</a:t>
            </a:r>
            <a:endParaRPr lang="zh-CN" altLang="en-US" sz="2400" dirty="0"/>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t>solution</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en-US" altLang="zh-CN" sz="2400" dirty="0"/>
              <a:t>demo</a:t>
            </a:r>
            <a:endParaRPr lang="zh-CN" altLang="en-US" sz="2400" dirty="0"/>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691187" cy="4921498"/>
          </a:xfrm>
        </p:spPr>
        <p:txBody>
          <a:bodyPr/>
          <a:lstStyle/>
          <a:p>
            <a:pPr marL="0" indent="0">
              <a:lnSpc>
                <a:spcPct val="150000"/>
              </a:lnSpc>
              <a:buNone/>
            </a:pPr>
            <a:r>
              <a:rPr lang="en-US" altLang="zh-CN" b="1" dirty="0">
                <a:effectLst>
                  <a:outerShdw blurRad="38100" dist="38100" dir="2700000" algn="tl">
                    <a:srgbClr val="000000">
                      <a:alpha val="43137"/>
                    </a:srgbClr>
                  </a:outerShdw>
                </a:effectLst>
              </a:rPr>
              <a:t>Finding the exact matches (e.g., transposons) in a set of sequences</a:t>
            </a:r>
            <a:r>
              <a:rPr lang="zh-CN" altLang="en-US" b="1" dirty="0">
                <a:effectLst>
                  <a:outerShdw blurRad="38100" dist="38100" dir="2700000" algn="tl">
                    <a:srgbClr val="000000">
                      <a:alpha val="43137"/>
                    </a:srgbClr>
                  </a:outerShdw>
                </a:effectLst>
              </a:rPr>
              <a:t>：</a:t>
            </a:r>
            <a:endParaRPr lang="en-US" altLang="zh-CN" b="1" dirty="0">
              <a:effectLst>
                <a:outerShdw blurRad="38100" dist="38100" dir="2700000" algn="tl">
                  <a:srgbClr val="000000">
                    <a:alpha val="43137"/>
                  </a:srgbClr>
                </a:outerShdw>
              </a:effectLst>
            </a:endParaRPr>
          </a:p>
          <a:p>
            <a:pPr marL="0" indent="0">
              <a:lnSpc>
                <a:spcPct val="150000"/>
              </a:lnSpc>
              <a:buNone/>
            </a:pPr>
            <a:endParaRPr lang="en-US" altLang="zh-CN" sz="1400" dirty="0"/>
          </a:p>
          <a:p>
            <a:pPr marL="0" indent="0">
              <a:lnSpc>
                <a:spcPct val="150000"/>
              </a:lnSpc>
              <a:buNone/>
            </a:pPr>
            <a:r>
              <a:rPr lang="en-US" altLang="zh-CN" sz="1400" dirty="0"/>
              <a:t>Finding the exact matches of short elements is an essential task in bioinformatics. One of the solution is to build the index for the set of sequences using either hashing, suffix tree, suffix array, or through Burrows-wheeler transform.</a:t>
            </a:r>
          </a:p>
          <a:p>
            <a:pPr marL="0" indent="0">
              <a:lnSpc>
                <a:spcPct val="150000"/>
              </a:lnSpc>
              <a:buNone/>
            </a:pPr>
            <a:r>
              <a:rPr lang="zh-CN" altLang="en-US" sz="1400" dirty="0"/>
              <a:t>寻找短元素的精确匹配是生物信息学的一项重要任务。解决方案之一是使用哈希、后缀树、后缀数组或通过</a:t>
            </a:r>
            <a:r>
              <a:rPr lang="en-US" altLang="zh-CN" sz="1400" dirty="0"/>
              <a:t>Burrows-wheeler</a:t>
            </a:r>
            <a:r>
              <a:rPr lang="zh-CN" altLang="en-US" sz="1400" dirty="0"/>
              <a:t>变换为序列集建立索引。</a:t>
            </a:r>
            <a:endParaRPr lang="en-US" altLang="zh-CN" sz="1400" dirty="0"/>
          </a:p>
        </p:txBody>
      </p:sp>
      <p:sp>
        <p:nvSpPr>
          <p:cNvPr id="3" name="标题 2"/>
          <p:cNvSpPr>
            <a:spLocks noGrp="1"/>
          </p:cNvSpPr>
          <p:nvPr>
            <p:ph type="title"/>
          </p:nvPr>
        </p:nvSpPr>
        <p:spPr/>
        <p:txBody>
          <a:bodyPr/>
          <a:lstStyle/>
          <a:p>
            <a:r>
              <a:rPr lang="en-US" altLang="zh-CN" sz="3200" dirty="0"/>
              <a:t>project</a:t>
            </a:r>
            <a:endParaRPr lang="zh-CN" altLang="en-US" sz="3200" dirty="0"/>
          </a:p>
        </p:txBody>
      </p:sp>
    </p:spTree>
    <p:extLst>
      <p:ext uri="{BB962C8B-B14F-4D97-AF65-F5344CB8AC3E}">
        <p14:creationId xmlns:p14="http://schemas.microsoft.com/office/powerpoint/2010/main" val="23305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10">
            <a:extLst>
              <a:ext uri="{FF2B5EF4-FFF2-40B4-BE49-F238E27FC236}">
                <a16:creationId xmlns:a16="http://schemas.microsoft.com/office/drawing/2014/main" id="{CF350C90-D9E4-4468-907A-907D0FE9F1AE}"/>
              </a:ext>
            </a:extLst>
          </p:cNvPr>
          <p:cNvSpPr>
            <a:spLocks/>
          </p:cNvSpPr>
          <p:nvPr/>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7" name="Freeform 10">
            <a:extLst>
              <a:ext uri="{FF2B5EF4-FFF2-40B4-BE49-F238E27FC236}">
                <a16:creationId xmlns:a16="http://schemas.microsoft.com/office/drawing/2014/main" id="{12F6DDA7-2824-425D-9C79-9D62EA3DBC4F}"/>
              </a:ext>
            </a:extLst>
          </p:cNvPr>
          <p:cNvSpPr>
            <a:spLocks/>
          </p:cNvSpPr>
          <p:nvPr/>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cxnSpLocks/>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en-US" altLang="zh-CN" sz="2400" dirty="0"/>
              <a:t>project</a:t>
            </a:r>
            <a:endParaRPr lang="zh-CN" altLang="en-US" sz="2400" dirty="0"/>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cxnSpLocks/>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t>motivation</a:t>
            </a:r>
            <a:endParaRPr lang="zh-CN" altLang="en-US" sz="2400" dirty="0"/>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background</a:t>
            </a:r>
            <a:endParaRPr lang="zh-CN" altLang="en-US" sz="2400" dirty="0"/>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t>solution</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en-US" altLang="zh-CN" sz="2400" dirty="0"/>
              <a:t>demo</a:t>
            </a:r>
            <a:endParaRPr lang="zh-CN" altLang="en-US" sz="2400" dirty="0"/>
          </a:p>
        </p:txBody>
      </p:sp>
    </p:spTree>
    <p:extLst>
      <p:ext uri="{BB962C8B-B14F-4D97-AF65-F5344CB8AC3E}">
        <p14:creationId xmlns:p14="http://schemas.microsoft.com/office/powerpoint/2010/main" val="2905448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转座子</a:t>
            </a:r>
            <a:endParaRPr lang="en-US" altLang="zh-CN" dirty="0"/>
          </a:p>
          <a:p>
            <a:pPr lvl="1"/>
            <a:r>
              <a:rPr lang="zh-CN" altLang="en-US" dirty="0"/>
              <a:t>转座子：转座子（</a:t>
            </a:r>
            <a:r>
              <a:rPr lang="en-US" altLang="zh-CN" dirty="0"/>
              <a:t>Transposon</a:t>
            </a:r>
            <a:r>
              <a:rPr lang="zh-CN" altLang="en-US" dirty="0"/>
              <a:t>）亦称为转座元件，跳跃子，是一类</a:t>
            </a:r>
            <a:r>
              <a:rPr lang="en-US" altLang="zh-CN" dirty="0"/>
              <a:t>DNA</a:t>
            </a:r>
            <a:r>
              <a:rPr lang="zh-CN" altLang="en-US" dirty="0"/>
              <a:t>序列，它们能够在基因组中通过转录或逆转录，在内切酶（</a:t>
            </a:r>
            <a:r>
              <a:rPr lang="en-US" altLang="zh-CN" dirty="0"/>
              <a:t>Nuclease</a:t>
            </a:r>
            <a:r>
              <a:rPr lang="zh-CN" altLang="en-US" dirty="0"/>
              <a:t>）的作用下，在其他基因座上出现。</a:t>
            </a:r>
            <a:r>
              <a:rPr lang="zh-CN" altLang="en-US" sz="1400" dirty="0"/>
              <a:t>转座子可以分为</a:t>
            </a:r>
            <a:r>
              <a:rPr lang="en-US" altLang="zh-CN" sz="1400" dirty="0"/>
              <a:t>Ⅰ</a:t>
            </a:r>
            <a:r>
              <a:rPr lang="zh-CN" altLang="en-US" sz="1400" dirty="0"/>
              <a:t>型转座子和</a:t>
            </a:r>
            <a:r>
              <a:rPr lang="en-US" altLang="zh-CN" sz="1400" dirty="0"/>
              <a:t>Ⅱ</a:t>
            </a:r>
            <a:r>
              <a:rPr lang="zh-CN" altLang="en-US" sz="1400" dirty="0"/>
              <a:t>型转座子两类：前者又称为逆元件（</a:t>
            </a:r>
            <a:r>
              <a:rPr lang="en-US" altLang="zh-CN" sz="1400" dirty="0"/>
              <a:t>Retro element</a:t>
            </a:r>
            <a:r>
              <a:rPr lang="zh-CN" altLang="en-US" sz="1400" dirty="0"/>
              <a:t>），转座中间体为</a:t>
            </a:r>
            <a:r>
              <a:rPr lang="en-US" altLang="zh-CN" sz="1400" dirty="0"/>
              <a:t>RNA</a:t>
            </a:r>
            <a:r>
              <a:rPr lang="zh-CN" altLang="en-US" sz="1400" dirty="0"/>
              <a:t>。该型转座子会先被转录为</a:t>
            </a:r>
            <a:r>
              <a:rPr lang="en-US" altLang="zh-CN" sz="1400" dirty="0"/>
              <a:t>RNA</a:t>
            </a:r>
            <a:r>
              <a:rPr lang="zh-CN" altLang="en-US" sz="1400" dirty="0"/>
              <a:t>，然后该</a:t>
            </a:r>
            <a:r>
              <a:rPr lang="en-US" altLang="zh-CN" sz="1400" dirty="0"/>
              <a:t>RNA</a:t>
            </a:r>
            <a:r>
              <a:rPr lang="zh-CN" altLang="en-US" sz="1400" dirty="0"/>
              <a:t>被逆转录再次成为</a:t>
            </a:r>
            <a:r>
              <a:rPr lang="en-US" altLang="zh-CN" sz="1400" dirty="0"/>
              <a:t>DNA</a:t>
            </a:r>
            <a:r>
              <a:rPr lang="zh-CN" altLang="en-US" sz="1400" dirty="0"/>
              <a:t>，才被插入到目标位点中；后者被称为不复制转座子，被内切酶切下后直接插入到目标位点中。</a:t>
            </a:r>
            <a:endParaRPr lang="en-US" altLang="zh-CN" sz="1400" dirty="0"/>
          </a:p>
          <a:p>
            <a:pPr lvl="1"/>
            <a:r>
              <a:rPr lang="zh-CN" altLang="en-US" dirty="0"/>
              <a:t>转座子是生物</a:t>
            </a:r>
            <a:r>
              <a:rPr lang="en-US" altLang="zh-CN" dirty="0"/>
              <a:t>DNA</a:t>
            </a:r>
            <a:r>
              <a:rPr lang="zh-CN" altLang="en-US" dirty="0"/>
              <a:t>的主要组成部分（如人类基因组有大约</a:t>
            </a:r>
            <a:r>
              <a:rPr lang="en-US" altLang="zh-CN" dirty="0"/>
              <a:t>44-45%</a:t>
            </a:r>
            <a:r>
              <a:rPr lang="zh-CN" altLang="en-US" dirty="0"/>
              <a:t>的转座子），在研究生物的遗传变异中有重要作用。</a:t>
            </a:r>
            <a:endParaRPr lang="en-US" altLang="zh-CN" dirty="0"/>
          </a:p>
          <a:p>
            <a:r>
              <a:rPr lang="zh-CN" altLang="en-US" dirty="0"/>
              <a:t>高通量测序方法的应用，给我们带来了大量的基因序列信息，也让我们更加接近隐藏在生物基因组中的遗传秘密。基因组序列比对的算法实现，对生物信息学研究生物基因组有着重要意义。</a:t>
            </a:r>
            <a:endParaRPr lang="en-US" altLang="zh-CN" dirty="0"/>
          </a:p>
          <a:p>
            <a:pPr marL="457200" lvl="1" indent="0">
              <a:buNone/>
            </a:pPr>
            <a:endParaRPr lang="en-US" altLang="zh-CN" dirty="0"/>
          </a:p>
        </p:txBody>
      </p:sp>
      <p:sp>
        <p:nvSpPr>
          <p:cNvPr id="3" name="标题 2"/>
          <p:cNvSpPr>
            <a:spLocks noGrp="1"/>
          </p:cNvSpPr>
          <p:nvPr>
            <p:ph type="title"/>
          </p:nvPr>
        </p:nvSpPr>
        <p:spPr/>
        <p:txBody>
          <a:bodyPr/>
          <a:lstStyle/>
          <a:p>
            <a:r>
              <a:rPr lang="en-US" altLang="zh-CN" sz="3200" dirty="0"/>
              <a:t>motivation</a:t>
            </a:r>
            <a:endParaRPr lang="zh-CN" altLang="en-US" sz="3200" dirty="0"/>
          </a:p>
        </p:txBody>
      </p:sp>
    </p:spTree>
    <p:extLst>
      <p:ext uri="{BB962C8B-B14F-4D97-AF65-F5344CB8AC3E}">
        <p14:creationId xmlns:p14="http://schemas.microsoft.com/office/powerpoint/2010/main" val="175366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10">
            <a:extLst>
              <a:ext uri="{FF2B5EF4-FFF2-40B4-BE49-F238E27FC236}">
                <a16:creationId xmlns:a16="http://schemas.microsoft.com/office/drawing/2014/main" id="{CFDC20A9-7388-40F2-9B9D-48B59DADCD9B}"/>
              </a:ext>
            </a:extLst>
          </p:cNvPr>
          <p:cNvSpPr>
            <a:spLocks/>
          </p:cNvSpPr>
          <p:nvPr/>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0" name="Freeform 10">
            <a:extLst>
              <a:ext uri="{FF2B5EF4-FFF2-40B4-BE49-F238E27FC236}">
                <a16:creationId xmlns:a16="http://schemas.microsoft.com/office/drawing/2014/main" id="{FFBF2EAB-6090-4196-8B02-17BE5FE65831}"/>
              </a:ext>
            </a:extLst>
          </p:cNvPr>
          <p:cNvSpPr>
            <a:spLocks/>
          </p:cNvSpPr>
          <p:nvPr/>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8" name="Freeform 10">
            <a:extLst>
              <a:ext uri="{FF2B5EF4-FFF2-40B4-BE49-F238E27FC236}">
                <a16:creationId xmlns:a16="http://schemas.microsoft.com/office/drawing/2014/main" id="{CF350C90-D9E4-4468-907A-907D0FE9F1AE}"/>
              </a:ext>
            </a:extLst>
          </p:cNvPr>
          <p:cNvSpPr>
            <a:spLocks/>
          </p:cNvSpPr>
          <p:nvPr/>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cxnSpLocks/>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en-US" altLang="zh-CN" sz="2400" dirty="0"/>
              <a:t>project</a:t>
            </a:r>
            <a:endParaRPr lang="zh-CN" altLang="en-US" sz="2400" dirty="0"/>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cxnSpLocks/>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t>motivation</a:t>
            </a:r>
            <a:endParaRPr lang="zh-CN" altLang="en-US" sz="2400" dirty="0"/>
          </a:p>
        </p:txBody>
      </p:sp>
      <p:sp>
        <p:nvSpPr>
          <p:cNvPr id="19" name="文本框 18"/>
          <p:cNvSpPr txBox="1"/>
          <p:nvPr/>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cxnSpLocks/>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background</a:t>
            </a:r>
            <a:endParaRPr lang="zh-CN" altLang="en-US" sz="2400" dirty="0"/>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t>solution</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en-US" altLang="zh-CN" sz="2400" dirty="0"/>
              <a:t>demo</a:t>
            </a:r>
            <a:endParaRPr lang="zh-CN" altLang="en-US" sz="2400" dirty="0"/>
          </a:p>
        </p:txBody>
      </p:sp>
    </p:spTree>
    <p:extLst>
      <p:ext uri="{BB962C8B-B14F-4D97-AF65-F5344CB8AC3E}">
        <p14:creationId xmlns:p14="http://schemas.microsoft.com/office/powerpoint/2010/main" val="720804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background</a:t>
            </a:r>
            <a:endParaRPr lang="zh-CN" altLang="en-US" sz="3200" dirty="0"/>
          </a:p>
        </p:txBody>
      </p:sp>
      <p:graphicFrame>
        <p:nvGraphicFramePr>
          <p:cNvPr id="3" name="图示 2"/>
          <p:cNvGraphicFramePr/>
          <p:nvPr>
            <p:extLst>
              <p:ext uri="{D42A27DB-BD31-4B8C-83A1-F6EECF244321}">
                <p14:modId xmlns:p14="http://schemas.microsoft.com/office/powerpoint/2010/main" val="4274055582"/>
              </p:ext>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3930413"/>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1171</TotalTime>
  <Words>1794</Words>
  <Application>Microsoft Office PowerPoint</Application>
  <PresentationFormat>全屏显示(4:3)</PresentationFormat>
  <Paragraphs>184</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等线</vt:lpstr>
      <vt:lpstr>等线 Light</vt:lpstr>
      <vt:lpstr>微软雅黑</vt:lpstr>
      <vt:lpstr>Arial</vt:lpstr>
      <vt:lpstr>Calibri</vt:lpstr>
      <vt:lpstr>Wingdings</vt:lpstr>
      <vt:lpstr>2016-VI主题-蓝</vt:lpstr>
      <vt:lpstr>Finding the exact matches</vt:lpstr>
      <vt:lpstr>Suffix Array Algorithm</vt:lpstr>
      <vt:lpstr>目录 Contents</vt:lpstr>
      <vt:lpstr>目录 Contents</vt:lpstr>
      <vt:lpstr>project</vt:lpstr>
      <vt:lpstr>目录 Contents</vt:lpstr>
      <vt:lpstr>motivation</vt:lpstr>
      <vt:lpstr>目录 Contents</vt:lpstr>
      <vt:lpstr>background</vt:lpstr>
      <vt:lpstr>background</vt:lpstr>
      <vt:lpstr>background</vt:lpstr>
      <vt:lpstr>background</vt:lpstr>
      <vt:lpstr>目录 Contents</vt:lpstr>
      <vt:lpstr>Solution：Suffix Array Algorithm</vt:lpstr>
      <vt:lpstr>后缀</vt:lpstr>
      <vt:lpstr>后缀数组</vt:lpstr>
      <vt:lpstr>后缀数组的辅助工具</vt:lpstr>
      <vt:lpstr>后缀数组的辅助工具</vt:lpstr>
      <vt:lpstr>建立后缀数组</vt:lpstr>
      <vt:lpstr>建立后缀数组</vt:lpstr>
      <vt:lpstr>Suffix Array Algorithm（后缀树组算法）</vt:lpstr>
      <vt:lpstr>Suffix Array Algorithm（后缀树组算法）</vt:lpstr>
      <vt:lpstr>算法复杂度</vt:lpstr>
      <vt:lpstr>目录 Contents</vt:lpstr>
      <vt:lpstr>demo</vt:lpstr>
      <vt:lpstr>reference</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余 文韬</cp:lastModifiedBy>
  <cp:revision>341</cp:revision>
  <dcterms:created xsi:type="dcterms:W3CDTF">2016-04-20T02:59:17Z</dcterms:created>
  <dcterms:modified xsi:type="dcterms:W3CDTF">2021-06-09T06:49:46Z</dcterms:modified>
</cp:coreProperties>
</file>