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04189-A4E4-4BE0-9516-B895B860229A}" v="23" dt="2022-08-18T06:04:0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B46-DE48-FD53-7C5C-2C3CE1B7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99A09-F902-4873-7251-21E908FEB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2C3C-791E-7EB9-7EE1-F03F47A1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3426-4718-AC79-6908-F64B485B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D036-B39C-D8D1-1650-AC52A161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5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F2DF-BE1B-3D13-1B71-F4DB5C3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E003-8686-BAB1-EA10-B9F2DB8B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D284-95B7-C8A5-A79D-6AC892F1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A37E-371A-9BD7-C6A2-2FCDE1F7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AAA8-1443-D656-CFE0-15819857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973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1646-CB06-46E2-C59B-1028D9724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C9B3-70FA-849C-07B3-116BD9B5D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6ADE-4FC1-2149-80A7-DC86A835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9A9A-373F-FB8E-45DC-ACECADA9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FFB4-1C91-DD03-3ECC-6937FAA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55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14F-AE27-167F-F76E-1F666A0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9975-8E09-7F68-A92B-3342205B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8D21-FB46-1034-C9B1-83925D88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2729-224C-0E02-AD66-00D991A1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7A2E-E518-5228-FD96-39933CA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EBF8-7B36-C4FB-5AE4-CABA3DA4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FE7E-5845-6517-43AB-3BAC3898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5DEA-8743-82CE-159E-B56659B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8BD8-A123-2F39-E9CA-D14E5DA3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4795-FD6E-1797-9A31-4C6B2B1C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68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552-876D-D958-8ACC-1166BA3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6F5-FF84-7B04-C834-E16F28B1F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43012-8AFD-905E-A2D9-B56D7167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2801-F8D3-8A42-3167-F79C572E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FDCD-FB20-18BF-82C5-F95CD75C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3576-63CA-25A3-0E51-5E5C00A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4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29DE-8BD5-799F-6365-C9CFD99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9686F-5042-EE9D-282F-2CBFA48C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48712-E46B-173E-2562-1FA2F340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CA46F-DC11-94AD-F959-67F8AEF31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B7748-C4E7-509C-51A4-177D85600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7499F-9761-B8CE-721F-D46EEEB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F47D2-0C0E-F51A-BF93-BA40575B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C347-83D3-A3AF-EDD4-93DBDF86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49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1E8E-2CA2-1433-1BE9-C6998C21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6E4D9-D1A2-6B54-BDE2-9002C248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D9F2-2C92-0A3A-387F-39BD1DE5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7290-4765-7DFE-AC98-E1B4B728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702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2A456-C45E-D747-8E02-606E2DB7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9940C-E179-897E-0A9D-51BCDA16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ED17-66D0-C60F-F452-52B20DCF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4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36E6-9DE1-5A01-2DA3-AC0032AD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74AE-5F1B-EC43-7E08-EAA490A4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48B66-298A-4587-56F9-3A974089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5CA4-7F51-05A2-5EFD-F4737A1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407F-76CE-8D2E-2B45-C897BBB2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17088-43A4-F886-DF1A-31A7263D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685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723-29D9-A686-9699-52FB3F7E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242A8-1780-029E-2051-BA077A72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59133-674B-C83D-901D-A9237A34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E5D9-4F0B-EEF9-3F18-40080A7B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9195-0095-E74A-F11F-4F16AA3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F86F-49E6-D230-C45E-B0CB2309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9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173DE-7501-CBE9-64A0-5643BA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B176-7989-EAFE-5101-DD68A452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00BA-2AE5-9FE4-191F-21A6998CD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ABF2-0D4A-44DF-AC16-D775A8DEB83B}" type="datetimeFigureOut">
              <a:rPr lang="en-MY" smtClean="0"/>
              <a:t>17/8/2022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7516-48C6-F328-C1D7-5DF10A938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BDD4-6B84-8CD4-8EB8-E7DC455BF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815D-39D0-4BB7-8A10-589F24ADD9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17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21D-6805-E005-EA84-93FC41B3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597581"/>
            <a:ext cx="9144000" cy="1335314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43702-E80B-98C8-7D45-A8D9CC61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771" y="2208665"/>
            <a:ext cx="9144000" cy="336481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x1 = a matrix of m rows and n columns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x2 = another matrix of m rows and n columns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y be a function of x, such that y = f( x1, x2 ) = x1</a:t>
            </a:r>
            <a:r>
              <a:rPr lang="en-US" baseline="30000" dirty="0"/>
              <a:t>2</a:t>
            </a:r>
            <a:r>
              <a:rPr lang="en-US" dirty="0"/>
              <a:t> + x2</a:t>
            </a:r>
            <a:r>
              <a:rPr lang="en-US" baseline="30000" dirty="0"/>
              <a:t>2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Can you, reproduce y WITHOUT knowing the function ?</a:t>
            </a:r>
          </a:p>
        </p:txBody>
      </p:sp>
    </p:spTree>
    <p:extLst>
      <p:ext uri="{BB962C8B-B14F-4D97-AF65-F5344CB8AC3E}">
        <p14:creationId xmlns:p14="http://schemas.microsoft.com/office/powerpoint/2010/main" val="308418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5: Layer 1b – Add Bias 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:r>
                  <a:rPr lang="en-US" sz="2000" dirty="0"/>
                  <a:t>Input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MY" sz="2000" dirty="0"/>
              </a:p>
              <a:p>
                <a:pPr marL="0" indent="0">
                  <a:buNone/>
                  <a:tabLst>
                    <a:tab pos="9332913" algn="l"/>
                  </a:tabLst>
                </a:pPr>
                <a:endParaRPr lang="en-MY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4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E74-A41C-8D91-08FA-7F64F85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Layer 1c – Tanh Activation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91727-7281-F397-EA78-4A69D7AB9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Adds non-linear prediction.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MY" dirty="0"/>
                  <a:t>Input is o1b = [ o1b</a:t>
                </a:r>
                <a:r>
                  <a:rPr lang="en-MY" baseline="-25000" dirty="0"/>
                  <a:t>1   </a:t>
                </a:r>
                <a:r>
                  <a:rPr lang="en-MY" dirty="0"/>
                  <a:t>o1b</a:t>
                </a:r>
                <a:r>
                  <a:rPr lang="en-MY" baseline="-25000" dirty="0"/>
                  <a:t>2 </a:t>
                </a:r>
                <a:r>
                  <a:rPr lang="en-MY" dirty="0"/>
                  <a:t>]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MY" baseline="-25000" dirty="0"/>
                  <a:t> </a:t>
                </a:r>
                <a:r>
                  <a:rPr lang="en-MY" dirty="0"/>
                  <a:t>o1c = tanh ( o1b )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MY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91727-7281-F397-EA78-4A69D7AB9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0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Layer 2a – Multiply Weight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𝑠𝑖𝑧𝑒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</m:oMath>
                </a14:m>
                <a:r>
                  <a:rPr lang="en-MY" sz="2000" dirty="0"/>
                  <a:t>]=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MY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MY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𝑟𝑒𝑝𝑚𝑎𝑡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MY" sz="2400" dirty="0"/>
                  <a:t> </a:t>
                </a:r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02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8: Layer 2b – Add Bias 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:r>
                  <a:rPr lang="en-US" sz="2000" dirty="0"/>
                  <a:t>Input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𝑑𝑜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MY" sz="2000" dirty="0"/>
              </a:p>
              <a:p>
                <a:pPr marL="0" indent="0">
                  <a:buNone/>
                  <a:tabLst>
                    <a:tab pos="9332913" algn="l"/>
                  </a:tabLst>
                </a:pPr>
                <a:endParaRPr lang="en-MY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0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E74-A41C-8D91-08FA-7F64F85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Layer 2c – Tanh Activation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91727-7281-F397-EA78-4A69D7AB9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Adds non-linear prediction.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MY" dirty="0"/>
                  <a:t>Input is o2b = [ o2b</a:t>
                </a:r>
                <a:r>
                  <a:rPr lang="en-MY" baseline="-25000" dirty="0"/>
                  <a:t>1   </a:t>
                </a:r>
                <a:r>
                  <a:rPr lang="en-MY" dirty="0"/>
                  <a:t>o2b</a:t>
                </a:r>
                <a:r>
                  <a:rPr lang="en-MY" baseline="-25000" dirty="0"/>
                  <a:t>2 </a:t>
                </a:r>
                <a:r>
                  <a:rPr lang="en-MY" dirty="0"/>
                  <a:t>]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MY" baseline="-25000" dirty="0"/>
                  <a:t> </a:t>
                </a:r>
                <a:r>
                  <a:rPr lang="en-MY" dirty="0"/>
                  <a:t>o2c = tanh ( o2b )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MY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91727-7281-F397-EA78-4A69D7AB9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4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Layer 3a – Multiply Weight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</m:oMath>
                </a14:m>
                <a:r>
                  <a:rPr lang="en-MY" sz="2000" dirty="0"/>
                  <a:t>]=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MY" sz="2400" dirty="0"/>
                  <a:t> </a:t>
                </a:r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04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11: Layer 3b – Add Bias 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:r>
                  <a:rPr lang="en-US" sz="2000" dirty="0"/>
                  <a:t>Input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MY" sz="2000" dirty="0"/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93329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MY" sz="2000" dirty="0"/>
              </a:p>
              <a:p>
                <a:pPr marL="0" indent="0">
                  <a:buNone/>
                  <a:tabLst>
                    <a:tab pos="9332913" algn="l"/>
                  </a:tabLst>
                </a:pPr>
                <a:endParaRPr lang="en-MY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1C80A7-6BF5-FF2C-49E6-6D1384174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4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7E80-DC3C-D70F-C58D-42A0D03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 – Loss Layer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33122-E62D-2108-9104-33AC58D89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Loss = ( o3b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true</a:t>
                </a:r>
                <a:r>
                  <a:rPr lang="en-US" baseline="-25000" dirty="0"/>
                  <a:t> </a:t>
                </a:r>
                <a:r>
                  <a:rPr lang="en-US" dirty="0"/>
                  <a:t>)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33122-E62D-2108-9104-33AC58D89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2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7C0B-4A90-5E65-957B-FBB373F9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13: Update Weights: Batch Size 10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3C8E3-A31F-E723-EE81-E1D5DAF3C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428" y="1825625"/>
                <a:ext cx="11553371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Update Weights AFTER 10 data points (averaged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ias</m:t>
                    </m:r>
                  </m:oMath>
                </a14:m>
                <a:r>
                  <a:rPr lang="en-MY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MY" dirty="0"/>
                  <a:t>Ensures numerical stability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MY" dirty="0"/>
                  <a:t>Weight or Bias = Weight or Bias – 0.0001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verage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3C8E3-A31F-E723-EE81-E1D5DAF3C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28" y="1825625"/>
                <a:ext cx="11553371" cy="4351338"/>
              </a:xfrm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14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9E7-98DB-3F7E-6470-9C3059D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14: Momentum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66FC-0142-5EB8-9FCA-2DC55C5F1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Model reaches Minimum Loss earlier.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𝐵𝑖𝑎𝑠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𝐵𝑖𝑎𝑠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𝐵𝑖𝑎𝑠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66FC-0142-5EB8-9FCA-2DC55C5F1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0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21D-6805-E005-EA84-93FC41B3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597581"/>
            <a:ext cx="9144000" cy="1335314"/>
          </a:xfrm>
        </p:spPr>
        <p:txBody>
          <a:bodyPr/>
          <a:lstStyle/>
          <a:p>
            <a:r>
              <a:rPr lang="en-US" dirty="0"/>
              <a:t>Proposed Solution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43702-E80B-98C8-7D45-A8D9CC61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771" y="2208665"/>
            <a:ext cx="9144000" cy="336481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Machine Learning can be used, to APPROXIMATE x1 &amp; x2, to 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exact solution, but reasonably accurate ESTIMATION.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7C7-4BEB-4FFD-E702-A4FF493E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7852-5015-399D-BAF0-8B23276D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2543" cy="4351338"/>
          </a:xfrm>
        </p:spPr>
        <p:txBody>
          <a:bodyPr/>
          <a:lstStyle/>
          <a:p>
            <a:r>
              <a:rPr lang="en-US" dirty="0"/>
              <a:t>Epoch means 1 pass through the entire dataset. </a:t>
            </a:r>
          </a:p>
          <a:p>
            <a:r>
              <a:rPr lang="en-US" dirty="0"/>
              <a:t>Model Loss is calculated Each Epoch. </a:t>
            </a:r>
          </a:p>
          <a:p>
            <a:r>
              <a:rPr lang="en-US" dirty="0"/>
              <a:t>Weight / Bias at minimum Model Loss Epoch is taken. </a:t>
            </a:r>
          </a:p>
          <a:p>
            <a:r>
              <a:rPr lang="en-US" dirty="0"/>
              <a:t>Validation is done, using separate dataset, NOT used in calculating model.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316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2087A-E2EF-9433-8CC5-1368EC02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FANN to train Satellite Derived Reflectivity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B592409-DBB9-F582-6696-11EDABB0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71" y="229045"/>
            <a:ext cx="5095568" cy="6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F06-4C7C-FBE8-0671-280878E8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3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Rough Workflow 1: Forward Pass</a:t>
            </a:r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EE47E-0DCF-8A93-94A9-377CD5A7574C}"/>
              </a:ext>
            </a:extLst>
          </p:cNvPr>
          <p:cNvSpPr/>
          <p:nvPr/>
        </p:nvSpPr>
        <p:spPr>
          <a:xfrm>
            <a:off x="1277256" y="1283780"/>
            <a:ext cx="1204686" cy="9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raw</a:t>
            </a:r>
            <a:endParaRPr lang="en-M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510FBE-136F-D679-8C9C-9717B3D4E6A1}"/>
              </a:ext>
            </a:extLst>
          </p:cNvPr>
          <p:cNvSpPr/>
          <p:nvPr/>
        </p:nvSpPr>
        <p:spPr>
          <a:xfrm>
            <a:off x="3704771" y="1363382"/>
            <a:ext cx="7732487" cy="9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Normalization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X = ( </a:t>
            </a:r>
            <a:r>
              <a:rPr lang="en-US" dirty="0" err="1"/>
              <a:t>X</a:t>
            </a:r>
            <a:r>
              <a:rPr lang="en-US" baseline="-25000" dirty="0" err="1"/>
              <a:t>raw</a:t>
            </a:r>
            <a:r>
              <a:rPr lang="en-US" baseline="-25000" dirty="0"/>
              <a:t> </a:t>
            </a:r>
            <a:r>
              <a:rPr lang="en-US" dirty="0"/>
              <a:t>– average (</a:t>
            </a:r>
            <a:r>
              <a:rPr lang="en-US" dirty="0" err="1"/>
              <a:t>X</a:t>
            </a:r>
            <a:r>
              <a:rPr lang="en-US" baseline="-25000" dirty="0" err="1"/>
              <a:t>raw</a:t>
            </a:r>
            <a:r>
              <a:rPr lang="en-US" dirty="0"/>
              <a:t>) ) / standard deviation(</a:t>
            </a:r>
            <a:r>
              <a:rPr lang="en-US" dirty="0" err="1"/>
              <a:t>X</a:t>
            </a:r>
            <a:r>
              <a:rPr lang="en-US" baseline="-25000" dirty="0" err="1"/>
              <a:t>raw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Y = ( 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65D4B-53B5-1960-FE95-4B3941CE3A0D}"/>
              </a:ext>
            </a:extLst>
          </p:cNvPr>
          <p:cNvCxnSpPr>
            <a:cxnSpLocks/>
          </p:cNvCxnSpPr>
          <p:nvPr/>
        </p:nvCxnSpPr>
        <p:spPr>
          <a:xfrm>
            <a:off x="2641600" y="2043112"/>
            <a:ext cx="85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939A15-AFF9-C5F8-5A17-F1C776ADC758}"/>
              </a:ext>
            </a:extLst>
          </p:cNvPr>
          <p:cNvSpPr txBox="1"/>
          <p:nvPr/>
        </p:nvSpPr>
        <p:spPr>
          <a:xfrm>
            <a:off x="2572656" y="1106774"/>
            <a:ext cx="186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rows randomly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CBE60-F809-A35D-8024-D74C3791EA0D}"/>
              </a:ext>
            </a:extLst>
          </p:cNvPr>
          <p:cNvCxnSpPr>
            <a:cxnSpLocks/>
          </p:cNvCxnSpPr>
          <p:nvPr/>
        </p:nvCxnSpPr>
        <p:spPr>
          <a:xfrm>
            <a:off x="11633200" y="1722723"/>
            <a:ext cx="0" cy="85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24C1D-40E3-C15B-A5B6-DB32A689E970}"/>
              </a:ext>
            </a:extLst>
          </p:cNvPr>
          <p:cNvSpPr/>
          <p:nvPr/>
        </p:nvSpPr>
        <p:spPr>
          <a:xfrm>
            <a:off x="8625118" y="2677687"/>
            <a:ext cx="3008082" cy="127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 1: Forward Pass</a:t>
            </a:r>
          </a:p>
          <a:p>
            <a:pPr algn="ctr"/>
            <a:r>
              <a:rPr lang="en-US" dirty="0"/>
              <a:t>o1a =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● w1</a:t>
            </a:r>
          </a:p>
          <a:p>
            <a:pPr algn="ctr"/>
            <a:r>
              <a:rPr lang="en-US" dirty="0"/>
              <a:t>o1b = o1a + b1</a:t>
            </a:r>
          </a:p>
          <a:p>
            <a:pPr algn="ctr"/>
            <a:r>
              <a:rPr lang="en-US" dirty="0"/>
              <a:t>o1c = tanh( o1b )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F584EC-1409-8F42-C381-BEBA0681AB24}"/>
                  </a:ext>
                </a:extLst>
              </p:cNvPr>
              <p:cNvSpPr/>
              <p:nvPr/>
            </p:nvSpPr>
            <p:spPr>
              <a:xfrm>
                <a:off x="8639633" y="4138327"/>
                <a:ext cx="3008081" cy="7914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Dense Layer 1: Backward Pass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F584EC-1409-8F42-C381-BEBA0681A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33" y="4138327"/>
                <a:ext cx="3008081" cy="791481"/>
              </a:xfrm>
              <a:prstGeom prst="rect">
                <a:avLst/>
              </a:prstGeom>
              <a:blipFill>
                <a:blip r:embed="rId2"/>
                <a:stretch>
                  <a:fillRect l="-605" t="-9091" r="-6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33D1A-A3BF-E6A3-C56D-EE4E75A9D3CB}"/>
              </a:ext>
            </a:extLst>
          </p:cNvPr>
          <p:cNvCxnSpPr>
            <a:cxnSpLocks/>
          </p:cNvCxnSpPr>
          <p:nvPr/>
        </p:nvCxnSpPr>
        <p:spPr>
          <a:xfrm flipH="1">
            <a:off x="7924800" y="3356995"/>
            <a:ext cx="53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F22F1-AC48-BBF9-6164-C29701170622}"/>
              </a:ext>
            </a:extLst>
          </p:cNvPr>
          <p:cNvSpPr/>
          <p:nvPr/>
        </p:nvSpPr>
        <p:spPr>
          <a:xfrm>
            <a:off x="4760687" y="2677687"/>
            <a:ext cx="3008082" cy="127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 2: Forward Pass</a:t>
            </a:r>
          </a:p>
          <a:p>
            <a:pPr algn="ctr"/>
            <a:r>
              <a:rPr lang="en-US" dirty="0"/>
              <a:t>o2a = </a:t>
            </a:r>
            <a:r>
              <a:rPr lang="en-US" b="1" dirty="0">
                <a:solidFill>
                  <a:srgbClr val="FF0000"/>
                </a:solidFill>
              </a:rPr>
              <a:t>o1c</a:t>
            </a:r>
            <a:r>
              <a:rPr lang="en-US" dirty="0"/>
              <a:t> ● w2</a:t>
            </a:r>
          </a:p>
          <a:p>
            <a:pPr algn="ctr"/>
            <a:r>
              <a:rPr lang="en-US" dirty="0"/>
              <a:t>o2b = o2a + b2</a:t>
            </a:r>
          </a:p>
          <a:p>
            <a:pPr algn="ctr"/>
            <a:r>
              <a:rPr lang="en-US" dirty="0"/>
              <a:t>o2c = tanh( o2b ) 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F54D8-ACFB-7A90-B7B0-1F57FE2E95AE}"/>
              </a:ext>
            </a:extLst>
          </p:cNvPr>
          <p:cNvSpPr txBox="1"/>
          <p:nvPr/>
        </p:nvSpPr>
        <p:spPr>
          <a:xfrm>
            <a:off x="11286671" y="1988919"/>
            <a:ext cx="3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  <a:endParaRPr lang="en-MY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30E11-FBBC-8723-05CF-59BD8FEBF135}"/>
              </a:ext>
            </a:extLst>
          </p:cNvPr>
          <p:cNvSpPr txBox="1"/>
          <p:nvPr/>
        </p:nvSpPr>
        <p:spPr>
          <a:xfrm>
            <a:off x="7924800" y="2902057"/>
            <a:ext cx="115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o1c</a:t>
            </a:r>
            <a:endParaRPr lang="en-MY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2E093E-E111-20AE-9405-E55B12679F0D}"/>
              </a:ext>
            </a:extLst>
          </p:cNvPr>
          <p:cNvCxnSpPr>
            <a:cxnSpLocks/>
          </p:cNvCxnSpPr>
          <p:nvPr/>
        </p:nvCxnSpPr>
        <p:spPr>
          <a:xfrm flipH="1">
            <a:off x="4094841" y="3269510"/>
            <a:ext cx="53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8391D5-6CBE-20F2-2031-EB22C5F6C6C4}"/>
              </a:ext>
            </a:extLst>
          </p:cNvPr>
          <p:cNvSpPr txBox="1"/>
          <p:nvPr/>
        </p:nvSpPr>
        <p:spPr>
          <a:xfrm>
            <a:off x="4055834" y="2853647"/>
            <a:ext cx="115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o2c</a:t>
            </a:r>
            <a:endParaRPr lang="en-MY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D36460-4C49-204D-83E4-33E7AC100271}"/>
                  </a:ext>
                </a:extLst>
              </p:cNvPr>
              <p:cNvSpPr/>
              <p:nvPr/>
            </p:nvSpPr>
            <p:spPr>
              <a:xfrm>
                <a:off x="4760687" y="4138327"/>
                <a:ext cx="3008081" cy="7914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Dense Layer 1: Backward Pass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D36460-4C49-204D-83E4-33E7AC100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87" y="4138327"/>
                <a:ext cx="3008081" cy="791481"/>
              </a:xfrm>
              <a:prstGeom prst="rect">
                <a:avLst/>
              </a:prstGeom>
              <a:blipFill>
                <a:blip r:embed="rId3"/>
                <a:stretch>
                  <a:fillRect l="-606" t="-9091" r="-8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51C8084-E3E7-2107-4950-893D22AE6444}"/>
              </a:ext>
            </a:extLst>
          </p:cNvPr>
          <p:cNvSpPr/>
          <p:nvPr/>
        </p:nvSpPr>
        <p:spPr>
          <a:xfrm>
            <a:off x="879927" y="2646439"/>
            <a:ext cx="3047089" cy="131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 3: Forward Pass</a:t>
            </a:r>
          </a:p>
          <a:p>
            <a:pPr algn="ctr"/>
            <a:r>
              <a:rPr lang="en-US" dirty="0"/>
              <a:t>o3a = </a:t>
            </a:r>
            <a:r>
              <a:rPr lang="en-US" b="1" dirty="0">
                <a:solidFill>
                  <a:srgbClr val="FF0000"/>
                </a:solidFill>
              </a:rPr>
              <a:t>o2c</a:t>
            </a:r>
            <a:r>
              <a:rPr lang="en-US" dirty="0"/>
              <a:t> ● w3</a:t>
            </a:r>
          </a:p>
          <a:p>
            <a:pPr algn="ctr"/>
            <a:r>
              <a:rPr lang="en-US" dirty="0"/>
              <a:t>o3b = o3a + b3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92748D-575B-C71A-CF06-7E4E15DDE235}"/>
                  </a:ext>
                </a:extLst>
              </p:cNvPr>
              <p:cNvSpPr/>
              <p:nvPr/>
            </p:nvSpPr>
            <p:spPr>
              <a:xfrm>
                <a:off x="918935" y="4167543"/>
                <a:ext cx="3008081" cy="7914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Dense Layer 1: Backward Pass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92748D-575B-C71A-CF06-7E4E15DDE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5" y="4167543"/>
                <a:ext cx="3008081" cy="791481"/>
              </a:xfrm>
              <a:prstGeom prst="rect">
                <a:avLst/>
              </a:prstGeom>
              <a:blipFill>
                <a:blip r:embed="rId4"/>
                <a:stretch>
                  <a:fillRect l="-808" t="-9924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0B9A1C-2BC4-00BA-6222-DC15A6BA189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8972" y="3302167"/>
            <a:ext cx="400955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847569-2981-BE32-0A65-E31823C477C5}"/>
              </a:ext>
            </a:extLst>
          </p:cNvPr>
          <p:cNvCxnSpPr/>
          <p:nvPr/>
        </p:nvCxnSpPr>
        <p:spPr>
          <a:xfrm>
            <a:off x="478972" y="3302167"/>
            <a:ext cx="0" cy="237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6F6A1C-605D-B662-9051-9B7D4F9D2107}"/>
              </a:ext>
            </a:extLst>
          </p:cNvPr>
          <p:cNvCxnSpPr/>
          <p:nvPr/>
        </p:nvCxnSpPr>
        <p:spPr>
          <a:xfrm>
            <a:off x="478972" y="5675086"/>
            <a:ext cx="49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F17550-BCD3-5AFF-2F78-2EE84C0D0590}"/>
              </a:ext>
            </a:extLst>
          </p:cNvPr>
          <p:cNvSpPr txBox="1"/>
          <p:nvPr/>
        </p:nvSpPr>
        <p:spPr>
          <a:xfrm>
            <a:off x="303891" y="5682616"/>
            <a:ext cx="115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o3b</a:t>
            </a:r>
            <a:endParaRPr lang="en-MY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4D87082-021B-DD10-40D6-DF0F22C60CDC}"/>
                  </a:ext>
                </a:extLst>
              </p:cNvPr>
              <p:cNvSpPr/>
              <p:nvPr/>
            </p:nvSpPr>
            <p:spPr>
              <a:xfrm>
                <a:off x="918935" y="5195351"/>
                <a:ext cx="3047089" cy="150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Loss Layer </a:t>
                </a:r>
              </a:p>
              <a:p>
                <a:pPr algn="ctr"/>
                <a:r>
                  <a:rPr lang="en-US" dirty="0"/>
                  <a:t>Loss = ( </a:t>
                </a:r>
                <a:r>
                  <a:rPr lang="en-US" b="1" dirty="0">
                    <a:solidFill>
                      <a:srgbClr val="FF0000"/>
                    </a:solidFill>
                  </a:rPr>
                  <a:t>o3b </a:t>
                </a:r>
                <a:r>
                  <a:rPr lang="en-US" b="1" dirty="0">
                    <a:solidFill>
                      <a:schemeClr val="bg1"/>
                    </a:solidFill>
                  </a:rPr>
                  <a:t>– y ) </a:t>
                </a:r>
                <a:r>
                  <a:rPr lang="en-US" b="1" baseline="30000" dirty="0">
                    <a:solidFill>
                      <a:schemeClr val="bg1"/>
                    </a:solidFill>
                  </a:rPr>
                  <a:t>2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/>
                  <a:t>Loss Layer Backward Pass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4D87082-021B-DD10-40D6-DF0F22C60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5" y="5195351"/>
                <a:ext cx="3047089" cy="1502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6E73B5-8947-EEE6-36CA-9BCA2FE30A70}"/>
              </a:ext>
            </a:extLst>
          </p:cNvPr>
          <p:cNvSpPr txBox="1"/>
          <p:nvPr/>
        </p:nvSpPr>
        <p:spPr>
          <a:xfrm>
            <a:off x="4631870" y="5175970"/>
            <a:ext cx="6839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goal, minimize Loss with respect to ALL weights (w) and biases (b)</a:t>
            </a:r>
          </a:p>
          <a:p>
            <a:endParaRPr lang="en-US" dirty="0"/>
          </a:p>
          <a:p>
            <a:r>
              <a:rPr lang="en-US" dirty="0"/>
              <a:t>Loss is = Output (o3b) – Truth (y) </a:t>
            </a:r>
          </a:p>
          <a:p>
            <a:endParaRPr lang="en-US" dirty="0"/>
          </a:p>
          <a:p>
            <a:r>
              <a:rPr lang="en-US" dirty="0"/>
              <a:t>Minimum loss, is when </a:t>
            </a:r>
            <a:r>
              <a:rPr lang="en-US" dirty="0" err="1"/>
              <a:t>dLoss</a:t>
            </a:r>
            <a:r>
              <a:rPr lang="en-US" dirty="0"/>
              <a:t> / </a:t>
            </a:r>
            <a:r>
              <a:rPr lang="en-US" dirty="0" err="1"/>
              <a:t>dw</a:t>
            </a:r>
            <a:r>
              <a:rPr lang="en-US" dirty="0"/>
              <a:t> = </a:t>
            </a:r>
            <a:r>
              <a:rPr lang="en-US" dirty="0" err="1"/>
              <a:t>dLoss</a:t>
            </a:r>
            <a:r>
              <a:rPr lang="en-US" dirty="0"/>
              <a:t> / </a:t>
            </a:r>
            <a:r>
              <a:rPr lang="en-US" dirty="0" err="1"/>
              <a:t>db</a:t>
            </a:r>
            <a:r>
              <a:rPr lang="en-US" dirty="0"/>
              <a:t> = 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179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E706-696A-FAA7-5A84-6FB03B0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249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Rough Workflow 2: Calculus Chain Rule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9CF85-E339-89DE-5E51-97ADC9B7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115" y="1253331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9CF85-E339-89DE-5E51-97ADC9B7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115" y="1253331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31484-FB47-FFCF-170B-DBCA91881B17}"/>
                  </a:ext>
                </a:extLst>
              </p:cNvPr>
              <p:cNvSpPr txBox="1"/>
              <p:nvPr/>
            </p:nvSpPr>
            <p:spPr>
              <a:xfrm>
                <a:off x="1560276" y="1942957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31484-FB47-FFCF-170B-DBCA9188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76" y="1942957"/>
                <a:ext cx="7257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DCFADD-2D4C-98A8-D573-CEFF79B5804E}"/>
                  </a:ext>
                </a:extLst>
              </p:cNvPr>
              <p:cNvSpPr txBox="1"/>
              <p:nvPr/>
            </p:nvSpPr>
            <p:spPr>
              <a:xfrm>
                <a:off x="1144354" y="2343810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DCFADD-2D4C-98A8-D573-CEFF79B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54" y="2343810"/>
                <a:ext cx="1465943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A467E2-8F7C-BC14-B5D7-115677EB90EB}"/>
              </a:ext>
            </a:extLst>
          </p:cNvPr>
          <p:cNvSpPr txBox="1"/>
          <p:nvPr/>
        </p:nvSpPr>
        <p:spPr>
          <a:xfrm>
            <a:off x="1758712" y="3105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57F30F-9EE8-045D-852A-AC51228BB620}"/>
                  </a:ext>
                </a:extLst>
              </p:cNvPr>
              <p:cNvSpPr txBox="1"/>
              <p:nvPr/>
            </p:nvSpPr>
            <p:spPr>
              <a:xfrm>
                <a:off x="1433282" y="3488570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57F30F-9EE8-045D-852A-AC51228B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2" y="3488570"/>
                <a:ext cx="1001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211296-6DAF-8912-D12B-A59AF907BF92}"/>
                  </a:ext>
                </a:extLst>
              </p:cNvPr>
              <p:cNvSpPr txBox="1"/>
              <p:nvPr/>
            </p:nvSpPr>
            <p:spPr>
              <a:xfrm>
                <a:off x="2617556" y="1977194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211296-6DAF-8912-D12B-A59AF907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556" y="1977194"/>
                <a:ext cx="7257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30B546-7E07-D6EE-651F-323A97FB37D1}"/>
                  </a:ext>
                </a:extLst>
              </p:cNvPr>
              <p:cNvSpPr txBox="1"/>
              <p:nvPr/>
            </p:nvSpPr>
            <p:spPr>
              <a:xfrm>
                <a:off x="2289625" y="2349009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30B546-7E07-D6EE-651F-323A97FB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25" y="2349009"/>
                <a:ext cx="1465943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DD64565-D7BA-57B6-7F29-F94A4BCA87AA}"/>
              </a:ext>
            </a:extLst>
          </p:cNvPr>
          <p:cNvSpPr txBox="1"/>
          <p:nvPr/>
        </p:nvSpPr>
        <p:spPr>
          <a:xfrm>
            <a:off x="2799442" y="309989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BB411-7DEA-FACE-AECE-E619D431E003}"/>
                  </a:ext>
                </a:extLst>
              </p:cNvPr>
              <p:cNvSpPr txBox="1"/>
              <p:nvPr/>
            </p:nvSpPr>
            <p:spPr>
              <a:xfrm>
                <a:off x="2554731" y="3485461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BB411-7DEA-FACE-AECE-E619D431E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31" y="3485461"/>
                <a:ext cx="10014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90DF7A-49AD-1D28-2AC2-436902CCEEB4}"/>
                  </a:ext>
                </a:extLst>
              </p:cNvPr>
              <p:cNvSpPr txBox="1"/>
              <p:nvPr/>
            </p:nvSpPr>
            <p:spPr>
              <a:xfrm>
                <a:off x="4701718" y="1952584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90DF7A-49AD-1D28-2AC2-436902CC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718" y="1952584"/>
                <a:ext cx="7257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40016-D6A7-71EC-1397-F73D2617F21C}"/>
                  </a:ext>
                </a:extLst>
              </p:cNvPr>
              <p:cNvSpPr txBox="1"/>
              <p:nvPr/>
            </p:nvSpPr>
            <p:spPr>
              <a:xfrm>
                <a:off x="4352470" y="2354609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40016-D6A7-71EC-1397-F73D2617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70" y="2354609"/>
                <a:ext cx="1465943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F7FD10E-0CA2-B734-8770-836CE3514935}"/>
              </a:ext>
            </a:extLst>
          </p:cNvPr>
          <p:cNvSpPr txBox="1"/>
          <p:nvPr/>
        </p:nvSpPr>
        <p:spPr>
          <a:xfrm>
            <a:off x="8035921" y="31481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351A8C-7680-CA5B-D45E-F92F7C018C14}"/>
                  </a:ext>
                </a:extLst>
              </p:cNvPr>
              <p:cNvSpPr txBox="1"/>
              <p:nvPr/>
            </p:nvSpPr>
            <p:spPr>
              <a:xfrm>
                <a:off x="4614179" y="3477418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Δb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351A8C-7680-CA5B-D45E-F92F7C01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79" y="3477418"/>
                <a:ext cx="10014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C90D5D-6D65-C898-E4E3-E94972A079DF}"/>
                  </a:ext>
                </a:extLst>
              </p:cNvPr>
              <p:cNvSpPr txBox="1"/>
              <p:nvPr/>
            </p:nvSpPr>
            <p:spPr>
              <a:xfrm>
                <a:off x="5740398" y="1968176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C90D5D-6D65-C898-E4E3-E94972A0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98" y="1968176"/>
                <a:ext cx="72571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F26C6E-79C2-D8BE-9C5D-8C33B6A25F74}"/>
                  </a:ext>
                </a:extLst>
              </p:cNvPr>
              <p:cNvSpPr txBox="1"/>
              <p:nvPr/>
            </p:nvSpPr>
            <p:spPr>
              <a:xfrm>
                <a:off x="5385251" y="2335526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F26C6E-79C2-D8BE-9C5D-8C33B6A2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251" y="2335526"/>
                <a:ext cx="1465943" cy="793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B2C8B1A-4E94-B3AC-8C20-C95FD2EB08D9}"/>
              </a:ext>
            </a:extLst>
          </p:cNvPr>
          <p:cNvSpPr txBox="1"/>
          <p:nvPr/>
        </p:nvSpPr>
        <p:spPr>
          <a:xfrm>
            <a:off x="5985782" y="31110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3C7893-EF69-2F92-BD7C-E94686F3A7B6}"/>
                  </a:ext>
                </a:extLst>
              </p:cNvPr>
              <p:cNvSpPr txBox="1"/>
              <p:nvPr/>
            </p:nvSpPr>
            <p:spPr>
              <a:xfrm>
                <a:off x="5687330" y="3469180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3C7893-EF69-2F92-BD7C-E94686F3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30" y="3469180"/>
                <a:ext cx="100148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DFEF8B-C900-F34D-F863-BBD7E9BCC706}"/>
                  </a:ext>
                </a:extLst>
              </p:cNvPr>
              <p:cNvSpPr txBox="1"/>
              <p:nvPr/>
            </p:nvSpPr>
            <p:spPr>
              <a:xfrm>
                <a:off x="7776026" y="1952584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DFEF8B-C900-F34D-F863-BBD7E9BCC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26" y="1952584"/>
                <a:ext cx="72571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46BD3B-DEE2-6D64-B20E-845A71A0E298}"/>
                  </a:ext>
                </a:extLst>
              </p:cNvPr>
              <p:cNvSpPr txBox="1"/>
              <p:nvPr/>
            </p:nvSpPr>
            <p:spPr>
              <a:xfrm>
                <a:off x="8914039" y="1981203"/>
                <a:ext cx="725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46BD3B-DEE2-6D64-B20E-845A71A0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39" y="1981203"/>
                <a:ext cx="72571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7C5053-AA57-32F9-3830-E80B123032F3}"/>
              </a:ext>
            </a:extLst>
          </p:cNvPr>
          <p:cNvSpPr txBox="1"/>
          <p:nvPr/>
        </p:nvSpPr>
        <p:spPr>
          <a:xfrm>
            <a:off x="4917827" y="312533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F9EDE-0550-9C4F-6CC7-B4EEB0E857BE}"/>
              </a:ext>
            </a:extLst>
          </p:cNvPr>
          <p:cNvSpPr txBox="1"/>
          <p:nvPr/>
        </p:nvSpPr>
        <p:spPr>
          <a:xfrm>
            <a:off x="9095467" y="314161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M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F3115-60B1-9755-6159-9B7B1BDA2E9C}"/>
                  </a:ext>
                </a:extLst>
              </p:cNvPr>
              <p:cNvSpPr txBox="1"/>
              <p:nvPr/>
            </p:nvSpPr>
            <p:spPr>
              <a:xfrm>
                <a:off x="7448096" y="2342665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F3115-60B1-9755-6159-9B7B1BDA2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96" y="2342665"/>
                <a:ext cx="1465943" cy="7935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EF75C5-1925-EA04-FCF3-ADD22CA36F63}"/>
                  </a:ext>
                </a:extLst>
              </p:cNvPr>
              <p:cNvSpPr txBox="1"/>
              <p:nvPr/>
            </p:nvSpPr>
            <p:spPr>
              <a:xfrm>
                <a:off x="8543924" y="2349008"/>
                <a:ext cx="1465943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EF75C5-1925-EA04-FCF3-ADD22CA3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924" y="2349008"/>
                <a:ext cx="1465943" cy="7935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91D2A7-FF2B-2818-63C9-DE7B83AB1CDA}"/>
                  </a:ext>
                </a:extLst>
              </p:cNvPr>
              <p:cNvSpPr txBox="1"/>
              <p:nvPr/>
            </p:nvSpPr>
            <p:spPr>
              <a:xfrm>
                <a:off x="7746545" y="3433178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Δb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91D2A7-FF2B-2818-63C9-DE7B83AB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45" y="3433178"/>
                <a:ext cx="100148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FBE607-23AB-75DC-DFC3-C8F5F1A8E087}"/>
                  </a:ext>
                </a:extLst>
              </p:cNvPr>
              <p:cNvSpPr txBox="1"/>
              <p:nvPr/>
            </p:nvSpPr>
            <p:spPr>
              <a:xfrm>
                <a:off x="8834890" y="3418305"/>
                <a:ext cx="1001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FBE607-23AB-75DC-DFC3-C8F5F1A8E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90" y="3418305"/>
                <a:ext cx="100148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1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078-75B5-3E8C-7751-2758894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39" y="21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Rough Workflow 3: Gradient Descent (Update Weights) </a:t>
            </a:r>
            <a:endParaRPr lang="en-MY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F5FCE-0A72-20E8-31FA-B4AC5C050EDE}"/>
                  </a:ext>
                </a:extLst>
              </p:cNvPr>
              <p:cNvSpPr txBox="1"/>
              <p:nvPr/>
            </p:nvSpPr>
            <p:spPr>
              <a:xfrm>
                <a:off x="188006" y="998765"/>
                <a:ext cx="11815988" cy="529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𝑑𝐿𝑜𝑠𝑠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𝑑𝐿𝑜𝑠𝑠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𝑑𝐿𝑜𝑠𝑠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MY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𝑑𝐿𝑜𝑠𝑠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MY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endParaRPr lang="en-MY" dirty="0"/>
              </a:p>
              <a:p>
                <a:pPr algn="ctr"/>
                <a:r>
                  <a:rPr lang="en-US" b="0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𝑑𝐿𝑜𝑠𝑠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F5FCE-0A72-20E8-31FA-B4AC5C05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" y="998765"/>
                <a:ext cx="11815988" cy="529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6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0338-CC47-DE6F-1FCD-BB969B8A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5" y="0"/>
            <a:ext cx="10874829" cy="1325563"/>
          </a:xfrm>
        </p:spPr>
        <p:txBody>
          <a:bodyPr/>
          <a:lstStyle/>
          <a:p>
            <a:r>
              <a:rPr lang="en-US" dirty="0"/>
              <a:t>Rough Workflow 3: What is Gradient Descent ?</a:t>
            </a:r>
            <a:endParaRPr lang="en-MY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26C92C-6199-BBC8-99A9-1C198F36CBA8}"/>
              </a:ext>
            </a:extLst>
          </p:cNvPr>
          <p:cNvGrpSpPr/>
          <p:nvPr/>
        </p:nvGrpSpPr>
        <p:grpSpPr>
          <a:xfrm>
            <a:off x="2801257" y="1025095"/>
            <a:ext cx="7706833" cy="3884944"/>
            <a:chOff x="2801257" y="1025095"/>
            <a:chExt cx="7706833" cy="388494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92E0134-6677-F840-71E4-FA6F13F5A6EC}"/>
                </a:ext>
              </a:extLst>
            </p:cNvPr>
            <p:cNvGrpSpPr/>
            <p:nvPr/>
          </p:nvGrpSpPr>
          <p:grpSpPr>
            <a:xfrm>
              <a:off x="2801257" y="1025095"/>
              <a:ext cx="7706833" cy="3884944"/>
              <a:chOff x="2801257" y="1025095"/>
              <a:chExt cx="7706833" cy="388494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464C32A-AE5A-76E4-EA0B-C419D826402D}"/>
                  </a:ext>
                </a:extLst>
              </p:cNvPr>
              <p:cNvGrpSpPr/>
              <p:nvPr/>
            </p:nvGrpSpPr>
            <p:grpSpPr>
              <a:xfrm>
                <a:off x="2801257" y="1025095"/>
                <a:ext cx="7706833" cy="3884944"/>
                <a:chOff x="2641600" y="952523"/>
                <a:chExt cx="7706833" cy="388494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569039E-C81C-7ED9-9799-1C4053B9BEDB}"/>
                    </a:ext>
                  </a:extLst>
                </p:cNvPr>
                <p:cNvCxnSpPr/>
                <p:nvPr/>
              </p:nvCxnSpPr>
              <p:spPr>
                <a:xfrm>
                  <a:off x="4905829" y="4415146"/>
                  <a:ext cx="119017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0851B57-0812-5BD5-68CD-F4BCB1B5F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4399" y="3695288"/>
                  <a:ext cx="362858" cy="262659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7BC55033-9DA3-D1A7-93FD-2C4377A84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8227" y="3956545"/>
                  <a:ext cx="551543" cy="208355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E84AAA5E-B3D6-268E-28B6-2A2034E8A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8798" y="4141477"/>
                  <a:ext cx="551543" cy="208355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1224192-EA1C-7BAC-6B6D-E75283C98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0341" y="4311444"/>
                  <a:ext cx="508001" cy="103702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9F52A0E-2128-56B6-9822-F942F6BD2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10876" y="3826617"/>
                  <a:ext cx="481694" cy="234105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1CFDE8C-65F7-C4E9-384D-DC3EE553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5097" y="4003128"/>
                  <a:ext cx="481694" cy="234105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004C6DE-5387-C0F8-0D49-5FA5D84FD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17095" y="4198381"/>
                  <a:ext cx="463326" cy="164914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7A6D7FF-DBF3-469B-4B75-03D0CF93B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0742" y="4360017"/>
                  <a:ext cx="623197" cy="55129"/>
                </a:xfrm>
                <a:prstGeom prst="straightConnector1">
                  <a:avLst/>
                </a:prstGeom>
                <a:ln w="9525">
                  <a:headEnd type="oval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1F8498C-A905-D69A-5818-16A8A4A4CE91}"/>
                    </a:ext>
                  </a:extLst>
                </p:cNvPr>
                <p:cNvGrpSpPr/>
                <p:nvPr/>
              </p:nvGrpSpPr>
              <p:grpSpPr>
                <a:xfrm>
                  <a:off x="2641600" y="1146628"/>
                  <a:ext cx="6139543" cy="3280229"/>
                  <a:chOff x="2641600" y="1146628"/>
                  <a:chExt cx="6139543" cy="3280229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EFECACF-8B54-EF09-FEE0-512CA760FD71}"/>
                      </a:ext>
                    </a:extLst>
                  </p:cNvPr>
                  <p:cNvGrpSpPr/>
                  <p:nvPr/>
                </p:nvGrpSpPr>
                <p:grpSpPr>
                  <a:xfrm>
                    <a:off x="2641600" y="1146628"/>
                    <a:ext cx="6139543" cy="3280229"/>
                    <a:chOff x="2641600" y="1146628"/>
                    <a:chExt cx="6139543" cy="3280229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D7F9BFCF-1C4A-4059-488E-04914F2005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1600" y="1146628"/>
                      <a:ext cx="6139543" cy="3280229"/>
                      <a:chOff x="1306286" y="1857828"/>
                      <a:chExt cx="6139543" cy="3280229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752FEDAA-F235-C3C2-FF67-E905CE1D5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5943" y="1857828"/>
                        <a:ext cx="5979886" cy="3280229"/>
                        <a:chOff x="1465943" y="1857828"/>
                        <a:chExt cx="5979886" cy="3280229"/>
                      </a:xfrm>
                    </p:grpSpPr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A2F24B33-D704-F86E-FAFB-AE22FA79917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093028" y="1857828"/>
                          <a:ext cx="0" cy="328022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" name="Straight Connector 8">
                          <a:extLst>
                            <a:ext uri="{FF2B5EF4-FFF2-40B4-BE49-F238E27FC236}">
                              <a16:creationId xmlns:a16="http://schemas.microsoft.com/office/drawing/2014/main" id="{D29CAD2A-8CA6-5734-955A-677E6012926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465943" y="5138057"/>
                          <a:ext cx="597988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" name="Freeform: Shape 10">
                        <a:extLst>
                          <a:ext uri="{FF2B5EF4-FFF2-40B4-BE49-F238E27FC236}">
                            <a16:creationId xmlns:a16="http://schemas.microsoft.com/office/drawing/2014/main" id="{653317F0-43A0-DBED-86DE-11E539424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6286" y="3556000"/>
                        <a:ext cx="5878285" cy="1570346"/>
                      </a:xfrm>
                      <a:custGeom>
                        <a:avLst/>
                        <a:gdLst>
                          <a:gd name="connsiteX0" fmla="*/ 0 w 5878285"/>
                          <a:gd name="connsiteY0" fmla="*/ 58057 h 1570346"/>
                          <a:gd name="connsiteX1" fmla="*/ 435428 w 5878285"/>
                          <a:gd name="connsiteY1" fmla="*/ 537029 h 1570346"/>
                          <a:gd name="connsiteX2" fmla="*/ 972457 w 5878285"/>
                          <a:gd name="connsiteY2" fmla="*/ 1001486 h 1570346"/>
                          <a:gd name="connsiteX3" fmla="*/ 1799771 w 5878285"/>
                          <a:gd name="connsiteY3" fmla="*/ 1335314 h 1570346"/>
                          <a:gd name="connsiteX4" fmla="*/ 2598057 w 5878285"/>
                          <a:gd name="connsiteY4" fmla="*/ 1553029 h 1570346"/>
                          <a:gd name="connsiteX5" fmla="*/ 3236685 w 5878285"/>
                          <a:gd name="connsiteY5" fmla="*/ 1538514 h 1570346"/>
                          <a:gd name="connsiteX6" fmla="*/ 3991428 w 5878285"/>
                          <a:gd name="connsiteY6" fmla="*/ 1393371 h 1570346"/>
                          <a:gd name="connsiteX7" fmla="*/ 5065485 w 5878285"/>
                          <a:gd name="connsiteY7" fmla="*/ 957943 h 1570346"/>
                          <a:gd name="connsiteX8" fmla="*/ 5646057 w 5878285"/>
                          <a:gd name="connsiteY8" fmla="*/ 362857 h 1570346"/>
                          <a:gd name="connsiteX9" fmla="*/ 5878285 w 5878285"/>
                          <a:gd name="connsiteY9" fmla="*/ 0 h 15703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5878285" h="1570346">
                            <a:moveTo>
                              <a:pt x="0" y="58057"/>
                            </a:moveTo>
                            <a:cubicBezTo>
                              <a:pt x="136676" y="218924"/>
                              <a:pt x="273352" y="379791"/>
                              <a:pt x="435428" y="537029"/>
                            </a:cubicBezTo>
                            <a:cubicBezTo>
                              <a:pt x="597504" y="694267"/>
                              <a:pt x="745067" y="868439"/>
                              <a:pt x="972457" y="1001486"/>
                            </a:cubicBezTo>
                            <a:cubicBezTo>
                              <a:pt x="1199847" y="1134533"/>
                              <a:pt x="1528838" y="1243390"/>
                              <a:pt x="1799771" y="1335314"/>
                            </a:cubicBezTo>
                            <a:cubicBezTo>
                              <a:pt x="2070704" y="1427238"/>
                              <a:pt x="2358571" y="1519162"/>
                              <a:pt x="2598057" y="1553029"/>
                            </a:cubicBezTo>
                            <a:cubicBezTo>
                              <a:pt x="2837543" y="1586896"/>
                              <a:pt x="3004457" y="1565124"/>
                              <a:pt x="3236685" y="1538514"/>
                            </a:cubicBezTo>
                            <a:cubicBezTo>
                              <a:pt x="3468913" y="1511904"/>
                              <a:pt x="3686628" y="1490133"/>
                              <a:pt x="3991428" y="1393371"/>
                            </a:cubicBezTo>
                            <a:cubicBezTo>
                              <a:pt x="4296228" y="1296609"/>
                              <a:pt x="4789714" y="1129695"/>
                              <a:pt x="5065485" y="957943"/>
                            </a:cubicBezTo>
                            <a:cubicBezTo>
                              <a:pt x="5341257" y="786191"/>
                              <a:pt x="5510590" y="522514"/>
                              <a:pt x="5646057" y="362857"/>
                            </a:cubicBezTo>
                            <a:cubicBezTo>
                              <a:pt x="5781524" y="203200"/>
                              <a:pt x="5829904" y="101600"/>
                              <a:pt x="5878285" y="0"/>
                            </a:cubicBez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MY" dirty="0"/>
                      </a:p>
                    </p:txBody>
                  </p:sp>
                </p:grp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9A6E2D55-234B-EDA4-FE81-50CF418C6E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01257" y="3294743"/>
                      <a:ext cx="1422400" cy="100148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4831CA67-16FA-1610-10C2-44FCAD54310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865256" y="3294743"/>
                      <a:ext cx="1756228" cy="100148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1BFA3C3A-747E-62B6-D1CA-D102B8EF90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4279" y="1569645"/>
                    <a:ext cx="454479" cy="0"/>
                  </a:xfrm>
                  <a:prstGeom prst="straightConnector1">
                    <a:avLst/>
                  </a:prstGeom>
                  <a:ln w="9525">
                    <a:headEnd type="oval" w="med" len="med"/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CD7261-388C-6C24-C6FE-FCBA691183A7}"/>
                    </a:ext>
                  </a:extLst>
                </p:cNvPr>
                <p:cNvSpPr txBox="1"/>
                <p:nvPr/>
              </p:nvSpPr>
              <p:spPr>
                <a:xfrm>
                  <a:off x="6448766" y="1374764"/>
                  <a:ext cx="17663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Learning Rate, </a:t>
                  </a:r>
                  <a:r>
                    <a:rPr lang="en-US" dirty="0" err="1"/>
                    <a:t>lr</a:t>
                  </a:r>
                  <a:r>
                    <a:rPr lang="en-US" dirty="0"/>
                    <a:t> </a:t>
                  </a:r>
                  <a:endParaRPr lang="en-MY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A24656A-3438-8D52-1835-5BCBDA4E51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747" y="1984715"/>
                  <a:ext cx="542011" cy="53882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F9E4C67-AEEE-22CE-6BC4-05FB5A003D47}"/>
                    </a:ext>
                  </a:extLst>
                </p:cNvPr>
                <p:cNvSpPr txBox="1"/>
                <p:nvPr/>
              </p:nvSpPr>
              <p:spPr>
                <a:xfrm>
                  <a:off x="6426419" y="1883062"/>
                  <a:ext cx="1650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Negative Gradient </a:t>
                  </a:r>
                  <a:endParaRPr lang="en-MY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220A80E-A808-0B44-E80A-E166F44A0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36576" y="2035762"/>
                  <a:ext cx="691247" cy="436728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12D7C06-71E9-6FD3-26EB-FE6FD4EA16A4}"/>
                    </a:ext>
                  </a:extLst>
                </p:cNvPr>
                <p:cNvSpPr txBox="1"/>
                <p:nvPr/>
              </p:nvSpPr>
              <p:spPr>
                <a:xfrm>
                  <a:off x="8697654" y="1883062"/>
                  <a:ext cx="1650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Positive  Gradient </a:t>
                  </a:r>
                  <a:endParaRPr lang="en-MY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B74DB87-5A02-9954-7E84-469A393CA442}"/>
                    </a:ext>
                  </a:extLst>
                </p:cNvPr>
                <p:cNvSpPr txBox="1"/>
                <p:nvPr/>
              </p:nvSpPr>
              <p:spPr>
                <a:xfrm>
                  <a:off x="8531791" y="4314247"/>
                  <a:ext cx="16017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x</a:t>
                  </a:r>
                  <a:endParaRPr lang="en-MY" sz="2800" b="1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0854D1-3BB6-6A4F-8A02-04AEABC262EE}"/>
                    </a:ext>
                  </a:extLst>
                </p:cNvPr>
                <p:cNvSpPr txBox="1"/>
                <p:nvPr/>
              </p:nvSpPr>
              <p:spPr>
                <a:xfrm>
                  <a:off x="5105852" y="952523"/>
                  <a:ext cx="16017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Y</a:t>
                  </a:r>
                  <a:endParaRPr lang="en-MY" sz="2800" b="1" dirty="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8C4CF7-5B97-2C78-84B5-897D626B5DEA}"/>
                  </a:ext>
                </a:extLst>
              </p:cNvPr>
              <p:cNvSpPr txBox="1"/>
              <p:nvPr/>
            </p:nvSpPr>
            <p:spPr>
              <a:xfrm>
                <a:off x="3614056" y="3480964"/>
                <a:ext cx="1059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X1</a:t>
                </a:r>
                <a:endParaRPr lang="en-MY" b="1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A98FB6-6BF3-95C7-7E54-949D23F000BE}"/>
                </a:ext>
              </a:extLst>
            </p:cNvPr>
            <p:cNvSpPr txBox="1"/>
            <p:nvPr/>
          </p:nvSpPr>
          <p:spPr>
            <a:xfrm>
              <a:off x="7382061" y="3601690"/>
              <a:ext cx="105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X1’ </a:t>
              </a:r>
              <a:endParaRPr lang="en-MY" b="1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9576E2-DFC3-3D38-6D26-8ED87C99BC11}"/>
              </a:ext>
            </a:extLst>
          </p:cNvPr>
          <p:cNvSpPr txBox="1"/>
          <p:nvPr/>
        </p:nvSpPr>
        <p:spPr>
          <a:xfrm>
            <a:off x="4888706" y="4511139"/>
            <a:ext cx="19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Gradient = 0 </a:t>
            </a:r>
          </a:p>
          <a:p>
            <a:r>
              <a:rPr lang="en-US" b="1" dirty="0"/>
              <a:t>Minimum Y</a:t>
            </a:r>
          </a:p>
          <a:p>
            <a:r>
              <a:rPr lang="en-US" b="1" dirty="0"/>
              <a:t>(Our goal) is Y = 0 </a:t>
            </a:r>
          </a:p>
          <a:p>
            <a:r>
              <a:rPr lang="en-US" b="1" dirty="0"/>
              <a:t>Y = Loss = 0  </a:t>
            </a:r>
            <a:endParaRPr lang="en-MY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05C4DA-FDB1-6B11-96A8-975D630757F5}"/>
              </a:ext>
            </a:extLst>
          </p:cNvPr>
          <p:cNvSpPr txBox="1"/>
          <p:nvPr/>
        </p:nvSpPr>
        <p:spPr>
          <a:xfrm>
            <a:off x="812800" y="5157470"/>
            <a:ext cx="445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x = X1 </a:t>
            </a:r>
          </a:p>
          <a:p>
            <a:r>
              <a:rPr lang="en-US" dirty="0"/>
              <a:t>x = X1 – </a:t>
            </a:r>
            <a:r>
              <a:rPr lang="en-US" dirty="0" err="1"/>
              <a:t>lr</a:t>
            </a:r>
            <a:r>
              <a:rPr lang="en-US" dirty="0"/>
              <a:t> * gradient (-</a:t>
            </a:r>
            <a:r>
              <a:rPr lang="en-US" dirty="0" err="1"/>
              <a:t>ve</a:t>
            </a:r>
            <a:r>
              <a:rPr lang="en-US" dirty="0"/>
              <a:t>) </a:t>
            </a:r>
          </a:p>
          <a:p>
            <a:r>
              <a:rPr lang="en-US" dirty="0"/>
              <a:t>x becomes more positive (goes right) </a:t>
            </a:r>
          </a:p>
          <a:p>
            <a:r>
              <a:rPr lang="en-US" dirty="0"/>
              <a:t>y tends towards 0, as x is more positive </a:t>
            </a:r>
            <a:endParaRPr lang="en-MY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497832-FBFD-19B3-A60D-D406683DD69B}"/>
              </a:ext>
            </a:extLst>
          </p:cNvPr>
          <p:cNvSpPr txBox="1"/>
          <p:nvPr/>
        </p:nvSpPr>
        <p:spPr>
          <a:xfrm>
            <a:off x="7024913" y="5129146"/>
            <a:ext cx="445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x = X1’</a:t>
            </a:r>
          </a:p>
          <a:p>
            <a:r>
              <a:rPr lang="en-US" dirty="0"/>
              <a:t>x = X1 – </a:t>
            </a:r>
            <a:r>
              <a:rPr lang="en-US" dirty="0" err="1"/>
              <a:t>lr</a:t>
            </a:r>
            <a:r>
              <a:rPr lang="en-US" dirty="0"/>
              <a:t> * gradient (+</a:t>
            </a:r>
            <a:r>
              <a:rPr lang="en-US" dirty="0" err="1"/>
              <a:t>ve</a:t>
            </a:r>
            <a:r>
              <a:rPr lang="en-US" dirty="0"/>
              <a:t>) </a:t>
            </a:r>
          </a:p>
          <a:p>
            <a:r>
              <a:rPr lang="en-US" dirty="0"/>
              <a:t>x becomes more negative (goes left) </a:t>
            </a:r>
          </a:p>
          <a:p>
            <a:r>
              <a:rPr lang="en-US" dirty="0"/>
              <a:t>y tends towards 0, as x is more negative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0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21D-6805-E005-EA84-93FC41B3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4" y="525009"/>
            <a:ext cx="9144000" cy="1335314"/>
          </a:xfrm>
        </p:spPr>
        <p:txBody>
          <a:bodyPr/>
          <a:lstStyle/>
          <a:p>
            <a:r>
              <a:rPr lang="en-US" dirty="0"/>
              <a:t>Step 1: Normalization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8E4A325C-50C7-2502-C186-103F6A33EE6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35314" y="2049009"/>
                <a:ext cx="8940801" cy="3814763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raw</a:t>
                </a:r>
                <a:r>
                  <a:rPr lang="en-US" dirty="0"/>
                  <a:t> be an input containing 10,000 rows x 2 columns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Each row of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raw</a:t>
                </a:r>
                <a:r>
                  <a:rPr lang="en-US" dirty="0"/>
                  <a:t> is x = [ x</a:t>
                </a:r>
                <a:r>
                  <a:rPr lang="en-US" baseline="-25000" dirty="0"/>
                  <a:t>1 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 ]</a:t>
                </a:r>
                <a:r>
                  <a:rPr lang="en-US" baseline="-25000" dirty="0"/>
                  <a:t>raw</a:t>
                </a:r>
                <a:r>
                  <a:rPr lang="en-US" dirty="0"/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Normalize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raw</a:t>
                </a:r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−[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),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𝑎𝑣𝑒𝑟𝑎𝑔𝑒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]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raw</a:t>
                </a:r>
                <a:r>
                  <a:rPr lang="en-US" baseline="-25000" dirty="0"/>
                  <a:t> </a:t>
                </a:r>
                <a:r>
                  <a:rPr lang="en-US" dirty="0"/>
                  <a:t>be the target output, containing 10,000 rows x 1 column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Normalize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raw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𝑟𝑎𝑤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𝑟𝑎𝑤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8E4A325C-50C7-2502-C186-103F6A33E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35314" y="2049009"/>
                <a:ext cx="8940801" cy="3814763"/>
              </a:xfr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F538-A101-EA26-9ECF-A9D8762C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Initialize Weights and Bias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941F7-34BD-36CB-A3C7-85850449E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690688"/>
                <a:ext cx="103251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There are 2 hidden layers in this model.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Each hidden layer (</a:t>
                </a:r>
                <a:r>
                  <a:rPr lang="en-US" dirty="0" err="1"/>
                  <a:t>i</a:t>
                </a:r>
                <a:r>
                  <a:rPr lang="en-US" dirty="0"/>
                  <a:t>) consists of a </a:t>
                </a:r>
                <a:r>
                  <a:rPr lang="en-US" dirty="0" err="1"/>
                  <a:t>weight</a:t>
                </a:r>
                <a:r>
                  <a:rPr lang="en-US" baseline="-25000" dirty="0" err="1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bias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, </a:t>
                </a:r>
                <a:r>
                  <a:rPr lang="en-US" dirty="0"/>
                  <a:t>and activation function.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Weight,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dirty="0"/>
                  <a:t> has 2 input, x = [x1 x2] and 2 output, o = [o1 o2].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W</a:t>
                </a:r>
                <a:r>
                  <a:rPr lang="en-US" baseline="-25000" dirty="0"/>
                  <a:t>i </a:t>
                </a:r>
                <a:r>
                  <a:rPr lang="en-US" dirty="0"/>
                  <a:t>is initialized using </a:t>
                </a:r>
                <a:r>
                  <a:rPr lang="en-US" dirty="0" err="1"/>
                  <a:t>Glorot’s</a:t>
                </a:r>
                <a:r>
                  <a:rPr lang="en-US" dirty="0"/>
                  <a:t> rule, that is, take a random number from Normal Distribution, of mean 0, and standard deviation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sqrt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Bias, b is initialized with 0. </a:t>
                </a:r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941F7-34BD-36CB-A3C7-85850449E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690688"/>
                <a:ext cx="10325100" cy="4351338"/>
              </a:xfrm>
              <a:blipFill>
                <a:blip r:embed="rId2"/>
                <a:stretch>
                  <a:fillRect l="-767" r="-945" b="-5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546-F696-B766-B24D-4BA21D9A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Layer 1a – Multiply Weight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𝑜𝑛𝑒𝑠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𝑠𝑖𝑧𝑒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</m:oMath>
                </a14:m>
                <a:r>
                  <a:rPr lang="en-MY" sz="2000" dirty="0"/>
                  <a:t>]=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MY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MY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𝑟𝑒𝑝𝑚𝑎𝑡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MY" sz="2400" dirty="0"/>
                  <a:t> </a:t>
                </a:r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9931-6703-5A7C-2B30-4DA098A01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314" y="153533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0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1261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Problem Statement </vt:lpstr>
      <vt:lpstr>Proposed Solution</vt:lpstr>
      <vt:lpstr>Rough Workflow 1: Forward Pass</vt:lpstr>
      <vt:lpstr>Rough Workflow 2: Calculus Chain Rule </vt:lpstr>
      <vt:lpstr>Rough Workflow 3: Gradient Descent (Update Weights) </vt:lpstr>
      <vt:lpstr>Rough Workflow 3: What is Gradient Descent ?</vt:lpstr>
      <vt:lpstr>Step 1: Normalization</vt:lpstr>
      <vt:lpstr>Step 2: Initialize Weights and Bias</vt:lpstr>
      <vt:lpstr>Step 4: Layer 1a – Multiply Weight </vt:lpstr>
      <vt:lpstr>Step 5: Layer 1b – Add Bias  </vt:lpstr>
      <vt:lpstr>Step 6: Layer 1c – Tanh Activation </vt:lpstr>
      <vt:lpstr>Step 7: Layer 2a – Multiply Weight </vt:lpstr>
      <vt:lpstr>Step 8: Layer 2b – Add Bias  </vt:lpstr>
      <vt:lpstr>Step 9: Layer 2c – Tanh Activation </vt:lpstr>
      <vt:lpstr>Step 10: Layer 3a – Multiply Weight </vt:lpstr>
      <vt:lpstr>Step 11: Layer 3b – Add Bias  </vt:lpstr>
      <vt:lpstr>Step 12 – Loss Layer </vt:lpstr>
      <vt:lpstr>Step 13: Update Weights: Batch Size 10 </vt:lpstr>
      <vt:lpstr>Step 14: Momentum </vt:lpstr>
      <vt:lpstr>Glossary</vt:lpstr>
      <vt:lpstr>Example of FANN to train Satellite Derived Reflectivity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weng sang yip</dc:creator>
  <cp:lastModifiedBy>weng sang yip</cp:lastModifiedBy>
  <cp:revision>14</cp:revision>
  <dcterms:created xsi:type="dcterms:W3CDTF">2022-05-24T11:26:06Z</dcterms:created>
  <dcterms:modified xsi:type="dcterms:W3CDTF">2022-08-18T06:04:58Z</dcterms:modified>
</cp:coreProperties>
</file>