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  <p:sldMasterId id="2147483751" r:id="rId2"/>
  </p:sldMasterIdLst>
  <p:notesMasterIdLst>
    <p:notesMasterId r:id="rId24"/>
  </p:notesMasterIdLst>
  <p:handoutMasterIdLst>
    <p:handoutMasterId r:id="rId25"/>
  </p:handoutMasterIdLst>
  <p:sldIdLst>
    <p:sldId id="976" r:id="rId3"/>
    <p:sldId id="1279" r:id="rId4"/>
    <p:sldId id="1340" r:id="rId5"/>
    <p:sldId id="1355" r:id="rId6"/>
    <p:sldId id="1342" r:id="rId7"/>
    <p:sldId id="1343" r:id="rId8"/>
    <p:sldId id="1344" r:id="rId9"/>
    <p:sldId id="1341" r:id="rId10"/>
    <p:sldId id="1345" r:id="rId11"/>
    <p:sldId id="1346" r:id="rId12"/>
    <p:sldId id="1357" r:id="rId13"/>
    <p:sldId id="1347" r:id="rId14"/>
    <p:sldId id="1348" r:id="rId15"/>
    <p:sldId id="1351" r:id="rId16"/>
    <p:sldId id="1352" r:id="rId17"/>
    <p:sldId id="1353" r:id="rId18"/>
    <p:sldId id="1354" r:id="rId19"/>
    <p:sldId id="1349" r:id="rId20"/>
    <p:sldId id="1350" r:id="rId21"/>
    <p:sldId id="1358" r:id="rId22"/>
    <p:sldId id="1359" r:id="rId23"/>
  </p:sldIdLst>
  <p:sldSz cx="9144000" cy="6858000" type="screen4x3"/>
  <p:notesSz cx="7162800" cy="9448800"/>
  <p:embeddedFontLst>
    <p:embeddedFont>
      <p:font typeface="Comic Sans MS" pitchFamily="66" charset="0"/>
      <p:regular r:id="rId26"/>
      <p:bold r:id="rId27"/>
    </p:embeddedFont>
    <p:embeddedFont>
      <p:font typeface="cmsy10" pitchFamily="34" charset="0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  <a:srgbClr val="CC6600"/>
    <a:srgbClr val="FF9933"/>
    <a:srgbClr val="CC00CC"/>
    <a:srgbClr val="008000"/>
    <a:srgbClr val="FF5050"/>
    <a:srgbClr val="99FF99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78648" autoAdjust="0"/>
  </p:normalViewPr>
  <p:slideViewPr>
    <p:cSldViewPr snapToGrid="0">
      <p:cViewPr>
        <p:scale>
          <a:sx n="43" d="100"/>
          <a:sy n="43" d="100"/>
        </p:scale>
        <p:origin x="-878" y="-293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5"/>
    </p:cViewPr>
  </p:sorterViewPr>
  <p:notesViewPr>
    <p:cSldViewPr snapToGrid="0">
      <p:cViewPr varScale="1">
        <p:scale>
          <a:sx n="83" d="100"/>
          <a:sy n="83" d="100"/>
        </p:scale>
        <p:origin x="-2274" y="-84"/>
      </p:cViewPr>
      <p:guideLst>
        <p:guide orient="horz" pos="2976"/>
        <p:guide pos="225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04160D-1AB6-4612-B7C0-444BA323A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06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3DC4-276E-4A7A-B53F-4B6BEA581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3DC4-276E-4A7A-B53F-4B6BEA581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3DC4-276E-4A7A-B53F-4B6BEA581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A3DC4-276E-4A7A-B53F-4B6BEA581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3/30/2009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6" descr="RAD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8779" y="6263833"/>
            <a:ext cx="1545221" cy="59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_masthead_ltr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232605"/>
            <a:ext cx="2025088" cy="625395"/>
          </a:xfrm>
          <a:prstGeom prst="rect">
            <a:avLst/>
          </a:prstGeom>
        </p:spPr>
      </p:pic>
      <p:pic>
        <p:nvPicPr>
          <p:cNvPr id="10" name="Picture 9" descr="risemai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5054" y="6229262"/>
            <a:ext cx="5543277" cy="628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510" y="846245"/>
            <a:ext cx="8880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3333CC"/>
                </a:solidFill>
              </a:rPr>
              <a:t>Usable </a:t>
            </a:r>
            <a:r>
              <a:rPr lang="en-US" sz="3200" dirty="0" smtClean="0">
                <a:solidFill>
                  <a:srgbClr val="3333CC"/>
                </a:solidFill>
              </a:rPr>
              <a:t>Synthesis</a:t>
            </a:r>
            <a:endParaRPr lang="en-US" sz="3200" dirty="0" smtClean="0">
              <a:solidFill>
                <a:srgbClr val="3333CC"/>
              </a:solidFill>
            </a:endParaRPr>
          </a:p>
          <a:p>
            <a:pPr algn="ctr">
              <a:spcBef>
                <a:spcPts val="0"/>
              </a:spcBef>
            </a:pPr>
            <a:endParaRPr lang="en-US" sz="800" dirty="0" smtClean="0">
              <a:solidFill>
                <a:srgbClr val="3333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5510" y="2202212"/>
            <a:ext cx="8880231" cy="150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latin typeface="Comic Sans MS"/>
              </a:rPr>
              <a:t>Sumit Gulwani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latin typeface="Comic Sans MS"/>
              </a:rPr>
              <a:t>(sumitg@microsoft.com)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latin typeface="Comic Sans MS"/>
              </a:rPr>
              <a:t>Microsoft Research, Redmond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10" y="4288923"/>
            <a:ext cx="8880231" cy="150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8000"/>
                </a:solidFill>
                <a:latin typeface="Comic Sans MS"/>
              </a:rPr>
              <a:t>Usable Verification Workshop</a:t>
            </a:r>
            <a:endParaRPr lang="en-US" sz="2400" kern="0" dirty="0" smtClean="0">
              <a:solidFill>
                <a:srgbClr val="008000"/>
              </a:solidFill>
              <a:latin typeface="Comic Sans MS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8000"/>
                </a:solidFill>
                <a:latin typeface="Comic Sans MS"/>
              </a:rPr>
              <a:t>November 2010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8000"/>
                </a:solidFill>
                <a:latin typeface="Comic Sans MS"/>
              </a:rPr>
              <a:t>MSR Redmond</a:t>
            </a:r>
            <a:endParaRPr lang="en-US" sz="2400" kern="0" dirty="0" smtClean="0">
              <a:solidFill>
                <a:srgbClr val="008000"/>
              </a:solidFill>
              <a:latin typeface="Comic Sans MS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4127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74768" y="2373965"/>
            <a:ext cx="6781800" cy="3276874"/>
          </a:xfrm>
          <a:prstGeom prst="triangl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9" name="Text Box 16"/>
          <p:cNvSpPr txBox="1"/>
          <p:nvPr/>
        </p:nvSpPr>
        <p:spPr>
          <a:xfrm>
            <a:off x="4408641" y="4295012"/>
            <a:ext cx="2112207" cy="6468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2800" dirty="0" smtClean="0">
                <a:effectLst/>
                <a:ea typeface="Calibri"/>
                <a:cs typeface="Times New Roman"/>
              </a:rPr>
              <a:t>End-Users</a:t>
            </a:r>
            <a:endParaRPr lang="en-US" sz="2800" dirty="0">
              <a:effectLst/>
              <a:ea typeface="Calibri"/>
              <a:cs typeface="Times New Roman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4939372" y="2918550"/>
            <a:ext cx="954652" cy="5940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Algorithm </a:t>
            </a:r>
          </a:p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Designers</a:t>
            </a:r>
            <a:endParaRPr lang="en-US" sz="1300" dirty="0">
              <a:effectLst/>
              <a:ea typeface="Calibri"/>
              <a:cs typeface="Times New Roman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202502" y="3610310"/>
            <a:ext cx="2491161" cy="56292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a typeface="Calibri"/>
                <a:cs typeface="Times New Roman"/>
              </a:rPr>
              <a:t>Software Developers</a:t>
            </a:r>
            <a:endParaRPr lang="en-US" sz="18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641" y="3411237"/>
            <a:ext cx="211220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552" y="4930794"/>
            <a:ext cx="5314879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98768" y="4173237"/>
            <a:ext cx="373380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9686" y="5908435"/>
            <a:ext cx="680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Consumers of Program Synthesis Technology</a:t>
            </a:r>
            <a:endParaRPr lang="en-US" sz="2400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263771" y="304800"/>
            <a:ext cx="8680722" cy="6096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/>
              <a:t>Manipulation </a:t>
            </a:r>
            <a:r>
              <a:rPr lang="en-US" dirty="0" smtClean="0"/>
              <a:t>Macros: Usability Dimensions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064" y="1090245"/>
            <a:ext cx="826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Impact</a:t>
            </a:r>
            <a:r>
              <a:rPr lang="en-US" sz="2400" dirty="0" smtClean="0">
                <a:solidFill>
                  <a:schemeClr val="accent2"/>
                </a:solidFill>
              </a:rPr>
              <a:t>: End-users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Intent Expression Mechanism: Input-output Examples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 Box 15"/>
          <p:cNvSpPr txBox="1"/>
          <p:nvPr/>
        </p:nvSpPr>
        <p:spPr>
          <a:xfrm>
            <a:off x="1053380" y="4110180"/>
            <a:ext cx="1477780" cy="68069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2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a typeface="Calibri"/>
                <a:cs typeface="Times New Roman"/>
              </a:rPr>
              <a:t>Most Useful 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531160" y="4450525"/>
            <a:ext cx="51627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0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Macros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3130105"/>
            <a:ext cx="7772400" cy="12660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Excel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675" y="1055074"/>
            <a:ext cx="8897815" cy="55215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dentify tasks that end-users struggle with and identify how they can effectively communicate their intent.</a:t>
            </a:r>
          </a:p>
          <a:p>
            <a:pPr lvl="1"/>
            <a:r>
              <a:rPr lang="en-US" dirty="0" smtClean="0"/>
              <a:t>Read help-forums and blogs.</a:t>
            </a:r>
          </a:p>
          <a:p>
            <a:pPr lvl="1"/>
            <a:r>
              <a:rPr lang="en-US" dirty="0" smtClean="0"/>
              <a:t>Interview real users.</a:t>
            </a:r>
          </a:p>
          <a:p>
            <a:pPr lvl="1"/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 language that satisfies the following trade-off.</a:t>
            </a:r>
          </a:p>
          <a:p>
            <a:pPr marL="857250" lvl="1" indent="-457200"/>
            <a:r>
              <a:rPr lang="en-US" dirty="0" smtClean="0"/>
              <a:t>Expressive enough to express a lot of tasks.</a:t>
            </a:r>
          </a:p>
          <a:p>
            <a:pPr marL="857250" lvl="1" indent="-457200"/>
            <a:r>
              <a:rPr lang="en-US" dirty="0" smtClean="0"/>
              <a:t>Small enough to allow efficient learning.</a:t>
            </a:r>
          </a:p>
          <a:p>
            <a:pPr marL="857250" lvl="1" indent="-457200"/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 learning algorithm with following  features.</a:t>
            </a:r>
          </a:p>
          <a:p>
            <a:pPr marL="857250" lvl="1" indent="-457200"/>
            <a:r>
              <a:rPr lang="en-US" dirty="0" smtClean="0"/>
              <a:t>Interactive with fast convergence (with success or failure).</a:t>
            </a:r>
          </a:p>
          <a:p>
            <a:pPr marL="857250" lvl="1" indent="-457200"/>
            <a:r>
              <a:rPr lang="en-US" dirty="0" smtClean="0"/>
              <a:t>Provide feedback.</a:t>
            </a:r>
          </a:p>
          <a:p>
            <a:pPr marL="857250" lvl="1" indent="-457200"/>
            <a:r>
              <a:rPr lang="en-US" dirty="0" smtClean="0"/>
              <a:t>Noise tolerant.</a:t>
            </a:r>
          </a:p>
          <a:p>
            <a:pPr marL="857250" lvl="1" indent="-457200"/>
            <a:endParaRPr lang="en-US" dirty="0" smtClean="0"/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1020" y="304800"/>
            <a:ext cx="9583618" cy="609600"/>
          </a:xfrm>
        </p:spPr>
        <p:txBody>
          <a:bodyPr/>
          <a:lstStyle/>
          <a:p>
            <a:r>
              <a:rPr lang="en-US" sz="2700" dirty="0" smtClean="0"/>
              <a:t>Methodology: Automating end-user programming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79940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49" y="1009188"/>
            <a:ext cx="8669206" cy="56703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smtClean="0"/>
              <a:t>Space: </a:t>
            </a:r>
            <a:r>
              <a:rPr lang="en-US" dirty="0" smtClean="0"/>
              <a:t>Straight-line programs</a:t>
            </a:r>
            <a:endParaRPr lang="en-US" dirty="0"/>
          </a:p>
          <a:p>
            <a:pPr lvl="1"/>
            <a:r>
              <a:rPr lang="en-US" dirty="0" smtClean="0"/>
              <a:t>Operations: Ruler, Compass</a:t>
            </a:r>
          </a:p>
          <a:p>
            <a:pPr lvl="1"/>
            <a:endParaRPr lang="en-US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Search </a:t>
            </a:r>
            <a:r>
              <a:rPr lang="en-US" dirty="0" smtClean="0"/>
              <a:t>Algorithm: </a:t>
            </a:r>
            <a:r>
              <a:rPr lang="en-US" dirty="0" smtClean="0"/>
              <a:t>Exhaustive Search</a:t>
            </a:r>
          </a:p>
          <a:p>
            <a:pPr lvl="1"/>
            <a:r>
              <a:rPr lang="en-US" dirty="0" smtClean="0"/>
              <a:t>Property Testing</a:t>
            </a:r>
            <a:endParaRPr lang="en-US" dirty="0"/>
          </a:p>
          <a:p>
            <a:pPr lvl="1"/>
            <a:r>
              <a:rPr lang="en-US" dirty="0" smtClean="0"/>
              <a:t>Goal-directed search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library of constructions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3: Geometry Constructions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21" y="5750158"/>
            <a:ext cx="8352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100" dirty="0" smtClean="0">
                <a:solidFill>
                  <a:srgbClr val="FF6600"/>
                </a:solidFill>
              </a:rPr>
              <a:t>Joint work with: Kalika Bali, Monojit Chaudhuri (MSR Bangalore)</a:t>
            </a: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FF6600"/>
                </a:solidFill>
              </a:rPr>
              <a:t> </a:t>
            </a:r>
            <a:r>
              <a:rPr lang="en-US" sz="2100" dirty="0" smtClean="0">
                <a:solidFill>
                  <a:srgbClr val="FF6600"/>
                </a:solidFill>
              </a:rPr>
              <a:t>                          Vijay Korthikanti (UIUC), Ashish </a:t>
            </a:r>
            <a:r>
              <a:rPr lang="en-US" sz="2100" dirty="0" err="1" smtClean="0">
                <a:solidFill>
                  <a:srgbClr val="FF6600"/>
                </a:solidFill>
              </a:rPr>
              <a:t>Tiwari</a:t>
            </a:r>
            <a:r>
              <a:rPr lang="en-US" sz="2100" dirty="0" smtClean="0">
                <a:solidFill>
                  <a:srgbClr val="FF6600"/>
                </a:solidFill>
              </a:rPr>
              <a:t> (SRI</a:t>
            </a:r>
            <a:r>
              <a:rPr lang="en-US" sz="2100" dirty="0" smtClean="0">
                <a:solidFill>
                  <a:srgbClr val="FF66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100" dirty="0">
                <a:solidFill>
                  <a:srgbClr val="FF6600"/>
                </a:solidFill>
              </a:rPr>
              <a:t>	</a:t>
            </a:r>
            <a:r>
              <a:rPr lang="en-US" sz="2100" dirty="0" smtClean="0">
                <a:solidFill>
                  <a:srgbClr val="FF6600"/>
                </a:solidFill>
              </a:rPr>
              <a:t>	    Ken McMillan (MSR Redmond)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87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502" y="1037490"/>
            <a:ext cx="9179169" cy="5029200"/>
          </a:xfrm>
        </p:spPr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Language for Geometry</a:t>
            </a:r>
          </a:p>
          <a:p>
            <a:pPr lvl="1"/>
            <a:r>
              <a:rPr lang="en-US" dirty="0" smtClean="0"/>
              <a:t>Objects: Point, Line, Circle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2"/>
            <a:r>
              <a:rPr lang="en-US" dirty="0" smtClean="0"/>
              <a:t>Ruler(Point, Point) -&gt; Line </a:t>
            </a:r>
          </a:p>
          <a:p>
            <a:pPr lvl="2"/>
            <a:r>
              <a:rPr lang="en-US" dirty="0" smtClean="0"/>
              <a:t>Compass(Point, Point) -&gt; Circle</a:t>
            </a:r>
          </a:p>
          <a:p>
            <a:pPr lvl="2"/>
            <a:r>
              <a:rPr lang="en-US" dirty="0" smtClean="0"/>
              <a:t>Intersect(Circle, Circle) -&gt; Pair of Points</a:t>
            </a:r>
          </a:p>
          <a:p>
            <a:pPr lvl="2"/>
            <a:r>
              <a:rPr lang="en-US" dirty="0" smtClean="0"/>
              <a:t>Intersect(Line, Circle) -&gt; Pair of Points</a:t>
            </a:r>
          </a:p>
          <a:p>
            <a:pPr lvl="2"/>
            <a:r>
              <a:rPr lang="en-US" dirty="0" smtClean="0"/>
              <a:t>Intersect(Line, Line) -&gt; Point</a:t>
            </a:r>
            <a:endParaRPr lang="en-US" sz="1000" dirty="0" smtClean="0"/>
          </a:p>
          <a:p>
            <a:r>
              <a:rPr lang="en-US" dirty="0" smtClean="0"/>
              <a:t>Logic for Geometry</a:t>
            </a:r>
          </a:p>
          <a:p>
            <a:pPr lvl="1"/>
            <a:r>
              <a:rPr lang="en-US" dirty="0" smtClean="0"/>
              <a:t>Inequality predicates over arithmetic expressions</a:t>
            </a:r>
          </a:p>
          <a:p>
            <a:pPr lvl="2"/>
            <a:r>
              <a:rPr lang="en-US" dirty="0" smtClean="0"/>
              <a:t>Distance(Point, Point), Angle(Line, Line), …</a:t>
            </a:r>
          </a:p>
          <a:p>
            <a:r>
              <a:rPr lang="en-US" dirty="0" smtClean="0"/>
              <a:t>Automated Problem Solving</a:t>
            </a:r>
          </a:p>
          <a:p>
            <a:pPr lvl="1"/>
            <a:r>
              <a:rPr lang="en-US" dirty="0" smtClean="0"/>
              <a:t>Given pre/</a:t>
            </a:r>
            <a:r>
              <a:rPr lang="en-US" dirty="0" err="1" smtClean="0"/>
              <a:t>postcondition</a:t>
            </a:r>
            <a:r>
              <a:rPr lang="en-US" dirty="0" smtClean="0"/>
              <a:t>, synthesize a straight-line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020908" cy="609600"/>
          </a:xfrm>
        </p:spPr>
        <p:txBody>
          <a:bodyPr/>
          <a:lstStyle/>
          <a:p>
            <a:r>
              <a:rPr lang="en-US" dirty="0" smtClean="0"/>
              <a:t>Geometry </a:t>
            </a:r>
            <a:r>
              <a:rPr lang="en-US" dirty="0" smtClean="0"/>
              <a:t>Constructions: Role of PL/logic/synthesis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75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341" y="986886"/>
            <a:ext cx="9164162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Automated Problem </a:t>
            </a:r>
            <a:r>
              <a:rPr lang="en-US" dirty="0" smtClean="0"/>
              <a:t>Solving</a:t>
            </a:r>
          </a:p>
          <a:p>
            <a:r>
              <a:rPr lang="en-US" dirty="0" smtClean="0"/>
              <a:t>Given </a:t>
            </a:r>
            <a:r>
              <a:rPr lang="en-US" dirty="0"/>
              <a:t>pre/</a:t>
            </a:r>
            <a:r>
              <a:rPr lang="en-US" dirty="0" err="1"/>
              <a:t>postcondition</a:t>
            </a:r>
            <a:r>
              <a:rPr lang="en-US" dirty="0"/>
              <a:t>, synthesize a straight-line program</a:t>
            </a: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/>
              <a:t>Draw a line L’ perpendicular to a given line L.</a:t>
            </a:r>
          </a:p>
          <a:p>
            <a:pPr>
              <a:buNone/>
            </a:pPr>
            <a:r>
              <a:rPr lang="en-US" dirty="0" smtClean="0"/>
              <a:t>	Precondition: true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Postcondition</a:t>
            </a:r>
            <a:r>
              <a:rPr lang="en-US" dirty="0" smtClean="0"/>
              <a:t>: Angle(L’,L) = 90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Program</a:t>
            </a:r>
          </a:p>
          <a:p>
            <a:pPr>
              <a:buNone/>
            </a:pPr>
            <a:r>
              <a:rPr lang="en-US" dirty="0" smtClean="0"/>
              <a:t>	Step 1: P1, P2 = </a:t>
            </a:r>
            <a:r>
              <a:rPr lang="en-US" dirty="0" err="1" smtClean="0"/>
              <a:t>ChoosePoint</a:t>
            </a:r>
            <a:r>
              <a:rPr lang="en-US" dirty="0" smtClean="0"/>
              <a:t>(L);</a:t>
            </a:r>
          </a:p>
          <a:p>
            <a:pPr>
              <a:buNone/>
            </a:pPr>
            <a:r>
              <a:rPr lang="en-US" dirty="0" smtClean="0"/>
              <a:t>	Step 2: C1 = Circle(P1,P2);</a:t>
            </a:r>
          </a:p>
          <a:p>
            <a:pPr>
              <a:buNone/>
            </a:pPr>
            <a:r>
              <a:rPr lang="en-US" dirty="0" smtClean="0"/>
              <a:t>	Step 3: C2 = Circle(P2,P1);</a:t>
            </a:r>
          </a:p>
          <a:p>
            <a:pPr>
              <a:buNone/>
            </a:pPr>
            <a:r>
              <a:rPr lang="en-US" dirty="0" smtClean="0"/>
              <a:t>	Step 4: &lt;P3, P4&gt; = Intersect(C1,C2);</a:t>
            </a:r>
            <a:endParaRPr lang="en-US" dirty="0"/>
          </a:p>
          <a:p>
            <a:pPr>
              <a:buNone/>
            </a:pPr>
            <a:r>
              <a:rPr lang="en-US" dirty="0" smtClean="0"/>
              <a:t>	Step 5: L’ = Line(P3,P4);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535" y="304800"/>
            <a:ext cx="8124092" cy="609600"/>
          </a:xfrm>
        </p:spPr>
        <p:txBody>
          <a:bodyPr/>
          <a:lstStyle/>
          <a:p>
            <a:r>
              <a:rPr lang="en-US" dirty="0" smtClean="0"/>
              <a:t>Geometry Domain: Automated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41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06067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262" y="304800"/>
            <a:ext cx="8675046" cy="609600"/>
          </a:xfrm>
        </p:spPr>
        <p:txBody>
          <a:bodyPr/>
          <a:lstStyle/>
          <a:p>
            <a:r>
              <a:rPr lang="en-US" dirty="0" smtClean="0"/>
              <a:t>Constructing line L’ perpendicular to given line 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3006974" y="4906133"/>
            <a:ext cx="6224973" cy="263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lowchart: Connector 8"/>
          <p:cNvSpPr/>
          <p:nvPr/>
        </p:nvSpPr>
        <p:spPr bwMode="auto">
          <a:xfrm>
            <a:off x="5029243" y="4809414"/>
            <a:ext cx="175846" cy="193441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6834575" y="4809413"/>
            <a:ext cx="175846" cy="193441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93863" y="3253180"/>
            <a:ext cx="3493467" cy="34289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11328" y="3264900"/>
            <a:ext cx="3552103" cy="34289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013980" y="2180509"/>
            <a:ext cx="0" cy="52226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lowchart: Connector 19"/>
          <p:cNvSpPr/>
          <p:nvPr/>
        </p:nvSpPr>
        <p:spPr bwMode="auto">
          <a:xfrm>
            <a:off x="5931873" y="6356859"/>
            <a:ext cx="175846" cy="193441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Flowchart: Connector 20"/>
          <p:cNvSpPr/>
          <p:nvPr/>
        </p:nvSpPr>
        <p:spPr bwMode="auto">
          <a:xfrm>
            <a:off x="5926033" y="3408505"/>
            <a:ext cx="175846" cy="193441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2719" y="4444468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7363" y="4506009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92259" y="3057517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03981" y="6044669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93863" y="3546275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7188" y="3315442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833308" y="4470839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1879" y="2182664"/>
            <a:ext cx="63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L’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9275" y="1002314"/>
            <a:ext cx="60549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Step 1: P1, P2 = </a:t>
            </a:r>
            <a:r>
              <a:rPr lang="en-US" sz="2400" dirty="0" err="1" smtClean="0"/>
              <a:t>ChoosePoint</a:t>
            </a:r>
            <a:r>
              <a:rPr lang="en-US" sz="2400" dirty="0" smtClean="0"/>
              <a:t>(L);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Step 2: C1 = Circle(P1,P2);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Step 3: C2 = Circle(P2,P1);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Step 4: &lt;P3, P4&gt; = Intersect(C1,C2);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Step 5: L’ = Line(P3,P4);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12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Bisect a given line.</a:t>
            </a:r>
          </a:p>
          <a:p>
            <a:r>
              <a:rPr lang="en-US" dirty="0" smtClean="0"/>
              <a:t>Bisect an angle.</a:t>
            </a:r>
          </a:p>
          <a:p>
            <a:r>
              <a:rPr lang="en-US" dirty="0" smtClean="0"/>
              <a:t>Copy an angle.</a:t>
            </a:r>
          </a:p>
          <a:p>
            <a:r>
              <a:rPr lang="en-US" dirty="0" smtClean="0"/>
              <a:t>Draw a line parallel to a given line.</a:t>
            </a:r>
          </a:p>
          <a:p>
            <a:r>
              <a:rPr lang="en-US" dirty="0" smtClean="0"/>
              <a:t>Draw an equilateral triangle given two points.</a:t>
            </a:r>
          </a:p>
          <a:p>
            <a:r>
              <a:rPr lang="en-US" dirty="0" smtClean="0"/>
              <a:t>Draw a regular hexagon given a side.</a:t>
            </a:r>
          </a:p>
          <a:p>
            <a:r>
              <a:rPr lang="en-US" dirty="0" smtClean="0"/>
              <a:t>Given 4 points, draw a square with each of the sides passing through a different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Other Applications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New approximate geometric constructions</a:t>
            </a:r>
          </a:p>
          <a:p>
            <a:r>
              <a:rPr lang="en-US" dirty="0" smtClean="0"/>
              <a:t>2D/3D planning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Geometry 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52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74768" y="2215700"/>
            <a:ext cx="6781800" cy="3276874"/>
          </a:xfrm>
          <a:prstGeom prst="triangl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Text Box 13"/>
          <p:cNvSpPr txBox="1"/>
          <p:nvPr/>
        </p:nvSpPr>
        <p:spPr>
          <a:xfrm>
            <a:off x="2935616" y="4823926"/>
            <a:ext cx="5065386" cy="53220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3500" dirty="0" smtClean="0">
                <a:effectLst/>
                <a:ea typeface="Calibri"/>
                <a:cs typeface="Times New Roman"/>
              </a:rPr>
              <a:t>Students and Teachers</a:t>
            </a:r>
            <a:endParaRPr lang="en-US" sz="3500" dirty="0">
              <a:effectLst/>
              <a:ea typeface="Calibri"/>
              <a:cs typeface="Times New Roman"/>
            </a:endParaRPr>
          </a:p>
        </p:txBody>
      </p:sp>
      <p:sp>
        <p:nvSpPr>
          <p:cNvPr id="9" name="Text Box 16"/>
          <p:cNvSpPr txBox="1"/>
          <p:nvPr/>
        </p:nvSpPr>
        <p:spPr>
          <a:xfrm>
            <a:off x="4408641" y="4136747"/>
            <a:ext cx="2112207" cy="6468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2800" dirty="0" smtClean="0">
                <a:effectLst/>
                <a:ea typeface="Calibri"/>
                <a:cs typeface="Times New Roman"/>
              </a:rPr>
              <a:t>End-Users</a:t>
            </a:r>
            <a:endParaRPr lang="en-US" sz="2800" dirty="0">
              <a:effectLst/>
              <a:ea typeface="Calibri"/>
              <a:cs typeface="Times New Roman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4939372" y="2742700"/>
            <a:ext cx="954652" cy="5940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Algorithm </a:t>
            </a:r>
          </a:p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Designers</a:t>
            </a:r>
            <a:endParaRPr lang="en-US" sz="1300" dirty="0">
              <a:effectLst/>
              <a:ea typeface="Calibri"/>
              <a:cs typeface="Times New Roman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202502" y="3452045"/>
            <a:ext cx="2491161" cy="56292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a typeface="Calibri"/>
                <a:cs typeface="Times New Roman"/>
              </a:rPr>
              <a:t>Software Developers</a:t>
            </a:r>
            <a:endParaRPr lang="en-US" sz="18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641" y="3252972"/>
            <a:ext cx="211220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552" y="4772529"/>
            <a:ext cx="5314879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98768" y="4014972"/>
            <a:ext cx="373380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9686" y="5697415"/>
            <a:ext cx="680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Consumers of Program Synthesis Technology</a:t>
            </a:r>
            <a:endParaRPr lang="en-US" sz="2400" dirty="0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545120" y="304800"/>
            <a:ext cx="8170768" cy="609600"/>
          </a:xfrm>
        </p:spPr>
        <p:txBody>
          <a:bodyPr/>
          <a:lstStyle/>
          <a:p>
            <a:r>
              <a:rPr lang="en-US" dirty="0" smtClean="0"/>
              <a:t>Geometry Constructions: Usabilit</a:t>
            </a:r>
            <a:r>
              <a:rPr lang="en-US" dirty="0" smtClean="0"/>
              <a:t>y Dimensions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65" y="1072660"/>
            <a:ext cx="776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Impact: </a:t>
            </a:r>
            <a:r>
              <a:rPr lang="en-US" sz="2400" dirty="0" smtClean="0">
                <a:solidFill>
                  <a:schemeClr val="accent2"/>
                </a:solidFill>
              </a:rPr>
              <a:t>Students and </a:t>
            </a:r>
            <a:r>
              <a:rPr lang="en-US" sz="2400" dirty="0" smtClean="0">
                <a:solidFill>
                  <a:schemeClr val="accent2"/>
                </a:solidFill>
              </a:rPr>
              <a:t>Teachers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Intent Expression Mechanism: Natural Language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 Box 15"/>
          <p:cNvSpPr txBox="1"/>
          <p:nvPr/>
        </p:nvSpPr>
        <p:spPr>
          <a:xfrm>
            <a:off x="427894" y="4679008"/>
            <a:ext cx="1436083" cy="912272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2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ffectLst/>
                <a:ea typeface="Calibri"/>
                <a:cs typeface="Times New Roman"/>
              </a:rPr>
              <a:t>Most Trans-formational </a:t>
            </a:r>
            <a:r>
              <a:rPr lang="en-US" sz="1600" b="1" dirty="0" smtClean="0">
                <a:solidFill>
                  <a:schemeClr val="accent2"/>
                </a:solidFill>
                <a:effectLst/>
                <a:ea typeface="Calibri"/>
                <a:cs typeface="Times New Roman"/>
              </a:rPr>
              <a:t>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 bwMode="auto">
          <a:xfrm>
            <a:off x="1863977" y="5135144"/>
            <a:ext cx="334098" cy="0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15"/>
          <p:cNvSpPr txBox="1"/>
          <p:nvPr/>
        </p:nvSpPr>
        <p:spPr>
          <a:xfrm>
            <a:off x="1176475" y="3881575"/>
            <a:ext cx="1477780" cy="68069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2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a typeface="Calibri"/>
                <a:cs typeface="Times New Roman"/>
              </a:rPr>
              <a:t>Most Useful 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654255" y="4221920"/>
            <a:ext cx="51627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0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967150"/>
            <a:ext cx="8757138" cy="571500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2600" dirty="0" smtClean="0"/>
              <a:t>Make education interactive and fun</a:t>
            </a:r>
          </a:p>
          <a:p>
            <a:pPr lvl="1"/>
            <a:endParaRPr lang="en-US" dirty="0" smtClean="0"/>
          </a:p>
          <a:p>
            <a:r>
              <a:rPr lang="en-US" sz="2600" dirty="0" smtClean="0"/>
              <a:t>Automated problem solving (for students)</a:t>
            </a:r>
            <a:endParaRPr lang="en-US" sz="2600" dirty="0"/>
          </a:p>
          <a:p>
            <a:pPr lvl="1"/>
            <a:r>
              <a:rPr lang="en-US" sz="2400" dirty="0"/>
              <a:t>Provide </a:t>
            </a:r>
            <a:r>
              <a:rPr lang="en-US" sz="2400" dirty="0" smtClean="0"/>
              <a:t>hints</a:t>
            </a:r>
            <a:endParaRPr lang="en-US" sz="2400" dirty="0"/>
          </a:p>
          <a:p>
            <a:pPr lvl="1"/>
            <a:r>
              <a:rPr lang="en-US" sz="2400" dirty="0"/>
              <a:t>Point </a:t>
            </a:r>
            <a:r>
              <a:rPr lang="en-US" sz="2400" dirty="0" smtClean="0"/>
              <a:t>out mistakes and suggest fixes</a:t>
            </a:r>
          </a:p>
          <a:p>
            <a:endParaRPr lang="en-US" sz="1100" dirty="0" smtClean="0"/>
          </a:p>
          <a:p>
            <a:r>
              <a:rPr lang="en-US" sz="2600" dirty="0" smtClean="0"/>
              <a:t>Creation of teaching material (for teachers)</a:t>
            </a:r>
          </a:p>
          <a:p>
            <a:pPr lvl="1"/>
            <a:r>
              <a:rPr lang="en-US" sz="2400" dirty="0" smtClean="0"/>
              <a:t>Authoring tools</a:t>
            </a:r>
          </a:p>
          <a:p>
            <a:pPr lvl="1"/>
            <a:r>
              <a:rPr lang="en-US" sz="2400" dirty="0" smtClean="0"/>
              <a:t>Problem construction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600" dirty="0"/>
              <a:t>G</a:t>
            </a:r>
            <a:r>
              <a:rPr lang="en-US" sz="2600" dirty="0" smtClean="0"/>
              <a:t>roup interaction (for teachers/students)</a:t>
            </a:r>
          </a:p>
          <a:p>
            <a:pPr lvl="1"/>
            <a:r>
              <a:rPr lang="en-US" sz="2400" dirty="0" smtClean="0"/>
              <a:t>Ask questions</a:t>
            </a:r>
          </a:p>
          <a:p>
            <a:pPr lvl="1"/>
            <a:r>
              <a:rPr lang="en-US" sz="2400" dirty="0" smtClean="0"/>
              <a:t>Share annotations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Domains: Geometry, Algebra, Probability, Mechanics, Electrical Circuits, etc.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94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" y="1130790"/>
            <a:ext cx="9377460" cy="1559660"/>
          </a:xfrm>
        </p:spPr>
        <p:txBody>
          <a:bodyPr/>
          <a:lstStyle/>
          <a:p>
            <a:r>
              <a:rPr lang="en-US" dirty="0" smtClean="0"/>
              <a:t>What is Program Synthesis?</a:t>
            </a:r>
          </a:p>
          <a:p>
            <a:pPr lvl="1"/>
            <a:r>
              <a:rPr lang="en-US" dirty="0" smtClean="0"/>
              <a:t>Synthesize an executable program from user intent expressed in form of some constraints.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Program Synthesis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02870" y="2573712"/>
            <a:ext cx="9041130" cy="365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Why today?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atural goal given that computing has become accessible, but: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undamental “how” programming models have not changed. </a:t>
            </a:r>
          </a:p>
          <a:p>
            <a:pPr lvl="2"/>
            <a:r>
              <a:rPr lang="en-US" dirty="0" smtClean="0"/>
              <a:t>most people are not expert programmers.</a:t>
            </a:r>
          </a:p>
          <a:p>
            <a:pPr lvl="1"/>
            <a:r>
              <a:rPr lang="en-US" dirty="0" smtClean="0"/>
              <a:t>Enabling technology is now available</a:t>
            </a:r>
          </a:p>
          <a:p>
            <a:pPr lvl="2"/>
            <a:r>
              <a:rPr lang="en-US" dirty="0"/>
              <a:t>Better </a:t>
            </a:r>
            <a:r>
              <a:rPr lang="en-US" dirty="0" smtClean="0"/>
              <a:t>search/logical reasoning </a:t>
            </a:r>
            <a:r>
              <a:rPr lang="en-US" dirty="0"/>
              <a:t>techniques (SAT/SMT solvers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Faster machines (good application for multi-cores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State of the art: We can synthesize 10-20 lines of code.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861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64803" y="1864000"/>
            <a:ext cx="6781800" cy="3276874"/>
          </a:xfrm>
          <a:prstGeom prst="triangl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Text Box 13"/>
          <p:cNvSpPr txBox="1"/>
          <p:nvPr/>
        </p:nvSpPr>
        <p:spPr>
          <a:xfrm>
            <a:off x="2425651" y="4472226"/>
            <a:ext cx="5065386" cy="53220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3500" dirty="0" smtClean="0">
                <a:effectLst/>
                <a:ea typeface="Calibri"/>
                <a:cs typeface="Times New Roman"/>
              </a:rPr>
              <a:t>Students and Teachers</a:t>
            </a:r>
            <a:endParaRPr lang="en-US" sz="3500" dirty="0">
              <a:effectLst/>
              <a:ea typeface="Calibri"/>
              <a:cs typeface="Times New Roman"/>
            </a:endParaRPr>
          </a:p>
        </p:txBody>
      </p:sp>
      <p:sp>
        <p:nvSpPr>
          <p:cNvPr id="9" name="Text Box 16"/>
          <p:cNvSpPr txBox="1"/>
          <p:nvPr/>
        </p:nvSpPr>
        <p:spPr>
          <a:xfrm>
            <a:off x="3898676" y="3785047"/>
            <a:ext cx="2112207" cy="6468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2800" dirty="0" smtClean="0">
                <a:effectLst/>
                <a:ea typeface="Calibri"/>
                <a:cs typeface="Times New Roman"/>
              </a:rPr>
              <a:t>End-Users</a:t>
            </a:r>
            <a:endParaRPr lang="en-US" sz="2800" dirty="0">
              <a:effectLst/>
              <a:ea typeface="Calibri"/>
              <a:cs typeface="Times New Roman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4429407" y="2391000"/>
            <a:ext cx="954652" cy="5940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Algorithm </a:t>
            </a:r>
          </a:p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Designers</a:t>
            </a:r>
            <a:endParaRPr lang="en-US" sz="1300" dirty="0">
              <a:effectLst/>
              <a:ea typeface="Calibri"/>
              <a:cs typeface="Times New Roman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692537" y="3100345"/>
            <a:ext cx="2491161" cy="56292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a typeface="Calibri"/>
                <a:cs typeface="Times New Roman"/>
              </a:rPr>
              <a:t>Software Developers</a:t>
            </a:r>
            <a:endParaRPr lang="en-US" sz="18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98676" y="2901272"/>
            <a:ext cx="211220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94587" y="4420829"/>
            <a:ext cx="5314879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88803" y="3663272"/>
            <a:ext cx="373380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5"/>
          <p:cNvSpPr txBox="1"/>
          <p:nvPr/>
        </p:nvSpPr>
        <p:spPr>
          <a:xfrm>
            <a:off x="76194" y="4309723"/>
            <a:ext cx="1436083" cy="912272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2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ffectLst/>
                <a:ea typeface="Calibri"/>
                <a:cs typeface="Times New Roman"/>
              </a:rPr>
              <a:t>Most Trans-formational </a:t>
            </a:r>
            <a:r>
              <a:rPr lang="en-US" sz="1600" b="1" dirty="0" smtClean="0">
                <a:solidFill>
                  <a:schemeClr val="accent2"/>
                </a:solidFill>
                <a:effectLst/>
                <a:ea typeface="Calibri"/>
                <a:cs typeface="Times New Roman"/>
              </a:rPr>
              <a:t>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8" name="Straight Arrow Connector 27"/>
          <p:cNvCxnSpPr>
            <a:stCxn id="42" idx="3"/>
          </p:cNvCxnSpPr>
          <p:nvPr/>
        </p:nvCxnSpPr>
        <p:spPr bwMode="auto">
          <a:xfrm>
            <a:off x="1512277" y="4765859"/>
            <a:ext cx="334098" cy="0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itle 3"/>
          <p:cNvSpPr txBox="1">
            <a:spLocks/>
          </p:cNvSpPr>
          <p:nvPr/>
        </p:nvSpPr>
        <p:spPr bwMode="auto">
          <a:xfrm>
            <a:off x="355065" y="304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Usability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7986" y="5732585"/>
            <a:ext cx="680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Consumers of Program Synthesis Technology</a:t>
            </a:r>
            <a:endParaRPr lang="en-US" sz="2400" dirty="0"/>
          </a:p>
        </p:txBody>
      </p:sp>
      <p:sp>
        <p:nvSpPr>
          <p:cNvPr id="17" name="Text Box 15"/>
          <p:cNvSpPr txBox="1"/>
          <p:nvPr/>
        </p:nvSpPr>
        <p:spPr>
          <a:xfrm>
            <a:off x="772020" y="3494705"/>
            <a:ext cx="1477780" cy="68069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2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accent2"/>
                </a:solidFill>
                <a:ea typeface="Calibri"/>
                <a:cs typeface="Times New Roman"/>
              </a:rPr>
              <a:t>Most Useful Target</a:t>
            </a:r>
            <a:endParaRPr lang="en-US" sz="1600" b="1" dirty="0">
              <a:solidFill>
                <a:schemeClr val="accent2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2249800" y="3835050"/>
            <a:ext cx="51627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5"/>
          <p:cNvSpPr txBox="1"/>
          <p:nvPr/>
        </p:nvSpPr>
        <p:spPr>
          <a:xfrm>
            <a:off x="8106927" y="2638571"/>
            <a:ext cx="843249" cy="456136"/>
          </a:xfrm>
          <a:prstGeom prst="rect">
            <a:avLst/>
          </a:prstGeom>
          <a:solidFill>
            <a:schemeClr val="lt1"/>
          </a:solidFill>
          <a:ln w="6350">
            <a:solidFill>
              <a:srgbClr val="0099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9900"/>
                </a:solidFill>
                <a:effectLst/>
                <a:ea typeface="Calibri"/>
                <a:cs typeface="Times New Roman"/>
              </a:rPr>
              <a:t>Logic</a:t>
            </a:r>
            <a:endParaRPr lang="en-US" sz="1600" b="1" dirty="0">
              <a:solidFill>
                <a:srgbClr val="0099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1" name="Text Box 15"/>
          <p:cNvSpPr txBox="1"/>
          <p:nvPr/>
        </p:nvSpPr>
        <p:spPr>
          <a:xfrm>
            <a:off x="7841944" y="3680753"/>
            <a:ext cx="1217511" cy="456136"/>
          </a:xfrm>
          <a:prstGeom prst="rect">
            <a:avLst/>
          </a:prstGeom>
          <a:solidFill>
            <a:schemeClr val="lt1"/>
          </a:solidFill>
          <a:ln w="6350">
            <a:solidFill>
              <a:srgbClr val="0099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9900"/>
                </a:solidFill>
                <a:ea typeface="Calibri"/>
                <a:cs typeface="Times New Roman"/>
              </a:rPr>
              <a:t>Examples</a:t>
            </a:r>
            <a:endParaRPr lang="en-US" sz="1600" b="1" dirty="0">
              <a:solidFill>
                <a:srgbClr val="0099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2" name="Text Box 15"/>
          <p:cNvSpPr txBox="1"/>
          <p:nvPr/>
        </p:nvSpPr>
        <p:spPr>
          <a:xfrm>
            <a:off x="8175200" y="4473857"/>
            <a:ext cx="919426" cy="453947"/>
          </a:xfrm>
          <a:prstGeom prst="rect">
            <a:avLst/>
          </a:prstGeom>
          <a:solidFill>
            <a:schemeClr val="lt1"/>
          </a:solidFill>
          <a:ln w="6350">
            <a:solidFill>
              <a:srgbClr val="0099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009900"/>
                </a:solidFill>
                <a:ea typeface="Calibri"/>
                <a:cs typeface="Times New Roman"/>
              </a:rPr>
              <a:t>English</a:t>
            </a:r>
            <a:endParaRPr lang="en-US" sz="1600" b="1" dirty="0">
              <a:solidFill>
                <a:srgbClr val="009900"/>
              </a:solidFill>
              <a:effectLst/>
              <a:ea typeface="Calibri"/>
              <a:cs typeface="Times New Roman"/>
            </a:endParaRP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 bwMode="auto">
          <a:xfrm flipH="1" flipV="1">
            <a:off x="5621985" y="2391000"/>
            <a:ext cx="2484942" cy="475639"/>
          </a:xfrm>
          <a:prstGeom prst="straightConnector1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7066180" y="3882951"/>
            <a:ext cx="775764" cy="0"/>
          </a:xfrm>
          <a:prstGeom prst="straightConnector1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2" idx="1"/>
          </p:cNvCxnSpPr>
          <p:nvPr/>
        </p:nvCxnSpPr>
        <p:spPr bwMode="auto">
          <a:xfrm flipH="1" flipV="1">
            <a:off x="7841944" y="4700830"/>
            <a:ext cx="333256" cy="1"/>
          </a:xfrm>
          <a:prstGeom prst="straightConnector1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0" idx="1"/>
          </p:cNvCxnSpPr>
          <p:nvPr/>
        </p:nvCxnSpPr>
        <p:spPr bwMode="auto">
          <a:xfrm flipH="1">
            <a:off x="6400800" y="2866639"/>
            <a:ext cx="1706127" cy="233706"/>
          </a:xfrm>
          <a:prstGeom prst="straightConnector1">
            <a:avLst/>
          </a:prstGeom>
          <a:noFill/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55065" y="1314441"/>
            <a:ext cx="154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2"/>
                </a:solidFill>
              </a:rPr>
              <a:t>Impact</a:t>
            </a:r>
            <a:endParaRPr lang="en-US" sz="2400" u="sng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17813" y="1295431"/>
            <a:ext cx="262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9900"/>
                </a:solidFill>
              </a:rPr>
              <a:t>User Interface</a:t>
            </a:r>
            <a:endParaRPr lang="en-US" sz="2400" u="sng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7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3" y="1160374"/>
            <a:ext cx="9009051" cy="5029200"/>
          </a:xfrm>
        </p:spPr>
        <p:txBody>
          <a:bodyPr/>
          <a:lstStyle/>
          <a:p>
            <a:r>
              <a:rPr lang="en-US" dirty="0" smtClean="0"/>
              <a:t>Dimensions in Program Synthesis</a:t>
            </a:r>
          </a:p>
          <a:p>
            <a:pPr lvl="1"/>
            <a:r>
              <a:rPr lang="en-US" dirty="0" smtClean="0"/>
              <a:t>Invited Tutorial at FMCAD 2010</a:t>
            </a:r>
          </a:p>
          <a:p>
            <a:pPr lvl="1"/>
            <a:r>
              <a:rPr lang="en-US" dirty="0" smtClean="0"/>
              <a:t>Invited </a:t>
            </a:r>
            <a:r>
              <a:rPr lang="en-US" dirty="0" smtClean="0"/>
              <a:t>paper at </a:t>
            </a:r>
            <a:r>
              <a:rPr lang="en-US" dirty="0" smtClean="0"/>
              <a:t>PPDP 2010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Bitvector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“Oracle guided component based program synthesis”,</a:t>
            </a:r>
            <a:r>
              <a:rPr lang="en-US" dirty="0"/>
              <a:t> </a:t>
            </a:r>
            <a:r>
              <a:rPr lang="en-US" dirty="0" smtClean="0"/>
              <a:t>	ICSE 2010, Jha/Gulwani/</a:t>
            </a:r>
            <a:r>
              <a:rPr lang="en-US" dirty="0" err="1" smtClean="0"/>
              <a:t>Seshia</a:t>
            </a:r>
            <a:r>
              <a:rPr lang="en-US" dirty="0" smtClean="0"/>
              <a:t>/</a:t>
            </a:r>
            <a:r>
              <a:rPr lang="en-US" dirty="0" err="1" smtClean="0"/>
              <a:t>Tiwari</a:t>
            </a:r>
            <a:endParaRPr lang="en-US" dirty="0" smtClean="0"/>
          </a:p>
          <a:p>
            <a:pPr marL="57150" indent="0">
              <a:buNone/>
            </a:pPr>
            <a:endParaRPr lang="en-US" sz="1000" dirty="0" smtClean="0"/>
          </a:p>
          <a:p>
            <a:pPr marL="400050"/>
            <a:r>
              <a:rPr lang="en-US" dirty="0" smtClean="0"/>
              <a:t>String </a:t>
            </a:r>
            <a:r>
              <a:rPr lang="en-US" dirty="0"/>
              <a:t>M</a:t>
            </a:r>
            <a:r>
              <a:rPr lang="en-US" dirty="0" smtClean="0"/>
              <a:t>anipulation Macros </a:t>
            </a:r>
          </a:p>
          <a:p>
            <a:pPr marL="800100" lvl="1"/>
            <a:r>
              <a:rPr lang="en-US" dirty="0" smtClean="0"/>
              <a:t>“Automating String Processing in Spreadsheets using Input-Output Examples”, POPL 2011, Gulwani</a:t>
            </a:r>
          </a:p>
          <a:p>
            <a:pPr marL="800100" lvl="1"/>
            <a:endParaRPr lang="en-US" sz="1000" dirty="0" smtClean="0"/>
          </a:p>
          <a:p>
            <a:pPr marL="400050"/>
            <a:r>
              <a:rPr lang="en-US" dirty="0" smtClean="0"/>
              <a:t>Geometry Constructions</a:t>
            </a:r>
            <a:endParaRPr lang="en-US" dirty="0"/>
          </a:p>
          <a:p>
            <a:pPr marL="800100" lvl="1"/>
            <a:r>
              <a:rPr lang="en-US" dirty="0" smtClean="0"/>
              <a:t>“Synthesizing Geometry Constructions”, 			</a:t>
            </a:r>
            <a:r>
              <a:rPr lang="en-US" dirty="0" err="1" smtClean="0"/>
              <a:t>Techreport</a:t>
            </a:r>
            <a:r>
              <a:rPr lang="en-US" dirty="0" smtClean="0"/>
              <a:t> 2011, Gulwani/Korthikanti/</a:t>
            </a:r>
            <a:r>
              <a:rPr lang="en-US" dirty="0" err="1" smtClean="0"/>
              <a:t>Tiwari</a:t>
            </a:r>
            <a:endParaRPr lang="en-US" dirty="0"/>
          </a:p>
          <a:p>
            <a:pPr marL="4000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4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Dimensions</a:t>
            </a:r>
          </a:p>
          <a:p>
            <a:pPr lvl="1"/>
            <a:r>
              <a:rPr lang="en-US" dirty="0" smtClean="0"/>
              <a:t>Search Space</a:t>
            </a:r>
          </a:p>
          <a:p>
            <a:pPr lvl="1"/>
            <a:r>
              <a:rPr lang="en-US" dirty="0" smtClean="0"/>
              <a:t>Search Technique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Usability Dimensions</a:t>
            </a:r>
          </a:p>
          <a:p>
            <a:pPr lvl="1"/>
            <a:r>
              <a:rPr lang="en-US" dirty="0" smtClean="0"/>
              <a:t>Impact</a:t>
            </a:r>
          </a:p>
          <a:p>
            <a:pPr lvl="2"/>
            <a:r>
              <a:rPr lang="en-US" dirty="0" smtClean="0"/>
              <a:t>Who will find it useful?</a:t>
            </a:r>
          </a:p>
          <a:p>
            <a:pPr lvl="2"/>
            <a:r>
              <a:rPr lang="en-US" dirty="0" smtClean="0"/>
              <a:t>How useful would it be?</a:t>
            </a:r>
          </a:p>
          <a:p>
            <a:pPr lvl="1"/>
            <a:r>
              <a:rPr lang="en-US" dirty="0" smtClean="0"/>
              <a:t>Intent Expression Mechanism</a:t>
            </a:r>
          </a:p>
          <a:p>
            <a:pPr lvl="2"/>
            <a:r>
              <a:rPr lang="en-US" dirty="0" smtClean="0"/>
              <a:t>How will they express their intent?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in Program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4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68" y="1009188"/>
            <a:ext cx="8798311" cy="56703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smtClean="0"/>
              <a:t>Space: </a:t>
            </a:r>
            <a:r>
              <a:rPr lang="en-US" dirty="0" smtClean="0"/>
              <a:t>Straight-line </a:t>
            </a:r>
            <a:r>
              <a:rPr lang="en-US" dirty="0"/>
              <a:t>programs that use </a:t>
            </a:r>
          </a:p>
          <a:p>
            <a:pPr lvl="1"/>
            <a:r>
              <a:rPr lang="en-US" dirty="0"/>
              <a:t>Arithmetic Operators: +,-,*,/</a:t>
            </a:r>
          </a:p>
          <a:p>
            <a:pPr lvl="1"/>
            <a:r>
              <a:rPr lang="en-US" dirty="0"/>
              <a:t>Logical Operators: Bitwise and/or/not, Shift </a:t>
            </a:r>
            <a:r>
              <a:rPr lang="en-US" dirty="0" smtClean="0"/>
              <a:t>left/right</a:t>
            </a:r>
            <a:endParaRPr lang="en-US" dirty="0"/>
          </a:p>
          <a:p>
            <a:pPr marL="457200" lvl="1" indent="0">
              <a:buNone/>
            </a:pPr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Search </a:t>
            </a:r>
            <a:r>
              <a:rPr lang="en-US" dirty="0" smtClean="0"/>
              <a:t>Algorithm: </a:t>
            </a:r>
            <a:r>
              <a:rPr lang="en-US" dirty="0" smtClean="0"/>
              <a:t>SAT/SMT based techniques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1: </a:t>
            </a:r>
            <a:r>
              <a:rPr lang="en-US" dirty="0" err="1" smtClean="0"/>
              <a:t>Bitvector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85033" y="5740837"/>
            <a:ext cx="8827613" cy="7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6600"/>
                </a:solidFill>
              </a:rPr>
              <a:t>Joint </a:t>
            </a:r>
            <a:r>
              <a:rPr lang="en-US" dirty="0" smtClean="0">
                <a:solidFill>
                  <a:srgbClr val="FF6600"/>
                </a:solidFill>
              </a:rPr>
              <a:t>work </a:t>
            </a:r>
            <a:r>
              <a:rPr lang="en-US" dirty="0" smtClean="0">
                <a:solidFill>
                  <a:srgbClr val="FF6600"/>
                </a:solidFill>
              </a:rPr>
              <a:t>with: </a:t>
            </a:r>
            <a:r>
              <a:rPr lang="en-US" dirty="0" smtClean="0">
                <a:solidFill>
                  <a:srgbClr val="FF6600"/>
                </a:solidFill>
              </a:rPr>
              <a:t>Susmit Jha, </a:t>
            </a:r>
            <a:r>
              <a:rPr lang="en-US" dirty="0" err="1" smtClean="0">
                <a:solidFill>
                  <a:srgbClr val="FF6600"/>
                </a:solidFill>
              </a:rPr>
              <a:t>Sanjit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Seshia</a:t>
            </a:r>
            <a:r>
              <a:rPr lang="en-US" dirty="0" smtClean="0">
                <a:solidFill>
                  <a:srgbClr val="FF6600"/>
                </a:solidFill>
              </a:rPr>
              <a:t> (UC-Berkeley</a:t>
            </a:r>
            <a:r>
              <a:rPr lang="en-US" dirty="0" smtClean="0">
                <a:solidFill>
                  <a:srgbClr val="FF6600"/>
                </a:solidFill>
              </a:rPr>
              <a:t>),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6600"/>
                </a:solidFill>
              </a:rPr>
              <a:t>	</a:t>
            </a:r>
            <a:r>
              <a:rPr lang="en-US" dirty="0" smtClean="0">
                <a:solidFill>
                  <a:srgbClr val="FF6600"/>
                </a:solidFill>
              </a:rPr>
              <a:t>	  </a:t>
            </a:r>
            <a:r>
              <a:rPr lang="en-US" dirty="0" smtClean="0">
                <a:solidFill>
                  <a:srgbClr val="FF6600"/>
                </a:solidFill>
              </a:rPr>
              <a:t>Ashish </a:t>
            </a:r>
            <a:r>
              <a:rPr lang="en-US" dirty="0" err="1" smtClean="0">
                <a:solidFill>
                  <a:srgbClr val="FF6600"/>
                </a:solidFill>
              </a:rPr>
              <a:t>Tiwari</a:t>
            </a:r>
            <a:r>
              <a:rPr lang="en-US" dirty="0" smtClean="0">
                <a:solidFill>
                  <a:srgbClr val="FF6600"/>
                </a:solidFill>
              </a:rPr>
              <a:t> (SRI) and </a:t>
            </a:r>
            <a:r>
              <a:rPr lang="en-US" dirty="0" err="1" smtClean="0">
                <a:solidFill>
                  <a:srgbClr val="FF6600"/>
                </a:solidFill>
              </a:rPr>
              <a:t>Venkie</a:t>
            </a:r>
            <a:r>
              <a:rPr lang="en-US" dirty="0" smtClean="0">
                <a:solidFill>
                  <a:srgbClr val="FF6600"/>
                </a:solidFill>
              </a:rPr>
              <a:t> (MSR Redmond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FF6600"/>
                </a:solidFill>
              </a:rPr>
              <a:t>Paper: ICSE 2010</a:t>
            </a:r>
            <a:endParaRPr lang="en-US" kern="0" dirty="0" smtClean="0">
              <a:solidFill>
                <a:srgbClr val="FF66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945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237679" y="3999561"/>
            <a:ext cx="211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1 0 1 0 1 1 0 0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62776"/>
          </a:xfrm>
        </p:spPr>
        <p:txBody>
          <a:bodyPr/>
          <a:lstStyle/>
          <a:p>
            <a:pPr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Turn-off rightmost 1-bit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Bitvector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5644" y="1906860"/>
            <a:ext cx="221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1 0 1 0 1 1 0 0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93077" y="5705690"/>
            <a:ext cx="221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1 0 1 0 1 0 0 0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512630" y="4059033"/>
            <a:ext cx="769439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3674325" y="4722524"/>
            <a:ext cx="457194" cy="5"/>
          </a:xfrm>
          <a:prstGeom prst="straightConnector1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675970" y="1918004"/>
            <a:ext cx="5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9663" y="2561058"/>
            <a:ext cx="149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Z &amp; (Z-1)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2819" y="4965978"/>
            <a:ext cx="221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1 0 1 0 1 0 1 1 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884125" y="3954944"/>
            <a:ext cx="5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478" y="4921383"/>
            <a:ext cx="10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Z-1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1471958" y="5441780"/>
            <a:ext cx="3278458" cy="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181929" y="2583357"/>
            <a:ext cx="221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1 0 1 0 1 0 0 0 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92455" y="4928824"/>
            <a:ext cx="423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&amp;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7531" y="5701987"/>
            <a:ext cx="149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 &amp; (Z-1)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434575" y="1962615"/>
            <a:ext cx="267629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rot="5400000">
            <a:off x="3445729" y="2464419"/>
            <a:ext cx="278778" cy="11150"/>
          </a:xfrm>
          <a:prstGeom prst="straightConnector1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3456878" y="3724505"/>
            <a:ext cx="914400" cy="2486722"/>
          </a:xfrm>
          <a:prstGeom prst="rect">
            <a:avLst/>
          </a:prstGeom>
          <a:noFill/>
          <a:ln w="127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453163" y="2639112"/>
            <a:ext cx="267629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97762" y="5014321"/>
            <a:ext cx="769439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 animBg="1"/>
      <p:bldP spid="14" grpId="0"/>
      <p:bldP spid="15" grpId="0"/>
      <p:bldP spid="32" grpId="0"/>
      <p:bldP spid="35" grpId="0"/>
      <p:bldP spid="36" grpId="0"/>
      <p:bldP spid="50" grpId="0"/>
      <p:bldP spid="51" grpId="0"/>
      <p:bldP spid="52" grpId="0"/>
      <p:bldP spid="53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Bitvector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245327" y="1250789"/>
            <a:ext cx="8430321" cy="46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Turn-off rightmost contiguous sequence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27649" y="2126157"/>
            <a:ext cx="50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67097" y="2780362"/>
            <a:ext cx="328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Z &amp; (1 + (Z | (Z-1)))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6170" y="2126164"/>
            <a:ext cx="221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1 0 1 0 1 1 0 0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2455" y="2813812"/>
            <a:ext cx="221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1 0 1 0 0 0 0 0 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144645" y="2181919"/>
            <a:ext cx="479501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3274745" y="2694874"/>
            <a:ext cx="278778" cy="11150"/>
          </a:xfrm>
          <a:prstGeom prst="straightConnector1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ontent Placeholder 1"/>
          <p:cNvSpPr txBox="1">
            <a:spLocks/>
          </p:cNvSpPr>
          <p:nvPr/>
        </p:nvSpPr>
        <p:spPr bwMode="auto">
          <a:xfrm>
            <a:off x="221171" y="4012532"/>
            <a:ext cx="8766715" cy="90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kern="0" dirty="0" smtClean="0">
                <a:solidFill>
                  <a:srgbClr val="C00000"/>
                </a:solidFill>
                <a:latin typeface="+mn-lt"/>
              </a:rPr>
              <a:t>Ceil of average of two integers without overflowing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dirty="0" smtClean="0"/>
              <a:t>  			</a:t>
            </a:r>
            <a:r>
              <a:rPr lang="en-US" sz="2400" dirty="0" smtClean="0">
                <a:solidFill>
                  <a:schemeClr val="accent2"/>
                </a:solidFill>
              </a:rPr>
              <a:t>(Y|Z) – ((Y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©</a:t>
            </a:r>
            <a:r>
              <a:rPr lang="en-US" sz="2400" dirty="0" smtClean="0">
                <a:solidFill>
                  <a:schemeClr val="accent2"/>
                </a:solidFill>
              </a:rPr>
              <a:t>Z) &gt;&gt; 1)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63233" y="2869567"/>
            <a:ext cx="538973" cy="32316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67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Bitvector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9731" y="1002508"/>
            <a:ext cx="3236055" cy="5133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200" kern="0" dirty="0" smtClean="0">
                <a:solidFill>
                  <a:srgbClr val="C00000"/>
                </a:solidFill>
                <a:latin typeface="+mn-lt"/>
              </a:rPr>
              <a:t>P25: Higher order half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200" kern="0" dirty="0" smtClean="0">
                <a:solidFill>
                  <a:srgbClr val="C00000"/>
                </a:solidFill>
                <a:latin typeface="+mn-lt"/>
              </a:rPr>
              <a:t>of product of x and y</a:t>
            </a:r>
            <a:endParaRPr lang="en-US" sz="2200" kern="0" dirty="0">
              <a:solidFill>
                <a:srgbClr val="C000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Comic Sans MS"/>
              </a:rPr>
              <a:t>o1 := and(x,0xFFFF);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Comic Sans MS"/>
              </a:rPr>
              <a:t>o2 :</a:t>
            </a:r>
            <a:r>
              <a:rPr lang="en-US" sz="1800" kern="0" dirty="0" smtClean="0">
                <a:latin typeface="+mn-lt"/>
              </a:rPr>
              <a:t>= </a:t>
            </a:r>
            <a:r>
              <a:rPr lang="en-US" sz="1800" kern="0" dirty="0" err="1" smtClean="0">
                <a:latin typeface="+mn-lt"/>
              </a:rPr>
              <a:t>shr</a:t>
            </a:r>
            <a:r>
              <a:rPr lang="en-US" sz="1800" kern="0" dirty="0" smtClean="0">
                <a:latin typeface="+mn-lt"/>
              </a:rPr>
              <a:t>(x,16);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+mn-lt"/>
              </a:rPr>
              <a:t>o3 := and(y,0xFFFF);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+mn-lt"/>
              </a:rPr>
              <a:t>o4 := </a:t>
            </a:r>
            <a:r>
              <a:rPr lang="en-US" sz="1800" kern="0" dirty="0" err="1" smtClean="0">
                <a:latin typeface="+mn-lt"/>
              </a:rPr>
              <a:t>shr</a:t>
            </a:r>
            <a:r>
              <a:rPr lang="en-US" sz="1800" kern="0" dirty="0" smtClean="0">
                <a:latin typeface="+mn-lt"/>
              </a:rPr>
              <a:t>(y,16);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+mn-lt"/>
              </a:rPr>
              <a:t>o5 := </a:t>
            </a:r>
            <a:r>
              <a:rPr lang="en-US" sz="1800" kern="0" dirty="0" err="1" smtClean="0">
                <a:latin typeface="+mn-lt"/>
              </a:rPr>
              <a:t>mul</a:t>
            </a:r>
            <a:r>
              <a:rPr lang="en-US" sz="1800" kern="0" dirty="0" smtClean="0">
                <a:latin typeface="+mn-lt"/>
              </a:rPr>
              <a:t>(o1,o3);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+mn-lt"/>
              </a:rPr>
              <a:t>o6 := </a:t>
            </a:r>
            <a:r>
              <a:rPr lang="en-US" sz="1800" kern="0" dirty="0" err="1" smtClean="0">
                <a:latin typeface="+mn-lt"/>
              </a:rPr>
              <a:t>mul</a:t>
            </a:r>
            <a:r>
              <a:rPr lang="en-US" sz="1800" kern="0" dirty="0" smtClean="0">
                <a:latin typeface="+mn-lt"/>
              </a:rPr>
              <a:t>(o2,o3);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1800" kern="0" dirty="0" smtClean="0">
                <a:latin typeface="+mn-lt"/>
              </a:rPr>
              <a:t>o7 := </a:t>
            </a:r>
            <a:r>
              <a:rPr lang="en-US" sz="1800" kern="0" dirty="0" err="1" smtClean="0">
                <a:latin typeface="+mn-lt"/>
              </a:rPr>
              <a:t>mul</a:t>
            </a:r>
            <a:r>
              <a:rPr lang="en-US" sz="1800" kern="0" dirty="0" smtClean="0">
                <a:latin typeface="+mn-lt"/>
              </a:rPr>
              <a:t>(o1,o4);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o8 := </a:t>
            </a:r>
            <a:r>
              <a:rPr lang="en-US" sz="1800" dirty="0" err="1" smtClean="0"/>
              <a:t>mul</a:t>
            </a:r>
            <a:r>
              <a:rPr lang="en-US" sz="1800" dirty="0" smtClean="0"/>
              <a:t>(o2,o4);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o9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(o5,16);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o10 := add(o6,o9);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o11 := and(o10,0xFFFF);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o12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(o10,16);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o13 := add(o7,o11);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o14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(o13,16);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o15 := add(o14,o12);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res := add(o15,o8);</a:t>
            </a:r>
            <a:endParaRPr lang="en-US" sz="1800" kern="0" dirty="0" smtClean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US" sz="2400" kern="0" dirty="0" smtClean="0"/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US" sz="2400" kern="0" dirty="0" smtClean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644" y="1103032"/>
            <a:ext cx="3122341" cy="453343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200" kern="0" dirty="0" smtClean="0">
                <a:solidFill>
                  <a:srgbClr val="C00000"/>
                </a:solidFill>
                <a:latin typeface="+mn-lt"/>
              </a:rPr>
              <a:t>P24: Round up to next highest power of 2</a:t>
            </a:r>
            <a:endParaRPr lang="en-US" sz="2200" kern="0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800" dirty="0" smtClean="0"/>
              <a:t>o1 := sub(x,1);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o2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(o1,1);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o3 := or(o1,o2);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o4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(o3,2);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o5 := or(o3,o4);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o6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(o5,4);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o7 := or(o5,o6);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o8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(o7,8);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o9 := or(o7,o8);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o10 := </a:t>
            </a:r>
            <a:r>
              <a:rPr lang="en-US" sz="1800" dirty="0" err="1" smtClean="0"/>
              <a:t>shr</a:t>
            </a:r>
            <a:r>
              <a:rPr lang="en-US" sz="1800" dirty="0" smtClean="0"/>
              <a:t>(o9,16);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o11 := or(o9,o10);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res := add(o10,1);</a:t>
            </a:r>
            <a:endParaRPr lang="en-US" sz="1800" kern="0" dirty="0" smtClean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US" sz="2400" kern="0" dirty="0" smtClean="0"/>
          </a:p>
          <a:p>
            <a:pPr marL="342900" indent="-342900" eaLnBrk="0" hangingPunct="0">
              <a:spcBef>
                <a:spcPts val="0"/>
              </a:spcBef>
              <a:defRPr/>
            </a:pPr>
            <a:endParaRPr lang="en-US" sz="24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6116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74768" y="2303625"/>
            <a:ext cx="6781800" cy="3276874"/>
          </a:xfrm>
          <a:prstGeom prst="triangl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0" name="Text Box 10"/>
          <p:cNvSpPr txBox="1"/>
          <p:nvPr/>
        </p:nvSpPr>
        <p:spPr>
          <a:xfrm>
            <a:off x="4939372" y="2848210"/>
            <a:ext cx="954652" cy="5940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Algorithm </a:t>
            </a:r>
          </a:p>
          <a:p>
            <a:pPr marL="0" marR="0">
              <a:spcBef>
                <a:spcPts val="0"/>
              </a:spcBef>
            </a:pPr>
            <a:r>
              <a:rPr lang="en-US" sz="1300" dirty="0" smtClean="0">
                <a:ea typeface="Calibri"/>
                <a:cs typeface="Times New Roman"/>
              </a:rPr>
              <a:t>Designers</a:t>
            </a:r>
            <a:endParaRPr lang="en-US" sz="13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08641" y="3340897"/>
            <a:ext cx="2112207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04552" y="4860454"/>
            <a:ext cx="5314879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98768" y="4138067"/>
            <a:ext cx="3733800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05" y="1125415"/>
            <a:ext cx="9246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Impact: </a:t>
            </a:r>
            <a:r>
              <a:rPr lang="en-US" sz="2400" dirty="0" smtClean="0">
                <a:solidFill>
                  <a:schemeClr val="accent2"/>
                </a:solidFill>
              </a:rPr>
              <a:t>Algorithm </a:t>
            </a:r>
            <a:r>
              <a:rPr lang="en-US" sz="2400" dirty="0" smtClean="0">
                <a:solidFill>
                  <a:schemeClr val="accent2"/>
                </a:solidFill>
              </a:rPr>
              <a:t>Designers or Software Developers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9900"/>
                </a:solidFill>
              </a:rPr>
              <a:t>Intent Expression Mechanism: Logical Specifications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9346" y="5832240"/>
            <a:ext cx="680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Consumers of Program Synthesis Technology</a:t>
            </a:r>
            <a:endParaRPr lang="en-US" sz="24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 err="1" smtClean="0"/>
              <a:t>Bitvector</a:t>
            </a:r>
            <a:r>
              <a:rPr lang="en-US" dirty="0" smtClean="0"/>
              <a:t> Algorithms: Usability Dimensions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202502" y="3539970"/>
            <a:ext cx="2491161" cy="56292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ea typeface="Calibri"/>
                <a:cs typeface="Times New Roman"/>
              </a:rPr>
              <a:t>Software Developers</a:t>
            </a:r>
            <a:endParaRPr lang="en-US" sz="1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261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289" y="1009188"/>
            <a:ext cx="8352690" cy="56703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smtClean="0"/>
              <a:t>Space: </a:t>
            </a:r>
            <a:r>
              <a:rPr lang="en-US" dirty="0" smtClean="0"/>
              <a:t>Programs with conditionals/loops</a:t>
            </a:r>
            <a:endParaRPr lang="en-US" dirty="0"/>
          </a:p>
          <a:p>
            <a:pPr lvl="1"/>
            <a:r>
              <a:rPr lang="en-US" dirty="0" smtClean="0"/>
              <a:t>String operations: Concatenate, Substring</a:t>
            </a:r>
          </a:p>
          <a:p>
            <a:pPr lvl="1"/>
            <a:r>
              <a:rPr lang="en-US" dirty="0" smtClean="0"/>
              <a:t>Logical operations: comparison involving # of occurrences of a regular expression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dirty="0" smtClean="0"/>
              <a:t>Search </a:t>
            </a:r>
            <a:r>
              <a:rPr lang="en-US" dirty="0" smtClean="0"/>
              <a:t>Algorithm: </a:t>
            </a:r>
            <a:r>
              <a:rPr lang="en-US" dirty="0" smtClean="0"/>
              <a:t>Combination of </a:t>
            </a:r>
          </a:p>
          <a:p>
            <a:pPr lvl="1"/>
            <a:r>
              <a:rPr lang="en-US" dirty="0" smtClean="0"/>
              <a:t>Version Space Algebras </a:t>
            </a:r>
            <a:endParaRPr lang="en-US" dirty="0"/>
          </a:p>
          <a:p>
            <a:pPr lvl="1"/>
            <a:r>
              <a:rPr lang="en-US" dirty="0" smtClean="0"/>
              <a:t>Machine Learning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2: String Manipulation Macros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846" y="6049103"/>
            <a:ext cx="835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100" dirty="0" smtClean="0">
                <a:solidFill>
                  <a:srgbClr val="FF6600"/>
                </a:solidFill>
              </a:rPr>
              <a:t>Joint </a:t>
            </a:r>
            <a:r>
              <a:rPr lang="en-US" sz="2100" dirty="0" smtClean="0">
                <a:solidFill>
                  <a:srgbClr val="FF6600"/>
                </a:solidFill>
              </a:rPr>
              <a:t>work with: Bill Harris (UW, Madison), </a:t>
            </a:r>
            <a:r>
              <a:rPr lang="en-US" sz="2100" dirty="0" smtClean="0">
                <a:solidFill>
                  <a:srgbClr val="FF6600"/>
                </a:solidFill>
              </a:rPr>
              <a:t>Rishabh </a:t>
            </a:r>
            <a:r>
              <a:rPr lang="en-US" sz="2100" dirty="0" smtClean="0">
                <a:solidFill>
                  <a:srgbClr val="FF6600"/>
                </a:solidFill>
              </a:rPr>
              <a:t>Singh (MIT</a:t>
            </a:r>
            <a:r>
              <a:rPr lang="en-US" sz="2100" dirty="0" smtClean="0">
                <a:solidFill>
                  <a:srgbClr val="FF66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100" dirty="0" smtClean="0">
                <a:solidFill>
                  <a:srgbClr val="FF6600"/>
                </a:solidFill>
              </a:rPr>
              <a:t>Paper: POPL 2011</a:t>
            </a:r>
            <a:endParaRPr lang="en-US" sz="2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84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  <p:tag name="FIRSTSUMITG@PR10562AXNJXY5K9" val="3079"/>
  <p:tag name="FIRSTSUMITG@PWS13125SVWXY5K9" val="3113"/>
  <p:tag name="DEFAULTDISPLAYSOURCE" val="\documentclass{article}\pagestyle{empty}&#10;\begin{document}&#10;&#10;\end{document}&#10;"/>
  <p:tag name="EMBEDFONTS" val="1"/>
  <p:tag name="FIRSTSUMITG@YFGYMLOFUVWXY5M7" val="34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89976</TotalTime>
  <Words>1090</Words>
  <Application>Microsoft Office PowerPoint</Application>
  <PresentationFormat>On-screen Show (4:3)</PresentationFormat>
  <Paragraphs>293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Comic Sans MS</vt:lpstr>
      <vt:lpstr>cmsy10</vt:lpstr>
      <vt:lpstr>Calibri</vt:lpstr>
      <vt:lpstr>Times New Roman</vt:lpstr>
      <vt:lpstr>Default Design</vt:lpstr>
      <vt:lpstr>2_Default Design</vt:lpstr>
      <vt:lpstr>PowerPoint Presentation</vt:lpstr>
      <vt:lpstr>Automated Program Synthesis</vt:lpstr>
      <vt:lpstr>Dimensions in Program Synthesis</vt:lpstr>
      <vt:lpstr>Application 1: Bitvector Algorithms</vt:lpstr>
      <vt:lpstr>Examples of Bitvector Algorithms</vt:lpstr>
      <vt:lpstr>Examples of Bitvector Algorithms</vt:lpstr>
      <vt:lpstr>Examples of Bitvector Algorithms</vt:lpstr>
      <vt:lpstr>Bitvector Algorithms: Usability Dimensions</vt:lpstr>
      <vt:lpstr>Application 2: String Manipulation Macros</vt:lpstr>
      <vt:lpstr>String Manipulation Macros: Usability Dimensions</vt:lpstr>
      <vt:lpstr>String Manipulation Macros</vt:lpstr>
      <vt:lpstr>Methodology: Automating end-user programming</vt:lpstr>
      <vt:lpstr>Application 3: Geometry Constructions</vt:lpstr>
      <vt:lpstr>Geometry Constructions: Role of PL/logic/synthesis</vt:lpstr>
      <vt:lpstr>Geometry Domain: Automated Problem Solving</vt:lpstr>
      <vt:lpstr>Constructing line L’ perpendicular to given line L</vt:lpstr>
      <vt:lpstr>Examples of Geometry Constructions</vt:lpstr>
      <vt:lpstr>Geometry Constructions: Usability Dimensions</vt:lpstr>
      <vt:lpstr>Automating Education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sumitg</cp:lastModifiedBy>
  <cp:revision>6098</cp:revision>
  <dcterms:created xsi:type="dcterms:W3CDTF">1601-01-01T00:00:00Z</dcterms:created>
  <dcterms:modified xsi:type="dcterms:W3CDTF">2010-11-16T01:09:08Z</dcterms:modified>
</cp:coreProperties>
</file>