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474" y="125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8441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资源调度挑战赛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资源调度挑战赛</a:t>
            </a:r>
          </a:p>
        </p:txBody>
      </p:sp>
      <p:sp>
        <p:nvSpPr>
          <p:cNvPr id="120" name="弹性计算高校挑战赛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弹性计算高校挑战赛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背景知识"/>
          <p:cNvSpPr txBox="1">
            <a:spLocks noGrp="1"/>
          </p:cNvSpPr>
          <p:nvPr>
            <p:ph type="title"/>
          </p:nvPr>
        </p:nvSpPr>
        <p:spPr>
          <a:xfrm>
            <a:off x="952500" y="50800"/>
            <a:ext cx="11099800" cy="1180208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r>
              <a:rPr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背景知识</a:t>
            </a: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弹性计算ECS是所有云计算基础服务提供商。持续保障资源的供应能力和保障交付ecs计算能力的同时，必须兼顾成本，到达收益的目标。…"/>
          <p:cNvSpPr txBox="1">
            <a:spLocks noGrp="1"/>
          </p:cNvSpPr>
          <p:nvPr>
            <p:ph type="body" idx="1"/>
          </p:nvPr>
        </p:nvSpPr>
        <p:spPr>
          <a:xfrm>
            <a:off x="367275" y="1289462"/>
            <a:ext cx="12516893" cy="78726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弹性计算ECS是所有云计算基础服务提供商。持续保障资源的供应能力和保障交付ecs计算能力的同时，必须兼顾成本，到达收益的目标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以下是ecs资源管理的基础概念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物理机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(NC)</a:t>
            </a:r>
            <a:b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物理机上可以生产虚拟机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 </a:t>
            </a:r>
            <a:b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属性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唯一ID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ncId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物理机型号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MachineType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 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状态：init表示报备状态，还不能投入使用，但有成本消耗；free表示已经投入使用，可以产生收益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物理机型号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MachineType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 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每台物理机有都一种固有类型，叫物理机型号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每种物理机型号都有一个或多个支持的产品类型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ProductType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每种物理机型号拥有最大可售的资源上限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maxCpu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maxMemory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每种物理机型号的采购成本不同</a:t>
            </a:r>
            <a:endParaRPr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虚拟机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Vm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虚拟机是用户可以创建，释放的一种资源包，一般包含CPU，Memory两种资源类型</a:t>
            </a:r>
            <a:endParaRPr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虚拟机型号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VmType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虚拟机的一种分类，比如把不同的资源分到不同的分类中，类名就是虚拟机型号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需要消耗的资源及数量定义,通常包含cpu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和memory两种资源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marL="1371600" lvl="2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▪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举例来说：ecs.g1.xlrage实际对于的资源量为4C16G规格的虚拟机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产品类型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ProductType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产品类型包含一系列虚拟机型号，意指支持生产这些虚拟机型号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VmType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 </a:t>
            </a:r>
          </a:p>
          <a:p>
            <a:pPr marL="914400" lvl="1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◦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支持的虚拟机型号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VmType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列表，通常一种ProductType下的cpu:memery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sz="1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配比是一致的</a:t>
            </a: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marL="1371600" lvl="2" indent="-317500" defTabSz="457200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Times"/>
              <a:buChar char="▪"/>
              <a:defRPr sz="140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举例来说：ecs.g1是一个产品类型，包含了ecs.g1.large,ecs.g1.xlarge,ecs.g1.2xlarge 等一系列虚拟机型号,对应的实际资源为2C8G,4C16G,8C32G,资源配比1:4。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成本计算"/>
          <p:cNvSpPr txBox="1">
            <a:spLocks noGrp="1"/>
          </p:cNvSpPr>
          <p:nvPr>
            <p:ph type="title"/>
          </p:nvPr>
        </p:nvSpPr>
        <p:spPr>
          <a:xfrm>
            <a:off x="952500" y="50800"/>
            <a:ext cx="11099800" cy="1180208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成本计算</a:t>
            </a:r>
          </a:p>
        </p:txBody>
      </p:sp>
      <p:sp>
        <p:nvSpPr>
          <p:cNvPr id="126" name="物理机：…"/>
          <p:cNvSpPr txBox="1">
            <a:spLocks noGrp="1"/>
          </p:cNvSpPr>
          <p:nvPr>
            <p:ph type="body" sz="half" idx="1"/>
          </p:nvPr>
        </p:nvSpPr>
        <p:spPr>
          <a:xfrm>
            <a:off x="575742" y="6608097"/>
            <a:ext cx="11565931" cy="30158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1162" indent="-161162" defTabSz="274574">
              <a:spcBef>
                <a:spcPts val="1500"/>
              </a:spcBef>
              <a:defRPr sz="1316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物理机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marL="322325" lvl="1" indent="-161162" defTabSz="274574">
              <a:spcBef>
                <a:spcPts val="1500"/>
              </a:spcBef>
              <a:defRPr sz="1316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提供三种物理机型数据，采购成本不同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22325" lvl="1" indent="-161162" defTabSz="274574">
              <a:spcBef>
                <a:spcPts val="1500"/>
              </a:spcBef>
              <a:defRPr sz="1316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自入库开始需要按天消耗固定费用为cpu核数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XN，相当于维护成本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1162" indent="-161162" defTabSz="274574">
              <a:spcBef>
                <a:spcPts val="1500"/>
              </a:spcBef>
              <a:defRPr sz="1316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报备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marL="322325" lvl="1" indent="-161162" defTabSz="274574">
              <a:spcBef>
                <a:spcPts val="1500"/>
              </a:spcBef>
              <a:defRPr sz="1316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引进物理机会有开销，比如运费等，我们假设每次报备一台物理机有一个固定的花费XP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1162" indent="-161162" defTabSz="274574">
              <a:spcBef>
                <a:spcPts val="1500"/>
              </a:spcBef>
              <a:defRPr sz="1316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断供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marL="322325" lvl="1" indent="-161162" defTabSz="274574">
              <a:spcBef>
                <a:spcPts val="1500"/>
              </a:spcBef>
              <a:defRPr sz="1316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断供有不良的产品影响，我们把这种不良的影响转化为开销，每次用户要买虚拟机但买不到，会产生一个按虚拟机CPU数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固定的开销XD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27" name="表格"/>
          <p:cNvGraphicFramePr/>
          <p:nvPr>
            <p:extLst>
              <p:ext uri="{D42A27DB-BD31-4B8C-83A1-F6EECF244321}">
                <p14:modId xmlns:p14="http://schemas.microsoft.com/office/powerpoint/2010/main" val="1269503867"/>
              </p:ext>
            </p:extLst>
          </p:nvPr>
        </p:nvGraphicFramePr>
        <p:xfrm>
          <a:off x="683455" y="1477848"/>
          <a:ext cx="10159564" cy="2438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1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11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MachineType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maxCpu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maxMemoy(G)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price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supportProdutType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1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NT-1-2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64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128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20000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ecs.c1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1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NT-1-4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96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256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23500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ecs.g1,ecs.c1,ecs.r1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1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NT-1-8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104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516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30000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ecs.r1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8" name="表格"/>
          <p:cNvGraphicFramePr/>
          <p:nvPr>
            <p:extLst>
              <p:ext uri="{D42A27DB-BD31-4B8C-83A1-F6EECF244321}">
                <p14:modId xmlns:p14="http://schemas.microsoft.com/office/powerpoint/2010/main" val="1154280426"/>
              </p:ext>
            </p:extLst>
          </p:nvPr>
        </p:nvGraphicFramePr>
        <p:xfrm>
          <a:off x="654050" y="4009240"/>
          <a:ext cx="8775897" cy="2438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6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2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系数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值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描述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XN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3.6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每天每台NC的固定消耗CPU个数*XN，相当于运行维护成本。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XP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16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每台NC补货的固定消耗，相当于运费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XD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24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断供开销vm的CPU个数*XD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收益计算"/>
          <p:cNvSpPr txBox="1">
            <a:spLocks noGrp="1"/>
          </p:cNvSpPr>
          <p:nvPr>
            <p:ph type="title"/>
          </p:nvPr>
        </p:nvSpPr>
        <p:spPr>
          <a:xfrm>
            <a:off x="952500" y="50800"/>
            <a:ext cx="11099800" cy="10224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/>
            </a:lvl1pPr>
          </a:lstStyle>
          <a:p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收益计算</a:t>
            </a:r>
          </a:p>
        </p:txBody>
      </p:sp>
      <p:sp>
        <p:nvSpPr>
          <p:cNvPr id="131" name="虚拟机：…"/>
          <p:cNvSpPr txBox="1">
            <a:spLocks noGrp="1"/>
          </p:cNvSpPr>
          <p:nvPr>
            <p:ph type="body" sz="half" idx="1"/>
          </p:nvPr>
        </p:nvSpPr>
        <p:spPr>
          <a:xfrm>
            <a:off x="980417" y="6851224"/>
            <a:ext cx="10609264" cy="28129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144017" indent="-144017" defTabSz="245363">
              <a:spcBef>
                <a:spcPts val="1300"/>
              </a:spcBef>
              <a:defRPr sz="1175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虚拟机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marL="288035" lvl="1" indent="-144017" defTabSz="245363">
              <a:spcBef>
                <a:spcPts val="1300"/>
              </a:spcBef>
              <a:defRPr sz="1175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按虚拟机型号，服务中的虚拟机每天会产生固定的收入，计算方式是：已分配虚拟机总CPU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incomePerHour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*24</a:t>
            </a:r>
          </a:p>
          <a:p>
            <a:pPr marL="144017" indent="-144017" defTabSz="245363">
              <a:spcBef>
                <a:spcPts val="1300"/>
              </a:spcBef>
              <a:defRPr sz="1175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约束条件</a:t>
            </a: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8035" lvl="1" indent="-144017" defTabSz="245363">
              <a:spcBef>
                <a:spcPts val="1300"/>
              </a:spcBef>
              <a:defRPr sz="1175"/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可以通过报备增加物理机。报备除了初始化第一次，其他情况需要等10天新的物理机才能被使用</a:t>
            </a:r>
          </a:p>
          <a:p>
            <a:pPr marL="288035" lvl="1" indent="-144017" defTabSz="245363">
              <a:spcBef>
                <a:spcPts val="1300"/>
              </a:spcBef>
              <a:defRPr sz="1175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物理机上的所有虚拟机的资源之和不能超过物理机的资源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不同资源不在一起比较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marL="288035" lvl="1" indent="-144017" defTabSz="245363">
              <a:spcBef>
                <a:spcPts val="1300"/>
              </a:spcBef>
              <a:defRPr sz="1175"/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不能对数据进行全量获取后进行规划和拟合，所有数据在发生创建，释放前都是认为不可知的黑箱数据，只能对已发生的创建，释放请求进行规划考虑。</a:t>
            </a:r>
          </a:p>
          <a:p>
            <a:pPr marL="288035" lvl="1" indent="-144017" defTabSz="245363">
              <a:spcBef>
                <a:spcPts val="1300"/>
              </a:spcBef>
              <a:defRPr sz="1175"/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vm数据有严格的创建，释放顺序要求，即使同一天的数据，也要按给出的顺序进行资源分配和释放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graphicFrame>
        <p:nvGraphicFramePr>
          <p:cNvPr id="132" name="表格"/>
          <p:cNvGraphicFramePr/>
          <p:nvPr>
            <p:extLst>
              <p:ext uri="{D42A27DB-BD31-4B8C-83A1-F6EECF244321}">
                <p14:modId xmlns:p14="http://schemas.microsoft.com/office/powerpoint/2010/main" val="1811717540"/>
              </p:ext>
            </p:extLst>
          </p:nvPr>
        </p:nvGraphicFramePr>
        <p:xfrm>
          <a:off x="1113609" y="1125994"/>
          <a:ext cx="10460084" cy="5588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ProductType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supportVmType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cpu/memory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incomePerHour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ecs.c1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ecs.c1.large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2/4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0.39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ecs.c1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ecs.c1.xlarge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4/8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0.78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ecs.c1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ecs.c1.2xlarge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8/16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1.56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ecs.g1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ecs.g1.large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2/8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0.5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ecs.g1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ecs.g1.xlarge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4/16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1.0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ecs.g1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ecs.g1.2xlarge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8/32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2.0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ecs.r1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ecs.r1.large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2/16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0.66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ecs.r1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ecs.r1.xlarge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4/32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1.33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ecs.r1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ecs.r1.2xlarge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8/64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36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PingFang SC Regular"/>
                          <a:sym typeface="Arial" panose="020B0604020202020204" pitchFamily="34" charset="0"/>
                        </a:rPr>
                        <a:t>2.65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"/>
          <p:cNvSpPr/>
          <p:nvPr/>
        </p:nvSpPr>
        <p:spPr>
          <a:xfrm>
            <a:off x="2233166" y="3962400"/>
            <a:ext cx="44524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矩形"/>
          <p:cNvSpPr/>
          <p:nvPr/>
        </p:nvSpPr>
        <p:spPr>
          <a:xfrm>
            <a:off x="2802632" y="3962400"/>
            <a:ext cx="44524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6" name="矩形"/>
          <p:cNvSpPr/>
          <p:nvPr/>
        </p:nvSpPr>
        <p:spPr>
          <a:xfrm>
            <a:off x="3341116" y="3962400"/>
            <a:ext cx="445246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7" name="动态规划过程"/>
          <p:cNvSpPr txBox="1">
            <a:spLocks noGrp="1"/>
          </p:cNvSpPr>
          <p:nvPr>
            <p:ph type="title"/>
          </p:nvPr>
        </p:nvSpPr>
        <p:spPr>
          <a:xfrm>
            <a:off x="952500" y="50800"/>
            <a:ext cx="11099800" cy="1180208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动态规划过程</a:t>
            </a:r>
          </a:p>
        </p:txBody>
      </p:sp>
      <p:sp>
        <p:nvSpPr>
          <p:cNvPr id="138" name="矩形"/>
          <p:cNvSpPr/>
          <p:nvPr/>
        </p:nvSpPr>
        <p:spPr>
          <a:xfrm>
            <a:off x="1143000" y="3962400"/>
            <a:ext cx="44524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箭头"/>
          <p:cNvSpPr/>
          <p:nvPr/>
        </p:nvSpPr>
        <p:spPr>
          <a:xfrm>
            <a:off x="1117600" y="5867400"/>
            <a:ext cx="11099800" cy="466477"/>
          </a:xfrm>
          <a:prstGeom prst="rightArrow">
            <a:avLst>
              <a:gd name="adj1" fmla="val 32000"/>
              <a:gd name="adj2" fmla="val 17424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时间线"/>
          <p:cNvSpPr txBox="1"/>
          <p:nvPr/>
        </p:nvSpPr>
        <p:spPr>
          <a:xfrm>
            <a:off x="11350700" y="5941620"/>
            <a:ext cx="64120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时间线</a:t>
            </a:r>
          </a:p>
        </p:txBody>
      </p:sp>
      <p:sp>
        <p:nvSpPr>
          <p:cNvPr id="141" name="矩形"/>
          <p:cNvSpPr/>
          <p:nvPr/>
        </p:nvSpPr>
        <p:spPr>
          <a:xfrm>
            <a:off x="1663700" y="3962400"/>
            <a:ext cx="44524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8" name="连接线"/>
          <p:cNvSpPr/>
          <p:nvPr/>
        </p:nvSpPr>
        <p:spPr>
          <a:xfrm>
            <a:off x="2677996" y="6211176"/>
            <a:ext cx="1622426" cy="56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1322"/>
                </a:moveTo>
                <a:cubicBezTo>
                  <a:pt x="14130" y="21600"/>
                  <a:pt x="6930" y="21159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" name="报备采购"/>
          <p:cNvSpPr txBox="1"/>
          <p:nvPr/>
        </p:nvSpPr>
        <p:spPr>
          <a:xfrm>
            <a:off x="3078733" y="6800581"/>
            <a:ext cx="820738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报备采购</a:t>
            </a:r>
          </a:p>
        </p:txBody>
      </p:sp>
      <p:sp>
        <p:nvSpPr>
          <p:cNvPr id="144" name="矩形"/>
          <p:cNvSpPr/>
          <p:nvPr/>
        </p:nvSpPr>
        <p:spPr>
          <a:xfrm>
            <a:off x="4546600" y="3962400"/>
            <a:ext cx="44524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5" name="矩形"/>
          <p:cNvSpPr/>
          <p:nvPr/>
        </p:nvSpPr>
        <p:spPr>
          <a:xfrm>
            <a:off x="5067300" y="3962400"/>
            <a:ext cx="44524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6" name="三角形"/>
          <p:cNvSpPr/>
          <p:nvPr/>
        </p:nvSpPr>
        <p:spPr>
          <a:xfrm>
            <a:off x="1191766" y="40005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7" name="三角形"/>
          <p:cNvSpPr/>
          <p:nvPr/>
        </p:nvSpPr>
        <p:spPr>
          <a:xfrm>
            <a:off x="1191766" y="44196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8" name="形状"/>
          <p:cNvSpPr/>
          <p:nvPr/>
        </p:nvSpPr>
        <p:spPr>
          <a:xfrm>
            <a:off x="2851398" y="48387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9" name="三角形"/>
          <p:cNvSpPr/>
          <p:nvPr/>
        </p:nvSpPr>
        <p:spPr>
          <a:xfrm>
            <a:off x="1712466" y="40005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0" name="三角形"/>
          <p:cNvSpPr/>
          <p:nvPr/>
        </p:nvSpPr>
        <p:spPr>
          <a:xfrm>
            <a:off x="2281932" y="44196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1" name="形状"/>
          <p:cNvSpPr/>
          <p:nvPr/>
        </p:nvSpPr>
        <p:spPr>
          <a:xfrm>
            <a:off x="1712466" y="48387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2" name="三角形"/>
          <p:cNvSpPr/>
          <p:nvPr/>
        </p:nvSpPr>
        <p:spPr>
          <a:xfrm>
            <a:off x="2281932" y="52705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" name="三角形"/>
          <p:cNvSpPr/>
          <p:nvPr/>
        </p:nvSpPr>
        <p:spPr>
          <a:xfrm>
            <a:off x="2851398" y="52705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4" name="初始nc"/>
          <p:cNvSpPr txBox="1"/>
          <p:nvPr/>
        </p:nvSpPr>
        <p:spPr>
          <a:xfrm>
            <a:off x="410017" y="4438381"/>
            <a:ext cx="650820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初始nc</a:t>
            </a:r>
          </a:p>
        </p:txBody>
      </p:sp>
      <p:sp>
        <p:nvSpPr>
          <p:cNvPr id="155" name="vm释放,资源回收"/>
          <p:cNvSpPr txBox="1"/>
          <p:nvPr/>
        </p:nvSpPr>
        <p:spPr>
          <a:xfrm>
            <a:off x="1982451" y="5581381"/>
            <a:ext cx="146835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vm释放,资源回收</a:t>
            </a:r>
          </a:p>
        </p:txBody>
      </p:sp>
      <p:sp>
        <p:nvSpPr>
          <p:cNvPr id="156" name="1月5日"/>
          <p:cNvSpPr txBox="1"/>
          <p:nvPr/>
        </p:nvSpPr>
        <p:spPr>
          <a:xfrm>
            <a:off x="2015883" y="6140181"/>
            <a:ext cx="660437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1月5日</a:t>
            </a:r>
          </a:p>
        </p:txBody>
      </p:sp>
      <p:sp>
        <p:nvSpPr>
          <p:cNvPr id="157" name="1月15日"/>
          <p:cNvSpPr txBox="1"/>
          <p:nvPr/>
        </p:nvSpPr>
        <p:spPr>
          <a:xfrm>
            <a:off x="4277590" y="6140181"/>
            <a:ext cx="759824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1月15日</a:t>
            </a:r>
          </a:p>
        </p:txBody>
      </p:sp>
      <p:sp>
        <p:nvSpPr>
          <p:cNvPr id="179" name="连接线"/>
          <p:cNvSpPr/>
          <p:nvPr/>
        </p:nvSpPr>
        <p:spPr>
          <a:xfrm>
            <a:off x="6977898" y="6274676"/>
            <a:ext cx="1622426" cy="56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1322"/>
                </a:moveTo>
                <a:cubicBezTo>
                  <a:pt x="14130" y="21600"/>
                  <a:pt x="6930" y="21159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9" name="报备采购"/>
          <p:cNvSpPr txBox="1"/>
          <p:nvPr/>
        </p:nvSpPr>
        <p:spPr>
          <a:xfrm>
            <a:off x="7378634" y="6864081"/>
            <a:ext cx="820738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报备采购</a:t>
            </a:r>
          </a:p>
        </p:txBody>
      </p:sp>
      <p:sp>
        <p:nvSpPr>
          <p:cNvPr id="160" name="2月7日"/>
          <p:cNvSpPr txBox="1"/>
          <p:nvPr/>
        </p:nvSpPr>
        <p:spPr>
          <a:xfrm>
            <a:off x="6315784" y="6203681"/>
            <a:ext cx="660437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2月7日</a:t>
            </a:r>
          </a:p>
        </p:txBody>
      </p:sp>
      <p:sp>
        <p:nvSpPr>
          <p:cNvPr id="161" name="2月17日"/>
          <p:cNvSpPr txBox="1"/>
          <p:nvPr/>
        </p:nvSpPr>
        <p:spPr>
          <a:xfrm>
            <a:off x="8577491" y="6203681"/>
            <a:ext cx="759824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2月17日</a:t>
            </a:r>
          </a:p>
        </p:txBody>
      </p:sp>
      <p:sp>
        <p:nvSpPr>
          <p:cNvPr id="162" name="矩形"/>
          <p:cNvSpPr/>
          <p:nvPr/>
        </p:nvSpPr>
        <p:spPr>
          <a:xfrm>
            <a:off x="8623300" y="3962400"/>
            <a:ext cx="44524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矩形"/>
          <p:cNvSpPr/>
          <p:nvPr/>
        </p:nvSpPr>
        <p:spPr>
          <a:xfrm>
            <a:off x="9144000" y="3962400"/>
            <a:ext cx="44524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三角形"/>
          <p:cNvSpPr/>
          <p:nvPr/>
        </p:nvSpPr>
        <p:spPr>
          <a:xfrm>
            <a:off x="4572000" y="40005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5" name="三角形"/>
          <p:cNvSpPr/>
          <p:nvPr/>
        </p:nvSpPr>
        <p:spPr>
          <a:xfrm>
            <a:off x="4584700" y="44196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6" name="形状"/>
          <p:cNvSpPr/>
          <p:nvPr/>
        </p:nvSpPr>
        <p:spPr>
          <a:xfrm>
            <a:off x="5092700" y="48387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7" name="形状"/>
          <p:cNvSpPr/>
          <p:nvPr/>
        </p:nvSpPr>
        <p:spPr>
          <a:xfrm>
            <a:off x="4572000" y="4838700"/>
            <a:ext cx="347713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8" name="线条"/>
          <p:cNvSpPr/>
          <p:nvPr/>
        </p:nvSpPr>
        <p:spPr>
          <a:xfrm flipH="1">
            <a:off x="1279897" y="6108699"/>
            <a:ext cx="1" cy="1440843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9" name="输出当天收益"/>
          <p:cNvSpPr txBox="1"/>
          <p:nvPr/>
        </p:nvSpPr>
        <p:spPr>
          <a:xfrm>
            <a:off x="689992" y="7587981"/>
            <a:ext cx="1179810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输出当天收益</a:t>
            </a:r>
          </a:p>
        </p:txBody>
      </p:sp>
      <p:sp>
        <p:nvSpPr>
          <p:cNvPr id="170" name="1月1日"/>
          <p:cNvSpPr txBox="1"/>
          <p:nvPr/>
        </p:nvSpPr>
        <p:spPr>
          <a:xfrm>
            <a:off x="949678" y="6140181"/>
            <a:ext cx="660437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1月1日</a:t>
            </a:r>
          </a:p>
        </p:txBody>
      </p:sp>
      <p:sp>
        <p:nvSpPr>
          <p:cNvPr id="171" name="线条"/>
          <p:cNvSpPr/>
          <p:nvPr/>
        </p:nvSpPr>
        <p:spPr>
          <a:xfrm flipH="1">
            <a:off x="2346101" y="6121399"/>
            <a:ext cx="1" cy="1440843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2" name="输出当天收益"/>
          <p:cNvSpPr txBox="1"/>
          <p:nvPr/>
        </p:nvSpPr>
        <p:spPr>
          <a:xfrm>
            <a:off x="1865883" y="7587981"/>
            <a:ext cx="1179810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输出当天收益</a:t>
            </a:r>
          </a:p>
        </p:txBody>
      </p:sp>
      <p:sp>
        <p:nvSpPr>
          <p:cNvPr id="173" name="线条"/>
          <p:cNvSpPr/>
          <p:nvPr/>
        </p:nvSpPr>
        <p:spPr>
          <a:xfrm>
            <a:off x="8957403" y="6108699"/>
            <a:ext cx="1" cy="1440843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输出当天收益"/>
          <p:cNvSpPr txBox="1"/>
          <p:nvPr/>
        </p:nvSpPr>
        <p:spPr>
          <a:xfrm>
            <a:off x="8367497" y="7587981"/>
            <a:ext cx="1179810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输出当天收益</a:t>
            </a:r>
          </a:p>
        </p:txBody>
      </p:sp>
      <p:sp>
        <p:nvSpPr>
          <p:cNvPr id="175" name="成本：采购成本 + 维护成本 + 报备的成本 + 断供的资损(如果发生)…"/>
          <p:cNvSpPr txBox="1">
            <a:spLocks noGrp="1"/>
          </p:cNvSpPr>
          <p:nvPr>
            <p:ph type="body" sz="quarter" idx="1"/>
          </p:nvPr>
        </p:nvSpPr>
        <p:spPr>
          <a:xfrm>
            <a:off x="495002" y="2142252"/>
            <a:ext cx="11565931" cy="908903"/>
          </a:xfrm>
          <a:prstGeom prst="rect">
            <a:avLst/>
          </a:prstGeom>
        </p:spPr>
        <p:txBody>
          <a:bodyPr/>
          <a:lstStyle/>
          <a:p>
            <a:pPr marL="195452" indent="-195452" defTabSz="332993">
              <a:spcBef>
                <a:spcPts val="1800"/>
              </a:spcBef>
              <a:defRPr sz="1596"/>
            </a:pPr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成本：采购成本 + 维护成本 + 报备的成本 + 断供的资损(如果发生)</a:t>
            </a:r>
          </a:p>
          <a:p>
            <a:pPr marL="195452" indent="-195452" defTabSz="332993">
              <a:spcBef>
                <a:spcPts val="1800"/>
              </a:spcBef>
              <a:defRPr sz="1596"/>
            </a:pPr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收益：运行中的虚拟机按小时产生收益</a:t>
            </a:r>
          </a:p>
        </p:txBody>
      </p:sp>
      <p:sp>
        <p:nvSpPr>
          <p:cNvPr id="180" name="连接线"/>
          <p:cNvSpPr/>
          <p:nvPr/>
        </p:nvSpPr>
        <p:spPr>
          <a:xfrm>
            <a:off x="5665842" y="5582973"/>
            <a:ext cx="2927592" cy="412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extrusionOk="0">
                <a:moveTo>
                  <a:pt x="21600" y="16204"/>
                </a:moveTo>
                <a:cubicBezTo>
                  <a:pt x="14723" y="-5067"/>
                  <a:pt x="7523" y="-5396"/>
                  <a:pt x="0" y="15217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某规格断供"/>
          <p:cNvSpPr txBox="1"/>
          <p:nvPr/>
        </p:nvSpPr>
        <p:spPr>
          <a:xfrm>
            <a:off x="6629643" y="5670281"/>
            <a:ext cx="1000274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某规格断供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输入数据"/>
          <p:cNvSpPr txBox="1">
            <a:spLocks noGrp="1"/>
          </p:cNvSpPr>
          <p:nvPr>
            <p:ph type="title"/>
          </p:nvPr>
        </p:nvSpPr>
        <p:spPr>
          <a:xfrm>
            <a:off x="952500" y="50800"/>
            <a:ext cx="11099800" cy="1180208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输入数据</a:t>
            </a:r>
          </a:p>
        </p:txBody>
      </p:sp>
      <p:sp>
        <p:nvSpPr>
          <p:cNvPr id="183" name="input_vm.csv"/>
          <p:cNvSpPr txBox="1"/>
          <p:nvPr/>
        </p:nvSpPr>
        <p:spPr>
          <a:xfrm>
            <a:off x="476562" y="1146780"/>
            <a:ext cx="206947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input_vm.csv</a:t>
            </a:r>
          </a:p>
        </p:txBody>
      </p:sp>
      <p:graphicFrame>
        <p:nvGraphicFramePr>
          <p:cNvPr id="184" name="表格"/>
          <p:cNvGraphicFramePr/>
          <p:nvPr>
            <p:extLst>
              <p:ext uri="{D42A27DB-BD31-4B8C-83A1-F6EECF244321}">
                <p14:modId xmlns:p14="http://schemas.microsoft.com/office/powerpoint/2010/main" val="1553018043"/>
              </p:ext>
            </p:extLst>
          </p:nvPr>
        </p:nvGraphicFramePr>
        <p:xfrm>
          <a:off x="539750" y="1699412"/>
          <a:ext cx="7097795" cy="2438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vmId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vmType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createTime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 dirty="0" err="1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releaseTime</a:t>
                      </a:r>
                      <a:endParaRPr sz="1400" dirty="0">
                        <a:solidFill>
                          <a:srgbClr val="26262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Times"/>
                        <a:sym typeface="Arial" panose="020B0604020202020204" pitchFamily="34" charset="0"/>
                      </a:endParaRP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vm_1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ecs.c1.xlarge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2019-08-16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2019-08-16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vm_2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ecs.g1.xlarge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2019-08-13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2019-08-15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vm_3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ecs.r1.2xlarge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2019-09-15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\N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5" name="要求：…"/>
          <p:cNvSpPr txBox="1"/>
          <p:nvPr/>
        </p:nvSpPr>
        <p:spPr>
          <a:xfrm>
            <a:off x="519974" y="4128789"/>
            <a:ext cx="13292100" cy="545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>
                <a:latin typeface="Times"/>
                <a:ea typeface="Times"/>
                <a:cs typeface="Times"/>
                <a:sym typeface="Times"/>
              </a:defRPr>
            </a:pPr>
            <a:r>
              <a:rPr sz="28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要求</a:t>
            </a:r>
            <a:r>
              <a:rPr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写一段程序代码满足以下要求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程序的输入为文本文件，可命令行运行，首先进行物理机资源初始化，按前文规定的三种机型自定义初始化数据规模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 初始化物理机完成后读入vm创建数据样本（数据样本为三个月内的vm创建和释放的数据，数据规模10w）。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写算法完成vm在nc上的资源分配，分配过程中可以根据需要调整之前已经分配的vm和nc的关系，但要注意转移nc资源的归还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 每天有一次报备采购的机会，时机和数量自己掌握，报备的早，闲置的nc会产生成本费用，报备的晚，可能会引起断供，因为补货周期是10天。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因为input_vm的数据是按行读入，所以无法确切知道近期需要报备的数量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 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按天输出vm的分配文件和nc资源的使用文件，以及报备nc的文件，和每天的收益率（总收入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- 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总支出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总支出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  <a:p>
            <a:pPr algn="l" defTabSz="457200">
              <a:lnSpc>
                <a:spcPct val="150000"/>
              </a:lnSpc>
              <a:defRPr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8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排名</a:t>
            </a:r>
            <a:r>
              <a:rPr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通过非公开的数据集检验平均收益率，越高则排名越考前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预选收益率排名top5作品需要上传代码和公开数据集运行明细结果和解题思路的说明，进行代码审核。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通过代码审核的作品按平均收益率成绩进行最终排名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algn="l" defTabSz="457200">
              <a:lnSpc>
                <a:spcPct val="150000"/>
              </a:lnSpc>
              <a:defRPr sz="1400" b="0">
                <a:solidFill>
                  <a:srgbClr val="26262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最终活动截止时按最终排名公布比赛结果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输出格式"/>
          <p:cNvSpPr txBox="1">
            <a:spLocks noGrp="1"/>
          </p:cNvSpPr>
          <p:nvPr>
            <p:ph type="title"/>
          </p:nvPr>
        </p:nvSpPr>
        <p:spPr>
          <a:xfrm>
            <a:off x="952500" y="50800"/>
            <a:ext cx="11099800" cy="1180208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输出格式</a:t>
            </a:r>
          </a:p>
        </p:txBody>
      </p:sp>
      <p:graphicFrame>
        <p:nvGraphicFramePr>
          <p:cNvPr id="188" name="表格"/>
          <p:cNvGraphicFramePr/>
          <p:nvPr>
            <p:extLst>
              <p:ext uri="{D42A27DB-BD31-4B8C-83A1-F6EECF244321}">
                <p14:modId xmlns:p14="http://schemas.microsoft.com/office/powerpoint/2010/main" val="2361151861"/>
              </p:ext>
            </p:extLst>
          </p:nvPr>
        </p:nvGraphicFramePr>
        <p:xfrm>
          <a:off x="501650" y="1652098"/>
          <a:ext cx="11383053" cy="2159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1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13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52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outputDate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vmId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status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ncId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vmType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cpu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memory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createTime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releaseTime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1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release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nc_1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ecs.g1.large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8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2019-01-01 09:00:00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 09:00:00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running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nc_2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ecs.g1.xlarge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4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16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 10:00:00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9" name="vm.csv"/>
          <p:cNvSpPr txBox="1"/>
          <p:nvPr/>
        </p:nvSpPr>
        <p:spPr>
          <a:xfrm>
            <a:off x="492925" y="1104032"/>
            <a:ext cx="11477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vm.csv</a:t>
            </a:r>
          </a:p>
        </p:txBody>
      </p:sp>
      <p:graphicFrame>
        <p:nvGraphicFramePr>
          <p:cNvPr id="190" name="表格"/>
          <p:cNvGraphicFramePr/>
          <p:nvPr>
            <p:extLst>
              <p:ext uri="{D42A27DB-BD31-4B8C-83A1-F6EECF244321}">
                <p14:modId xmlns:p14="http://schemas.microsoft.com/office/powerpoint/2010/main" val="2928188578"/>
              </p:ext>
            </p:extLst>
          </p:nvPr>
        </p:nvGraphicFramePr>
        <p:xfrm>
          <a:off x="501650" y="4385413"/>
          <a:ext cx="12230100" cy="18288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outputDate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ncId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status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totalCpu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totalMemory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machineType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usedCpu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usedMemory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createTime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nc_1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free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96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256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NT-1-4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8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2019-01-01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nc_2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free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96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256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NT-1-4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4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16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2019-01-01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1" name="nc.csv"/>
          <p:cNvSpPr txBox="1"/>
          <p:nvPr/>
        </p:nvSpPr>
        <p:spPr>
          <a:xfrm>
            <a:off x="434606" y="3808968"/>
            <a:ext cx="10611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nc.csv</a:t>
            </a:r>
          </a:p>
        </p:txBody>
      </p:sp>
      <p:graphicFrame>
        <p:nvGraphicFramePr>
          <p:cNvPr id="192" name="表格"/>
          <p:cNvGraphicFramePr/>
          <p:nvPr>
            <p:extLst>
              <p:ext uri="{D42A27DB-BD31-4B8C-83A1-F6EECF244321}">
                <p14:modId xmlns:p14="http://schemas.microsoft.com/office/powerpoint/2010/main" val="1564362695"/>
              </p:ext>
            </p:extLst>
          </p:nvPr>
        </p:nvGraphicFramePr>
        <p:xfrm>
          <a:off x="501650" y="6790390"/>
          <a:ext cx="12230100" cy="18288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outputDate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ncId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status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totalCpu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totalMemory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machineType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usedCpu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usedMemory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createTime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nc_3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init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96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256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NT-1-4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nc_4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init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96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256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NT-1-4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0</a:t>
                      </a:r>
                    </a:p>
                  </a:txBody>
                  <a:tcPr marL="101600" marR="101600" marT="50800" marB="50800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sz="1800"/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"/>
                          <a:sym typeface="Arial" panose="020B0604020202020204" pitchFamily="34" charset="0"/>
                        </a:rPr>
                        <a:t>2019-01-05</a:t>
                      </a:r>
                    </a:p>
                  </a:txBody>
                  <a:tcPr marL="101600" marR="101600" marT="50800" marB="50800" anchor="ctr" horzOverflow="overflow">
                    <a:lnL w="12700">
                      <a:solidFill>
                        <a:srgbClr val="D9D9D9"/>
                      </a:solidFill>
                      <a:miter lim="400000"/>
                    </a:lnL>
                    <a:lnR w="12700">
                      <a:solidFill>
                        <a:srgbClr val="D9D9D9"/>
                      </a:solidFill>
                      <a:miter lim="400000"/>
                    </a:lnR>
                    <a:lnT w="12700">
                      <a:solidFill>
                        <a:srgbClr val="D9D9D9"/>
                      </a:solidFill>
                      <a:miter lim="400000"/>
                    </a:lnT>
                    <a:lnB w="12700">
                      <a:solidFill>
                        <a:srgbClr val="D9D9D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" name="new_nc.csv"/>
          <p:cNvSpPr txBox="1"/>
          <p:nvPr/>
        </p:nvSpPr>
        <p:spPr>
          <a:xfrm>
            <a:off x="405485" y="6234853"/>
            <a:ext cx="18306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new_nc.csv</a:t>
            </a:r>
          </a:p>
        </p:txBody>
      </p:sp>
      <p:sp>
        <p:nvSpPr>
          <p:cNvPr id="194" name="最终输出合计全部实验数据后要求产生更多的净收入=(总收入 - 总支出)/总支出 得出收益率。"/>
          <p:cNvSpPr txBox="1"/>
          <p:nvPr/>
        </p:nvSpPr>
        <p:spPr>
          <a:xfrm>
            <a:off x="503354" y="8605217"/>
            <a:ext cx="9996326" cy="50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最终输出合计全部实验数据后要求产生更多的净收入=(总收入 - 总支出)/总支出 得出收益率。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464</Words>
  <Application>Microsoft Office PowerPoint</Application>
  <PresentationFormat>自定义</PresentationFormat>
  <Paragraphs>245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Helvetica Light</vt:lpstr>
      <vt:lpstr>Helvetica Neue</vt:lpstr>
      <vt:lpstr>Helvetica Neue Light</vt:lpstr>
      <vt:lpstr>Helvetica Neue Medium</vt:lpstr>
      <vt:lpstr>Helvetica Neue Thin</vt:lpstr>
      <vt:lpstr>PingFang SC Regular</vt:lpstr>
      <vt:lpstr>微软雅黑</vt:lpstr>
      <vt:lpstr>Arial</vt:lpstr>
      <vt:lpstr>Times</vt:lpstr>
      <vt:lpstr>White</vt:lpstr>
      <vt:lpstr>资源调度挑战赛</vt:lpstr>
      <vt:lpstr>背景知识</vt:lpstr>
      <vt:lpstr>成本计算</vt:lpstr>
      <vt:lpstr>收益计算</vt:lpstr>
      <vt:lpstr>动态规划过程</vt:lpstr>
      <vt:lpstr>输入数据</vt:lpstr>
      <vt:lpstr>输出格式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资源调度挑战赛</dc:title>
  <cp:lastModifiedBy>lzc</cp:lastModifiedBy>
  <cp:revision>7</cp:revision>
  <dcterms:modified xsi:type="dcterms:W3CDTF">2020-03-27T12:08:01Z</dcterms:modified>
</cp:coreProperties>
</file>