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4" r:id="rId7"/>
    <p:sldId id="267" r:id="rId8"/>
    <p:sldId id="266" r:id="rId9"/>
    <p:sldId id="265" r:id="rId10"/>
    <p:sldId id="261" r:id="rId11"/>
    <p:sldId id="263" r:id="rId12"/>
    <p:sldId id="262" r:id="rId13"/>
    <p:sldId id="268" r:id="rId14"/>
    <p:sldId id="277" r:id="rId15"/>
    <p:sldId id="282" r:id="rId16"/>
    <p:sldId id="281" r:id="rId17"/>
    <p:sldId id="280" r:id="rId18"/>
    <p:sldId id="279" r:id="rId19"/>
    <p:sldId id="278" r:id="rId20"/>
    <p:sldId id="276" r:id="rId21"/>
    <p:sldId id="270" r:id="rId22"/>
    <p:sldId id="269" r:id="rId23"/>
    <p:sldId id="272" r:id="rId24"/>
    <p:sldId id="274" r:id="rId25"/>
    <p:sldId id="275" r:id="rId26"/>
    <p:sldId id="271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0FF7DD9-B82D-415D-BBBC-D77895B1529E}">
          <p14:sldIdLst>
            <p14:sldId id="257"/>
            <p14:sldId id="256"/>
            <p14:sldId id="258"/>
            <p14:sldId id="259"/>
            <p14:sldId id="260"/>
            <p14:sldId id="264"/>
            <p14:sldId id="267"/>
            <p14:sldId id="266"/>
            <p14:sldId id="265"/>
            <p14:sldId id="261"/>
            <p14:sldId id="263"/>
            <p14:sldId id="262"/>
          </p14:sldIdLst>
        </p14:section>
        <p14:section name="无标题节" id="{1DC7944C-9D3A-4D81-AFDF-F84384EAE1E5}">
          <p14:sldIdLst>
            <p14:sldId id="268"/>
            <p14:sldId id="277"/>
            <p14:sldId id="282"/>
            <p14:sldId id="281"/>
            <p14:sldId id="280"/>
            <p14:sldId id="279"/>
            <p14:sldId id="278"/>
            <p14:sldId id="276"/>
            <p14:sldId id="270"/>
            <p14:sldId id="269"/>
            <p14:sldId id="272"/>
            <p14:sldId id="274"/>
            <p14:sldId id="275"/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lang/protobuf" TargetMode="External"/><Relationship Id="rId2" Type="http://schemas.openxmlformats.org/officeDocument/2006/relationships/hyperlink" Target="https://github.com/grpc/grpc-g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golang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orilla/mux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116498"/>
            <a:ext cx="8820472" cy="6513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7106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5736" y="476672"/>
            <a:ext cx="4873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私有云容器类虚拟机管理设计</a:t>
            </a:r>
            <a:endParaRPr lang="zh-CN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1628800"/>
            <a:ext cx="816050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无论是</a:t>
            </a:r>
            <a:r>
              <a:rPr lang="en-US" altLang="zh-CN" dirty="0" err="1" smtClean="0"/>
              <a:t>mesos</a:t>
            </a:r>
            <a:r>
              <a:rPr lang="en-US" altLang="zh-CN" dirty="0" smtClean="0"/>
              <a:t> + marathon </a:t>
            </a:r>
            <a:r>
              <a:rPr lang="zh-CN" altLang="en-US" dirty="0" smtClean="0"/>
              <a:t>还是  </a:t>
            </a:r>
            <a:r>
              <a:rPr lang="en-US" altLang="zh-CN" dirty="0" err="1" smtClean="0"/>
              <a:t>kubernetes</a:t>
            </a:r>
            <a:r>
              <a:rPr lang="en-US" altLang="zh-CN" dirty="0" smtClean="0"/>
              <a:t> </a:t>
            </a:r>
            <a:r>
              <a:rPr lang="zh-CN" altLang="en-US" dirty="0" smtClean="0"/>
              <a:t>容器编排平台，都有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个显著的问题：</a:t>
            </a:r>
            <a:endParaRPr lang="en-US" altLang="zh-CN" dirty="0" smtClean="0"/>
          </a:p>
          <a:p>
            <a:pPr marL="342900" indent="-342900">
              <a:buFont typeface="Wingdings" pitchFamily="2" charset="2"/>
              <a:buChar char="l"/>
            </a:pPr>
            <a:r>
              <a:rPr lang="zh-CN" altLang="en-US" dirty="0" smtClean="0"/>
              <a:t>不能指定容器运行在指定主机上，只支持运行在指定资源池上</a:t>
            </a:r>
            <a:endParaRPr lang="en-US" altLang="zh-CN" dirty="0" smtClean="0"/>
          </a:p>
          <a:p>
            <a:pPr marL="342900" indent="-342900">
              <a:buFont typeface="Wingdings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itchFamily="2" charset="2"/>
              <a:buChar char="l"/>
            </a:pPr>
            <a:r>
              <a:rPr lang="zh-CN" altLang="en-US" dirty="0" smtClean="0"/>
              <a:t>创建的容器命名问题，都是使用随机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，虽然避免了容器名的重复性，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但是在私有云平台上，管理起来就不能见名知意</a:t>
            </a:r>
            <a:endParaRPr lang="en-US" altLang="zh-CN" dirty="0" smtClean="0"/>
          </a:p>
          <a:p>
            <a:endParaRPr lang="en-US" altLang="zh-CN" dirty="0"/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dirty="0" smtClean="0"/>
              <a:t>在日志管理上，如果一个主机上一个应用有多个实例，那么日志必须用 </a:t>
            </a:r>
            <a:endParaRPr lang="en-US" altLang="zh-CN" dirty="0" smtClean="0"/>
          </a:p>
          <a:p>
            <a:r>
              <a:rPr lang="en-US" altLang="zh-CN" dirty="0" smtClean="0"/>
              <a:t>       container ID</a:t>
            </a:r>
            <a:r>
              <a:rPr lang="zh-CN" altLang="en-US" dirty="0" smtClean="0"/>
              <a:t>来唯一区分，如果可以，尽量使用容器名区分，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zh-CN" altLang="en-US" dirty="0" smtClean="0"/>
              <a:t>如一个 </a:t>
            </a:r>
            <a:r>
              <a:rPr lang="en-US" altLang="zh-CN" dirty="0" smtClean="0"/>
              <a:t>firecloud</a:t>
            </a:r>
            <a:r>
              <a:rPr lang="zh-CN" altLang="en-US" dirty="0" smtClean="0"/>
              <a:t>应用，在</a:t>
            </a:r>
            <a:r>
              <a:rPr lang="en-US" altLang="zh-CN" dirty="0" smtClean="0"/>
              <a:t>A</a:t>
            </a:r>
            <a:r>
              <a:rPr lang="zh-CN" altLang="en-US" dirty="0" smtClean="0"/>
              <a:t>机器上有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个实例，容器名分别为</a:t>
            </a:r>
            <a:r>
              <a:rPr lang="en-US" altLang="zh-CN" dirty="0" smtClean="0"/>
              <a:t>: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firecloud01, </a:t>
            </a:r>
          </a:p>
          <a:p>
            <a:r>
              <a:rPr lang="en-US" altLang="zh-CN" dirty="0" smtClean="0"/>
              <a:t> firecloud02,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firecloud03,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4566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216024" y="548680"/>
            <a:ext cx="8676456" cy="2717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13986" y="0"/>
            <a:ext cx="4873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私有云容器类虚拟机管理设计</a:t>
            </a:r>
            <a:endParaRPr lang="zh-CN" altLang="en-US" sz="2800" b="1" dirty="0"/>
          </a:p>
        </p:txBody>
      </p:sp>
      <p:sp>
        <p:nvSpPr>
          <p:cNvPr id="3" name="流程图: 磁盘 2"/>
          <p:cNvSpPr/>
          <p:nvPr/>
        </p:nvSpPr>
        <p:spPr>
          <a:xfrm>
            <a:off x="7658520" y="894421"/>
            <a:ext cx="1152128" cy="11521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数据库</a:t>
            </a:r>
          </a:p>
        </p:txBody>
      </p:sp>
      <p:sp>
        <p:nvSpPr>
          <p:cNvPr id="7" name="菱形 6"/>
          <p:cNvSpPr/>
          <p:nvPr/>
        </p:nvSpPr>
        <p:spPr>
          <a:xfrm>
            <a:off x="3059832" y="3841884"/>
            <a:ext cx="2232248" cy="8640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Dispatch</a:t>
            </a:r>
            <a:endParaRPr lang="zh-CN" altLang="en-US" dirty="0"/>
          </a:p>
        </p:txBody>
      </p:sp>
      <p:sp>
        <p:nvSpPr>
          <p:cNvPr id="8" name="左大括号 7"/>
          <p:cNvSpPr/>
          <p:nvPr/>
        </p:nvSpPr>
        <p:spPr>
          <a:xfrm>
            <a:off x="576064" y="1221514"/>
            <a:ext cx="432048" cy="16122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53839" y="1071150"/>
            <a:ext cx="13612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1 </a:t>
            </a:r>
            <a:r>
              <a:rPr lang="zh-CN" altLang="en-US" sz="1600" dirty="0" smtClean="0"/>
              <a:t>选择资源池</a:t>
            </a:r>
            <a:endParaRPr lang="zh-CN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1153839" y="1501286"/>
            <a:ext cx="2023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2 </a:t>
            </a:r>
            <a:r>
              <a:rPr lang="zh-CN" altLang="en-US" sz="1600" dirty="0" smtClean="0"/>
              <a:t>填写应用容器名称 </a:t>
            </a:r>
            <a:endParaRPr lang="zh-CN" altLang="en-US" sz="1600" dirty="0"/>
          </a:p>
        </p:txBody>
      </p:sp>
      <p:sp>
        <p:nvSpPr>
          <p:cNvPr id="11" name="右大括号 10"/>
          <p:cNvSpPr/>
          <p:nvPr/>
        </p:nvSpPr>
        <p:spPr>
          <a:xfrm>
            <a:off x="3348372" y="1113412"/>
            <a:ext cx="648072" cy="7264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>
            <a:stCxn id="11" idx="1"/>
          </p:cNvCxnSpPr>
          <p:nvPr/>
        </p:nvCxnSpPr>
        <p:spPr>
          <a:xfrm>
            <a:off x="3996444" y="1476626"/>
            <a:ext cx="21962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16423" y="851802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使用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，</a:t>
            </a:r>
            <a:r>
              <a:rPr lang="en-US" altLang="zh-CN" sz="1400" dirty="0" smtClean="0"/>
              <a:t>2</a:t>
            </a:r>
            <a:r>
              <a:rPr lang="zh-CN" altLang="en-US" sz="1400" dirty="0" smtClean="0"/>
              <a:t>条件去数据库判断名称</a:t>
            </a:r>
            <a:endParaRPr lang="en-US" altLang="zh-CN" sz="1400" dirty="0" smtClean="0"/>
          </a:p>
          <a:p>
            <a:r>
              <a:rPr lang="zh-CN" altLang="en-US" sz="1400" dirty="0" smtClean="0"/>
              <a:t>是否被使用，以保证资源池内容器名全局唯一</a:t>
            </a:r>
            <a:endParaRPr lang="zh-CN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1153839" y="1877272"/>
            <a:ext cx="1566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3 </a:t>
            </a:r>
            <a:r>
              <a:rPr lang="zh-CN" altLang="en-US" sz="1600" dirty="0" smtClean="0"/>
              <a:t>填写创建数量</a:t>
            </a:r>
            <a:endParaRPr lang="zh-CN" alt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1140741" y="2215826"/>
            <a:ext cx="3002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4 </a:t>
            </a:r>
            <a:r>
              <a:rPr lang="zh-CN" altLang="en-US" sz="1600" dirty="0" smtClean="0"/>
              <a:t>容器分布方式（随机，指定）</a:t>
            </a:r>
            <a:endParaRPr lang="zh-CN" alt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1131101" y="2617748"/>
            <a:ext cx="44855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5 </a:t>
            </a:r>
            <a:r>
              <a:rPr lang="zh-CN" altLang="en-US" sz="1600" dirty="0" smtClean="0"/>
              <a:t>（分布方式：指定）选择主机并分配容器数量</a:t>
            </a:r>
            <a:r>
              <a:rPr lang="en-US" altLang="zh-CN" sz="1600" dirty="0" smtClean="0"/>
              <a:t> </a:t>
            </a:r>
            <a:endParaRPr lang="zh-CN" altLang="en-US" sz="1600" dirty="0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4175956" y="3265820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216025" y="5157192"/>
            <a:ext cx="8676456" cy="144611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流程图: 过程 22"/>
          <p:cNvSpPr/>
          <p:nvPr/>
        </p:nvSpPr>
        <p:spPr>
          <a:xfrm>
            <a:off x="455852" y="5733256"/>
            <a:ext cx="971600" cy="720080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Node 1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7" idx="2"/>
          </p:cNvCxnSpPr>
          <p:nvPr/>
        </p:nvCxnSpPr>
        <p:spPr>
          <a:xfrm>
            <a:off x="4175956" y="4705980"/>
            <a:ext cx="1" cy="4512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64814" y="62068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创建容器条件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3282" y="5204160"/>
            <a:ext cx="1436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Docker  pool 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0" name="流程图: 过程 29"/>
          <p:cNvSpPr/>
          <p:nvPr/>
        </p:nvSpPr>
        <p:spPr>
          <a:xfrm>
            <a:off x="1937066" y="5733256"/>
            <a:ext cx="971600" cy="720080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Node 2</a:t>
            </a:r>
            <a:endParaRPr lang="zh-CN" altLang="en-US" dirty="0"/>
          </a:p>
        </p:txBody>
      </p:sp>
      <p:sp>
        <p:nvSpPr>
          <p:cNvPr id="31" name="流程图: 过程 30"/>
          <p:cNvSpPr/>
          <p:nvPr/>
        </p:nvSpPr>
        <p:spPr>
          <a:xfrm>
            <a:off x="3330623" y="5733256"/>
            <a:ext cx="971600" cy="720080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Node 3</a:t>
            </a:r>
            <a:endParaRPr lang="zh-CN" altLang="en-US" dirty="0"/>
          </a:p>
        </p:txBody>
      </p:sp>
      <p:sp>
        <p:nvSpPr>
          <p:cNvPr id="32" name="流程图: 过程 31"/>
          <p:cNvSpPr/>
          <p:nvPr/>
        </p:nvSpPr>
        <p:spPr>
          <a:xfrm>
            <a:off x="4758167" y="5733256"/>
            <a:ext cx="971600" cy="720080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Node 4</a:t>
            </a:r>
            <a:endParaRPr lang="zh-CN" altLang="en-US" dirty="0"/>
          </a:p>
        </p:txBody>
      </p:sp>
      <p:sp>
        <p:nvSpPr>
          <p:cNvPr id="33" name="流程图: 过程 32"/>
          <p:cNvSpPr/>
          <p:nvPr/>
        </p:nvSpPr>
        <p:spPr>
          <a:xfrm>
            <a:off x="6144233" y="5733256"/>
            <a:ext cx="971600" cy="720080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Node 5</a:t>
            </a:r>
            <a:endParaRPr lang="zh-CN" altLang="en-US" dirty="0"/>
          </a:p>
        </p:txBody>
      </p:sp>
      <p:sp>
        <p:nvSpPr>
          <p:cNvPr id="34" name="流程图: 过程 33"/>
          <p:cNvSpPr/>
          <p:nvPr/>
        </p:nvSpPr>
        <p:spPr>
          <a:xfrm>
            <a:off x="7598307" y="5733256"/>
            <a:ext cx="971600" cy="720080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Node 6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125493" y="3534107"/>
            <a:ext cx="13019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应用容器名称 </a:t>
            </a:r>
          </a:p>
        </p:txBody>
      </p:sp>
      <p:sp>
        <p:nvSpPr>
          <p:cNvPr id="37" name="矩形 36"/>
          <p:cNvSpPr/>
          <p:nvPr/>
        </p:nvSpPr>
        <p:spPr>
          <a:xfrm>
            <a:off x="1312251" y="3598272"/>
            <a:ext cx="851183" cy="17944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firecloud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185391" y="3548577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/>
              <a:t>递增位</a:t>
            </a:r>
            <a:endParaRPr lang="zh-CN" altLang="en-US" sz="1400" dirty="0"/>
          </a:p>
        </p:txBody>
      </p:sp>
      <p:sp>
        <p:nvSpPr>
          <p:cNvPr id="39" name="矩形 38"/>
          <p:cNvSpPr/>
          <p:nvPr/>
        </p:nvSpPr>
        <p:spPr>
          <a:xfrm>
            <a:off x="2865252" y="3609594"/>
            <a:ext cx="851183" cy="17944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63824" y="3966155"/>
            <a:ext cx="20281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创建出来的容器名如下</a:t>
            </a:r>
            <a:r>
              <a:rPr lang="en-US" altLang="zh-CN" sz="1400" dirty="0" smtClean="0"/>
              <a:t>:</a:t>
            </a:r>
          </a:p>
          <a:p>
            <a:r>
              <a:rPr lang="en-US" altLang="zh-CN" sz="1400" dirty="0" smtClean="0">
                <a:solidFill>
                  <a:srgbClr val="FF0000"/>
                </a:solidFill>
              </a:rPr>
              <a:t>firecloud01</a:t>
            </a:r>
          </a:p>
          <a:p>
            <a:r>
              <a:rPr lang="en-US" altLang="zh-CN" sz="1400" dirty="0" smtClean="0">
                <a:solidFill>
                  <a:srgbClr val="FF0000"/>
                </a:solidFill>
              </a:rPr>
              <a:t>firecloud02</a:t>
            </a:r>
          </a:p>
          <a:p>
            <a:r>
              <a:rPr lang="en-US" altLang="zh-CN" sz="1400" dirty="0" smtClean="0">
                <a:solidFill>
                  <a:srgbClr val="FF0000"/>
                </a:solidFill>
              </a:rPr>
              <a:t>…..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035926" y="3867025"/>
            <a:ext cx="1261603" cy="740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registrar</a:t>
            </a:r>
            <a:endParaRPr lang="zh-CN" altLang="en-US" dirty="0"/>
          </a:p>
        </p:txBody>
      </p:sp>
      <p:cxnSp>
        <p:nvCxnSpPr>
          <p:cNvPr id="45" name="直接箭头连接符 44"/>
          <p:cNvCxnSpPr>
            <a:stCxn id="7" idx="3"/>
          </p:cNvCxnSpPr>
          <p:nvPr/>
        </p:nvCxnSpPr>
        <p:spPr>
          <a:xfrm>
            <a:off x="5292080" y="4273932"/>
            <a:ext cx="7018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461911" y="386702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注册，</a:t>
            </a:r>
            <a:endParaRPr lang="en-US" altLang="zh-CN" dirty="0" smtClean="0"/>
          </a:p>
          <a:p>
            <a:r>
              <a:rPr lang="zh-CN" altLang="en-US" dirty="0" smtClean="0"/>
              <a:t>端口管理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2717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15816" y="503401"/>
            <a:ext cx="3070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应用容器日志管理</a:t>
            </a:r>
            <a:endParaRPr lang="zh-CN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1412776"/>
            <a:ext cx="8486298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一个容器的日志可以分为：</a:t>
            </a:r>
            <a:endParaRPr lang="en-US" altLang="zh-CN" b="1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1  </a:t>
            </a:r>
            <a:r>
              <a:rPr lang="zh-CN" altLang="en-US" dirty="0" smtClean="0"/>
              <a:t>容器本身运行日志     </a:t>
            </a:r>
            <a:r>
              <a:rPr lang="en-US" altLang="zh-CN" dirty="0" err="1" smtClean="0"/>
              <a:t>stdout</a:t>
            </a:r>
            <a:r>
              <a:rPr lang="en-US" altLang="zh-CN" dirty="0" smtClean="0"/>
              <a:t> </a:t>
            </a:r>
            <a:r>
              <a:rPr lang="zh-CN" altLang="en-US" dirty="0" smtClean="0"/>
              <a:t>记录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2  </a:t>
            </a:r>
            <a:r>
              <a:rPr lang="zh-CN" altLang="en-US" dirty="0" smtClean="0"/>
              <a:t>容器内服务的运行日志    </a:t>
            </a:r>
            <a:r>
              <a:rPr lang="en-US" altLang="zh-CN" dirty="0" smtClean="0"/>
              <a:t>file </a:t>
            </a:r>
            <a:r>
              <a:rPr lang="zh-CN" altLang="en-US" dirty="0" smtClean="0"/>
              <a:t>记录</a:t>
            </a:r>
            <a:endParaRPr lang="en-US" altLang="zh-CN" dirty="0" smtClean="0"/>
          </a:p>
          <a:p>
            <a:endParaRPr lang="en-US" altLang="zh-CN" b="1" dirty="0"/>
          </a:p>
          <a:p>
            <a:r>
              <a:rPr lang="zh-CN" altLang="en-US" b="1" dirty="0" smtClean="0"/>
              <a:t>日志可以有两个去向：</a:t>
            </a:r>
            <a:endParaRPr lang="en-US" altLang="zh-CN" b="1" dirty="0" smtClean="0"/>
          </a:p>
          <a:p>
            <a:endParaRPr lang="en-US" altLang="zh-CN" b="1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dirty="0"/>
              <a:t>标准输出</a:t>
            </a:r>
            <a:r>
              <a:rPr lang="en-US" altLang="zh-CN" dirty="0" err="1"/>
              <a:t>stdout</a:t>
            </a:r>
            <a:r>
              <a:rPr lang="zh-CN" altLang="en-US" dirty="0"/>
              <a:t>到主机</a:t>
            </a:r>
            <a:r>
              <a:rPr lang="en-US" altLang="zh-CN" dirty="0"/>
              <a:t>/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/lib/</a:t>
            </a:r>
            <a:r>
              <a:rPr lang="en-US" altLang="zh-CN" dirty="0" err="1" smtClean="0"/>
              <a:t>docker</a:t>
            </a:r>
            <a:r>
              <a:rPr lang="en-US" altLang="zh-CN" dirty="0" smtClean="0"/>
              <a:t>/containers/</a:t>
            </a:r>
            <a:r>
              <a:rPr lang="en-US" altLang="zh-CN" dirty="0" err="1" smtClean="0"/>
              <a:t>container_ID</a:t>
            </a:r>
            <a:r>
              <a:rPr lang="en-US" altLang="zh-CN" dirty="0" smtClean="0"/>
              <a:t>/ID-json.log</a:t>
            </a:r>
            <a:r>
              <a:rPr lang="zh-CN" altLang="en-US" dirty="0"/>
              <a:t>文件中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en-US" altLang="zh-CN" dirty="0" smtClean="0"/>
              <a:t>       ID</a:t>
            </a:r>
            <a:r>
              <a:rPr lang="zh-CN" altLang="en-US" dirty="0" smtClean="0"/>
              <a:t>是应用容器的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，写</a:t>
            </a:r>
            <a:r>
              <a:rPr lang="zh-CN" altLang="en-US" dirty="0"/>
              <a:t>日志到磁盘文件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dirty="0" smtClean="0"/>
              <a:t>标准输出重定向到文件，如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应用使用</a:t>
            </a:r>
            <a:r>
              <a:rPr lang="en-US" altLang="zh-CN" dirty="0" smtClean="0"/>
              <a:t>log4j </a:t>
            </a:r>
            <a:r>
              <a:rPr lang="zh-CN" altLang="en-US" dirty="0" smtClean="0"/>
              <a:t>管理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一台主机上多个相同应用实例，通常会把日志挂载到主机上，而容器内部的应用</a:t>
            </a:r>
            <a:endParaRPr lang="en-US" altLang="zh-CN" dirty="0" smtClean="0"/>
          </a:p>
          <a:p>
            <a:r>
              <a:rPr lang="zh-CN" altLang="en-US" dirty="0" smtClean="0"/>
              <a:t>服务写日志文件时，日志文件必须可区分，最好是加上容器名前缀，如：</a:t>
            </a:r>
            <a:endParaRPr lang="en-US" altLang="zh-CN" dirty="0" smtClean="0"/>
          </a:p>
          <a:p>
            <a:r>
              <a:rPr lang="en-US" altLang="zh-CN" dirty="0" smtClean="0"/>
              <a:t>firecloud01.catalina.out</a:t>
            </a:r>
          </a:p>
          <a:p>
            <a:r>
              <a:rPr lang="en-US" altLang="zh-CN" dirty="0" smtClean="0"/>
              <a:t>firecloud02.catalina.out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容器名必须以环境变量传进容器，以便</a:t>
            </a:r>
            <a:r>
              <a:rPr lang="en-US" altLang="zh-CN" dirty="0" smtClean="0">
                <a:solidFill>
                  <a:srgbClr val="FF0000"/>
                </a:solidFill>
              </a:rPr>
              <a:t>java</a:t>
            </a:r>
            <a:r>
              <a:rPr lang="zh-CN" altLang="en-US" dirty="0" smtClean="0">
                <a:solidFill>
                  <a:srgbClr val="FF0000"/>
                </a:solidFill>
              </a:rPr>
              <a:t>应用使用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740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364971" y="980728"/>
            <a:ext cx="6192688" cy="17086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47340" y="121429"/>
            <a:ext cx="53399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主</a:t>
            </a:r>
            <a:r>
              <a:rPr lang="zh-CN" altLang="en-US" sz="2800" b="1" dirty="0" smtClean="0"/>
              <a:t>机分布式监控系统设计 </a:t>
            </a:r>
            <a:r>
              <a:rPr lang="en-US" altLang="zh-CN" sz="2800" b="1" dirty="0" smtClean="0"/>
              <a:t>– </a:t>
            </a:r>
            <a:r>
              <a:rPr lang="zh-CN" altLang="en-US" sz="2800" b="1" dirty="0" smtClean="0"/>
              <a:t>架构 </a:t>
            </a:r>
            <a:endParaRPr lang="zh-CN" altLang="en-US" sz="2800" b="1" dirty="0"/>
          </a:p>
        </p:txBody>
      </p:sp>
      <p:sp>
        <p:nvSpPr>
          <p:cNvPr id="2" name="圆角矩形 1"/>
          <p:cNvSpPr/>
          <p:nvPr/>
        </p:nvSpPr>
        <p:spPr>
          <a:xfrm>
            <a:off x="2910592" y="1794327"/>
            <a:ext cx="1372302" cy="7106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Leader</a:t>
            </a:r>
            <a:endParaRPr lang="en-US" dirty="0"/>
          </a:p>
        </p:txBody>
      </p:sp>
      <p:sp>
        <p:nvSpPr>
          <p:cNvPr id="7" name="圆角矩形 6"/>
          <p:cNvSpPr/>
          <p:nvPr/>
        </p:nvSpPr>
        <p:spPr>
          <a:xfrm>
            <a:off x="4694060" y="1753313"/>
            <a:ext cx="1372302" cy="7106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Follower-1</a:t>
            </a:r>
            <a:endParaRPr lang="en-US" dirty="0"/>
          </a:p>
        </p:txBody>
      </p:sp>
      <p:sp>
        <p:nvSpPr>
          <p:cNvPr id="9" name="圆角矩形 8"/>
          <p:cNvSpPr/>
          <p:nvPr/>
        </p:nvSpPr>
        <p:spPr>
          <a:xfrm>
            <a:off x="6469427" y="1753313"/>
            <a:ext cx="1372302" cy="7106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Follower-2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08987" y="1181652"/>
            <a:ext cx="131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r>
              <a:rPr lang="zh-CN" altLang="en-US" dirty="0" smtClean="0"/>
              <a:t>集群</a:t>
            </a:r>
            <a:endParaRPr lang="en-US" dirty="0"/>
          </a:p>
        </p:txBody>
      </p:sp>
      <p:sp>
        <p:nvSpPr>
          <p:cNvPr id="11" name="矩形 10"/>
          <p:cNvSpPr/>
          <p:nvPr/>
        </p:nvSpPr>
        <p:spPr>
          <a:xfrm>
            <a:off x="2364971" y="4437112"/>
            <a:ext cx="6192688" cy="16366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圆角矩形 11"/>
          <p:cNvSpPr/>
          <p:nvPr/>
        </p:nvSpPr>
        <p:spPr>
          <a:xfrm>
            <a:off x="2910592" y="5250711"/>
            <a:ext cx="1372302" cy="7106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Slave-1</a:t>
            </a:r>
            <a:endParaRPr 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4694060" y="5209697"/>
            <a:ext cx="1372302" cy="7106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Slave-2</a:t>
            </a:r>
            <a:endParaRPr 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6469427" y="5209697"/>
            <a:ext cx="1372302" cy="7106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Slave-3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508987" y="4638036"/>
            <a:ext cx="566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Slave </a:t>
            </a:r>
            <a:r>
              <a:rPr lang="zh-CN" altLang="en-US" dirty="0" smtClean="0"/>
              <a:t>（</a:t>
            </a:r>
            <a:r>
              <a:rPr lang="zh-CN" altLang="en-US" sz="1600" dirty="0">
                <a:solidFill>
                  <a:srgbClr val="FF0000"/>
                </a:solidFill>
              </a:rPr>
              <a:t>这</a:t>
            </a:r>
            <a:r>
              <a:rPr lang="zh-CN" altLang="en-US" sz="1600" dirty="0" smtClean="0">
                <a:solidFill>
                  <a:srgbClr val="FF0000"/>
                </a:solidFill>
              </a:rPr>
              <a:t>里的</a:t>
            </a:r>
            <a:r>
              <a:rPr lang="en-US" altLang="zh-CN" sz="1600" dirty="0" smtClean="0">
                <a:solidFill>
                  <a:srgbClr val="FF0000"/>
                </a:solidFill>
              </a:rPr>
              <a:t>slave</a:t>
            </a:r>
            <a:r>
              <a:rPr lang="zh-CN" altLang="en-US" sz="1600" dirty="0" smtClean="0">
                <a:solidFill>
                  <a:srgbClr val="FF0000"/>
                </a:solidFill>
              </a:rPr>
              <a:t>不是集群，各节点是独立与</a:t>
            </a:r>
            <a:r>
              <a:rPr lang="en-US" altLang="zh-CN" sz="1600" dirty="0" smtClean="0">
                <a:solidFill>
                  <a:srgbClr val="FF0000"/>
                </a:solidFill>
              </a:rPr>
              <a:t>master</a:t>
            </a:r>
            <a:r>
              <a:rPr lang="zh-CN" altLang="en-US" sz="1600" dirty="0" smtClean="0">
                <a:solidFill>
                  <a:srgbClr val="FF0000"/>
                </a:solidFill>
              </a:rPr>
              <a:t>连接</a:t>
            </a:r>
            <a:r>
              <a:rPr lang="zh-CN" altLang="en-US" dirty="0" smtClean="0"/>
              <a:t>）</a:t>
            </a:r>
            <a:endParaRPr lang="en-US" dirty="0"/>
          </a:p>
        </p:txBody>
      </p:sp>
      <p:sp>
        <p:nvSpPr>
          <p:cNvPr id="22" name="椭圆 21"/>
          <p:cNvSpPr/>
          <p:nvPr/>
        </p:nvSpPr>
        <p:spPr>
          <a:xfrm>
            <a:off x="107504" y="2977449"/>
            <a:ext cx="2311844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注册中心</a:t>
            </a:r>
            <a:endParaRPr lang="en-US" altLang="zh-CN" dirty="0" smtClean="0"/>
          </a:p>
          <a:p>
            <a:pPr algn="ctr"/>
            <a:r>
              <a:rPr lang="en-US" dirty="0" smtClean="0"/>
              <a:t>(eg: etcd, zk)</a:t>
            </a:r>
            <a:endParaRPr lang="en-US" dirty="0"/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1263426" y="1794327"/>
            <a:ext cx="871684" cy="895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1464285" y="2241872"/>
            <a:ext cx="634235" cy="683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1781402" y="4129577"/>
            <a:ext cx="519149" cy="693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 flipV="1">
            <a:off x="1572583" y="4476139"/>
            <a:ext cx="576690" cy="7793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3596743" y="2925640"/>
            <a:ext cx="0" cy="15114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V="1">
            <a:off x="5389307" y="2905441"/>
            <a:ext cx="0" cy="15114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V="1">
            <a:off x="7045491" y="2905441"/>
            <a:ext cx="0" cy="15114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3949147" y="2689417"/>
            <a:ext cx="0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5749347" y="2689417"/>
            <a:ext cx="0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7405531" y="2689417"/>
            <a:ext cx="0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670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6913" y="121429"/>
            <a:ext cx="8779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主</a:t>
            </a:r>
            <a:r>
              <a:rPr lang="zh-CN" altLang="en-US" sz="2800" b="1" dirty="0" smtClean="0"/>
              <a:t>机分布式监控系统设计 </a:t>
            </a:r>
            <a:r>
              <a:rPr lang="en-US" altLang="zh-CN" sz="2800" b="1" dirty="0" smtClean="0"/>
              <a:t>– master</a:t>
            </a:r>
            <a:r>
              <a:rPr lang="zh-CN" altLang="en-US" sz="2800" b="1" dirty="0" smtClean="0"/>
              <a:t>集群节点间数据协议</a:t>
            </a:r>
            <a:endParaRPr lang="zh-CN" altLang="en-US" sz="28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247156" y="836712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二进制协议通信</a:t>
            </a:r>
            <a:endParaRPr 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15141" y="1279309"/>
            <a:ext cx="64492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1400" dirty="0"/>
              <a:t>二进制协议就是一串字节流，通常包括消息头</a:t>
            </a:r>
            <a:r>
              <a:rPr lang="en-US" altLang="zh-CN" sz="1400" dirty="0"/>
              <a:t>(header)</a:t>
            </a:r>
            <a:r>
              <a:rPr lang="zh-CN" altLang="en-US" sz="1400" dirty="0"/>
              <a:t>和消息体</a:t>
            </a:r>
            <a:r>
              <a:rPr lang="en-US" altLang="zh-CN" sz="1400" dirty="0"/>
              <a:t>(body)</a:t>
            </a:r>
            <a:r>
              <a:rPr lang="zh-CN" altLang="en-US" sz="1400" dirty="0" smtClean="0"/>
              <a:t>，</a:t>
            </a:r>
            <a:endParaRPr lang="en-US" altLang="zh-CN" sz="1400" dirty="0" smtClean="0"/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</a:t>
            </a:r>
            <a:r>
              <a:rPr lang="zh-CN" altLang="en-US" sz="1400" dirty="0" smtClean="0"/>
              <a:t>消</a:t>
            </a:r>
            <a:r>
              <a:rPr lang="zh-CN" altLang="en-US" sz="1400" dirty="0"/>
              <a:t>息头的长度固定，并且消息头包括了消息体的长度。这样就能够从数据流</a:t>
            </a:r>
            <a:r>
              <a:rPr lang="zh-CN" altLang="en-US" sz="1400" dirty="0" smtClean="0"/>
              <a:t>中</a:t>
            </a:r>
            <a:endParaRPr lang="en-US" altLang="zh-CN" sz="1400" dirty="0" smtClean="0"/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</a:t>
            </a:r>
            <a:r>
              <a:rPr lang="zh-CN" altLang="en-US" sz="1400" dirty="0" smtClean="0"/>
              <a:t>解</a:t>
            </a:r>
            <a:r>
              <a:rPr lang="zh-CN" altLang="en-US" sz="1400" dirty="0"/>
              <a:t>析出一个完整的二进制数据</a:t>
            </a:r>
            <a:endParaRPr lang="en-US" altLang="zh-CN" sz="1400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247156" y="4284288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文本协议通信</a:t>
            </a:r>
            <a:endParaRPr lang="en-US" sz="2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615141" y="4726885"/>
            <a:ext cx="5691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1400" dirty="0"/>
              <a:t>文本协议一般是由一串</a:t>
            </a:r>
            <a:r>
              <a:rPr lang="en-US" altLang="zh-CN" sz="1400" dirty="0"/>
              <a:t>ACSII</a:t>
            </a:r>
            <a:r>
              <a:rPr lang="zh-CN" altLang="en-US" sz="1400" dirty="0"/>
              <a:t>字符组成的数据，这些字符包括数字、</a:t>
            </a:r>
            <a:endParaRPr lang="en-US" altLang="zh-CN" sz="1400" dirty="0"/>
          </a:p>
          <a:p>
            <a:r>
              <a:rPr lang="en-US" altLang="zh-CN" sz="1400" dirty="0"/>
              <a:t>     </a:t>
            </a:r>
            <a:r>
              <a:rPr lang="zh-CN" altLang="en-US" sz="1400" dirty="0"/>
              <a:t>大小写字母、百分号，还有回车</a:t>
            </a:r>
            <a:r>
              <a:rPr lang="en-US" altLang="zh-CN" sz="1400" dirty="0"/>
              <a:t>(\r)</a:t>
            </a:r>
            <a:r>
              <a:rPr lang="zh-CN" altLang="en-US" sz="1400" dirty="0"/>
              <a:t>，换行</a:t>
            </a:r>
            <a:r>
              <a:rPr lang="en-US" altLang="zh-CN" sz="1400" dirty="0"/>
              <a:t>(\n)</a:t>
            </a:r>
            <a:r>
              <a:rPr lang="zh-CN" altLang="en-US" sz="1400" dirty="0"/>
              <a:t>以及空格等等。</a:t>
            </a:r>
            <a:endParaRPr lang="en-US" altLang="zh-CN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240163" y="6228020"/>
            <a:ext cx="273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最终使用</a:t>
            </a:r>
            <a:r>
              <a:rPr lang="zh-CN" altLang="en-US" dirty="0" smtClean="0"/>
              <a:t>：文本协议通信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 descr="https://images0.cnblogs.com/blog/708991/201502/0216343337420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34" y="1988840"/>
            <a:ext cx="5324475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矩形 19"/>
          <p:cNvSpPr/>
          <p:nvPr/>
        </p:nvSpPr>
        <p:spPr>
          <a:xfrm>
            <a:off x="876580" y="3236615"/>
            <a:ext cx="772168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Guide</a:t>
            </a:r>
            <a:r>
              <a:rPr lang="zh-CN" altLang="en-US" sz="1400" dirty="0"/>
              <a:t>用于标识协议起始，</a:t>
            </a:r>
            <a:r>
              <a:rPr lang="en-US" altLang="zh-CN" sz="1400" dirty="0"/>
              <a:t>Length</a:t>
            </a:r>
            <a:r>
              <a:rPr lang="zh-CN" altLang="en-US" sz="1400" dirty="0"/>
              <a:t>是消息体</a:t>
            </a:r>
            <a:r>
              <a:rPr lang="en-US" altLang="zh-CN" sz="1400" dirty="0"/>
              <a:t>Data</a:t>
            </a:r>
            <a:r>
              <a:rPr lang="zh-CN" altLang="en-US" sz="1400" dirty="0"/>
              <a:t>的长度，为了数据完整性，还会加上相应的校验</a:t>
            </a:r>
            <a:r>
              <a:rPr lang="en-US" altLang="zh-CN" sz="1400" dirty="0"/>
              <a:t>(</a:t>
            </a:r>
            <a:r>
              <a:rPr lang="en-US" altLang="zh-CN" sz="1400" dirty="0" err="1"/>
              <a:t>DataCRC</a:t>
            </a:r>
            <a:r>
              <a:rPr lang="zh-CN" altLang="en-US" sz="1400" dirty="0"/>
              <a:t>，</a:t>
            </a:r>
            <a:r>
              <a:rPr lang="en-US" altLang="zh-CN" sz="1400" dirty="0" err="1"/>
              <a:t>HeaderCRC</a:t>
            </a:r>
            <a:r>
              <a:rPr lang="en-US" altLang="zh-CN" sz="1400" dirty="0"/>
              <a:t>)</a:t>
            </a:r>
            <a:r>
              <a:rPr lang="zh-CN" altLang="en-US" sz="1400" dirty="0"/>
              <a:t>；</a:t>
            </a:r>
            <a:r>
              <a:rPr lang="en-US" altLang="zh-CN" sz="1400" dirty="0"/>
              <a:t>Data</a:t>
            </a:r>
            <a:r>
              <a:rPr lang="zh-CN" altLang="en-US" sz="1400" dirty="0"/>
              <a:t>中又分为命令字</a:t>
            </a:r>
            <a:r>
              <a:rPr lang="en-US" altLang="zh-CN" sz="1400" dirty="0"/>
              <a:t>(CMD)</a:t>
            </a:r>
            <a:r>
              <a:rPr lang="zh-CN" altLang="en-US" sz="1400" dirty="0"/>
              <a:t>，和命令内容。命令字是双方协议文档中规定好的，比如</a:t>
            </a:r>
            <a:r>
              <a:rPr lang="en-US" altLang="zh-CN" sz="1400" dirty="0"/>
              <a:t>0x01</a:t>
            </a:r>
            <a:r>
              <a:rPr lang="zh-CN" altLang="en-US" sz="1400" dirty="0"/>
              <a:t>代表登录，</a:t>
            </a:r>
            <a:r>
              <a:rPr lang="en-US" altLang="zh-CN" sz="1400" dirty="0"/>
              <a:t>0x02</a:t>
            </a:r>
            <a:r>
              <a:rPr lang="zh-CN" altLang="en-US" sz="1400" dirty="0"/>
              <a:t>代表登出等，一般数据字段的长度也是固定的。又因为长度的固定，所以少了冗余数据，传输效率较高。</a:t>
            </a:r>
            <a:endParaRPr lang="en-US" sz="1400" dirty="0"/>
          </a:p>
        </p:txBody>
      </p:sp>
      <p:sp>
        <p:nvSpPr>
          <p:cNvPr id="21" name="矩形 20"/>
          <p:cNvSpPr/>
          <p:nvPr/>
        </p:nvSpPr>
        <p:spPr>
          <a:xfrm>
            <a:off x="904089" y="5229200"/>
            <a:ext cx="422263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!set </a:t>
            </a:r>
            <a:r>
              <a:rPr lang="en-US" dirty="0" err="1"/>
              <a:t>chl</a:t>
            </a:r>
            <a:r>
              <a:rPr lang="en-US" dirty="0"/>
              <a:t> 003</a:t>
            </a:r>
            <a:r>
              <a:rPr lang="en-US" dirty="0" smtClean="0"/>
              <a:t>#</a:t>
            </a:r>
          </a:p>
          <a:p>
            <a:pPr>
              <a:lnSpc>
                <a:spcPct val="150000"/>
              </a:lnSpc>
            </a:pPr>
            <a:r>
              <a:rPr lang="en-US" sz="1400" dirty="0" smtClean="0"/>
              <a:t>! </a:t>
            </a:r>
            <a:r>
              <a:rPr lang="zh-CN" altLang="en-US" sz="1400" dirty="0" smtClean="0"/>
              <a:t>表示命令开始，</a:t>
            </a:r>
            <a:r>
              <a:rPr lang="en-US" altLang="zh-CN" sz="1400" dirty="0" smtClean="0"/>
              <a:t>#</a:t>
            </a:r>
            <a:r>
              <a:rPr lang="zh-CN" altLang="en-US" sz="1400" dirty="0" smtClean="0"/>
              <a:t>表示命令结束  空格用来分割字段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66521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6913" y="121429"/>
            <a:ext cx="8779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主</a:t>
            </a:r>
            <a:r>
              <a:rPr lang="zh-CN" altLang="en-US" sz="2800" b="1" dirty="0" smtClean="0"/>
              <a:t>机分布式监控系统设计 </a:t>
            </a:r>
            <a:r>
              <a:rPr lang="en-US" altLang="zh-CN" sz="2800" b="1" dirty="0" smtClean="0"/>
              <a:t>– master</a:t>
            </a:r>
            <a:r>
              <a:rPr lang="zh-CN" altLang="en-US" sz="2800" b="1" dirty="0" smtClean="0"/>
              <a:t>集群节点间消息类型</a:t>
            </a:r>
            <a:endParaRPr lang="zh-CN" altLang="en-US" sz="2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83958" y="8680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选举消息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509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121429"/>
            <a:ext cx="7336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主</a:t>
            </a:r>
            <a:r>
              <a:rPr lang="zh-CN" altLang="en-US" sz="2800" b="1" dirty="0" smtClean="0"/>
              <a:t>机分布式监控系统设计 </a:t>
            </a:r>
            <a:r>
              <a:rPr lang="en-US" altLang="zh-CN" sz="2800" b="1" dirty="0" smtClean="0"/>
              <a:t>– </a:t>
            </a:r>
            <a:r>
              <a:rPr lang="en-US" altLang="zh-CN" sz="2800" b="1" dirty="0" smtClean="0"/>
              <a:t>master</a:t>
            </a:r>
            <a:r>
              <a:rPr lang="zh-CN" altLang="en-US" sz="2800" b="1" dirty="0" smtClean="0"/>
              <a:t>集群元数据</a:t>
            </a:r>
            <a:endParaRPr lang="zh-CN" altLang="en-US" sz="28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247156" y="836712"/>
            <a:ext cx="2905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元数据分布：</a:t>
            </a:r>
            <a:r>
              <a:rPr lang="en-US" sz="2400" b="1" dirty="0" smtClean="0"/>
              <a:t>gossip </a:t>
            </a:r>
            <a:endParaRPr 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15141" y="1279309"/>
            <a:ext cx="6118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zh-CN" altLang="en-US" dirty="0"/>
              <a:t>集中式： 所有的元数据的更新压力全部集中在一个地</a:t>
            </a:r>
            <a:r>
              <a:rPr lang="zh-CN" altLang="en-US" dirty="0" smtClean="0"/>
              <a:t>方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 gossip</a:t>
            </a:r>
            <a:r>
              <a:rPr lang="zh-CN" altLang="en-US" dirty="0"/>
              <a:t> </a:t>
            </a:r>
            <a:r>
              <a:rPr lang="en-US" altLang="zh-CN" dirty="0" smtClean="0"/>
              <a:t>:     </a:t>
            </a:r>
            <a:r>
              <a:rPr lang="zh-CN" altLang="en-US" dirty="0" smtClean="0"/>
              <a:t>每个节点都存储一份完整的数据</a:t>
            </a:r>
            <a:endParaRPr lang="en-US" altLang="zh-CN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247156" y="3501008"/>
            <a:ext cx="2659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元数据包含信息：</a:t>
            </a:r>
            <a:endParaRPr 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47156" y="2066023"/>
            <a:ext cx="3926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元数据保存：</a:t>
            </a:r>
            <a:r>
              <a:rPr lang="en-US" sz="2400" b="1" dirty="0"/>
              <a:t>replicated_log</a:t>
            </a:r>
            <a:r>
              <a:rPr lang="en-US" sz="2400" b="1" dirty="0"/>
              <a:t> </a:t>
            </a:r>
            <a:endParaRPr lang="en-US" sz="2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615141" y="2508620"/>
            <a:ext cx="4265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 in_memory</a:t>
            </a:r>
            <a:r>
              <a:rPr lang="zh-CN" altLang="en-US" dirty="0" smtClean="0"/>
              <a:t>： 元</a:t>
            </a:r>
            <a:r>
              <a:rPr lang="zh-CN" altLang="en-US" dirty="0"/>
              <a:t>数</a:t>
            </a:r>
            <a:r>
              <a:rPr lang="zh-CN" altLang="en-US" dirty="0" smtClean="0"/>
              <a:t>据保存在内存中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 replicated_log</a:t>
            </a:r>
            <a:r>
              <a:rPr lang="en-US" altLang="zh-CN" dirty="0" smtClean="0"/>
              <a:t>: </a:t>
            </a:r>
            <a:r>
              <a:rPr lang="zh-CN" altLang="en-US" dirty="0" smtClean="0"/>
              <a:t>元数据保存在文件中</a:t>
            </a:r>
            <a:r>
              <a:rPr lang="en-US" altLang="zh-CN" dirty="0" smtClean="0"/>
              <a:t>    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735973"/>
              </p:ext>
            </p:extLst>
          </p:nvPr>
        </p:nvGraphicFramePr>
        <p:xfrm>
          <a:off x="467544" y="4077072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Cluster.name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firecloud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集群名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Cluster.host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192.168.10.3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集群主机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Node.name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Firecloud-1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节点名</a:t>
                      </a:r>
                      <a:endParaRPr lang="en-US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Node.status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Leading | following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节点状态</a:t>
                      </a:r>
                      <a:endParaRPr lang="en-US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1930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121429"/>
            <a:ext cx="76975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主</a:t>
            </a:r>
            <a:r>
              <a:rPr lang="zh-CN" altLang="en-US" sz="2800" b="1" dirty="0" smtClean="0"/>
              <a:t>机分布式监控系统设计 </a:t>
            </a:r>
            <a:r>
              <a:rPr lang="en-US" altLang="zh-CN" sz="2800" b="1" dirty="0" smtClean="0"/>
              <a:t>– </a:t>
            </a:r>
            <a:r>
              <a:rPr lang="en-US" altLang="zh-CN" sz="2800" b="1" dirty="0" smtClean="0"/>
              <a:t>master</a:t>
            </a:r>
            <a:r>
              <a:rPr lang="zh-CN" altLang="en-US" sz="2800" b="1" dirty="0" smtClean="0"/>
              <a:t>集群成员加入</a:t>
            </a:r>
            <a:endParaRPr lang="zh-CN" altLang="en-US" sz="2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33895" y="968725"/>
            <a:ext cx="17908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一 固定成员数</a:t>
            </a:r>
            <a:endParaRPr lang="en-US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55576" y="1397392"/>
            <a:ext cx="428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启动时，配置文件里有所有成员的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信息</a:t>
            </a:r>
            <a:endParaRPr lang="en-US" altLang="zh-CN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233894" y="2126945"/>
            <a:ext cx="17908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二</a:t>
            </a:r>
            <a:r>
              <a:rPr lang="zh-CN" altLang="en-US" sz="2000" b="1" dirty="0" smtClean="0"/>
              <a:t> 动态成员数</a:t>
            </a:r>
            <a:endParaRPr lang="en-US" sz="2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55575" y="2555612"/>
            <a:ext cx="3929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需要用组播技术，如</a:t>
            </a:r>
            <a:r>
              <a:rPr lang="en-US" altLang="zh-CN" dirty="0" err="1" smtClean="0"/>
              <a:t>elasticsearch</a:t>
            </a:r>
            <a:r>
              <a:rPr lang="zh-CN" altLang="en-US" dirty="0" smtClean="0"/>
              <a:t>集群</a:t>
            </a:r>
            <a:endParaRPr lang="en-US" altLang="zh-CN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240164" y="3501008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最终使用</a:t>
            </a:r>
            <a:r>
              <a:rPr lang="zh-CN" altLang="en-US" dirty="0" smtClean="0"/>
              <a:t>：</a:t>
            </a:r>
            <a:r>
              <a:rPr lang="zh-CN" altLang="en-US" dirty="0" smtClean="0">
                <a:solidFill>
                  <a:srgbClr val="FF0000"/>
                </a:solidFill>
              </a:rPr>
              <a:t>固定成员数的实现方式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33070" y="4581128"/>
            <a:ext cx="3523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元数据如何存储：</a:t>
            </a:r>
            <a:r>
              <a:rPr lang="en-US" sz="2400" b="1" dirty="0" smtClean="0"/>
              <a:t>gossip </a:t>
            </a:r>
            <a:endParaRPr 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01055" y="5023725"/>
            <a:ext cx="6118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zh-CN" altLang="en-US" dirty="0"/>
              <a:t>集中式： 所有的元数据的更新压力全部集中在一个地</a:t>
            </a:r>
            <a:r>
              <a:rPr lang="zh-CN" altLang="en-US" dirty="0" smtClean="0"/>
              <a:t>方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 gossip</a:t>
            </a:r>
            <a:r>
              <a:rPr lang="zh-CN" altLang="en-US" dirty="0"/>
              <a:t> </a:t>
            </a:r>
            <a:r>
              <a:rPr lang="en-US" altLang="zh-CN" dirty="0" smtClean="0"/>
              <a:t>:     </a:t>
            </a:r>
            <a:r>
              <a:rPr lang="zh-CN" altLang="en-US" dirty="0" smtClean="0"/>
              <a:t>每个节点都存储一份完整的数据在本地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707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121429"/>
            <a:ext cx="8006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主</a:t>
            </a:r>
            <a:r>
              <a:rPr lang="zh-CN" altLang="en-US" sz="2800" b="1" dirty="0" smtClean="0"/>
              <a:t>机分布式监控系统设计 </a:t>
            </a:r>
            <a:r>
              <a:rPr lang="en-US" altLang="zh-CN" sz="2800" b="1" dirty="0" smtClean="0"/>
              <a:t>– master</a:t>
            </a:r>
            <a:r>
              <a:rPr lang="zh-CN" altLang="en-US" sz="2800" b="1" dirty="0"/>
              <a:t> </a:t>
            </a:r>
            <a:r>
              <a:rPr lang="en-US" altLang="zh-CN" sz="2800" b="1" dirty="0" smtClean="0"/>
              <a:t>leader</a:t>
            </a:r>
            <a:r>
              <a:rPr lang="zh-CN" altLang="en-US" sz="2800" b="1" dirty="0"/>
              <a:t>指</a:t>
            </a:r>
            <a:r>
              <a:rPr lang="zh-CN" altLang="en-US" sz="2800" b="1" dirty="0" smtClean="0"/>
              <a:t>定方式</a:t>
            </a:r>
            <a:endParaRPr lang="zh-CN" altLang="en-US" sz="2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11560" y="1184749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</a:t>
            </a:r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） 手动指定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33241" y="1613416"/>
            <a:ext cx="4487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启动时，直接指定节点为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或</a:t>
            </a:r>
            <a:r>
              <a:rPr lang="en-US" altLang="zh-CN" dirty="0" smtClean="0"/>
              <a:t>follower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2132856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</a:t>
            </a:r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） 动态选举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3241" y="2561523"/>
            <a:ext cx="4376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启动时，直接指定节点为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或</a:t>
            </a:r>
            <a:r>
              <a:rPr lang="en-US" altLang="zh-CN" dirty="0" smtClean="0"/>
              <a:t>follower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2408" y="4651975"/>
            <a:ext cx="844605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备注</a:t>
            </a:r>
            <a:r>
              <a:rPr lang="en-US" altLang="zh-CN" b="1" dirty="0" smtClean="0"/>
              <a:t>: 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            </a:t>
            </a:r>
            <a:r>
              <a:rPr lang="en-US" sz="1600" dirty="0" smtClean="0">
                <a:solidFill>
                  <a:srgbClr val="FF0000"/>
                </a:solidFill>
              </a:rPr>
              <a:t>Master</a:t>
            </a:r>
            <a:r>
              <a:rPr lang="zh-CN" altLang="en-US" sz="1600" dirty="0" smtClean="0">
                <a:solidFill>
                  <a:srgbClr val="FF0000"/>
                </a:solidFill>
              </a:rPr>
              <a:t>集群</a:t>
            </a:r>
            <a:r>
              <a:rPr lang="en-US" altLang="zh-CN" sz="1600" dirty="0" smtClean="0">
                <a:solidFill>
                  <a:srgbClr val="FF0000"/>
                </a:solidFill>
              </a:rPr>
              <a:t>leader</a:t>
            </a:r>
            <a:r>
              <a:rPr lang="zh-CN" altLang="en-US" sz="1600" dirty="0" smtClean="0">
                <a:solidFill>
                  <a:srgbClr val="FF0000"/>
                </a:solidFill>
              </a:rPr>
              <a:t>选举不借助</a:t>
            </a:r>
            <a:r>
              <a:rPr lang="en-US" altLang="zh-CN" sz="1600" dirty="0" smtClean="0">
                <a:solidFill>
                  <a:srgbClr val="FF0000"/>
                </a:solidFill>
              </a:rPr>
              <a:t>etcd</a:t>
            </a:r>
            <a:r>
              <a:rPr lang="zh-CN" altLang="en-US" sz="1600" dirty="0" smtClean="0">
                <a:solidFill>
                  <a:srgbClr val="FF0000"/>
                </a:solidFill>
              </a:rPr>
              <a:t>或</a:t>
            </a:r>
            <a:r>
              <a:rPr lang="en-US" altLang="zh-CN" sz="1600" dirty="0" smtClean="0">
                <a:solidFill>
                  <a:srgbClr val="FF0000"/>
                </a:solidFill>
              </a:rPr>
              <a:t>Zookeeper</a:t>
            </a:r>
            <a:r>
              <a:rPr lang="zh-CN" altLang="en-US" sz="1600" dirty="0" smtClean="0">
                <a:solidFill>
                  <a:srgbClr val="FF0000"/>
                </a:solidFill>
              </a:rPr>
              <a:t>， 集群间使用心跳机制来实现集群运行时</a:t>
            </a:r>
            <a:r>
              <a:rPr lang="en-US" sz="1600" dirty="0" smtClean="0">
                <a:solidFill>
                  <a:srgbClr val="FF0000"/>
                </a:solidFill>
              </a:rPr>
              <a:t>Leader</a:t>
            </a:r>
            <a:r>
              <a:rPr lang="zh-CN" altLang="en-US" sz="1600" dirty="0" smtClean="0">
                <a:solidFill>
                  <a:srgbClr val="FF0000"/>
                </a:solidFill>
              </a:rPr>
              <a:t>选举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8" y="3284984"/>
            <a:ext cx="273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最终使用</a:t>
            </a:r>
            <a:r>
              <a:rPr lang="zh-CN" altLang="en-US" dirty="0" smtClean="0"/>
              <a:t>：手动指定方式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42036" y="610988"/>
            <a:ext cx="5166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一个集群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选举有：启动时选举和运行时选举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88194" y="834742"/>
            <a:ext cx="1991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启</a:t>
            </a:r>
            <a:r>
              <a:rPr lang="zh-CN" altLang="en-US" sz="2000" b="1" dirty="0" smtClean="0"/>
              <a:t>动时选举方式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130390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5819" y="121429"/>
            <a:ext cx="7968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主</a:t>
            </a:r>
            <a:r>
              <a:rPr lang="zh-CN" altLang="en-US" sz="2800" b="1" dirty="0" smtClean="0"/>
              <a:t>机分布式监控系统设计 </a:t>
            </a:r>
            <a:r>
              <a:rPr lang="en-US" altLang="zh-CN" sz="2800" b="1" dirty="0" smtClean="0"/>
              <a:t>– </a:t>
            </a:r>
            <a:r>
              <a:rPr lang="zh-CN" altLang="en-US" sz="2800" b="1" dirty="0" smtClean="0"/>
              <a:t>集群运行时</a:t>
            </a:r>
            <a:r>
              <a:rPr lang="en-US" altLang="zh-CN" sz="2800" b="1" dirty="0" smtClean="0"/>
              <a:t>leader</a:t>
            </a:r>
            <a:r>
              <a:rPr lang="zh-CN" altLang="en-US" sz="2800" b="1" dirty="0" smtClean="0"/>
              <a:t>选举</a:t>
            </a:r>
            <a:endParaRPr lang="zh-CN" altLang="en-US" sz="2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92041" y="1340768"/>
            <a:ext cx="5231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Leading</a:t>
            </a:r>
            <a:r>
              <a:rPr lang="en-US" sz="1600" dirty="0" smtClean="0"/>
              <a:t>: </a:t>
            </a:r>
            <a:r>
              <a:rPr lang="zh-CN" altLang="en-US" sz="1600" dirty="0" smtClean="0"/>
              <a:t>领</a:t>
            </a:r>
            <a:r>
              <a:rPr lang="zh-CN" altLang="en-US" sz="1600" dirty="0"/>
              <a:t>导者状态</a:t>
            </a:r>
            <a:r>
              <a:rPr lang="zh-CN" altLang="en-US" sz="1600" dirty="0" smtClean="0"/>
              <a:t>，当前节点角色是</a:t>
            </a:r>
            <a:r>
              <a:rPr lang="en-US" altLang="zh-CN" sz="1600" dirty="0" smtClean="0"/>
              <a:t>Leader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Following</a:t>
            </a:r>
            <a:r>
              <a:rPr lang="en-US" sz="1600" dirty="0" smtClean="0"/>
              <a:t>:  </a:t>
            </a:r>
            <a:r>
              <a:rPr lang="zh-CN" altLang="en-US" sz="1600" dirty="0"/>
              <a:t>跟随者状态</a:t>
            </a:r>
            <a:r>
              <a:rPr lang="zh-CN" altLang="en-US" sz="1600" dirty="0" smtClean="0"/>
              <a:t>，当</a:t>
            </a:r>
            <a:r>
              <a:rPr lang="zh-CN" altLang="en-US" sz="1600" dirty="0"/>
              <a:t>前节点角色是</a:t>
            </a:r>
            <a:r>
              <a:rPr lang="en-US" altLang="zh-CN" sz="1600" dirty="0"/>
              <a:t>follower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251519" y="980728"/>
            <a:ext cx="4563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master</a:t>
            </a:r>
            <a:r>
              <a:rPr lang="zh-CN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集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群</a:t>
            </a:r>
            <a:r>
              <a:rPr lang="zh-CN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节点可以有如下状态</a:t>
            </a:r>
            <a:r>
              <a:rPr lang="en-US" altLang="zh-CN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</a:t>
            </a:r>
            <a:endParaRPr 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251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63064" y="2632266"/>
            <a:ext cx="1290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Web Server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03648" y="3573016"/>
            <a:ext cx="7344816" cy="309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407934" y="3691783"/>
            <a:ext cx="747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Agent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63688" y="5301208"/>
            <a:ext cx="766906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asset()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843808" y="5301208"/>
            <a:ext cx="766906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task()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995936" y="5301208"/>
            <a:ext cx="766906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paas</a:t>
            </a:r>
            <a:r>
              <a:rPr lang="en-US" altLang="zh-CN" dirty="0" smtClean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076056" y="5301208"/>
            <a:ext cx="766906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app()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228184" y="5301208"/>
            <a:ext cx="936104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alarm()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477502" y="5301208"/>
            <a:ext cx="766906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log()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676177" y="1916832"/>
            <a:ext cx="4344095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4042762" y="1979548"/>
            <a:ext cx="1520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Celery Worker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2771801" y="2420888"/>
            <a:ext cx="720080" cy="396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asset()</a:t>
            </a:r>
            <a:endParaRPr lang="zh-CN" altLang="en-US" sz="1600" dirty="0"/>
          </a:p>
        </p:txBody>
      </p:sp>
      <p:sp>
        <p:nvSpPr>
          <p:cNvPr id="47" name="圆角矩形 46"/>
          <p:cNvSpPr/>
          <p:nvPr/>
        </p:nvSpPr>
        <p:spPr>
          <a:xfrm>
            <a:off x="3563888" y="2420888"/>
            <a:ext cx="720080" cy="396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task()</a:t>
            </a:r>
            <a:endParaRPr lang="zh-CN" altLang="en-US" sz="1600" dirty="0"/>
          </a:p>
        </p:txBody>
      </p:sp>
      <p:sp>
        <p:nvSpPr>
          <p:cNvPr id="48" name="圆角矩形 47"/>
          <p:cNvSpPr/>
          <p:nvPr/>
        </p:nvSpPr>
        <p:spPr>
          <a:xfrm>
            <a:off x="4355976" y="2420888"/>
            <a:ext cx="720080" cy="396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paas</a:t>
            </a:r>
            <a:r>
              <a:rPr lang="en-US" altLang="zh-CN" sz="1600" dirty="0" smtClean="0"/>
              <a:t>()</a:t>
            </a:r>
            <a:endParaRPr lang="zh-CN" altLang="en-US" sz="1600" dirty="0"/>
          </a:p>
        </p:txBody>
      </p:sp>
      <p:sp>
        <p:nvSpPr>
          <p:cNvPr id="49" name="圆角矩形 48"/>
          <p:cNvSpPr/>
          <p:nvPr/>
        </p:nvSpPr>
        <p:spPr>
          <a:xfrm>
            <a:off x="5148064" y="2420888"/>
            <a:ext cx="720080" cy="396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app()</a:t>
            </a:r>
            <a:endParaRPr lang="zh-CN" altLang="en-US" sz="1600" dirty="0"/>
          </a:p>
        </p:txBody>
      </p:sp>
      <p:sp>
        <p:nvSpPr>
          <p:cNvPr id="50" name="圆角矩形 49"/>
          <p:cNvSpPr/>
          <p:nvPr/>
        </p:nvSpPr>
        <p:spPr>
          <a:xfrm>
            <a:off x="6010592" y="2420888"/>
            <a:ext cx="865663" cy="396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alarm()</a:t>
            </a:r>
            <a:endParaRPr lang="zh-CN" altLang="en-US" sz="1600" dirty="0"/>
          </a:p>
        </p:txBody>
      </p:sp>
      <p:sp>
        <p:nvSpPr>
          <p:cNvPr id="51" name="矩形 50"/>
          <p:cNvSpPr/>
          <p:nvPr/>
        </p:nvSpPr>
        <p:spPr>
          <a:xfrm>
            <a:off x="4139952" y="196347"/>
            <a:ext cx="11991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Celery Beat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1763688" y="260648"/>
            <a:ext cx="1368152" cy="5760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API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9000/*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6696236" y="260648"/>
            <a:ext cx="1548171" cy="5760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Restful API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9000/master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403648" y="116632"/>
            <a:ext cx="7344816" cy="309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圆角矩形 54"/>
          <p:cNvSpPr/>
          <p:nvPr/>
        </p:nvSpPr>
        <p:spPr>
          <a:xfrm>
            <a:off x="4139952" y="3789040"/>
            <a:ext cx="1368152" cy="5760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API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12345/*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58" name="图片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46" y="188640"/>
            <a:ext cx="485714" cy="419048"/>
          </a:xfrm>
          <a:prstGeom prst="rect">
            <a:avLst/>
          </a:prstGeom>
        </p:spPr>
      </p:pic>
      <p:cxnSp>
        <p:nvCxnSpPr>
          <p:cNvPr id="62" name="直接箭头连接符 61"/>
          <p:cNvCxnSpPr/>
          <p:nvPr/>
        </p:nvCxnSpPr>
        <p:spPr>
          <a:xfrm>
            <a:off x="611560" y="398164"/>
            <a:ext cx="1008112" cy="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流程图: 磁盘 62"/>
          <p:cNvSpPr/>
          <p:nvPr/>
        </p:nvSpPr>
        <p:spPr>
          <a:xfrm>
            <a:off x="1781690" y="1161927"/>
            <a:ext cx="730902" cy="936104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mysql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4" name="流程图: 直接访问存储器 63"/>
          <p:cNvSpPr/>
          <p:nvPr/>
        </p:nvSpPr>
        <p:spPr>
          <a:xfrm>
            <a:off x="4211960" y="980728"/>
            <a:ext cx="1080120" cy="685800"/>
          </a:xfrm>
          <a:prstGeom prst="flowChartMagneticDru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4245829" y="983648"/>
            <a:ext cx="830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Celery </a:t>
            </a:r>
            <a:endParaRPr lang="en-US" altLang="zh-CN" dirty="0" smtClean="0"/>
          </a:p>
          <a:p>
            <a:r>
              <a:rPr lang="en-US" altLang="zh-CN" dirty="0" smtClean="0"/>
              <a:t>Broker</a:t>
            </a:r>
            <a:endParaRPr lang="zh-CN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5322664" y="1196752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RabbitMQ</a:t>
            </a:r>
            <a:endParaRPr lang="zh-CN" altLang="en-US" dirty="0"/>
          </a:p>
        </p:txBody>
      </p:sp>
      <p:cxnSp>
        <p:nvCxnSpPr>
          <p:cNvPr id="70" name="直接箭头连接符 69"/>
          <p:cNvCxnSpPr/>
          <p:nvPr/>
        </p:nvCxnSpPr>
        <p:spPr>
          <a:xfrm>
            <a:off x="2123728" y="836712"/>
            <a:ext cx="0" cy="325215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63" idx="4"/>
          </p:cNvCxnSpPr>
          <p:nvPr/>
        </p:nvCxnSpPr>
        <p:spPr>
          <a:xfrm flipV="1">
            <a:off x="2512592" y="548680"/>
            <a:ext cx="1530170" cy="1081299"/>
          </a:xfrm>
          <a:prstGeom prst="straightConnector1">
            <a:avLst/>
          </a:prstGeom>
          <a:ln w="254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52" idx="3"/>
          </p:cNvCxnSpPr>
          <p:nvPr/>
        </p:nvCxnSpPr>
        <p:spPr>
          <a:xfrm>
            <a:off x="3131840" y="548680"/>
            <a:ext cx="1008112" cy="832738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51" idx="2"/>
            <a:endCxn id="64" idx="0"/>
          </p:cNvCxnSpPr>
          <p:nvPr/>
        </p:nvCxnSpPr>
        <p:spPr>
          <a:xfrm>
            <a:off x="4739530" y="700403"/>
            <a:ext cx="12490" cy="28032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 flipH="1">
            <a:off x="4716015" y="1629979"/>
            <a:ext cx="1" cy="28685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40" idx="2"/>
          </p:cNvCxnSpPr>
          <p:nvPr/>
        </p:nvCxnSpPr>
        <p:spPr>
          <a:xfrm flipH="1">
            <a:off x="4848224" y="2996952"/>
            <a:ext cx="1" cy="7107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肘形连接符 85"/>
          <p:cNvCxnSpPr>
            <a:stCxn id="55" idx="3"/>
          </p:cNvCxnSpPr>
          <p:nvPr/>
        </p:nvCxnSpPr>
        <p:spPr>
          <a:xfrm flipV="1">
            <a:off x="5508104" y="983648"/>
            <a:ext cx="1969398" cy="3093424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右大括号 86"/>
          <p:cNvSpPr/>
          <p:nvPr/>
        </p:nvSpPr>
        <p:spPr>
          <a:xfrm rot="16200000">
            <a:off x="4592650" y="2004194"/>
            <a:ext cx="648072" cy="558591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44667" y="3573016"/>
            <a:ext cx="1133786" cy="30963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Docker Image Host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5306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13538" y="4827375"/>
            <a:ext cx="1080120" cy="16807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Agent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746833" y="4851896"/>
            <a:ext cx="1152128" cy="17454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kafka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247650" y="4817053"/>
            <a:ext cx="1088274" cy="17802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88377" y="4201187"/>
            <a:ext cx="4032448" cy="6679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master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602816" y="4851648"/>
            <a:ext cx="1404156" cy="5215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数据总</a:t>
            </a:r>
            <a:r>
              <a:rPr lang="zh-CN" altLang="en-US" dirty="0" smtClean="0"/>
              <a:t>线</a:t>
            </a:r>
            <a:endParaRPr 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6089709" y="4851648"/>
            <a:ext cx="1404156" cy="5215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数</a:t>
            </a:r>
            <a:r>
              <a:rPr lang="zh-CN" altLang="en-US" dirty="0" smtClean="0"/>
              <a:t>据</a:t>
            </a:r>
            <a:r>
              <a:rPr lang="zh-CN" altLang="en-US" dirty="0"/>
              <a:t>存储</a:t>
            </a:r>
            <a:endParaRPr lang="en-US" dirty="0"/>
          </a:p>
        </p:txBody>
      </p:sp>
      <p:sp>
        <p:nvSpPr>
          <p:cNvPr id="18" name="矩形 17"/>
          <p:cNvSpPr/>
          <p:nvPr/>
        </p:nvSpPr>
        <p:spPr>
          <a:xfrm>
            <a:off x="7790281" y="4889061"/>
            <a:ext cx="1088274" cy="17082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altLang="zh-CN" dirty="0" smtClean="0">
                <a:solidFill>
                  <a:schemeClr val="tx1"/>
                </a:solidFill>
              </a:rPr>
              <a:t>uery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API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7632340" y="4838509"/>
            <a:ext cx="1404156" cy="5215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数</a:t>
            </a:r>
            <a:r>
              <a:rPr lang="zh-CN" altLang="en-US" dirty="0" smtClean="0"/>
              <a:t>据查询</a:t>
            </a:r>
            <a:endParaRPr lang="en-US" dirty="0"/>
          </a:p>
        </p:txBody>
      </p:sp>
      <p:sp>
        <p:nvSpPr>
          <p:cNvPr id="20" name="矩形 19"/>
          <p:cNvSpPr/>
          <p:nvPr/>
        </p:nvSpPr>
        <p:spPr>
          <a:xfrm>
            <a:off x="426352" y="4131816"/>
            <a:ext cx="2417456" cy="6679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slave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251520" y="4762624"/>
            <a:ext cx="1404156" cy="5215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数</a:t>
            </a:r>
            <a:r>
              <a:rPr lang="zh-CN" altLang="en-US" dirty="0" smtClean="0"/>
              <a:t>据采集</a:t>
            </a:r>
            <a:endParaRPr lang="en-US" dirty="0"/>
          </a:p>
        </p:txBody>
      </p:sp>
      <p:sp>
        <p:nvSpPr>
          <p:cNvPr id="22" name="矩形 21"/>
          <p:cNvSpPr/>
          <p:nvPr/>
        </p:nvSpPr>
        <p:spPr>
          <a:xfrm>
            <a:off x="2483768" y="868219"/>
            <a:ext cx="2952328" cy="6679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Register Center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961710" y="4844639"/>
            <a:ext cx="1080120" cy="16807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实时计算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1799692" y="4779888"/>
            <a:ext cx="1404156" cy="5215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数</a:t>
            </a:r>
            <a:r>
              <a:rPr lang="zh-CN" altLang="en-US" dirty="0" smtClean="0"/>
              <a:t>据计算</a:t>
            </a:r>
            <a:endParaRPr lang="en-US" dirty="0"/>
          </a:p>
        </p:txBody>
      </p:sp>
      <p:sp>
        <p:nvSpPr>
          <p:cNvPr id="25" name="矩形 24"/>
          <p:cNvSpPr/>
          <p:nvPr/>
        </p:nvSpPr>
        <p:spPr>
          <a:xfrm>
            <a:off x="3377407" y="1536193"/>
            <a:ext cx="1080120" cy="1460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etcd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3215389" y="1471441"/>
            <a:ext cx="1404156" cy="5215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服</a:t>
            </a:r>
            <a:r>
              <a:rPr lang="zh-CN" altLang="en-US" dirty="0" smtClean="0"/>
              <a:t>务管理</a:t>
            </a:r>
            <a:endParaRPr lang="en-US" dirty="0"/>
          </a:p>
        </p:txBody>
      </p:sp>
      <p:sp>
        <p:nvSpPr>
          <p:cNvPr id="27" name="矩形 26"/>
          <p:cNvSpPr/>
          <p:nvPr/>
        </p:nvSpPr>
        <p:spPr>
          <a:xfrm>
            <a:off x="1058606" y="2696568"/>
            <a:ext cx="1080120" cy="1460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Etcd </a:t>
            </a:r>
            <a:r>
              <a:rPr lang="en-US" altLang="zh-CN" sz="1600" dirty="0" smtClean="0">
                <a:solidFill>
                  <a:schemeClr val="tx1"/>
                </a:solidFill>
              </a:rPr>
              <a:t>client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927978" y="3716376"/>
            <a:ext cx="1404156" cy="5215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服</a:t>
            </a:r>
            <a:r>
              <a:rPr lang="zh-CN" altLang="en-US" dirty="0" smtClean="0"/>
              <a:t>务发现</a:t>
            </a:r>
            <a:endParaRPr lang="en-US" dirty="0"/>
          </a:p>
        </p:txBody>
      </p:sp>
      <p:sp>
        <p:nvSpPr>
          <p:cNvPr id="29" name="矩形 28"/>
          <p:cNvSpPr/>
          <p:nvPr/>
        </p:nvSpPr>
        <p:spPr>
          <a:xfrm>
            <a:off x="6106784" y="2705267"/>
            <a:ext cx="1080120" cy="1460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Etcd </a:t>
            </a:r>
            <a:r>
              <a:rPr lang="en-US" altLang="zh-CN" sz="1600" dirty="0" smtClean="0">
                <a:solidFill>
                  <a:schemeClr val="tx1"/>
                </a:solidFill>
              </a:rPr>
              <a:t>client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5976156" y="3725075"/>
            <a:ext cx="1404156" cy="5215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服</a:t>
            </a:r>
            <a:r>
              <a:rPr lang="zh-CN" altLang="en-US" dirty="0" smtClean="0"/>
              <a:t>务注册</a:t>
            </a:r>
            <a:endParaRPr lang="en-US" dirty="0"/>
          </a:p>
        </p:txBody>
      </p:sp>
      <p:sp>
        <p:nvSpPr>
          <p:cNvPr id="16" name="右箭头 15"/>
          <p:cNvSpPr/>
          <p:nvPr/>
        </p:nvSpPr>
        <p:spPr>
          <a:xfrm>
            <a:off x="899768" y="5984397"/>
            <a:ext cx="1511815" cy="425569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右箭头 31"/>
          <p:cNvSpPr/>
          <p:nvPr/>
        </p:nvSpPr>
        <p:spPr>
          <a:xfrm>
            <a:off x="2935525" y="5997654"/>
            <a:ext cx="2140531" cy="425569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右箭头 32"/>
          <p:cNvSpPr/>
          <p:nvPr/>
        </p:nvSpPr>
        <p:spPr>
          <a:xfrm>
            <a:off x="5681429" y="5984397"/>
            <a:ext cx="850709" cy="425569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右箭头 33"/>
          <p:cNvSpPr/>
          <p:nvPr/>
        </p:nvSpPr>
        <p:spPr>
          <a:xfrm>
            <a:off x="7186904" y="5984396"/>
            <a:ext cx="850709" cy="425569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6" name="直接箭头连接符 35"/>
          <p:cNvCxnSpPr/>
          <p:nvPr/>
        </p:nvCxnSpPr>
        <p:spPr>
          <a:xfrm flipH="1" flipV="1">
            <a:off x="4746833" y="2266573"/>
            <a:ext cx="1187778" cy="5724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4619545" y="2696568"/>
            <a:ext cx="1279416" cy="5884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V="1">
            <a:off x="2195791" y="2203691"/>
            <a:ext cx="1076663" cy="5724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>
            <a:off x="2264398" y="2696568"/>
            <a:ext cx="1008056" cy="5164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2699792" y="3725075"/>
            <a:ext cx="25722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11133" y="79013"/>
            <a:ext cx="7416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主机分布式监控系统设计 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-- master, slave </a:t>
            </a:r>
            <a:r>
              <a:rPr lang="zh-CN" altLang="en-US" sz="2800" b="1" dirty="0" smtClean="0"/>
              <a:t>交互</a:t>
            </a:r>
            <a:r>
              <a:rPr lang="en-US" altLang="zh-CN" sz="2800" b="1" dirty="0" smtClean="0"/>
              <a:t> 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2671218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3588" y="46411"/>
            <a:ext cx="7416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主机分布式监控系统设计 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-- master, slave </a:t>
            </a:r>
            <a:r>
              <a:rPr lang="zh-CN" altLang="en-US" sz="2800" b="1" dirty="0" smtClean="0"/>
              <a:t>交互</a:t>
            </a:r>
            <a:r>
              <a:rPr lang="en-US" altLang="zh-CN" sz="2800" b="1" dirty="0" smtClean="0"/>
              <a:t> </a:t>
            </a:r>
            <a:endParaRPr lang="zh-CN" altLang="en-US" sz="2800" b="1" dirty="0"/>
          </a:p>
        </p:txBody>
      </p:sp>
      <p:sp>
        <p:nvSpPr>
          <p:cNvPr id="2" name="矩形 1"/>
          <p:cNvSpPr/>
          <p:nvPr/>
        </p:nvSpPr>
        <p:spPr>
          <a:xfrm>
            <a:off x="251520" y="762084"/>
            <a:ext cx="8640960" cy="4755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实</a:t>
            </a:r>
            <a:r>
              <a:rPr lang="zh-CN" altLang="en-US" dirty="0" smtClean="0"/>
              <a:t>现：</a:t>
            </a:r>
            <a:r>
              <a:rPr lang="en-US" altLang="zh-CN" sz="1600" dirty="0" smtClean="0">
                <a:solidFill>
                  <a:srgbClr val="0070C0"/>
                </a:solidFill>
              </a:rPr>
              <a:t>slave</a:t>
            </a:r>
            <a:r>
              <a:rPr lang="zh-CN" altLang="en-US" sz="1600" dirty="0" smtClean="0">
                <a:solidFill>
                  <a:srgbClr val="0070C0"/>
                </a:solidFill>
              </a:rPr>
              <a:t>工作流程 </a:t>
            </a:r>
            <a:r>
              <a:rPr lang="en-US" altLang="zh-CN" sz="1600" dirty="0" smtClean="0">
                <a:solidFill>
                  <a:srgbClr val="0070C0"/>
                </a:solidFill>
              </a:rPr>
              <a:t>1</a:t>
            </a:r>
            <a:r>
              <a:rPr lang="zh-CN" altLang="en-US" sz="1600" dirty="0" smtClean="0">
                <a:solidFill>
                  <a:srgbClr val="0070C0"/>
                </a:solidFill>
              </a:rPr>
              <a:t>，</a:t>
            </a:r>
            <a:r>
              <a:rPr lang="en-US" altLang="zh-CN" sz="1600" dirty="0" smtClean="0">
                <a:solidFill>
                  <a:srgbClr val="0070C0"/>
                </a:solidFill>
              </a:rPr>
              <a:t>2</a:t>
            </a:r>
            <a:r>
              <a:rPr lang="zh-CN" altLang="en-US" sz="1600" dirty="0" smtClean="0">
                <a:solidFill>
                  <a:srgbClr val="0070C0"/>
                </a:solidFill>
              </a:rPr>
              <a:t>，</a:t>
            </a:r>
            <a:r>
              <a:rPr lang="en-US" altLang="zh-CN" sz="1600" dirty="0" smtClean="0">
                <a:solidFill>
                  <a:srgbClr val="0070C0"/>
                </a:solidFill>
              </a:rPr>
              <a:t>3</a:t>
            </a:r>
            <a:r>
              <a:rPr lang="zh-CN" altLang="en-US" sz="1600" dirty="0" smtClean="0">
                <a:solidFill>
                  <a:srgbClr val="0070C0"/>
                </a:solidFill>
              </a:rPr>
              <a:t>为启动时做，</a:t>
            </a:r>
            <a:r>
              <a:rPr lang="en-US" altLang="zh-CN" sz="1600" dirty="0" smtClean="0">
                <a:solidFill>
                  <a:srgbClr val="0070C0"/>
                </a:solidFill>
              </a:rPr>
              <a:t>4 </a:t>
            </a:r>
            <a:r>
              <a:rPr lang="zh-CN" altLang="en-US" sz="1600" dirty="0" smtClean="0">
                <a:solidFill>
                  <a:srgbClr val="0070C0"/>
                </a:solidFill>
              </a:rPr>
              <a:t>，</a:t>
            </a:r>
            <a:r>
              <a:rPr lang="en-US" altLang="zh-CN" sz="1600" dirty="0" smtClean="0">
                <a:solidFill>
                  <a:srgbClr val="0070C0"/>
                </a:solidFill>
              </a:rPr>
              <a:t>5 </a:t>
            </a:r>
            <a:r>
              <a:rPr lang="zh-CN" altLang="en-US" sz="1600" dirty="0" smtClean="0">
                <a:solidFill>
                  <a:srgbClr val="0070C0"/>
                </a:solidFill>
              </a:rPr>
              <a:t>是启动后定时工作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 smtClean="0"/>
              <a:t>1 </a:t>
            </a:r>
            <a:r>
              <a:rPr lang="zh-CN" altLang="en-US" sz="1600" b="1" dirty="0"/>
              <a:t>注册</a:t>
            </a:r>
            <a:r>
              <a:rPr lang="zh-CN" altLang="en-US" sz="1600" dirty="0"/>
              <a:t>， </a:t>
            </a:r>
            <a:r>
              <a:rPr lang="en-US" altLang="zh-CN" sz="1600" dirty="0"/>
              <a:t>slave </a:t>
            </a:r>
            <a:r>
              <a:rPr lang="zh-CN" altLang="en-US" sz="1600" dirty="0"/>
              <a:t>启动时用自己的</a:t>
            </a:r>
            <a:r>
              <a:rPr lang="en-US" altLang="zh-CN" sz="1600" dirty="0"/>
              <a:t>IP+</a:t>
            </a:r>
            <a:r>
              <a:rPr lang="zh-CN" altLang="en-US" sz="1600" dirty="0"/>
              <a:t>端口 生成唯一</a:t>
            </a:r>
            <a:r>
              <a:rPr lang="en-US" altLang="zh-CN" sz="1600" dirty="0"/>
              <a:t>ID  </a:t>
            </a:r>
            <a:r>
              <a:rPr lang="zh-CN" altLang="en-US" sz="1600" dirty="0"/>
              <a:t>，去 </a:t>
            </a:r>
            <a:r>
              <a:rPr lang="en-US" altLang="zh-CN" sz="1600" dirty="0"/>
              <a:t>master  </a:t>
            </a:r>
            <a:r>
              <a:rPr lang="zh-CN" altLang="en-US" sz="1600" dirty="0"/>
              <a:t>注册，注册信息如下：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       {‘id’: id, ‘address’:address, ‘</a:t>
            </a:r>
            <a:r>
              <a:rPr lang="en-US" altLang="zh-CN" sz="1600" dirty="0" err="1"/>
              <a:t>port’:port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}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b="1" dirty="0" smtClean="0"/>
              <a:t>2  </a:t>
            </a:r>
            <a:r>
              <a:rPr lang="zh-CN" altLang="en-US" sz="1600" b="1" dirty="0"/>
              <a:t>登记</a:t>
            </a:r>
            <a:r>
              <a:rPr lang="zh-CN" altLang="en-US" sz="1600" dirty="0"/>
              <a:t>， </a:t>
            </a:r>
            <a:r>
              <a:rPr lang="en-US" altLang="zh-CN" sz="1600" dirty="0"/>
              <a:t>master  register</a:t>
            </a:r>
            <a:r>
              <a:rPr lang="zh-CN" altLang="en-US" sz="1600" dirty="0"/>
              <a:t>方法把 </a:t>
            </a:r>
            <a:r>
              <a:rPr lang="en-US" altLang="zh-CN" sz="1600" dirty="0"/>
              <a:t>slave</a:t>
            </a:r>
            <a:r>
              <a:rPr lang="zh-CN" altLang="en-US" sz="1600" dirty="0"/>
              <a:t>的注册信息持久化到本地，保存信息如下：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       {‘id’: id,  ‘</a:t>
            </a:r>
            <a:r>
              <a:rPr lang="en-US" altLang="zh-CN" sz="1600" dirty="0" err="1"/>
              <a:t>address’:address</a:t>
            </a:r>
            <a:r>
              <a:rPr lang="en-US" altLang="zh-CN" sz="1600" dirty="0"/>
              <a:t>,  ‘</a:t>
            </a:r>
            <a:r>
              <a:rPr lang="en-US" altLang="zh-CN" sz="1600" dirty="0" err="1"/>
              <a:t>port’:port</a:t>
            </a:r>
            <a:r>
              <a:rPr lang="en-US" altLang="zh-CN" sz="1600" dirty="0"/>
              <a:t>,  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         ‘</a:t>
            </a:r>
            <a:r>
              <a:rPr lang="en-US" altLang="zh-CN" sz="1600" dirty="0" err="1"/>
              <a:t>register_time</a:t>
            </a:r>
            <a:r>
              <a:rPr lang="en-US" altLang="zh-CN" sz="1600" dirty="0"/>
              <a:t>’: now,  ‘</a:t>
            </a:r>
            <a:r>
              <a:rPr lang="en-US" altLang="zh-CN" sz="1600" dirty="0" err="1"/>
              <a:t>expire_time</a:t>
            </a:r>
            <a:r>
              <a:rPr lang="en-US" altLang="zh-CN" sz="1600" dirty="0"/>
              <a:t>’: 2day,  ‘</a:t>
            </a:r>
            <a:r>
              <a:rPr lang="en-US" altLang="zh-CN" sz="1600" dirty="0" err="1"/>
              <a:t>last_check_time’:time</a:t>
            </a:r>
            <a:r>
              <a:rPr lang="en-US" altLang="zh-CN" sz="1600" dirty="0"/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   </a:t>
            </a:r>
            <a:r>
              <a:rPr lang="zh-CN" altLang="en-US" sz="1600" dirty="0"/>
              <a:t>这里的</a:t>
            </a:r>
            <a:r>
              <a:rPr lang="en-US" altLang="zh-CN" sz="1600" dirty="0" err="1">
                <a:solidFill>
                  <a:srgbClr val="FF0000"/>
                </a:solidFill>
              </a:rPr>
              <a:t>expire_time</a:t>
            </a:r>
            <a:r>
              <a:rPr lang="zh-CN" altLang="en-US" sz="1600" dirty="0"/>
              <a:t>是指</a:t>
            </a:r>
            <a:r>
              <a:rPr lang="en-US" altLang="zh-CN" sz="1600" dirty="0"/>
              <a:t>slave </a:t>
            </a:r>
            <a:r>
              <a:rPr lang="zh-CN" altLang="en-US" sz="1600" dirty="0"/>
              <a:t>如果</a:t>
            </a:r>
            <a:r>
              <a:rPr lang="en-US" altLang="zh-CN" sz="1600" dirty="0"/>
              <a:t>2</a:t>
            </a:r>
            <a:r>
              <a:rPr lang="zh-CN" altLang="en-US" sz="1600" dirty="0"/>
              <a:t>天都没汇报自己，则删除在</a:t>
            </a:r>
            <a:r>
              <a:rPr lang="en-US" altLang="zh-CN" sz="1600" dirty="0"/>
              <a:t>master</a:t>
            </a:r>
            <a:r>
              <a:rPr lang="zh-CN" altLang="en-US" sz="1600" dirty="0"/>
              <a:t>中的注册信</a:t>
            </a:r>
            <a:r>
              <a:rPr lang="zh-CN" altLang="en-US" sz="1600" dirty="0" smtClean="0"/>
              <a:t>息（可以作全     局设置保存）</a:t>
            </a:r>
            <a:r>
              <a:rPr lang="zh-CN" altLang="en-US" sz="1600" dirty="0"/>
              <a:t>，</a:t>
            </a:r>
            <a:r>
              <a:rPr lang="zh-CN" altLang="en-US" sz="1600" dirty="0" smtClean="0"/>
              <a:t>每次</a:t>
            </a:r>
            <a:r>
              <a:rPr lang="en-US" altLang="zh-CN" sz="1600" dirty="0" smtClean="0"/>
              <a:t>slave</a:t>
            </a:r>
            <a:r>
              <a:rPr lang="zh-CN" altLang="en-US" sz="1600" dirty="0" smtClean="0"/>
              <a:t>汇报自己状态时</a:t>
            </a:r>
            <a:r>
              <a:rPr lang="en-US" altLang="zh-CN" sz="1600" dirty="0" err="1" smtClean="0"/>
              <a:t>last_check_time</a:t>
            </a:r>
            <a:r>
              <a:rPr lang="zh-CN" altLang="en-US" sz="1600" dirty="0" smtClean="0"/>
              <a:t>就更新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b="1" dirty="0" smtClean="0"/>
              <a:t>3  </a:t>
            </a:r>
            <a:r>
              <a:rPr lang="zh-CN" altLang="en-US" b="1" dirty="0" smtClean="0"/>
              <a:t>配置读取</a:t>
            </a:r>
            <a:r>
              <a:rPr lang="en-US" altLang="zh-CN" dirty="0" smtClean="0"/>
              <a:t>,  slave </a:t>
            </a:r>
            <a:r>
              <a:rPr lang="zh-CN" altLang="en-US" dirty="0" smtClean="0"/>
              <a:t>向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获取全局配置信息，如采集频率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b="1" dirty="0" smtClean="0"/>
              <a:t>4 </a:t>
            </a:r>
            <a:r>
              <a:rPr lang="zh-CN" altLang="en-US" b="1" dirty="0" smtClean="0"/>
              <a:t>汇报状态</a:t>
            </a:r>
            <a:r>
              <a:rPr lang="zh-CN" altLang="en-US" dirty="0" smtClean="0"/>
              <a:t>，  </a:t>
            </a:r>
            <a:r>
              <a:rPr lang="en-US" altLang="zh-CN" dirty="0" smtClean="0"/>
              <a:t>slave </a:t>
            </a:r>
            <a:r>
              <a:rPr lang="zh-CN" altLang="en-US" dirty="0" smtClean="0"/>
              <a:t>定时向 </a:t>
            </a:r>
            <a:r>
              <a:rPr lang="en-US" altLang="zh-CN" dirty="0" smtClean="0"/>
              <a:t>master </a:t>
            </a:r>
            <a:r>
              <a:rPr lang="zh-CN" altLang="en-US" dirty="0" smtClean="0"/>
              <a:t>汇报自己的状态，汇报信息如下：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/>
              <a:t>{‘id’: id, </a:t>
            </a:r>
            <a:r>
              <a:rPr lang="zh-CN" altLang="en-US" dirty="0"/>
              <a:t> </a:t>
            </a:r>
            <a:r>
              <a:rPr lang="en-US" altLang="zh-CN" dirty="0" smtClean="0"/>
              <a:t>‘</a:t>
            </a:r>
            <a:r>
              <a:rPr lang="en-US" altLang="zh-CN" dirty="0" err="1" smtClean="0"/>
              <a:t>status’:up</a:t>
            </a:r>
            <a:r>
              <a:rPr lang="en-US" altLang="zh-CN" dirty="0" smtClean="0"/>
              <a:t>}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b="1" dirty="0" smtClean="0"/>
              <a:t>5 </a:t>
            </a:r>
            <a:r>
              <a:rPr lang="zh-CN" altLang="en-US" b="1" dirty="0" smtClean="0"/>
              <a:t>数据发送</a:t>
            </a:r>
            <a:r>
              <a:rPr lang="en-US" altLang="zh-CN" dirty="0" smtClean="0"/>
              <a:t>,   slave </a:t>
            </a:r>
            <a:r>
              <a:rPr lang="zh-CN" altLang="en-US" dirty="0" smtClean="0"/>
              <a:t>按照采集频率向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提供数据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290181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93704" y="84320"/>
            <a:ext cx="7441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主机分布式监控系统设计  </a:t>
            </a:r>
            <a:r>
              <a:rPr lang="en-US" altLang="zh-CN" sz="2800" b="1" dirty="0"/>
              <a:t>-- master, slave </a:t>
            </a:r>
            <a:r>
              <a:rPr lang="zh-CN" altLang="en-US" sz="2800" b="1" dirty="0"/>
              <a:t>交互</a:t>
            </a:r>
            <a:r>
              <a:rPr lang="en-US" altLang="zh-CN" sz="2800" b="1" dirty="0"/>
              <a:t> </a:t>
            </a:r>
            <a:endParaRPr lang="zh-CN" altLang="en-US" sz="2800" b="1" dirty="0"/>
          </a:p>
        </p:txBody>
      </p:sp>
      <p:sp>
        <p:nvSpPr>
          <p:cNvPr id="2" name="矩形 1"/>
          <p:cNvSpPr/>
          <p:nvPr/>
        </p:nvSpPr>
        <p:spPr>
          <a:xfrm>
            <a:off x="5580112" y="1196752"/>
            <a:ext cx="2167901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Slave </a:t>
            </a:r>
            <a:r>
              <a:rPr lang="zh-CN" altLang="en-US" dirty="0" smtClean="0"/>
              <a:t>提供如下方法</a:t>
            </a:r>
            <a:r>
              <a:rPr lang="en-US" altLang="zh-CN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get_cpu</a:t>
            </a:r>
            <a:r>
              <a:rPr lang="en-US" altLang="zh-CN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get_mem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get_disk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get_net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get_system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get_processes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get_threads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303750" y="1196752"/>
            <a:ext cx="4960785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master </a:t>
            </a:r>
            <a:r>
              <a:rPr lang="zh-CN" altLang="en-US" dirty="0"/>
              <a:t>提供如下方法</a:t>
            </a:r>
            <a:r>
              <a:rPr lang="en-US" altLang="zh-CN" dirty="0"/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register </a:t>
            </a:r>
            <a:r>
              <a:rPr lang="zh-CN" altLang="en-US" dirty="0" smtClean="0"/>
              <a:t>：    </a:t>
            </a:r>
            <a:r>
              <a:rPr lang="en-US" altLang="zh-CN" dirty="0" smtClean="0"/>
              <a:t>slave</a:t>
            </a:r>
            <a:r>
              <a:rPr lang="zh-CN" altLang="en-US" dirty="0"/>
              <a:t>调用此方法注册自己</a:t>
            </a:r>
            <a:r>
              <a:rPr lang="en-US" altLang="zh-CN" dirty="0"/>
              <a:t>               update  :   </a:t>
            </a:r>
            <a:r>
              <a:rPr lang="en-US" altLang="zh-CN" dirty="0" smtClean="0"/>
              <a:t>    </a:t>
            </a:r>
            <a:r>
              <a:rPr lang="en-US" altLang="zh-CN" dirty="0"/>
              <a:t>slave</a:t>
            </a:r>
            <a:r>
              <a:rPr lang="zh-CN" altLang="en-US" dirty="0"/>
              <a:t>调用此方法更新自己的状态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config</a:t>
            </a:r>
            <a:r>
              <a:rPr lang="en-US" altLang="zh-CN" dirty="0"/>
              <a:t> :  </a:t>
            </a:r>
            <a:r>
              <a:rPr lang="en-US" altLang="zh-CN" dirty="0" smtClean="0"/>
              <a:t>        slave </a:t>
            </a:r>
            <a:r>
              <a:rPr lang="zh-CN" altLang="en-US" dirty="0"/>
              <a:t>调用此方法获取配置                   </a:t>
            </a:r>
            <a:r>
              <a:rPr lang="en-US" altLang="zh-CN" dirty="0" err="1"/>
              <a:t>save_cpu</a:t>
            </a:r>
            <a:r>
              <a:rPr lang="en-US" altLang="zh-CN" dirty="0"/>
              <a:t>:  </a:t>
            </a:r>
            <a:r>
              <a:rPr lang="en-US" altLang="zh-CN" dirty="0" smtClean="0"/>
              <a:t>   slave</a:t>
            </a:r>
            <a:r>
              <a:rPr lang="zh-CN" altLang="en-US" dirty="0"/>
              <a:t>调用此方法保存</a:t>
            </a:r>
            <a:r>
              <a:rPr lang="en-US" altLang="zh-CN" dirty="0" err="1"/>
              <a:t>cpu</a:t>
            </a:r>
            <a:r>
              <a:rPr lang="zh-CN" altLang="en-US" dirty="0"/>
              <a:t>信息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save_disk</a:t>
            </a:r>
            <a:r>
              <a:rPr lang="en-US" altLang="zh-CN" dirty="0"/>
              <a:t>: </a:t>
            </a:r>
            <a:r>
              <a:rPr lang="en-US" altLang="zh-CN" dirty="0" smtClean="0"/>
              <a:t>   slave</a:t>
            </a:r>
            <a:r>
              <a:rPr lang="zh-CN" altLang="en-US" dirty="0"/>
              <a:t>调用此方法保存磁盘信息       </a:t>
            </a:r>
            <a:r>
              <a:rPr lang="en-US" altLang="zh-CN" dirty="0" err="1"/>
              <a:t>save_mem</a:t>
            </a:r>
            <a:r>
              <a:rPr lang="en-US" altLang="zh-CN" dirty="0"/>
              <a:t>: </a:t>
            </a:r>
            <a:r>
              <a:rPr lang="en-US" altLang="zh-CN" dirty="0" smtClean="0"/>
              <a:t>  slave </a:t>
            </a:r>
            <a:r>
              <a:rPr lang="zh-CN" altLang="en-US" dirty="0"/>
              <a:t>调用此方法保存</a:t>
            </a:r>
            <a:r>
              <a:rPr lang="en-US" altLang="zh-CN" dirty="0"/>
              <a:t>memory</a:t>
            </a:r>
            <a:r>
              <a:rPr lang="zh-CN" altLang="en-US" dirty="0"/>
              <a:t>信息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save_net</a:t>
            </a:r>
            <a:r>
              <a:rPr lang="en-US" altLang="zh-CN" dirty="0"/>
              <a:t>  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save_processes</a:t>
            </a:r>
            <a:r>
              <a:rPr lang="en-US" altLang="zh-CN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save_threads</a:t>
            </a:r>
            <a:r>
              <a:rPr lang="en-US" altLang="zh-CN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save_system</a:t>
            </a:r>
            <a:endParaRPr lang="en-US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256162" y="606834"/>
            <a:ext cx="147508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这里使用</a:t>
            </a:r>
            <a:r>
              <a:rPr lang="en-US" altLang="zh-CN" dirty="0" smtClean="0"/>
              <a:t>RPC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7711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54996" y="70887"/>
            <a:ext cx="7441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主机分布式监控系统设计  </a:t>
            </a:r>
            <a:r>
              <a:rPr lang="en-US" altLang="zh-CN" sz="2800" b="1" dirty="0"/>
              <a:t>-- master, slave </a:t>
            </a:r>
            <a:r>
              <a:rPr lang="zh-CN" altLang="en-US" sz="2800" b="1" dirty="0"/>
              <a:t>交互</a:t>
            </a:r>
            <a:r>
              <a:rPr lang="en-US" altLang="zh-CN" sz="2800" b="1" dirty="0"/>
              <a:t> </a:t>
            </a:r>
            <a:endParaRPr lang="zh-CN" alt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56162" y="606834"/>
            <a:ext cx="8768554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在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单点的情况下， </a:t>
            </a:r>
            <a:r>
              <a:rPr lang="en-US" altLang="zh-CN" dirty="0" smtClean="0"/>
              <a:t>slave</a:t>
            </a:r>
            <a:r>
              <a:rPr lang="zh-CN" altLang="en-US" dirty="0"/>
              <a:t>启</a:t>
            </a:r>
            <a:r>
              <a:rPr lang="zh-CN" altLang="en-US" dirty="0" smtClean="0"/>
              <a:t>动可以直接写死 </a:t>
            </a:r>
            <a:r>
              <a:rPr lang="en-US" altLang="zh-CN" dirty="0" smtClean="0"/>
              <a:t>master  </a:t>
            </a:r>
            <a:r>
              <a:rPr lang="zh-CN" altLang="en-US" dirty="0" smtClean="0"/>
              <a:t>地址跟端口，但是如果想要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Master</a:t>
            </a:r>
            <a:r>
              <a:rPr lang="zh-CN" altLang="en-US" dirty="0" smtClean="0"/>
              <a:t>实现高可用（多台），那么</a:t>
            </a:r>
            <a:r>
              <a:rPr lang="en-US" altLang="zh-CN" dirty="0" smtClean="0"/>
              <a:t>slave</a:t>
            </a:r>
            <a:r>
              <a:rPr lang="zh-CN" altLang="en-US" dirty="0" smtClean="0"/>
              <a:t>就需要动态获取 </a:t>
            </a:r>
            <a:r>
              <a:rPr lang="en-US" altLang="zh-CN" dirty="0" smtClean="0"/>
              <a:t>master </a:t>
            </a:r>
            <a:r>
              <a:rPr lang="zh-CN" altLang="en-US" dirty="0" smtClean="0"/>
              <a:t>的地址跟端口，这就需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要引入注册中心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927" y="1484784"/>
            <a:ext cx="4486275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256162" y="3902150"/>
            <a:ext cx="8118648" cy="1291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zh-CN" altLang="en-US" dirty="0"/>
              <a:t>注册中心，用于服务端注册远程服务以及客户端发现服务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zh-CN" altLang="en-US" dirty="0"/>
              <a:t>服务端，对外提供后台服务，将自己的服务信息注册到注册中心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zh-CN" altLang="en-US" dirty="0"/>
              <a:t>客户端，从注册中心获取远程服务的注册信息，然后进行远程过程调用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64088" y="1606106"/>
            <a:ext cx="3504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zookeeper，eureka，consul，etcd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6552" y="5548703"/>
            <a:ext cx="8123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Client </a:t>
            </a:r>
            <a:r>
              <a:rPr lang="zh-CN" altLang="en-US" b="1" dirty="0" smtClean="0"/>
              <a:t>需要动态感知</a:t>
            </a:r>
            <a:r>
              <a:rPr lang="en-US" altLang="zh-CN" b="1" dirty="0" smtClean="0"/>
              <a:t>server</a:t>
            </a:r>
            <a:r>
              <a:rPr lang="zh-CN" altLang="en-US" b="1" dirty="0" smtClean="0"/>
              <a:t>的上线下线，现在的相关注册中心都有连接心跳保证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56222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616168"/>
              </p:ext>
            </p:extLst>
          </p:nvPr>
        </p:nvGraphicFramePr>
        <p:xfrm>
          <a:off x="251520" y="1268760"/>
          <a:ext cx="8568953" cy="5425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2448272"/>
                <a:gridCol w="5040561"/>
              </a:tblGrid>
              <a:tr h="660530"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技术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描述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备注</a:t>
                      </a:r>
                      <a:endParaRPr lang="en-US" sz="2800" dirty="0"/>
                    </a:p>
                  </a:txBody>
                  <a:tcPr/>
                </a:tc>
              </a:tr>
              <a:tr h="670248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gRPC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Google</a:t>
                      </a:r>
                      <a:r>
                        <a:rPr lang="ja-JP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推出通用的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RPC</a:t>
                      </a:r>
                      <a:r>
                        <a:rPr lang="ja-JP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框架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</a:t>
                      </a:r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语言插件</a:t>
                      </a:r>
                      <a:r>
                        <a:rPr lang="en-US" sz="1600" dirty="0" err="1" smtClean="0"/>
                        <a:t>Github</a:t>
                      </a:r>
                      <a:r>
                        <a:rPr lang="zh-CN" altLang="en-US" sz="1600" dirty="0" smtClean="0"/>
                        <a:t>地址</a:t>
                      </a:r>
                      <a:r>
                        <a:rPr lang="en-US" altLang="zh-CN" sz="1600" dirty="0" smtClean="0"/>
                        <a:t>: </a:t>
                      </a:r>
                      <a:r>
                        <a:rPr lang="en-US" sz="1600" dirty="0" smtClean="0">
                          <a:hlinkClick r:id="rId2"/>
                        </a:rPr>
                        <a:t>https://github.com/grpc/grpc-go/</a:t>
                      </a:r>
                      <a:endParaRPr lang="en-US" sz="1600" dirty="0" smtClean="0"/>
                    </a:p>
                    <a:p>
                      <a:endParaRPr lang="en-US" sz="1600" dirty="0" smtClean="0"/>
                    </a:p>
                  </a:txBody>
                  <a:tcPr/>
                </a:tc>
              </a:tr>
              <a:tr h="66053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protobuf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序列化数据的协议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hlinkClick r:id="rId3"/>
                        </a:rPr>
                        <a:t>https://github.com/golang/protobuf</a:t>
                      </a:r>
                      <a:endParaRPr lang="en-US" sz="1600" dirty="0" smtClean="0"/>
                    </a:p>
                    <a:p>
                      <a:r>
                        <a:rPr lang="en-US" sz="1600" dirty="0" smtClean="0"/>
                        <a:t>https://github.com/protocolbuffers/protobuf</a:t>
                      </a:r>
                    </a:p>
                    <a:p>
                      <a:r>
                        <a:rPr lang="zh-CN" altLang="en-US" sz="1600" dirty="0" smtClean="0"/>
                        <a:t>包含</a:t>
                      </a:r>
                      <a:r>
                        <a:rPr lang="en-US" altLang="zh-CN" sz="1600" dirty="0" smtClean="0"/>
                        <a:t>proto </a:t>
                      </a:r>
                      <a:r>
                        <a:rPr lang="zh-CN" altLang="en-US" sz="1600" dirty="0" smtClean="0"/>
                        <a:t>和</a:t>
                      </a:r>
                      <a:r>
                        <a:rPr lang="en-US" sz="1600" dirty="0" err="1" smtClean="0"/>
                        <a:t>protoc</a:t>
                      </a:r>
                      <a:r>
                        <a:rPr lang="en-US" sz="1600" dirty="0" smtClean="0"/>
                        <a:t>-gen-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</a:t>
                      </a:r>
                      <a:endParaRPr lang="en-US" sz="1600" dirty="0" smtClean="0"/>
                    </a:p>
                    <a:p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</a:t>
                      </a:r>
                      <a:r>
                        <a:rPr lang="en-US" sz="1600" dirty="0" smtClean="0"/>
                        <a:t> get -u github.com/</a:t>
                      </a:r>
                      <a:r>
                        <a:rPr lang="en-US" sz="1600" dirty="0" err="1" smtClean="0"/>
                        <a:t>golang</a:t>
                      </a:r>
                      <a:r>
                        <a:rPr lang="en-US" sz="1600" dirty="0" smtClean="0"/>
                        <a:t>/</a:t>
                      </a:r>
                      <a:r>
                        <a:rPr lang="en-US" sz="1600" dirty="0" err="1" smtClean="0"/>
                        <a:t>protobuf</a:t>
                      </a:r>
                      <a:r>
                        <a:rPr lang="en-US" sz="1600" dirty="0" smtClean="0"/>
                        <a:t>/{</a:t>
                      </a:r>
                      <a:r>
                        <a:rPr lang="en-US" sz="1600" dirty="0" err="1" smtClean="0"/>
                        <a:t>proto,protoc</a:t>
                      </a:r>
                      <a:r>
                        <a:rPr lang="en-US" sz="1600" dirty="0" smtClean="0"/>
                        <a:t>-gen-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</a:t>
                      </a:r>
                      <a:r>
                        <a:rPr lang="en-US" sz="1600" dirty="0" smtClean="0"/>
                        <a:t>}</a:t>
                      </a:r>
                    </a:p>
                    <a:p>
                      <a:endParaRPr lang="en-US" sz="1600" dirty="0" smtClean="0"/>
                    </a:p>
                    <a:p>
                      <a:r>
                        <a:rPr lang="en-US" sz="1600" dirty="0" smtClean="0"/>
                        <a:t>Cd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protobuf</a:t>
                      </a:r>
                      <a:r>
                        <a:rPr lang="en-US" sz="1600" baseline="0" dirty="0" smtClean="0"/>
                        <a:t> </a:t>
                      </a:r>
                    </a:p>
                    <a:p>
                      <a:r>
                        <a:rPr lang="en-US" sz="1600" baseline="0" dirty="0" smtClean="0"/>
                        <a:t>./autogen.sh</a:t>
                      </a:r>
                    </a:p>
                    <a:p>
                      <a:r>
                        <a:rPr lang="en-US" sz="1600" baseline="0" dirty="0" smtClean="0"/>
                        <a:t>./configure</a:t>
                      </a:r>
                    </a:p>
                    <a:p>
                      <a:r>
                        <a:rPr lang="en-US" sz="1600" baseline="0" dirty="0" smtClean="0"/>
                        <a:t>Make</a:t>
                      </a:r>
                    </a:p>
                    <a:p>
                      <a:r>
                        <a:rPr lang="en-US" sz="1600" baseline="0" dirty="0" smtClean="0"/>
                        <a:t>Make install</a:t>
                      </a:r>
                      <a:endParaRPr lang="en-US" sz="1600" dirty="0" smtClean="0"/>
                    </a:p>
                  </a:txBody>
                  <a:tcPr/>
                </a:tc>
              </a:tr>
              <a:tr h="6605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golang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golang</a:t>
                      </a:r>
                      <a:r>
                        <a:rPr lang="ja-JP" altLang="en-US" sz="1400" dirty="0" smtClean="0"/>
                        <a:t>把这些官方依赖包</a:t>
                      </a:r>
                      <a:r>
                        <a:rPr lang="en-US" altLang="ja-JP" sz="1400" dirty="0" err="1" smtClean="0"/>
                        <a:t>github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hlinkClick r:id="rId4"/>
                        </a:rPr>
                        <a:t>https://github.com/golang</a:t>
                      </a:r>
                      <a:endParaRPr lang="en-US" sz="1400" dirty="0"/>
                    </a:p>
                  </a:txBody>
                  <a:tcPr/>
                </a:tc>
              </a:tr>
              <a:tr h="6605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</a:t>
                      </a:r>
                      <a:r>
                        <a:rPr lang="en-US" sz="1400" dirty="0" err="1" smtClean="0"/>
                        <a:t>genproto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grpc</a:t>
                      </a:r>
                      <a:r>
                        <a:rPr lang="en-US" sz="1400" dirty="0" smtClean="0"/>
                        <a:t>/status/status  </a:t>
                      </a:r>
                      <a:r>
                        <a:rPr lang="zh-CN" altLang="en-US" sz="1400" dirty="0" smtClean="0"/>
                        <a:t>依赖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https://github.com/google/go-genproto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51520" y="718374"/>
            <a:ext cx="2890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r>
              <a:rPr lang="zh-CN" altLang="en-US" dirty="0" smtClean="0"/>
              <a:t>与</a:t>
            </a:r>
            <a:r>
              <a:rPr lang="en-US" altLang="zh-CN" dirty="0" smtClean="0"/>
              <a:t>slave </a:t>
            </a:r>
            <a:r>
              <a:rPr lang="zh-CN" altLang="en-US" dirty="0"/>
              <a:t>之</a:t>
            </a:r>
            <a:r>
              <a:rPr lang="zh-CN" altLang="en-US" dirty="0" smtClean="0"/>
              <a:t>间使用</a:t>
            </a:r>
            <a:r>
              <a:rPr lang="en-US" altLang="zh-CN" dirty="0" smtClean="0"/>
              <a:t>RPC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89513"/>
            <a:ext cx="6061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主机分布式监控系统设计  </a:t>
            </a:r>
            <a:r>
              <a:rPr lang="en-US" altLang="zh-CN" sz="2800" b="1" dirty="0"/>
              <a:t>-- </a:t>
            </a:r>
            <a:r>
              <a:rPr lang="zh-CN" altLang="en-US" sz="2800" b="1" dirty="0" smtClean="0"/>
              <a:t>技术选型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397434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260918"/>
              </p:ext>
            </p:extLst>
          </p:nvPr>
        </p:nvGraphicFramePr>
        <p:xfrm>
          <a:off x="251520" y="1256302"/>
          <a:ext cx="8568953" cy="1330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2448272"/>
                <a:gridCol w="5040561"/>
              </a:tblGrid>
              <a:tr h="660530"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技术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描述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备注</a:t>
                      </a:r>
                      <a:endParaRPr lang="en-US" sz="2800" dirty="0"/>
                    </a:p>
                  </a:txBody>
                  <a:tcPr/>
                </a:tc>
              </a:tr>
              <a:tr h="67024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gorilla/mux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url</a:t>
                      </a:r>
                      <a:r>
                        <a:rPr lang="zh-CN" altLang="en-US" sz="1400" dirty="0" smtClean="0"/>
                        <a:t>路由系统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hlinkClick r:id="rId2"/>
                        </a:rPr>
                        <a:t>https://github.com/gorilla/mux</a:t>
                      </a:r>
                      <a:endParaRPr lang="en-US" sz="1400" dirty="0" smtClean="0"/>
                    </a:p>
                    <a:p>
                      <a:r>
                        <a:rPr lang="en-US" sz="1400" dirty="0" smtClean="0"/>
                        <a:t>https://tutorialedge.net/golang/creating-restful-api-with-golang/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1520" y="718374"/>
            <a:ext cx="3511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外部与</a:t>
            </a:r>
            <a:r>
              <a:rPr lang="en-US" dirty="0" smtClean="0"/>
              <a:t>Master</a:t>
            </a:r>
            <a:r>
              <a:rPr lang="zh-CN" altLang="en-US" dirty="0" smtClean="0"/>
              <a:t>之间使用</a:t>
            </a:r>
            <a:r>
              <a:rPr lang="en-US" altLang="zh-CN" dirty="0"/>
              <a:t> </a:t>
            </a:r>
            <a:r>
              <a:rPr lang="en-US" altLang="zh-CN" dirty="0" smtClean="0"/>
              <a:t>restful  </a:t>
            </a:r>
            <a:r>
              <a:rPr lang="en-US" altLang="zh-CN" dirty="0" err="1" smtClean="0"/>
              <a:t>api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03648" y="89513"/>
            <a:ext cx="6061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主机分布式监控系统设计  </a:t>
            </a:r>
            <a:r>
              <a:rPr lang="en-US" altLang="zh-CN" sz="2800" b="1" dirty="0"/>
              <a:t>-- </a:t>
            </a:r>
            <a:r>
              <a:rPr lang="zh-CN" altLang="en-US" sz="2800" b="1" dirty="0" smtClean="0"/>
              <a:t>技术选型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093613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15816" y="188640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应用监控设计</a:t>
            </a:r>
            <a:endParaRPr lang="zh-CN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54293" y="797914"/>
            <a:ext cx="84515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应用监监控指标（</a:t>
            </a:r>
            <a:r>
              <a:rPr lang="en-US" altLang="zh-CN" dirty="0" smtClean="0"/>
              <a:t>metric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1 </a:t>
            </a:r>
            <a:r>
              <a:rPr lang="zh-CN" altLang="en-US" dirty="0" smtClean="0"/>
              <a:t>模块间调用时间  </a:t>
            </a:r>
            <a:r>
              <a:rPr lang="en-US" altLang="zh-CN" dirty="0"/>
              <a:t> </a:t>
            </a:r>
            <a:r>
              <a:rPr lang="en-US" altLang="zh-CN" dirty="0" smtClean="0"/>
              <a:t>--  </a:t>
            </a:r>
            <a:r>
              <a:rPr lang="zh-CN" altLang="en-US" dirty="0" smtClean="0"/>
              <a:t>需要代码埋点，如在最开始调用模块生成全局</a:t>
            </a:r>
            <a:r>
              <a:rPr lang="en-US" altLang="zh-CN" dirty="0" smtClean="0"/>
              <a:t>ID, </a:t>
            </a:r>
            <a:r>
              <a:rPr lang="zh-CN" altLang="en-US" dirty="0" smtClean="0"/>
              <a:t>开始时间，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              </a:t>
            </a:r>
            <a:r>
              <a:rPr lang="zh-CN" altLang="en-US" dirty="0" smtClean="0"/>
              <a:t>调用计数器，模块名，然后直接写入数据库或本地文件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2" name="矩形 1"/>
          <p:cNvSpPr/>
          <p:nvPr/>
        </p:nvSpPr>
        <p:spPr>
          <a:xfrm>
            <a:off x="2411760" y="2780928"/>
            <a:ext cx="79208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模块</a:t>
            </a:r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3851920" y="2780928"/>
            <a:ext cx="79208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模块</a:t>
            </a:r>
            <a:r>
              <a:rPr lang="en-US" altLang="zh-CN" dirty="0" smtClean="0"/>
              <a:t>2</a:t>
            </a:r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5364088" y="2780928"/>
            <a:ext cx="79208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模块</a:t>
            </a:r>
            <a:r>
              <a:rPr lang="en-US" altLang="zh-CN" dirty="0" smtClean="0"/>
              <a:t>3</a:t>
            </a:r>
            <a:endParaRPr lang="en-US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323528" y="3068960"/>
            <a:ext cx="6840760" cy="92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3568" y="27089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请求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06733" y="3933056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模</a:t>
            </a:r>
            <a:r>
              <a:rPr lang="zh-CN" altLang="en-US" dirty="0" smtClean="0"/>
              <a:t>块</a:t>
            </a:r>
            <a:r>
              <a:rPr lang="en-US" altLang="zh-CN" dirty="0" smtClean="0"/>
              <a:t>1</a:t>
            </a:r>
            <a:r>
              <a:rPr lang="zh-CN" altLang="en-US" dirty="0" smtClean="0"/>
              <a:t>判断请求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301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276958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用户登录检验、访问权限限制实现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99592" y="836712"/>
            <a:ext cx="804258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django</a:t>
            </a:r>
            <a:r>
              <a:rPr lang="en-US" altLang="zh-CN" dirty="0" smtClean="0"/>
              <a:t> middleware </a:t>
            </a:r>
            <a:r>
              <a:rPr lang="zh-CN" altLang="en-US" dirty="0" smtClean="0"/>
              <a:t>实现，这样不用在每个视图上加装饰器：</a:t>
            </a:r>
            <a:endParaRPr lang="en-US" altLang="zh-CN" dirty="0" smtClean="0"/>
          </a:p>
          <a:p>
            <a:endParaRPr lang="en-US" altLang="zh-CN" b="1" dirty="0" smtClean="0"/>
          </a:p>
          <a:p>
            <a:r>
              <a:rPr lang="zh-CN" altLang="en-US" b="1" dirty="0" smtClean="0"/>
              <a:t>功能：</a:t>
            </a:r>
            <a:endParaRPr lang="en-US" altLang="zh-CN" b="1" dirty="0" smtClean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     </a:t>
            </a:r>
            <a:r>
              <a:rPr lang="en-US" altLang="zh-CN" dirty="0" smtClean="0"/>
              <a:t>1  </a:t>
            </a:r>
            <a:r>
              <a:rPr lang="zh-CN" altLang="en-US" dirty="0" smtClean="0"/>
              <a:t>判断用户是否登录</a:t>
            </a:r>
            <a:endParaRPr lang="en-US" altLang="zh-CN" dirty="0" smtClean="0"/>
          </a:p>
          <a:p>
            <a:r>
              <a:rPr lang="en-US" altLang="zh-CN" dirty="0" smtClean="0"/>
              <a:t>           2 </a:t>
            </a:r>
            <a:r>
              <a:rPr lang="zh-CN" altLang="en-US" dirty="0" smtClean="0"/>
              <a:t>对用户访问的</a:t>
            </a:r>
            <a:r>
              <a:rPr lang="en-US" altLang="zh-CN" dirty="0" smtClean="0"/>
              <a:t>URL</a:t>
            </a:r>
            <a:r>
              <a:rPr lang="zh-CN" altLang="en-US" dirty="0" smtClean="0"/>
              <a:t>进行限制，虽然普通用户在页面上只能看到相应</a:t>
            </a:r>
            <a:r>
              <a:rPr lang="en-US" altLang="zh-CN" dirty="0" smtClean="0"/>
              <a:t>role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</a:t>
            </a:r>
            <a:r>
              <a:rPr lang="zh-CN" altLang="en-US" dirty="0" smtClean="0"/>
              <a:t>绑定的菜单，但是如果用户直接访问不被允许的</a:t>
            </a:r>
            <a:r>
              <a:rPr lang="en-US" altLang="zh-CN" dirty="0" smtClean="0"/>
              <a:t>URL</a:t>
            </a:r>
            <a:r>
              <a:rPr lang="zh-CN" altLang="en-US" dirty="0" smtClean="0"/>
              <a:t>，也是能打开的，</a:t>
            </a:r>
            <a:endParaRPr lang="en-US" altLang="zh-CN" dirty="0" smtClean="0"/>
          </a:p>
          <a:p>
            <a:r>
              <a:rPr lang="en-US" altLang="zh-CN" dirty="0" smtClean="0"/>
              <a:t>              </a:t>
            </a:r>
            <a:r>
              <a:rPr lang="zh-CN" altLang="en-US" dirty="0" smtClean="0"/>
              <a:t>所以需要对</a:t>
            </a:r>
            <a:r>
              <a:rPr lang="en-US" altLang="zh-CN" dirty="0" smtClean="0"/>
              <a:t>URL</a:t>
            </a:r>
            <a:r>
              <a:rPr lang="zh-CN" altLang="en-US" dirty="0" smtClean="0"/>
              <a:t>限制</a:t>
            </a:r>
            <a:endParaRPr lang="en-US" altLang="zh-CN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51520" y="3140968"/>
            <a:ext cx="86906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Request</a:t>
            </a:r>
            <a:r>
              <a:rPr lang="zh-CN" altLang="en-US" dirty="0" smtClean="0"/>
              <a:t>情况：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）未登录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请求登录页面</a:t>
            </a:r>
            <a:r>
              <a:rPr lang="en-US" altLang="zh-CN" dirty="0" smtClean="0"/>
              <a:t>( no session and  login url )</a:t>
            </a:r>
            <a:r>
              <a:rPr lang="zh-CN" altLang="en-US" dirty="0" smtClean="0"/>
              <a:t> </a:t>
            </a:r>
            <a:r>
              <a:rPr lang="en-US" altLang="zh-CN" dirty="0" smtClean="0"/>
              <a:t>-&gt;  pass</a:t>
            </a:r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请求其它页面</a:t>
            </a:r>
            <a:r>
              <a:rPr lang="en-US" altLang="zh-CN" dirty="0" smtClean="0"/>
              <a:t>( no session and  other url )</a:t>
            </a:r>
            <a:r>
              <a:rPr lang="zh-CN" altLang="en-US" dirty="0" smtClean="0"/>
              <a:t> </a:t>
            </a:r>
            <a:r>
              <a:rPr lang="en-US" altLang="zh-CN" dirty="0" smtClean="0"/>
              <a:t>-&gt;  </a:t>
            </a:r>
            <a:r>
              <a:rPr lang="zh-CN" altLang="en-US" dirty="0" smtClean="0"/>
              <a:t>转到</a:t>
            </a:r>
            <a:r>
              <a:rPr lang="en-US" altLang="zh-CN" dirty="0" smtClean="0"/>
              <a:t>login</a:t>
            </a:r>
            <a:r>
              <a:rPr lang="zh-CN" altLang="en-US" dirty="0" smtClean="0"/>
              <a:t>页面</a:t>
            </a:r>
            <a:endParaRPr lang="en-US" altLang="zh-CN" dirty="0" smtClean="0"/>
          </a:p>
          <a:p>
            <a:r>
              <a:rPr lang="en-US" altLang="zh-CN" dirty="0" smtClean="0"/>
              <a:t> 2</a:t>
            </a:r>
            <a:r>
              <a:rPr lang="zh-CN" altLang="en-US" dirty="0" smtClean="0"/>
              <a:t>）已登录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请求登录页面</a:t>
            </a:r>
            <a:r>
              <a:rPr lang="en-US" altLang="zh-CN" dirty="0" smtClean="0"/>
              <a:t>( have session and login url</a:t>
            </a:r>
            <a:r>
              <a:rPr lang="en-US" altLang="zh-CN" dirty="0"/>
              <a:t> </a:t>
            </a:r>
            <a:r>
              <a:rPr lang="en-US" altLang="zh-CN" dirty="0" smtClean="0"/>
              <a:t>) -&gt;  </a:t>
            </a:r>
            <a:r>
              <a:rPr lang="zh-CN" altLang="en-US" dirty="0" smtClean="0"/>
              <a:t>转到</a:t>
            </a:r>
            <a:r>
              <a:rPr lang="en-US" altLang="zh-CN" dirty="0" smtClean="0"/>
              <a:t>index</a:t>
            </a:r>
          </a:p>
          <a:p>
            <a:r>
              <a:rPr lang="en-US" altLang="zh-CN" dirty="0"/>
              <a:t>	</a:t>
            </a:r>
            <a:r>
              <a:rPr lang="zh-CN" altLang="en-US" dirty="0" smtClean="0"/>
              <a:t>请求其它页面</a:t>
            </a:r>
            <a:r>
              <a:rPr lang="en-US" altLang="zh-CN" dirty="0" smtClean="0"/>
              <a:t>( </a:t>
            </a:r>
            <a:r>
              <a:rPr lang="en-US" altLang="zh-CN" dirty="0"/>
              <a:t>have session and </a:t>
            </a:r>
            <a:r>
              <a:rPr lang="en-US" altLang="zh-CN" dirty="0" smtClean="0"/>
              <a:t>other url </a:t>
            </a:r>
            <a:r>
              <a:rPr lang="en-US" altLang="zh-CN" dirty="0"/>
              <a:t>) </a:t>
            </a:r>
            <a:r>
              <a:rPr lang="en-US" altLang="zh-CN" dirty="0" smtClean="0"/>
              <a:t>-&gt;  url </a:t>
            </a:r>
            <a:r>
              <a:rPr lang="zh-CN" altLang="en-US" dirty="0" smtClean="0"/>
              <a:t>判断</a:t>
            </a:r>
            <a:r>
              <a:rPr lang="en-US" altLang="zh-CN" dirty="0" smtClean="0"/>
              <a:t>-&gt;  (pass or denied)</a:t>
            </a:r>
            <a:r>
              <a:rPr lang="zh-CN" altLang="en-US" dirty="0" smtClean="0"/>
              <a:t> 这里面包含了</a:t>
            </a:r>
            <a:r>
              <a:rPr lang="en-US" altLang="zh-CN" dirty="0" smtClean="0"/>
              <a:t>logout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logout</a:t>
            </a:r>
            <a:r>
              <a:rPr lang="zh-CN" altLang="en-US" dirty="0"/>
              <a:t> </a:t>
            </a:r>
            <a:r>
              <a:rPr lang="zh-CN" altLang="en-US" dirty="0" smtClean="0"/>
              <a:t>需要全部</a:t>
            </a:r>
            <a:r>
              <a:rPr lang="en-US" altLang="zh-CN" dirty="0" smtClean="0"/>
              <a:t>pass</a:t>
            </a:r>
          </a:p>
        </p:txBody>
      </p:sp>
    </p:spTree>
    <p:extLst>
      <p:ext uri="{BB962C8B-B14F-4D97-AF65-F5344CB8AC3E}">
        <p14:creationId xmlns:p14="http://schemas.microsoft.com/office/powerpoint/2010/main" val="2294235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/>
          <p:cNvCxnSpPr/>
          <p:nvPr/>
        </p:nvCxnSpPr>
        <p:spPr>
          <a:xfrm>
            <a:off x="4473255" y="0"/>
            <a:ext cx="0" cy="548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菱形 5"/>
          <p:cNvSpPr/>
          <p:nvPr/>
        </p:nvSpPr>
        <p:spPr>
          <a:xfrm>
            <a:off x="4117759" y="548680"/>
            <a:ext cx="738251" cy="504056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473255" y="73728"/>
            <a:ext cx="90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request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 flipH="1">
            <a:off x="4113215" y="677597"/>
            <a:ext cx="7100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登录判断</a:t>
            </a:r>
            <a:endParaRPr lang="zh-CN" altLang="en-US" sz="1000" dirty="0"/>
          </a:p>
        </p:txBody>
      </p:sp>
      <p:cxnSp>
        <p:nvCxnSpPr>
          <p:cNvPr id="10" name="肘形连接符 9"/>
          <p:cNvCxnSpPr>
            <a:stCxn id="8" idx="3"/>
            <a:endCxn id="25" idx="0"/>
          </p:cNvCxnSpPr>
          <p:nvPr/>
        </p:nvCxnSpPr>
        <p:spPr>
          <a:xfrm rot="10800000" flipV="1">
            <a:off x="2947503" y="800707"/>
            <a:ext cx="1165712" cy="60064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44575" y="51682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未登录</a:t>
            </a:r>
            <a:endParaRPr lang="zh-CN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437102" y="51682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已</a:t>
            </a:r>
            <a:r>
              <a:rPr lang="zh-CN" altLang="en-US" sz="1200" dirty="0" smtClean="0"/>
              <a:t>登录</a:t>
            </a:r>
            <a:endParaRPr lang="zh-CN" altLang="en-US" sz="1200" dirty="0"/>
          </a:p>
        </p:txBody>
      </p:sp>
      <p:sp>
        <p:nvSpPr>
          <p:cNvPr id="25" name="菱形 24"/>
          <p:cNvSpPr/>
          <p:nvPr/>
        </p:nvSpPr>
        <p:spPr>
          <a:xfrm>
            <a:off x="2578377" y="1401355"/>
            <a:ext cx="738251" cy="504056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 flipH="1">
            <a:off x="2573833" y="1530272"/>
            <a:ext cx="7100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请求判断</a:t>
            </a:r>
            <a:endParaRPr lang="zh-CN" altLang="en-US" sz="1000" dirty="0"/>
          </a:p>
        </p:txBody>
      </p:sp>
      <p:cxnSp>
        <p:nvCxnSpPr>
          <p:cNvPr id="32" name="肘形连接符 31"/>
          <p:cNvCxnSpPr>
            <a:stCxn id="25" idx="1"/>
          </p:cNvCxnSpPr>
          <p:nvPr/>
        </p:nvCxnSpPr>
        <p:spPr>
          <a:xfrm rot="10800000" flipV="1">
            <a:off x="1709737" y="1653382"/>
            <a:ext cx="868640" cy="98352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720577" y="1376383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/login/</a:t>
            </a:r>
            <a:endParaRPr lang="zh-CN" altLang="en-US" sz="1200" dirty="0"/>
          </a:p>
        </p:txBody>
      </p:sp>
      <p:cxnSp>
        <p:nvCxnSpPr>
          <p:cNvPr id="37" name="肘形连接符 36"/>
          <p:cNvCxnSpPr>
            <a:stCxn id="25" idx="3"/>
          </p:cNvCxnSpPr>
          <p:nvPr/>
        </p:nvCxnSpPr>
        <p:spPr>
          <a:xfrm>
            <a:off x="3316628" y="1653383"/>
            <a:ext cx="652603" cy="98352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309432" y="1395679"/>
            <a:ext cx="643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/other/</a:t>
            </a:r>
            <a:endParaRPr lang="zh-CN" altLang="en-US" sz="1200" dirty="0"/>
          </a:p>
        </p:txBody>
      </p:sp>
      <p:sp>
        <p:nvSpPr>
          <p:cNvPr id="40" name="圆角矩形 39"/>
          <p:cNvSpPr/>
          <p:nvPr/>
        </p:nvSpPr>
        <p:spPr>
          <a:xfrm>
            <a:off x="3509937" y="2636911"/>
            <a:ext cx="886766" cy="5040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Redirect</a:t>
            </a: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/login/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菱形 46"/>
          <p:cNvSpPr/>
          <p:nvPr/>
        </p:nvSpPr>
        <p:spPr>
          <a:xfrm>
            <a:off x="6921527" y="1420650"/>
            <a:ext cx="738251" cy="504056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 flipH="1">
            <a:off x="6949752" y="1538218"/>
            <a:ext cx="7100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请求判断</a:t>
            </a:r>
            <a:endParaRPr lang="zh-CN" altLang="en-US" sz="1000" dirty="0"/>
          </a:p>
        </p:txBody>
      </p:sp>
      <p:cxnSp>
        <p:nvCxnSpPr>
          <p:cNvPr id="50" name="肘形连接符 49"/>
          <p:cNvCxnSpPr>
            <a:stCxn id="6" idx="3"/>
            <a:endCxn id="47" idx="0"/>
          </p:cNvCxnSpPr>
          <p:nvPr/>
        </p:nvCxnSpPr>
        <p:spPr>
          <a:xfrm>
            <a:off x="4856010" y="800708"/>
            <a:ext cx="2434643" cy="61994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圆角矩形 50"/>
          <p:cNvSpPr/>
          <p:nvPr/>
        </p:nvSpPr>
        <p:spPr>
          <a:xfrm>
            <a:off x="8505703" y="2635536"/>
            <a:ext cx="602801" cy="5040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pass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53" name="肘形连接符 52"/>
          <p:cNvCxnSpPr>
            <a:stCxn id="47" idx="3"/>
            <a:endCxn id="51" idx="0"/>
          </p:cNvCxnSpPr>
          <p:nvPr/>
        </p:nvCxnSpPr>
        <p:spPr>
          <a:xfrm>
            <a:off x="7659778" y="1672678"/>
            <a:ext cx="1147326" cy="96285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897844" y="1376382"/>
            <a:ext cx="704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/logout/</a:t>
            </a:r>
            <a:endParaRPr lang="zh-CN" altLang="en-US" sz="1200" dirty="0"/>
          </a:p>
        </p:txBody>
      </p:sp>
      <p:sp>
        <p:nvSpPr>
          <p:cNvPr id="56" name="菱形 55"/>
          <p:cNvSpPr/>
          <p:nvPr/>
        </p:nvSpPr>
        <p:spPr>
          <a:xfrm>
            <a:off x="5421116" y="2635536"/>
            <a:ext cx="738251" cy="504056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肘形连接符 57"/>
          <p:cNvCxnSpPr>
            <a:stCxn id="47" idx="1"/>
            <a:endCxn id="56" idx="0"/>
          </p:cNvCxnSpPr>
          <p:nvPr/>
        </p:nvCxnSpPr>
        <p:spPr>
          <a:xfrm rot="10800000" flipV="1">
            <a:off x="5790243" y="1672678"/>
            <a:ext cx="1131285" cy="96285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421116" y="2718287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url acl</a:t>
            </a:r>
            <a:endParaRPr lang="zh-CN" altLang="en-US" sz="1600" dirty="0"/>
          </a:p>
        </p:txBody>
      </p:sp>
      <p:sp>
        <p:nvSpPr>
          <p:cNvPr id="61" name="TextBox 60"/>
          <p:cNvSpPr txBox="1"/>
          <p:nvPr/>
        </p:nvSpPr>
        <p:spPr>
          <a:xfrm>
            <a:off x="6034034" y="1390728"/>
            <a:ext cx="643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/other/</a:t>
            </a:r>
            <a:endParaRPr lang="zh-CN" altLang="en-US" sz="1200" dirty="0"/>
          </a:p>
        </p:txBody>
      </p:sp>
      <p:sp>
        <p:nvSpPr>
          <p:cNvPr id="62" name="圆角矩形 61"/>
          <p:cNvSpPr/>
          <p:nvPr/>
        </p:nvSpPr>
        <p:spPr>
          <a:xfrm>
            <a:off x="7497592" y="3894888"/>
            <a:ext cx="1440160" cy="3592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home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4" name="肘形连接符 63"/>
          <p:cNvCxnSpPr>
            <a:stCxn id="56" idx="3"/>
            <a:endCxn id="62" idx="0"/>
          </p:cNvCxnSpPr>
          <p:nvPr/>
        </p:nvCxnSpPr>
        <p:spPr>
          <a:xfrm>
            <a:off x="6159367" y="2887564"/>
            <a:ext cx="2058305" cy="10073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631648" y="2533621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url == /</a:t>
            </a:r>
            <a:endParaRPr lang="zh-CN" altLang="en-US" dirty="0"/>
          </a:p>
        </p:txBody>
      </p:sp>
      <p:sp>
        <p:nvSpPr>
          <p:cNvPr id="79" name="圆角矩形 78"/>
          <p:cNvSpPr/>
          <p:nvPr/>
        </p:nvSpPr>
        <p:spPr>
          <a:xfrm>
            <a:off x="1266353" y="2663189"/>
            <a:ext cx="886766" cy="5040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Redirect</a:t>
            </a: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/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0" name="菱形 79"/>
          <p:cNvSpPr/>
          <p:nvPr/>
        </p:nvSpPr>
        <p:spPr>
          <a:xfrm>
            <a:off x="1299223" y="3717032"/>
            <a:ext cx="793224" cy="578634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1257157" y="386784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获取首页</a:t>
            </a:r>
            <a:endParaRPr lang="zh-CN" altLang="en-US" sz="1200" dirty="0"/>
          </a:p>
        </p:txBody>
      </p:sp>
      <p:cxnSp>
        <p:nvCxnSpPr>
          <p:cNvPr id="83" name="直接箭头连接符 82"/>
          <p:cNvCxnSpPr>
            <a:stCxn id="79" idx="2"/>
          </p:cNvCxnSpPr>
          <p:nvPr/>
        </p:nvCxnSpPr>
        <p:spPr>
          <a:xfrm>
            <a:off x="1709736" y="3167246"/>
            <a:ext cx="0" cy="5497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圆角矩形 83"/>
          <p:cNvSpPr/>
          <p:nvPr/>
        </p:nvSpPr>
        <p:spPr>
          <a:xfrm>
            <a:off x="368799" y="4509120"/>
            <a:ext cx="602801" cy="5040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87" name="肘形连接符 86"/>
          <p:cNvCxnSpPr>
            <a:stCxn id="80" idx="1"/>
            <a:endCxn id="84" idx="0"/>
          </p:cNvCxnSpPr>
          <p:nvPr/>
        </p:nvCxnSpPr>
        <p:spPr>
          <a:xfrm rot="10800000" flipV="1">
            <a:off x="670201" y="4006348"/>
            <a:ext cx="629023" cy="50277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0" y="3550503"/>
            <a:ext cx="1550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SysRole</a:t>
            </a:r>
            <a:r>
              <a:rPr lang="zh-CN" altLang="en-US" sz="1200" dirty="0" smtClean="0"/>
              <a:t>有</a:t>
            </a:r>
            <a:r>
              <a:rPr lang="en-US" altLang="zh-CN" sz="1200" dirty="0" smtClean="0"/>
              <a:t>home_page</a:t>
            </a:r>
            <a:endParaRPr lang="zh-CN" altLang="en-US" sz="1200" dirty="0"/>
          </a:p>
        </p:txBody>
      </p:sp>
      <p:sp>
        <p:nvSpPr>
          <p:cNvPr id="91" name="TextBox 90"/>
          <p:cNvSpPr txBox="1"/>
          <p:nvPr/>
        </p:nvSpPr>
        <p:spPr>
          <a:xfrm>
            <a:off x="271692" y="4630343"/>
            <a:ext cx="7970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返回</a:t>
            </a:r>
            <a:r>
              <a:rPr lang="en-US" altLang="zh-CN" sz="1100" dirty="0" smtClean="0"/>
              <a:t>home</a:t>
            </a:r>
            <a:endParaRPr lang="zh-CN" altLang="en-US" sz="1100" dirty="0"/>
          </a:p>
        </p:txBody>
      </p:sp>
      <p:sp>
        <p:nvSpPr>
          <p:cNvPr id="92" name="圆角矩形 91"/>
          <p:cNvSpPr/>
          <p:nvPr/>
        </p:nvSpPr>
        <p:spPr>
          <a:xfrm>
            <a:off x="1854193" y="4509120"/>
            <a:ext cx="1205639" cy="7920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94" name="肘形连接符 93"/>
          <p:cNvCxnSpPr>
            <a:stCxn id="80" idx="3"/>
            <a:endCxn id="92" idx="0"/>
          </p:cNvCxnSpPr>
          <p:nvPr/>
        </p:nvCxnSpPr>
        <p:spPr>
          <a:xfrm>
            <a:off x="2092447" y="4006349"/>
            <a:ext cx="364566" cy="50277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1978043" y="365976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未定义</a:t>
            </a:r>
            <a:endParaRPr lang="zh-CN" altLang="en-US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1869185" y="4522621"/>
            <a:ext cx="119064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Redirect </a:t>
            </a:r>
            <a:r>
              <a:rPr lang="zh-CN" altLang="en-US" sz="1400" dirty="0" smtClean="0"/>
              <a:t>用户</a:t>
            </a:r>
            <a:endParaRPr lang="en-US" altLang="zh-CN" sz="1400" dirty="0" smtClean="0"/>
          </a:p>
          <a:p>
            <a:r>
              <a:rPr lang="zh-CN" altLang="en-US" sz="1400" dirty="0" smtClean="0"/>
              <a:t>菜单列表的</a:t>
            </a:r>
            <a:endParaRPr lang="en-US" altLang="zh-CN" sz="1400" dirty="0" smtClean="0"/>
          </a:p>
          <a:p>
            <a:r>
              <a:rPr lang="zh-CN" altLang="en-US" sz="1400" dirty="0" smtClean="0"/>
              <a:t>第一个菜单</a:t>
            </a:r>
            <a:endParaRPr lang="zh-CN" altLang="en-US" sz="1400" dirty="0"/>
          </a:p>
        </p:txBody>
      </p:sp>
      <p:sp>
        <p:nvSpPr>
          <p:cNvPr id="100" name="菱形 99"/>
          <p:cNvSpPr/>
          <p:nvPr/>
        </p:nvSpPr>
        <p:spPr>
          <a:xfrm>
            <a:off x="4499992" y="3738678"/>
            <a:ext cx="738251" cy="504056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" name="肘形连接符 101"/>
          <p:cNvCxnSpPr>
            <a:stCxn id="56" idx="1"/>
            <a:endCxn id="100" idx="0"/>
          </p:cNvCxnSpPr>
          <p:nvPr/>
        </p:nvCxnSpPr>
        <p:spPr>
          <a:xfrm rot="10800000" flipV="1">
            <a:off x="4869118" y="2887564"/>
            <a:ext cx="551998" cy="85111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4800046" y="2501355"/>
            <a:ext cx="87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/other/</a:t>
            </a:r>
            <a:endParaRPr lang="zh-CN" alt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4499992" y="3821683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perm</a:t>
            </a:r>
            <a:endParaRPr lang="zh-CN" altLang="en-US" dirty="0"/>
          </a:p>
        </p:txBody>
      </p:sp>
      <p:sp>
        <p:nvSpPr>
          <p:cNvPr id="106" name="圆角矩形 105"/>
          <p:cNvSpPr/>
          <p:nvPr/>
        </p:nvSpPr>
        <p:spPr>
          <a:xfrm>
            <a:off x="3667830" y="4757228"/>
            <a:ext cx="602801" cy="5040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pass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5556566" y="4761148"/>
            <a:ext cx="1203702" cy="5040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Forbidden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09" name="肘形连接符 108"/>
          <p:cNvCxnSpPr>
            <a:stCxn id="105" idx="1"/>
            <a:endCxn id="106" idx="0"/>
          </p:cNvCxnSpPr>
          <p:nvPr/>
        </p:nvCxnSpPr>
        <p:spPr>
          <a:xfrm rot="10800000" flipV="1">
            <a:off x="3969232" y="4006348"/>
            <a:ext cx="530761" cy="75087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肘形连接符 110"/>
          <p:cNvCxnSpPr>
            <a:stCxn id="100" idx="3"/>
            <a:endCxn id="107" idx="0"/>
          </p:cNvCxnSpPr>
          <p:nvPr/>
        </p:nvCxnSpPr>
        <p:spPr>
          <a:xfrm>
            <a:off x="5238243" y="3990706"/>
            <a:ext cx="920174" cy="77044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4086174" y="368900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</a:t>
            </a:r>
            <a:endParaRPr lang="zh-CN" alt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5457851" y="370774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4184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1760" y="201124"/>
            <a:ext cx="3725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 smtClean="0"/>
              <a:t>Mesos</a:t>
            </a:r>
            <a:r>
              <a:rPr lang="en-US" altLang="zh-CN" sz="2400" b="1" dirty="0" smtClean="0"/>
              <a:t> Cluster  Table Design</a:t>
            </a:r>
            <a:endParaRPr lang="zh-CN" altLang="en-US" sz="2400" b="1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279137"/>
              </p:ext>
            </p:extLst>
          </p:nvPr>
        </p:nvGraphicFramePr>
        <p:xfrm>
          <a:off x="323528" y="1052736"/>
          <a:ext cx="8496944" cy="30108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0"/>
                <a:gridCol w="5616624"/>
              </a:tblGrid>
              <a:tr h="43449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Table  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Description</a:t>
                      </a:r>
                      <a:endParaRPr lang="zh-CN" altLang="en-US" dirty="0"/>
                    </a:p>
                  </a:txBody>
                  <a:tcPr/>
                </a:tc>
              </a:tr>
              <a:tr h="434499">
                <a:tc>
                  <a:txBody>
                    <a:bodyPr/>
                    <a:lstStyle/>
                    <a:p>
                      <a:r>
                        <a:rPr lang="en-US" altLang="zh-CN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PaasHost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空闲主机表</a:t>
                      </a:r>
                      <a:endParaRPr lang="zh-CN" altLang="en-US" dirty="0"/>
                    </a:p>
                  </a:txBody>
                  <a:tcPr/>
                </a:tc>
              </a:tr>
              <a:tr h="427146">
                <a:tc>
                  <a:txBody>
                    <a:bodyPr/>
                    <a:lstStyle/>
                    <a:p>
                      <a:r>
                        <a:rPr lang="en-US" altLang="zh-CN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MesosCluster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集群基本配置，部署状态</a:t>
                      </a:r>
                      <a:endParaRPr lang="zh-CN" altLang="en-US" dirty="0"/>
                    </a:p>
                  </a:txBody>
                  <a:tcPr/>
                </a:tc>
              </a:tr>
              <a:tr h="434499">
                <a:tc>
                  <a:txBody>
                    <a:bodyPr/>
                    <a:lstStyle/>
                    <a:p>
                      <a:r>
                        <a:rPr lang="en-US" altLang="zh-CN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MesosDeployLog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集群部署日志</a:t>
                      </a:r>
                      <a:endParaRPr lang="zh-CN" altLang="en-US" dirty="0"/>
                    </a:p>
                  </a:txBody>
                  <a:tcPr/>
                </a:tc>
              </a:tr>
              <a:tr h="429597">
                <a:tc>
                  <a:txBody>
                    <a:bodyPr/>
                    <a:lstStyle/>
                    <a:p>
                      <a:r>
                        <a:rPr lang="en-US" altLang="zh-CN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MesosClusterOverview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集群运行概览（集群</a:t>
                      </a:r>
                      <a:r>
                        <a:rPr lang="en-US" altLang="zh-CN" dirty="0" smtClean="0"/>
                        <a:t>CPU</a:t>
                      </a:r>
                      <a:r>
                        <a:rPr lang="zh-CN" altLang="en-US" dirty="0" smtClean="0"/>
                        <a:t>，内存，磁盘，</a:t>
                      </a:r>
                      <a:r>
                        <a:rPr lang="en-US" altLang="zh-CN" dirty="0" smtClean="0"/>
                        <a:t>master leader, </a:t>
                      </a:r>
                      <a:r>
                        <a:rPr lang="zh-CN" altLang="en-US" dirty="0" smtClean="0"/>
                        <a:t>集群运行总容器数，各组件状态）</a:t>
                      </a:r>
                      <a:endParaRPr lang="zh-CN" altLang="en-US" dirty="0"/>
                    </a:p>
                  </a:txBody>
                  <a:tcPr/>
                </a:tc>
              </a:tr>
              <a:tr h="434499">
                <a:tc>
                  <a:txBody>
                    <a:bodyPr/>
                    <a:lstStyle/>
                    <a:p>
                      <a:r>
                        <a:rPr lang="en-US" altLang="zh-CN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MesosClusterDetail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集群各组件下的具体节点情况（容器运行情况，服务运行情况）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9135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1760" y="201124"/>
            <a:ext cx="3976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 smtClean="0"/>
              <a:t>Mesos</a:t>
            </a:r>
            <a:r>
              <a:rPr lang="en-US" altLang="zh-CN" sz="2400" b="1" dirty="0" smtClean="0"/>
              <a:t> Cluster  </a:t>
            </a:r>
            <a:r>
              <a:rPr lang="zh-CN" altLang="en-US" sz="2400" b="1" dirty="0" smtClean="0"/>
              <a:t>监控任务实现</a:t>
            </a:r>
            <a:endParaRPr lang="zh-CN" altLang="en-US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23528" y="1124744"/>
            <a:ext cx="844378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/>
              <a:t>一个</a:t>
            </a:r>
            <a:r>
              <a:rPr lang="en-US" altLang="zh-CN" dirty="0" err="1" smtClean="0"/>
              <a:t>mesos</a:t>
            </a:r>
            <a:r>
              <a:rPr lang="zh-CN" altLang="en-US" dirty="0" smtClean="0"/>
              <a:t>集群只有一个</a:t>
            </a:r>
            <a:r>
              <a:rPr lang="en-US" altLang="zh-CN" dirty="0" err="1" smtClean="0"/>
              <a:t>mesos</a:t>
            </a:r>
            <a:r>
              <a:rPr lang="en-US" altLang="zh-CN" dirty="0" smtClean="0"/>
              <a:t> master</a:t>
            </a:r>
            <a:r>
              <a:rPr lang="zh-CN" altLang="en-US" dirty="0" smtClean="0"/>
              <a:t>集群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/>
              <a:t>一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mesos</a:t>
            </a:r>
            <a:r>
              <a:rPr lang="en-US" altLang="zh-CN" dirty="0" smtClean="0"/>
              <a:t> master</a:t>
            </a:r>
            <a:r>
              <a:rPr lang="zh-CN" altLang="en-US" dirty="0" smtClean="0"/>
              <a:t>集群可以有多个</a:t>
            </a:r>
            <a:r>
              <a:rPr lang="en-US" altLang="zh-CN" dirty="0" smtClean="0"/>
              <a:t>marathon</a:t>
            </a:r>
            <a:r>
              <a:rPr lang="zh-CN" altLang="en-US" dirty="0" smtClean="0"/>
              <a:t>集群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/>
              <a:t>一</a:t>
            </a:r>
            <a:r>
              <a:rPr lang="zh-CN" altLang="en-US" dirty="0"/>
              <a:t>个</a:t>
            </a:r>
            <a:r>
              <a:rPr lang="en-US" altLang="zh-CN" dirty="0" err="1"/>
              <a:t>mesos</a:t>
            </a:r>
            <a:r>
              <a:rPr lang="en-US" altLang="zh-CN" dirty="0"/>
              <a:t> master</a:t>
            </a:r>
            <a:r>
              <a:rPr lang="zh-CN" altLang="en-US" dirty="0"/>
              <a:t>集群可以有多</a:t>
            </a:r>
            <a:r>
              <a:rPr lang="zh-CN" altLang="en-US" dirty="0" smtClean="0"/>
              <a:t>个 </a:t>
            </a:r>
            <a:r>
              <a:rPr lang="en-US" altLang="zh-CN" dirty="0" err="1" smtClean="0"/>
              <a:t>haproxy</a:t>
            </a:r>
            <a:r>
              <a:rPr lang="en-US" altLang="zh-CN" dirty="0" smtClean="0"/>
              <a:t> </a:t>
            </a:r>
            <a:r>
              <a:rPr lang="zh-CN" altLang="en-US" dirty="0" smtClean="0"/>
              <a:t>集群</a:t>
            </a:r>
            <a:r>
              <a:rPr lang="en-US" altLang="zh-CN" dirty="0" smtClean="0"/>
              <a:t>(</a:t>
            </a:r>
            <a:r>
              <a:rPr lang="zh-CN" altLang="en-US" sz="1600" dirty="0" smtClean="0">
                <a:solidFill>
                  <a:srgbClr val="FF0000"/>
                </a:solidFill>
              </a:rPr>
              <a:t>其实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haproxy</a:t>
            </a:r>
            <a:r>
              <a:rPr lang="zh-CN" altLang="en-US" sz="1600" dirty="0" smtClean="0">
                <a:solidFill>
                  <a:srgbClr val="FF0000"/>
                </a:solidFill>
              </a:rPr>
              <a:t>是与</a:t>
            </a:r>
            <a:r>
              <a:rPr lang="en-US" altLang="zh-CN" sz="1600" dirty="0" smtClean="0">
                <a:solidFill>
                  <a:srgbClr val="FF0000"/>
                </a:solidFill>
              </a:rPr>
              <a:t>marathon</a:t>
            </a:r>
            <a:r>
              <a:rPr lang="zh-CN" altLang="en-US" sz="1600" dirty="0" smtClean="0">
                <a:solidFill>
                  <a:srgbClr val="FF0000"/>
                </a:solidFill>
              </a:rPr>
              <a:t>集群关联</a:t>
            </a:r>
            <a:r>
              <a:rPr lang="en-US" altLang="zh-CN" dirty="0" smtClean="0"/>
              <a:t>)</a:t>
            </a:r>
            <a:endParaRPr lang="zh-CN" altLang="en-US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/>
              <a:t>一个</a:t>
            </a:r>
            <a:r>
              <a:rPr lang="en-US" altLang="zh-CN" dirty="0" err="1"/>
              <a:t>mesos</a:t>
            </a:r>
            <a:r>
              <a:rPr lang="en-US" altLang="zh-CN" dirty="0"/>
              <a:t> master</a:t>
            </a:r>
            <a:r>
              <a:rPr lang="zh-CN" altLang="en-US" dirty="0"/>
              <a:t>集群可以有多</a:t>
            </a:r>
            <a:r>
              <a:rPr lang="zh-CN" altLang="en-US" dirty="0" smtClean="0"/>
              <a:t>个 </a:t>
            </a:r>
            <a:r>
              <a:rPr lang="en-US" altLang="zh-CN" dirty="0" smtClean="0"/>
              <a:t>slave </a:t>
            </a:r>
            <a:r>
              <a:rPr lang="zh-CN" altLang="en-US" dirty="0" smtClean="0"/>
              <a:t>集群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5536" y="3007787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dk1"/>
                </a:solidFill>
              </a:rPr>
              <a:t>集群状态，容器状态说明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23528" y="755412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dk1"/>
                </a:solidFill>
              </a:rPr>
              <a:t>集群组成说明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23528" y="3377119"/>
            <a:ext cx="8843383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b="1" dirty="0" err="1" smtClean="0">
                <a:solidFill>
                  <a:schemeClr val="dk1"/>
                </a:solidFill>
              </a:rPr>
              <a:t>MesosCluster</a:t>
            </a:r>
            <a:r>
              <a:rPr lang="en-US" altLang="zh-CN" b="1" dirty="0" smtClean="0">
                <a:solidFill>
                  <a:schemeClr val="dk1"/>
                </a:solidFill>
              </a:rPr>
              <a:t> </a:t>
            </a:r>
            <a:r>
              <a:rPr lang="zh-CN" altLang="en-US" b="1" dirty="0" smtClean="0">
                <a:solidFill>
                  <a:schemeClr val="dk1"/>
                </a:solidFill>
              </a:rPr>
              <a:t>表中有如下状态字段</a:t>
            </a:r>
            <a:r>
              <a:rPr lang="en-US" altLang="zh-CN" b="1" dirty="0" smtClean="0">
                <a:solidFill>
                  <a:schemeClr val="dk1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1) status  </a:t>
            </a:r>
            <a:r>
              <a:rPr lang="zh-CN" altLang="en-US" sz="1600" dirty="0" smtClean="0"/>
              <a:t>描述整个集群的状态</a:t>
            </a:r>
            <a:r>
              <a:rPr lang="en-US" altLang="zh-CN" dirty="0" smtClean="0"/>
              <a:t>(</a:t>
            </a:r>
            <a:r>
              <a:rPr lang="zh-CN" altLang="en-US" sz="1600" i="1" dirty="0"/>
              <a:t>还未</a:t>
            </a:r>
            <a:r>
              <a:rPr lang="zh-CN" altLang="en-US" sz="1600" i="1" dirty="0" smtClean="0"/>
              <a:t>部署</a:t>
            </a:r>
            <a:r>
              <a:rPr lang="en-US" altLang="zh-CN" sz="1600" i="1" dirty="0" smtClean="0"/>
              <a:t>,</a:t>
            </a:r>
            <a:r>
              <a:rPr lang="zh-CN" altLang="en-US" sz="1600" i="1" dirty="0"/>
              <a:t>正在</a:t>
            </a:r>
            <a:r>
              <a:rPr lang="zh-CN" altLang="en-US" sz="1600" i="1" dirty="0" smtClean="0"/>
              <a:t>部署</a:t>
            </a:r>
            <a:r>
              <a:rPr lang="en-US" altLang="zh-CN" sz="1600" i="1" dirty="0" smtClean="0"/>
              <a:t>,</a:t>
            </a:r>
            <a:r>
              <a:rPr lang="zh-CN" altLang="en-US" sz="1600" i="1" dirty="0"/>
              <a:t>部署</a:t>
            </a:r>
            <a:r>
              <a:rPr lang="zh-CN" altLang="en-US" sz="1600" i="1" dirty="0" smtClean="0"/>
              <a:t>失败</a:t>
            </a:r>
            <a:r>
              <a:rPr lang="en-US" altLang="zh-CN" sz="1600" i="1" dirty="0" smtClean="0"/>
              <a:t>,</a:t>
            </a:r>
            <a:r>
              <a:rPr lang="zh-CN" altLang="en-US" sz="1600" i="1" dirty="0"/>
              <a:t>集群</a:t>
            </a:r>
            <a:r>
              <a:rPr lang="zh-CN" altLang="en-US" sz="1600" i="1" dirty="0" smtClean="0"/>
              <a:t>正常</a:t>
            </a:r>
            <a:r>
              <a:rPr lang="en-US" altLang="zh-CN" sz="1600" i="1" dirty="0" smtClean="0"/>
              <a:t>,</a:t>
            </a:r>
            <a:r>
              <a:rPr lang="zh-CN" altLang="en-US" sz="1600" i="1" dirty="0"/>
              <a:t>集群</a:t>
            </a:r>
            <a:r>
              <a:rPr lang="zh-CN" altLang="en-US" sz="1600" i="1" dirty="0" smtClean="0"/>
              <a:t>异常</a:t>
            </a:r>
            <a:r>
              <a:rPr lang="en-US" altLang="zh-CN" sz="1600" i="1" dirty="0" smtClean="0"/>
              <a:t>,</a:t>
            </a:r>
            <a:r>
              <a:rPr lang="zh-CN" altLang="en-US" sz="1600" i="1" dirty="0"/>
              <a:t>集群错误</a:t>
            </a:r>
            <a:r>
              <a:rPr lang="en-US" altLang="zh-CN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此</a:t>
            </a:r>
            <a:r>
              <a:rPr lang="en-US" altLang="zh-CN" sz="1600" dirty="0" smtClean="0"/>
              <a:t>status</a:t>
            </a:r>
            <a:r>
              <a:rPr lang="zh-CN" altLang="en-US" sz="1600" dirty="0" smtClean="0"/>
              <a:t>字段需要结合</a:t>
            </a:r>
            <a:r>
              <a:rPr lang="en-US" altLang="zh-CN" dirty="0" err="1" smtClean="0"/>
              <a:t>master_status</a:t>
            </a:r>
            <a:r>
              <a:rPr lang="en-US" altLang="zh-CN" dirty="0" smtClean="0"/>
              <a:t>,</a:t>
            </a:r>
            <a:r>
              <a:rPr lang="en-US" altLang="zh-CN" dirty="0"/>
              <a:t> </a:t>
            </a:r>
            <a:r>
              <a:rPr lang="en-US" altLang="zh-CN" dirty="0" err="1" smtClean="0"/>
              <a:t>zookeeper_status,marathon_status,haproxy_status</a:t>
            </a:r>
            <a:r>
              <a:rPr lang="en-US" altLang="zh-CN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bamboo_status</a:t>
            </a:r>
            <a:r>
              <a:rPr lang="en-US" altLang="zh-CN" dirty="0" smtClean="0"/>
              <a:t>,</a:t>
            </a:r>
            <a:r>
              <a:rPr lang="en-US" altLang="zh-CN" dirty="0"/>
              <a:t> </a:t>
            </a:r>
            <a:r>
              <a:rPr lang="en-US" altLang="zh-CN" dirty="0" err="1" smtClean="0"/>
              <a:t>slave_status</a:t>
            </a:r>
            <a:r>
              <a:rPr lang="en-US" altLang="zh-CN" dirty="0" smtClean="0"/>
              <a:t>  6</a:t>
            </a:r>
            <a:r>
              <a:rPr lang="zh-CN" altLang="en-US" sz="1600" dirty="0" smtClean="0"/>
              <a:t>个状态字段来设置</a:t>
            </a:r>
            <a:r>
              <a:rPr lang="en-US" altLang="zh-CN" sz="1600" dirty="0" smtClean="0"/>
              <a:t>(</a:t>
            </a:r>
            <a:r>
              <a:rPr lang="zh-CN" altLang="en-US" sz="1600" i="1" dirty="0"/>
              <a:t>集群正常</a:t>
            </a:r>
            <a:r>
              <a:rPr lang="en-US" altLang="zh-CN" sz="1600" i="1" dirty="0"/>
              <a:t>,</a:t>
            </a:r>
            <a:r>
              <a:rPr lang="zh-CN" altLang="en-US" sz="1600" i="1" dirty="0"/>
              <a:t>集群异常</a:t>
            </a:r>
            <a:r>
              <a:rPr lang="en-US" altLang="zh-CN" sz="1600" i="1" dirty="0"/>
              <a:t>,</a:t>
            </a:r>
            <a:r>
              <a:rPr lang="zh-CN" altLang="en-US" sz="1600" i="1" dirty="0"/>
              <a:t>集群</a:t>
            </a:r>
            <a:r>
              <a:rPr lang="zh-CN" altLang="en-US" sz="1600" i="1" dirty="0" smtClean="0"/>
              <a:t>错误</a:t>
            </a:r>
            <a:r>
              <a:rPr lang="en-US" altLang="zh-CN" sz="1600" i="1" dirty="0" smtClean="0"/>
              <a:t>)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2) </a:t>
            </a:r>
            <a:r>
              <a:rPr lang="en-US" altLang="zh-CN" dirty="0" err="1" smtClean="0"/>
              <a:t>master_status</a:t>
            </a:r>
            <a:r>
              <a:rPr lang="en-US" altLang="zh-CN" dirty="0"/>
              <a:t>, </a:t>
            </a:r>
            <a:r>
              <a:rPr lang="en-US" altLang="zh-CN" dirty="0" err="1"/>
              <a:t>zookeeper_status,marathon_status,haproxy_status</a:t>
            </a:r>
            <a:r>
              <a:rPr lang="en-US" altLang="zh-CN" dirty="0"/>
              <a:t>,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bamboo_status</a:t>
            </a:r>
            <a:r>
              <a:rPr lang="en-US" altLang="zh-CN" dirty="0"/>
              <a:t>, </a:t>
            </a:r>
            <a:r>
              <a:rPr lang="en-US" altLang="zh-CN" dirty="0" err="1"/>
              <a:t>slave_status</a:t>
            </a:r>
            <a:r>
              <a:rPr lang="zh-CN" altLang="en-US" sz="1600" dirty="0" smtClean="0"/>
              <a:t>描述相应集群状态</a:t>
            </a:r>
            <a:r>
              <a:rPr lang="en-US" altLang="zh-CN" sz="1600" dirty="0" smtClean="0"/>
              <a:t>(</a:t>
            </a:r>
            <a:r>
              <a:rPr lang="en-US" altLang="zh-CN" sz="1600" i="1" dirty="0" smtClean="0"/>
              <a:t>health,</a:t>
            </a:r>
            <a:r>
              <a:rPr lang="en-US" altLang="zh-CN" sz="1600" i="1" dirty="0"/>
              <a:t> </a:t>
            </a:r>
            <a:r>
              <a:rPr lang="en-US" altLang="zh-CN" sz="1600" i="1" dirty="0" smtClean="0"/>
              <a:t>warning,</a:t>
            </a:r>
            <a:r>
              <a:rPr lang="en-US" altLang="zh-CN" sz="1600" i="1" dirty="0"/>
              <a:t> </a:t>
            </a:r>
            <a:r>
              <a:rPr lang="en-US" altLang="zh-CN" sz="1600" i="1" dirty="0" smtClean="0"/>
              <a:t>danger,</a:t>
            </a:r>
            <a:r>
              <a:rPr lang="en-US" altLang="zh-CN" sz="1600" i="1" dirty="0"/>
              <a:t> </a:t>
            </a:r>
            <a:r>
              <a:rPr lang="en-US" altLang="zh-CN" sz="1600" i="1" dirty="0" smtClean="0"/>
              <a:t>unknown) ,</a:t>
            </a:r>
            <a:r>
              <a:rPr lang="zh-CN" altLang="en-US" sz="1600" dirty="0"/>
              <a:t>这些</a:t>
            </a:r>
            <a:r>
              <a:rPr lang="zh-CN" altLang="en-US" sz="1600" dirty="0" smtClean="0"/>
              <a:t>字段需要</a:t>
            </a:r>
            <a:endParaRPr lang="en-US" altLang="zh-CN" sz="1600" dirty="0" smtClean="0"/>
          </a:p>
          <a:p>
            <a:pPr algn="just">
              <a:lnSpc>
                <a:spcPct val="150000"/>
              </a:lnSpc>
            </a:pPr>
            <a:r>
              <a:rPr lang="zh-CN" altLang="en-US" sz="1600" dirty="0" smtClean="0"/>
              <a:t>判断所有集群（如一个</a:t>
            </a:r>
            <a:r>
              <a:rPr lang="en-US" altLang="zh-CN" sz="1600" dirty="0" err="1" smtClean="0"/>
              <a:t>mesos</a:t>
            </a:r>
            <a:r>
              <a:rPr lang="en-US" altLang="zh-CN" sz="1600" dirty="0" smtClean="0"/>
              <a:t> master</a:t>
            </a:r>
            <a:r>
              <a:rPr lang="zh-CN" altLang="en-US" sz="1600" dirty="0" smtClean="0"/>
              <a:t>下的多个</a:t>
            </a:r>
            <a:r>
              <a:rPr lang="en-US" altLang="zh-CN" sz="1600" dirty="0" smtClean="0"/>
              <a:t>marathon</a:t>
            </a:r>
            <a:r>
              <a:rPr lang="zh-CN" altLang="en-US" sz="1600" dirty="0" smtClean="0"/>
              <a:t>集群）的可用性来设置，而单个集群的</a:t>
            </a:r>
            <a:endParaRPr lang="en-US" altLang="zh-CN" sz="1600" dirty="0" smtClean="0"/>
          </a:p>
          <a:p>
            <a:pPr algn="just">
              <a:lnSpc>
                <a:spcPct val="150000"/>
              </a:lnSpc>
            </a:pPr>
            <a:r>
              <a:rPr lang="zh-CN" altLang="en-US" sz="1600" dirty="0" smtClean="0"/>
              <a:t>状态判断需要结合</a:t>
            </a:r>
          </a:p>
        </p:txBody>
      </p:sp>
    </p:spTree>
    <p:extLst>
      <p:ext uri="{BB962C8B-B14F-4D97-AF65-F5344CB8AC3E}">
        <p14:creationId xmlns:p14="http://schemas.microsoft.com/office/powerpoint/2010/main" val="3334410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1760" y="201124"/>
            <a:ext cx="3976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 smtClean="0"/>
              <a:t>Mesos</a:t>
            </a:r>
            <a:r>
              <a:rPr lang="en-US" altLang="zh-CN" sz="2400" b="1" dirty="0" smtClean="0"/>
              <a:t> Cluster  </a:t>
            </a:r>
            <a:r>
              <a:rPr lang="zh-CN" altLang="en-US" sz="2400" b="1" dirty="0" smtClean="0"/>
              <a:t>监控任务实现</a:t>
            </a:r>
            <a:endParaRPr lang="zh-CN" altLang="en-US" sz="2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07504" y="836712"/>
            <a:ext cx="82579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b="1" dirty="0" err="1" smtClean="0"/>
              <a:t>MesosMarathon</a:t>
            </a:r>
            <a:r>
              <a:rPr lang="zh-CN" altLang="en-US" b="1" dirty="0" smtClean="0"/>
              <a:t>，</a:t>
            </a:r>
            <a:r>
              <a:rPr lang="en-US" altLang="zh-CN" b="1" dirty="0" err="1" smtClean="0"/>
              <a:t>MesosHaproxy</a:t>
            </a:r>
            <a:r>
              <a:rPr lang="zh-CN" altLang="en-US" b="1" dirty="0" smtClean="0"/>
              <a:t>，</a:t>
            </a:r>
            <a:r>
              <a:rPr lang="en-US" altLang="zh-CN" b="1" dirty="0" err="1" smtClean="0"/>
              <a:t>MesosSlave</a:t>
            </a:r>
            <a:r>
              <a:rPr lang="zh-CN" altLang="en-US" b="1" dirty="0" smtClean="0">
                <a:solidFill>
                  <a:schemeClr val="dk1"/>
                </a:solidFill>
              </a:rPr>
              <a:t>表中有如下状态字段</a:t>
            </a:r>
            <a:r>
              <a:rPr lang="en-US" altLang="zh-CN" b="1" dirty="0" smtClean="0">
                <a:solidFill>
                  <a:schemeClr val="dk1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1) status  </a:t>
            </a:r>
            <a:r>
              <a:rPr lang="zh-CN" altLang="en-US" sz="1600" dirty="0" smtClean="0"/>
              <a:t>描述整个集群的状态</a:t>
            </a:r>
            <a:r>
              <a:rPr lang="en-US" altLang="zh-CN" dirty="0" smtClean="0"/>
              <a:t>(</a:t>
            </a:r>
            <a:r>
              <a:rPr lang="zh-CN" altLang="en-US" sz="1600" i="1" dirty="0"/>
              <a:t>还未</a:t>
            </a:r>
            <a:r>
              <a:rPr lang="zh-CN" altLang="en-US" sz="1600" i="1" dirty="0" smtClean="0"/>
              <a:t>部署</a:t>
            </a:r>
            <a:r>
              <a:rPr lang="en-US" altLang="zh-CN" sz="1600" i="1" dirty="0" smtClean="0"/>
              <a:t>,</a:t>
            </a:r>
            <a:r>
              <a:rPr lang="zh-CN" altLang="en-US" sz="1600" i="1" dirty="0"/>
              <a:t>正在</a:t>
            </a:r>
            <a:r>
              <a:rPr lang="zh-CN" altLang="en-US" sz="1600" i="1" dirty="0" smtClean="0"/>
              <a:t>部署</a:t>
            </a:r>
            <a:r>
              <a:rPr lang="en-US" altLang="zh-CN" sz="1600" i="1" dirty="0" smtClean="0"/>
              <a:t>,</a:t>
            </a:r>
            <a:r>
              <a:rPr lang="zh-CN" altLang="en-US" sz="1600" i="1" dirty="0"/>
              <a:t>部署</a:t>
            </a:r>
            <a:r>
              <a:rPr lang="zh-CN" altLang="en-US" sz="1600" i="1" dirty="0" smtClean="0"/>
              <a:t>失败</a:t>
            </a:r>
            <a:r>
              <a:rPr lang="en-US" altLang="zh-CN" sz="1600" i="1" dirty="0" smtClean="0"/>
              <a:t>,</a:t>
            </a:r>
            <a:r>
              <a:rPr lang="zh-CN" altLang="en-US" sz="1600" i="1" dirty="0"/>
              <a:t>集群</a:t>
            </a:r>
            <a:r>
              <a:rPr lang="zh-CN" altLang="en-US" sz="1600" i="1" dirty="0" smtClean="0"/>
              <a:t>正常</a:t>
            </a:r>
            <a:r>
              <a:rPr lang="en-US" altLang="zh-CN" sz="1600" i="1" dirty="0" smtClean="0"/>
              <a:t>,</a:t>
            </a:r>
            <a:r>
              <a:rPr lang="zh-CN" altLang="en-US" sz="1600" i="1" dirty="0"/>
              <a:t>集群</a:t>
            </a:r>
            <a:r>
              <a:rPr lang="zh-CN" altLang="en-US" sz="1600" i="1" dirty="0" smtClean="0"/>
              <a:t>异常</a:t>
            </a:r>
            <a:r>
              <a:rPr lang="en-US" altLang="zh-CN" sz="1600" i="1" dirty="0" smtClean="0"/>
              <a:t>,</a:t>
            </a:r>
            <a:r>
              <a:rPr lang="zh-CN" altLang="en-US" sz="1600" i="1" dirty="0"/>
              <a:t>集群错误</a:t>
            </a:r>
            <a:r>
              <a:rPr lang="en-US" altLang="zh-CN" dirty="0" smtClean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8905" y="2708920"/>
            <a:ext cx="6575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b="1" dirty="0" err="1"/>
              <a:t>MesosNodeStatus</a:t>
            </a:r>
            <a:r>
              <a:rPr lang="zh-CN" altLang="en-US" b="1" dirty="0" smtClean="0">
                <a:solidFill>
                  <a:schemeClr val="dk1"/>
                </a:solidFill>
              </a:rPr>
              <a:t>表中有如下状态字段</a:t>
            </a:r>
            <a:r>
              <a:rPr lang="en-US" altLang="zh-CN" b="1" dirty="0" smtClean="0">
                <a:solidFill>
                  <a:schemeClr val="dk1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1) </a:t>
            </a:r>
            <a:r>
              <a:rPr lang="en-US" altLang="zh-CN" dirty="0" err="1"/>
              <a:t>containerStatus</a:t>
            </a:r>
            <a:r>
              <a:rPr lang="zh-CN" altLang="en-US" sz="1600" dirty="0" smtClean="0"/>
              <a:t>描述整个集群的状态</a:t>
            </a:r>
            <a:r>
              <a:rPr lang="en-US" altLang="zh-CN" dirty="0" smtClean="0"/>
              <a:t>(</a:t>
            </a:r>
            <a:r>
              <a:rPr lang="zh-CN" altLang="en-US" sz="1600" i="1" dirty="0" smtClean="0"/>
              <a:t>运行，</a:t>
            </a:r>
            <a:r>
              <a:rPr lang="zh-CN" altLang="en-US" i="1" dirty="0" smtClean="0"/>
              <a:t>停止，创建，</a:t>
            </a:r>
            <a:r>
              <a:rPr lang="zh-CN" altLang="en-US" i="1" dirty="0"/>
              <a:t>未创建</a:t>
            </a:r>
            <a:r>
              <a:rPr lang="en-US" altLang="zh-CN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30410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1760" y="201124"/>
            <a:ext cx="3976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 smtClean="0"/>
              <a:t>Mesos</a:t>
            </a:r>
            <a:r>
              <a:rPr lang="en-US" altLang="zh-CN" sz="2400" b="1" dirty="0" smtClean="0"/>
              <a:t> Cluster  </a:t>
            </a:r>
            <a:r>
              <a:rPr lang="zh-CN" altLang="en-US" sz="2400" b="1" dirty="0" smtClean="0"/>
              <a:t>监控任务实现</a:t>
            </a:r>
            <a:endParaRPr lang="zh-CN" altLang="en-US" sz="2400" b="1" dirty="0"/>
          </a:p>
        </p:txBody>
      </p:sp>
      <p:sp>
        <p:nvSpPr>
          <p:cNvPr id="5" name="单圆角矩形 4"/>
          <p:cNvSpPr/>
          <p:nvPr/>
        </p:nvSpPr>
        <p:spPr>
          <a:xfrm>
            <a:off x="251520" y="763734"/>
            <a:ext cx="4896544" cy="508702"/>
          </a:xfrm>
          <a:prstGeom prst="snip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accent1"/>
                </a:solidFill>
              </a:rPr>
              <a:t>执行</a:t>
            </a:r>
            <a:r>
              <a:rPr lang="en-US" altLang="zh-CN" sz="2400" dirty="0" smtClean="0">
                <a:solidFill>
                  <a:schemeClr val="accent1"/>
                </a:solidFill>
              </a:rPr>
              <a:t>: check_mesos_cluster_task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9" name="单圆角矩形 8"/>
          <p:cNvSpPr/>
          <p:nvPr/>
        </p:nvSpPr>
        <p:spPr>
          <a:xfrm>
            <a:off x="262923" y="1484784"/>
            <a:ext cx="2581141" cy="508702"/>
          </a:xfrm>
          <a:prstGeom prst="snip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tx1"/>
                </a:solidFill>
              </a:rPr>
              <a:t>#1 </a:t>
            </a:r>
            <a:r>
              <a:rPr lang="zh-CN" altLang="en-US" sz="1600" dirty="0">
                <a:solidFill>
                  <a:schemeClr val="tx1"/>
                </a:solidFill>
              </a:rPr>
              <a:t>获取已部署成功的集群</a:t>
            </a:r>
          </a:p>
        </p:txBody>
      </p:sp>
      <p:sp>
        <p:nvSpPr>
          <p:cNvPr id="10" name="单圆角矩形 9"/>
          <p:cNvSpPr/>
          <p:nvPr/>
        </p:nvSpPr>
        <p:spPr>
          <a:xfrm>
            <a:off x="262923" y="2166537"/>
            <a:ext cx="3238033" cy="508702"/>
          </a:xfrm>
          <a:prstGeom prst="snip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smtClean="0">
                <a:solidFill>
                  <a:schemeClr val="tx1"/>
                </a:solidFill>
              </a:rPr>
              <a:t>#2 </a:t>
            </a:r>
            <a:r>
              <a:rPr lang="zh-CN" altLang="en-US" sz="1600" dirty="0" smtClean="0">
                <a:solidFill>
                  <a:schemeClr val="tx1"/>
                </a:solidFill>
              </a:rPr>
              <a:t>检查所有主机联通性</a:t>
            </a:r>
            <a:r>
              <a:rPr lang="en-US" altLang="zh-CN" sz="1600" dirty="0" smtClean="0">
                <a:solidFill>
                  <a:schemeClr val="tx1"/>
                </a:solidFill>
              </a:rPr>
              <a:t>(</a:t>
            </a:r>
            <a:r>
              <a:rPr lang="en-US" altLang="zh-CN" sz="1600" dirty="0" smtClean="0">
                <a:solidFill>
                  <a:srgbClr val="FF0000"/>
                </a:solidFill>
              </a:rPr>
              <a:t>6071</a:t>
            </a:r>
            <a:r>
              <a:rPr lang="zh-CN" altLang="en-US" sz="1600" dirty="0" smtClean="0">
                <a:solidFill>
                  <a:srgbClr val="FF0000"/>
                </a:solidFill>
              </a:rPr>
              <a:t>端口</a:t>
            </a:r>
            <a:r>
              <a:rPr lang="en-US" altLang="zh-CN" sz="1600" dirty="0" smtClean="0">
                <a:solidFill>
                  <a:schemeClr val="tx1"/>
                </a:solidFill>
              </a:rPr>
              <a:t>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左大括号 10"/>
          <p:cNvSpPr/>
          <p:nvPr/>
        </p:nvSpPr>
        <p:spPr>
          <a:xfrm>
            <a:off x="3635896" y="1877162"/>
            <a:ext cx="504056" cy="108745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308436" y="1531821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#2.1 </a:t>
            </a:r>
            <a:r>
              <a:rPr lang="zh-CN" altLang="en-US" sz="1400" dirty="0"/>
              <a:t>如果有主机</a:t>
            </a:r>
            <a:r>
              <a:rPr lang="en-US" altLang="zh-CN" sz="1400" dirty="0"/>
              <a:t>6071</a:t>
            </a:r>
            <a:r>
              <a:rPr lang="zh-CN" altLang="en-US" sz="1400" dirty="0"/>
              <a:t>端口不通</a:t>
            </a:r>
            <a:r>
              <a:rPr lang="en-US" altLang="zh-CN" sz="1400" dirty="0"/>
              <a:t>(</a:t>
            </a:r>
            <a:r>
              <a:rPr lang="zh-CN" altLang="en-US" sz="1400" dirty="0"/>
              <a:t>说明</a:t>
            </a:r>
            <a:r>
              <a:rPr lang="en-US" altLang="zh-CN" sz="1400" dirty="0" err="1"/>
              <a:t>docker</a:t>
            </a:r>
            <a:r>
              <a:rPr lang="zh-CN" altLang="en-US" sz="1400" dirty="0"/>
              <a:t>服务挂了</a:t>
            </a:r>
            <a:r>
              <a:rPr lang="en-US" altLang="zh-CN" sz="1400" dirty="0"/>
              <a:t>),</a:t>
            </a:r>
            <a:r>
              <a:rPr lang="zh-CN" altLang="en-US" sz="1400" dirty="0" smtClean="0"/>
              <a:t>更     新</a:t>
            </a:r>
            <a:r>
              <a:rPr lang="zh-CN" altLang="en-US" sz="1400" dirty="0"/>
              <a:t>此主机上的所有容器状态为停止</a:t>
            </a:r>
          </a:p>
        </p:txBody>
      </p:sp>
      <p:sp>
        <p:nvSpPr>
          <p:cNvPr id="13" name="矩形 12"/>
          <p:cNvSpPr/>
          <p:nvPr/>
        </p:nvSpPr>
        <p:spPr>
          <a:xfrm>
            <a:off x="4316189" y="2236221"/>
            <a:ext cx="36968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#2.2 </a:t>
            </a:r>
            <a:r>
              <a:rPr lang="zh-CN" altLang="en-US" sz="1400" dirty="0"/>
              <a:t>更新所有正常主机上的容器状态为运行</a:t>
            </a:r>
          </a:p>
        </p:txBody>
      </p:sp>
      <p:sp>
        <p:nvSpPr>
          <p:cNvPr id="14" name="矩形 13"/>
          <p:cNvSpPr/>
          <p:nvPr/>
        </p:nvSpPr>
        <p:spPr>
          <a:xfrm>
            <a:off x="4289414" y="2779947"/>
            <a:ext cx="2978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#2.3 </a:t>
            </a:r>
            <a:r>
              <a:rPr lang="zh-CN" altLang="en-US" sz="1400" dirty="0"/>
              <a:t>检查运行的容器是否真正运行</a:t>
            </a:r>
          </a:p>
        </p:txBody>
      </p:sp>
      <p:sp>
        <p:nvSpPr>
          <p:cNvPr id="16" name="单圆角矩形 15"/>
          <p:cNvSpPr/>
          <p:nvPr/>
        </p:nvSpPr>
        <p:spPr>
          <a:xfrm>
            <a:off x="263387" y="4609428"/>
            <a:ext cx="2581141" cy="508702"/>
          </a:xfrm>
          <a:prstGeom prst="snip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smtClean="0">
                <a:solidFill>
                  <a:schemeClr val="tx1"/>
                </a:solidFill>
              </a:rPr>
              <a:t>#3 </a:t>
            </a:r>
            <a:r>
              <a:rPr lang="zh-CN" altLang="en-US" sz="1600" dirty="0" smtClean="0">
                <a:solidFill>
                  <a:schemeClr val="tx1"/>
                </a:solidFill>
              </a:rPr>
              <a:t>检查集群状态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左大括号 16"/>
          <p:cNvSpPr/>
          <p:nvPr/>
        </p:nvSpPr>
        <p:spPr>
          <a:xfrm>
            <a:off x="3019612" y="3286477"/>
            <a:ext cx="513150" cy="32973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629135" y="3475167"/>
            <a:ext cx="524454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#3.1 </a:t>
            </a:r>
            <a:r>
              <a:rPr lang="zh-CN" altLang="en-US" dirty="0" smtClean="0"/>
              <a:t>设置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状态</a:t>
            </a:r>
            <a:endParaRPr lang="en-US" altLang="zh-CN" dirty="0" smtClean="0"/>
          </a:p>
          <a:p>
            <a:r>
              <a:rPr lang="en-US" altLang="zh-CN" sz="1600" dirty="0" smtClean="0"/>
              <a:t>     </a:t>
            </a:r>
            <a:r>
              <a:rPr lang="en-US" altLang="zh-CN" sz="1600" dirty="0" err="1" smtClean="0"/>
              <a:t>set_status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masterObj</a:t>
            </a:r>
            <a:r>
              <a:rPr lang="en-US" altLang="zh-CN" sz="1600" dirty="0"/>
              <a:t>, </a:t>
            </a:r>
            <a:r>
              <a:rPr lang="en-US" altLang="zh-CN" sz="1600" i="1" dirty="0"/>
              <a:t>'master', '/metrics/snapshot')</a:t>
            </a:r>
            <a:endParaRPr lang="zh-CN" altLang="en-US" sz="1600" dirty="0"/>
          </a:p>
        </p:txBody>
      </p:sp>
      <p:sp>
        <p:nvSpPr>
          <p:cNvPr id="19" name="矩形 18"/>
          <p:cNvSpPr/>
          <p:nvPr/>
        </p:nvSpPr>
        <p:spPr>
          <a:xfrm>
            <a:off x="3672624" y="4248226"/>
            <a:ext cx="524454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#3.2 </a:t>
            </a:r>
            <a:r>
              <a:rPr lang="zh-CN" altLang="en-US" dirty="0" smtClean="0"/>
              <a:t>设置</a:t>
            </a:r>
            <a:r>
              <a:rPr lang="en-US" altLang="zh-CN" dirty="0" smtClean="0"/>
              <a:t>marathon</a:t>
            </a:r>
            <a:r>
              <a:rPr lang="zh-CN" altLang="en-US" dirty="0" smtClean="0"/>
              <a:t>状态</a:t>
            </a:r>
            <a:endParaRPr lang="en-US" altLang="zh-CN" dirty="0" smtClean="0"/>
          </a:p>
          <a:p>
            <a:r>
              <a:rPr lang="en-US" altLang="zh-CN" sz="1600" dirty="0" smtClean="0"/>
              <a:t>     </a:t>
            </a:r>
            <a:r>
              <a:rPr lang="en-US" altLang="zh-CN" sz="1600" dirty="0" err="1"/>
              <a:t>set_status</a:t>
            </a:r>
            <a:r>
              <a:rPr lang="en-US" altLang="zh-CN" sz="1600" dirty="0"/>
              <a:t>(</a:t>
            </a:r>
            <a:r>
              <a:rPr lang="en-US" altLang="zh-CN" sz="1600" dirty="0" err="1"/>
              <a:t>masterObj</a:t>
            </a:r>
            <a:r>
              <a:rPr lang="en-US" altLang="zh-CN" sz="1600" dirty="0"/>
              <a:t>, </a:t>
            </a:r>
            <a:r>
              <a:rPr lang="en-US" altLang="zh-CN" sz="1600" i="1" dirty="0"/>
              <a:t>'marathon', '/v2/info')</a:t>
            </a:r>
            <a:endParaRPr lang="zh-CN" altLang="en-US" sz="1600" dirty="0"/>
          </a:p>
        </p:txBody>
      </p:sp>
      <p:sp>
        <p:nvSpPr>
          <p:cNvPr id="20" name="矩形 19"/>
          <p:cNvSpPr/>
          <p:nvPr/>
        </p:nvSpPr>
        <p:spPr>
          <a:xfrm>
            <a:off x="3672624" y="5095350"/>
            <a:ext cx="524454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#3.3 </a:t>
            </a:r>
            <a:r>
              <a:rPr lang="zh-CN" altLang="en-US" dirty="0" smtClean="0"/>
              <a:t>设置</a:t>
            </a:r>
            <a:r>
              <a:rPr lang="en-US" altLang="zh-CN" dirty="0" err="1" smtClean="0"/>
              <a:t>haproxy</a:t>
            </a:r>
            <a:r>
              <a:rPr lang="zh-CN" altLang="en-US" dirty="0" smtClean="0"/>
              <a:t>状态</a:t>
            </a:r>
            <a:endParaRPr lang="en-US" altLang="zh-CN" dirty="0" smtClean="0"/>
          </a:p>
          <a:p>
            <a:r>
              <a:rPr lang="en-US" altLang="zh-CN" sz="1600" dirty="0" err="1"/>
              <a:t>set_status</a:t>
            </a:r>
            <a:r>
              <a:rPr lang="en-US" altLang="zh-CN" sz="1600" dirty="0"/>
              <a:t>(</a:t>
            </a:r>
            <a:r>
              <a:rPr lang="en-US" altLang="zh-CN" sz="1600" dirty="0" err="1"/>
              <a:t>masterObj</a:t>
            </a:r>
            <a:r>
              <a:rPr lang="en-US" altLang="zh-CN" sz="1600" dirty="0"/>
              <a:t>, </a:t>
            </a:r>
            <a:r>
              <a:rPr lang="en-US" altLang="zh-CN" sz="1600" i="1" dirty="0"/>
              <a:t>'</a:t>
            </a:r>
            <a:r>
              <a:rPr lang="en-US" altLang="zh-CN" sz="1600" i="1" dirty="0" err="1"/>
              <a:t>haproxy</a:t>
            </a:r>
            <a:r>
              <a:rPr lang="en-US" altLang="zh-CN" sz="1600" i="1" dirty="0"/>
              <a:t>', '/</a:t>
            </a:r>
            <a:r>
              <a:rPr lang="en-US" altLang="zh-CN" sz="1600" i="1" dirty="0" err="1"/>
              <a:t>api</a:t>
            </a:r>
            <a:r>
              <a:rPr lang="en-US" altLang="zh-CN" sz="1600" i="1" dirty="0"/>
              <a:t>/state')</a:t>
            </a:r>
            <a:endParaRPr lang="zh-CN" altLang="en-US" sz="1600" dirty="0"/>
          </a:p>
        </p:txBody>
      </p:sp>
      <p:sp>
        <p:nvSpPr>
          <p:cNvPr id="21" name="矩形 20"/>
          <p:cNvSpPr/>
          <p:nvPr/>
        </p:nvSpPr>
        <p:spPr>
          <a:xfrm>
            <a:off x="3690947" y="5881747"/>
            <a:ext cx="524454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#3.4 </a:t>
            </a:r>
            <a:r>
              <a:rPr lang="zh-CN" altLang="en-US" dirty="0" smtClean="0"/>
              <a:t>设置</a:t>
            </a:r>
            <a:r>
              <a:rPr lang="en-US" altLang="zh-CN" dirty="0" smtClean="0"/>
              <a:t>slave</a:t>
            </a:r>
            <a:r>
              <a:rPr lang="zh-CN" altLang="en-US" dirty="0" smtClean="0"/>
              <a:t>状态</a:t>
            </a:r>
            <a:endParaRPr lang="en-US" altLang="zh-CN" dirty="0" smtClean="0"/>
          </a:p>
          <a:p>
            <a:r>
              <a:rPr lang="en-US" altLang="zh-CN" sz="1600" dirty="0" smtClean="0"/>
              <a:t>     </a:t>
            </a:r>
            <a:r>
              <a:rPr lang="en-US" altLang="zh-CN" sz="1600" dirty="0" err="1"/>
              <a:t>set_status</a:t>
            </a:r>
            <a:r>
              <a:rPr lang="en-US" altLang="zh-CN" sz="1600" dirty="0"/>
              <a:t>(</a:t>
            </a:r>
            <a:r>
              <a:rPr lang="en-US" altLang="zh-CN" sz="1600" dirty="0" err="1"/>
              <a:t>masterObj</a:t>
            </a:r>
            <a:r>
              <a:rPr lang="en-US" altLang="zh-CN" sz="1600" dirty="0"/>
              <a:t>, </a:t>
            </a:r>
            <a:r>
              <a:rPr lang="en-US" altLang="zh-CN" sz="1600" i="1" dirty="0"/>
              <a:t>'slave', '/metrics/snapshot')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58384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1760" y="201124"/>
            <a:ext cx="3976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 smtClean="0"/>
              <a:t>Mesos</a:t>
            </a:r>
            <a:r>
              <a:rPr lang="en-US" altLang="zh-CN" sz="2400" b="1" dirty="0" smtClean="0"/>
              <a:t> Cluster  </a:t>
            </a:r>
            <a:r>
              <a:rPr lang="zh-CN" altLang="en-US" sz="2400" b="1" dirty="0" smtClean="0"/>
              <a:t>监控任务实现</a:t>
            </a:r>
            <a:endParaRPr lang="zh-CN" altLang="en-US" sz="2400" b="1" dirty="0"/>
          </a:p>
        </p:txBody>
      </p:sp>
      <p:sp>
        <p:nvSpPr>
          <p:cNvPr id="22" name="单圆角矩形 21"/>
          <p:cNvSpPr/>
          <p:nvPr/>
        </p:nvSpPr>
        <p:spPr>
          <a:xfrm>
            <a:off x="251520" y="763734"/>
            <a:ext cx="3096344" cy="508702"/>
          </a:xfrm>
          <a:prstGeom prst="snip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accent1"/>
                </a:solidFill>
              </a:rPr>
              <a:t>执行</a:t>
            </a:r>
            <a:r>
              <a:rPr lang="en-US" altLang="zh-CN" sz="2400" dirty="0" smtClean="0">
                <a:solidFill>
                  <a:schemeClr val="accent1"/>
                </a:solidFill>
              </a:rPr>
              <a:t>: </a:t>
            </a:r>
            <a:r>
              <a:rPr lang="en-US" altLang="zh-CN" sz="2400" dirty="0" err="1" smtClean="0">
                <a:solidFill>
                  <a:schemeClr val="accent1"/>
                </a:solidFill>
              </a:rPr>
              <a:t>set_status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23" name="单圆角矩形 22"/>
          <p:cNvSpPr/>
          <p:nvPr/>
        </p:nvSpPr>
        <p:spPr>
          <a:xfrm>
            <a:off x="262923" y="1484784"/>
            <a:ext cx="5317189" cy="508702"/>
          </a:xfrm>
          <a:prstGeom prst="snip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tx1"/>
                </a:solidFill>
              </a:rPr>
              <a:t>#1 </a:t>
            </a:r>
            <a:r>
              <a:rPr lang="zh-CN" altLang="en-US" sz="1600" dirty="0" smtClean="0">
                <a:solidFill>
                  <a:schemeClr val="tx1"/>
                </a:solidFill>
              </a:rPr>
              <a:t>获取某</a:t>
            </a:r>
            <a:r>
              <a:rPr lang="en-US" altLang="zh-CN" sz="1600" dirty="0" smtClean="0">
                <a:solidFill>
                  <a:schemeClr val="tx1"/>
                </a:solidFill>
              </a:rPr>
              <a:t>master</a:t>
            </a:r>
            <a:r>
              <a:rPr lang="zh-CN" altLang="en-US" sz="1600" dirty="0" smtClean="0">
                <a:solidFill>
                  <a:schemeClr val="tx1"/>
                </a:solidFill>
              </a:rPr>
              <a:t>下的所有</a:t>
            </a:r>
            <a:r>
              <a:rPr lang="en-US" altLang="zh-CN" sz="1600" dirty="0" smtClean="0">
                <a:solidFill>
                  <a:schemeClr val="tx1"/>
                </a:solidFill>
              </a:rPr>
              <a:t>marathon,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haproxy</a:t>
            </a:r>
            <a:r>
              <a:rPr lang="en-US" altLang="zh-CN" sz="1600" dirty="0">
                <a:solidFill>
                  <a:schemeClr val="tx1"/>
                </a:solidFill>
              </a:rPr>
              <a:t> </a:t>
            </a:r>
            <a:r>
              <a:rPr lang="zh-CN" altLang="en-US" sz="1600" dirty="0" smtClean="0">
                <a:solidFill>
                  <a:schemeClr val="tx1"/>
                </a:solidFill>
              </a:rPr>
              <a:t>或</a:t>
            </a:r>
            <a:r>
              <a:rPr lang="en-US" altLang="zh-CN" sz="1600" dirty="0" smtClean="0">
                <a:solidFill>
                  <a:schemeClr val="tx1"/>
                </a:solidFill>
              </a:rPr>
              <a:t>slave</a:t>
            </a:r>
            <a:r>
              <a:rPr lang="zh-CN" altLang="en-US" sz="1600" dirty="0" smtClean="0">
                <a:solidFill>
                  <a:schemeClr val="tx1"/>
                </a:solidFill>
              </a:rPr>
              <a:t>集群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4" name="单圆角矩形 23"/>
          <p:cNvSpPr/>
          <p:nvPr/>
        </p:nvSpPr>
        <p:spPr>
          <a:xfrm>
            <a:off x="221769" y="3246197"/>
            <a:ext cx="6582479" cy="508702"/>
          </a:xfrm>
          <a:prstGeom prst="snip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smtClean="0">
                <a:solidFill>
                  <a:schemeClr val="tx1"/>
                </a:solidFill>
              </a:rPr>
              <a:t>#2 </a:t>
            </a:r>
            <a:r>
              <a:rPr lang="zh-CN" altLang="en-US" sz="1600" dirty="0" smtClean="0">
                <a:solidFill>
                  <a:schemeClr val="tx1"/>
                </a:solidFill>
              </a:rPr>
              <a:t>获取并设置单个集群的状态（</a:t>
            </a:r>
            <a:r>
              <a:rPr lang="en-US" altLang="zh-CN" sz="1600" dirty="0" smtClean="0">
                <a:solidFill>
                  <a:schemeClr val="tx1"/>
                </a:solidFill>
              </a:rPr>
              <a:t>master</a:t>
            </a:r>
            <a:r>
              <a:rPr lang="zh-CN" altLang="en-US" sz="1600" dirty="0">
                <a:solidFill>
                  <a:schemeClr val="tx1"/>
                </a:solidFill>
              </a:rPr>
              <a:t>，</a:t>
            </a:r>
            <a:r>
              <a:rPr lang="en-US" altLang="zh-CN" sz="1600" dirty="0" smtClean="0">
                <a:solidFill>
                  <a:schemeClr val="tx1"/>
                </a:solidFill>
              </a:rPr>
              <a:t>marathon</a:t>
            </a:r>
            <a:r>
              <a:rPr lang="en-US" altLang="zh-CN" sz="1600" dirty="0">
                <a:solidFill>
                  <a:schemeClr val="tx1"/>
                </a:solidFill>
              </a:rPr>
              <a:t>, </a:t>
            </a:r>
            <a:r>
              <a:rPr lang="en-US" altLang="zh-CN" sz="1600" dirty="0" err="1">
                <a:solidFill>
                  <a:schemeClr val="tx1"/>
                </a:solidFill>
              </a:rPr>
              <a:t>haproxy</a:t>
            </a:r>
            <a:r>
              <a:rPr lang="en-US" altLang="zh-CN" sz="1600" dirty="0">
                <a:solidFill>
                  <a:schemeClr val="tx1"/>
                </a:solidFill>
              </a:rPr>
              <a:t> </a:t>
            </a:r>
            <a:r>
              <a:rPr lang="zh-CN" altLang="en-US" sz="1600" dirty="0">
                <a:solidFill>
                  <a:schemeClr val="tx1"/>
                </a:solidFill>
              </a:rPr>
              <a:t>或</a:t>
            </a:r>
            <a:r>
              <a:rPr lang="en-US" altLang="zh-CN" sz="1600" dirty="0">
                <a:solidFill>
                  <a:schemeClr val="tx1"/>
                </a:solidFill>
              </a:rPr>
              <a:t>slave</a:t>
            </a:r>
            <a:r>
              <a:rPr lang="zh-CN" altLang="en-US" sz="1600" dirty="0" smtClean="0">
                <a:solidFill>
                  <a:schemeClr val="tx1"/>
                </a:solidFill>
              </a:rPr>
              <a:t>集群）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单圆角矩形 24"/>
          <p:cNvSpPr/>
          <p:nvPr/>
        </p:nvSpPr>
        <p:spPr>
          <a:xfrm>
            <a:off x="221768" y="2518850"/>
            <a:ext cx="3918183" cy="508702"/>
          </a:xfrm>
          <a:prstGeom prst="snip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accent1"/>
                </a:solidFill>
              </a:rPr>
              <a:t>执行</a:t>
            </a:r>
            <a:r>
              <a:rPr lang="en-US" altLang="zh-CN" sz="2400" dirty="0" smtClean="0">
                <a:solidFill>
                  <a:schemeClr val="accent1"/>
                </a:solidFill>
              </a:rPr>
              <a:t>: </a:t>
            </a:r>
            <a:r>
              <a:rPr lang="en-US" altLang="zh-CN" sz="2400" dirty="0" err="1">
                <a:solidFill>
                  <a:schemeClr val="accent1"/>
                </a:solidFill>
              </a:rPr>
              <a:t>get_cluster_status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27" name="单圆角矩形 26"/>
          <p:cNvSpPr/>
          <p:nvPr/>
        </p:nvSpPr>
        <p:spPr>
          <a:xfrm>
            <a:off x="251521" y="4293096"/>
            <a:ext cx="3240360" cy="508702"/>
          </a:xfrm>
          <a:prstGeom prst="snip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accent1"/>
                </a:solidFill>
              </a:rPr>
              <a:t>执行</a:t>
            </a:r>
            <a:r>
              <a:rPr lang="en-US" altLang="zh-CN" sz="2400" dirty="0" smtClean="0">
                <a:solidFill>
                  <a:schemeClr val="accent1"/>
                </a:solidFill>
              </a:rPr>
              <a:t>: </a:t>
            </a:r>
            <a:r>
              <a:rPr lang="en-US" altLang="zh-CN" sz="2400" dirty="0" err="1">
                <a:solidFill>
                  <a:schemeClr val="accent1"/>
                </a:solidFill>
              </a:rPr>
              <a:t>status_judge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28" name="单圆角矩形 27"/>
          <p:cNvSpPr/>
          <p:nvPr/>
        </p:nvSpPr>
        <p:spPr>
          <a:xfrm>
            <a:off x="262923" y="4946679"/>
            <a:ext cx="6325301" cy="508702"/>
          </a:xfrm>
          <a:prstGeom prst="snip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smtClean="0">
                <a:solidFill>
                  <a:schemeClr val="tx1"/>
                </a:solidFill>
              </a:rPr>
              <a:t>#3 </a:t>
            </a:r>
            <a:r>
              <a:rPr lang="zh-CN" altLang="en-US" sz="1600" dirty="0" smtClean="0">
                <a:solidFill>
                  <a:schemeClr val="tx1"/>
                </a:solidFill>
              </a:rPr>
              <a:t>设置</a:t>
            </a:r>
            <a:r>
              <a:rPr lang="zh-CN" altLang="en-US" sz="1600" dirty="0">
                <a:solidFill>
                  <a:schemeClr val="tx1"/>
                </a:solidFill>
              </a:rPr>
              <a:t>所有</a:t>
            </a:r>
            <a:r>
              <a:rPr lang="zh-CN" altLang="en-US" sz="1600" dirty="0" smtClean="0">
                <a:solidFill>
                  <a:schemeClr val="tx1"/>
                </a:solidFill>
              </a:rPr>
              <a:t>集群状态（</a:t>
            </a:r>
            <a:r>
              <a:rPr lang="zh-CN" altLang="en-US" sz="1600" dirty="0">
                <a:solidFill>
                  <a:schemeClr val="tx1"/>
                </a:solidFill>
              </a:rPr>
              <a:t>如一个</a:t>
            </a:r>
            <a:r>
              <a:rPr lang="en-US" altLang="zh-CN" sz="1600" dirty="0" err="1">
                <a:solidFill>
                  <a:schemeClr val="tx1"/>
                </a:solidFill>
              </a:rPr>
              <a:t>mesos</a:t>
            </a:r>
            <a:r>
              <a:rPr lang="en-US" altLang="zh-CN" sz="1600" dirty="0">
                <a:solidFill>
                  <a:schemeClr val="tx1"/>
                </a:solidFill>
              </a:rPr>
              <a:t> master</a:t>
            </a:r>
            <a:r>
              <a:rPr lang="zh-CN" altLang="en-US" sz="1600" dirty="0">
                <a:solidFill>
                  <a:schemeClr val="tx1"/>
                </a:solidFill>
              </a:rPr>
              <a:t>下的多个</a:t>
            </a:r>
            <a:r>
              <a:rPr lang="en-US" altLang="zh-CN" sz="1600" dirty="0">
                <a:solidFill>
                  <a:schemeClr val="tx1"/>
                </a:solidFill>
              </a:rPr>
              <a:t>marathon</a:t>
            </a:r>
            <a:r>
              <a:rPr lang="zh-CN" altLang="en-US" sz="1600" dirty="0">
                <a:solidFill>
                  <a:schemeClr val="tx1"/>
                </a:solidFill>
              </a:rPr>
              <a:t>集群）</a:t>
            </a:r>
          </a:p>
        </p:txBody>
      </p:sp>
      <p:sp>
        <p:nvSpPr>
          <p:cNvPr id="3" name="矩形 2"/>
          <p:cNvSpPr/>
          <p:nvPr/>
        </p:nvSpPr>
        <p:spPr>
          <a:xfrm>
            <a:off x="3635896" y="3971659"/>
            <a:ext cx="498040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>
                <a:solidFill>
                  <a:schemeClr val="dk1"/>
                </a:solidFill>
              </a:rPr>
              <a:t>MesosCluster</a:t>
            </a:r>
            <a:r>
              <a:rPr lang="zh-CN" altLang="en-US" b="1" dirty="0" smtClean="0">
                <a:solidFill>
                  <a:schemeClr val="dk1"/>
                </a:solidFill>
              </a:rPr>
              <a:t>表</a:t>
            </a:r>
            <a:endParaRPr lang="en-US" altLang="zh-CN" b="1" dirty="0" smtClean="0">
              <a:solidFill>
                <a:schemeClr val="dk1"/>
              </a:solidFill>
            </a:endParaRPr>
          </a:p>
          <a:p>
            <a:r>
              <a:rPr lang="en-US" altLang="zh-CN" dirty="0" err="1" smtClean="0"/>
              <a:t>master_status</a:t>
            </a:r>
            <a:r>
              <a:rPr lang="en-US" altLang="zh-CN" dirty="0"/>
              <a:t>, </a:t>
            </a:r>
            <a:r>
              <a:rPr lang="en-US" altLang="zh-CN" dirty="0" err="1"/>
              <a:t>zookeeper_status,marathon_status</a:t>
            </a:r>
            <a:r>
              <a:rPr lang="en-US" altLang="zh-CN" dirty="0" smtClean="0"/>
              <a:t>,</a:t>
            </a:r>
          </a:p>
          <a:p>
            <a:r>
              <a:rPr lang="en-US" altLang="zh-CN" dirty="0" err="1" smtClean="0"/>
              <a:t>haproxy_status,bamboo_status</a:t>
            </a:r>
            <a:r>
              <a:rPr lang="en-US" altLang="zh-CN" dirty="0"/>
              <a:t>, </a:t>
            </a:r>
            <a:r>
              <a:rPr lang="en-US" altLang="zh-CN" dirty="0" err="1"/>
              <a:t>slave_status</a:t>
            </a:r>
            <a:r>
              <a:rPr lang="en-US" altLang="zh-CN" b="1" dirty="0" smtClean="0">
                <a:solidFill>
                  <a:schemeClr val="dk1"/>
                </a:solidFill>
              </a:rPr>
              <a:t> </a:t>
            </a:r>
          </a:p>
        </p:txBody>
      </p:sp>
      <p:sp>
        <p:nvSpPr>
          <p:cNvPr id="6" name="矩形 5"/>
          <p:cNvSpPr/>
          <p:nvPr/>
        </p:nvSpPr>
        <p:spPr>
          <a:xfrm>
            <a:off x="4139951" y="2450035"/>
            <a:ext cx="50685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/>
              <a:t>MesosMarathon</a:t>
            </a:r>
            <a:r>
              <a:rPr lang="zh-CN" altLang="en-US" b="1" dirty="0"/>
              <a:t>，</a:t>
            </a:r>
            <a:r>
              <a:rPr lang="en-US" altLang="zh-CN" b="1" dirty="0" err="1"/>
              <a:t>MesosHaproxy</a:t>
            </a:r>
            <a:r>
              <a:rPr lang="zh-CN" altLang="en-US" b="1" dirty="0"/>
              <a:t>，</a:t>
            </a:r>
            <a:r>
              <a:rPr lang="en-US" altLang="zh-CN" b="1" dirty="0" err="1"/>
              <a:t>MesosSlave</a:t>
            </a:r>
            <a:r>
              <a:rPr lang="zh-CN" altLang="en-US" b="1" dirty="0" smtClean="0">
                <a:solidFill>
                  <a:schemeClr val="dk1"/>
                </a:solidFill>
              </a:rPr>
              <a:t>表</a:t>
            </a:r>
            <a:endParaRPr lang="en-US" altLang="zh-CN" b="1" dirty="0" smtClean="0">
              <a:solidFill>
                <a:schemeClr val="dk1"/>
              </a:solidFill>
            </a:endParaRPr>
          </a:p>
          <a:p>
            <a:r>
              <a:rPr lang="en-US" altLang="zh-CN" dirty="0"/>
              <a:t>status</a:t>
            </a:r>
            <a:endParaRPr lang="zh-CN" altLang="en-US" dirty="0"/>
          </a:p>
        </p:txBody>
      </p:sp>
      <p:sp>
        <p:nvSpPr>
          <p:cNvPr id="11" name="单圆角矩形 10"/>
          <p:cNvSpPr/>
          <p:nvPr/>
        </p:nvSpPr>
        <p:spPr>
          <a:xfrm>
            <a:off x="265177" y="5661248"/>
            <a:ext cx="4309078" cy="508702"/>
          </a:xfrm>
          <a:prstGeom prst="snip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accent1"/>
                </a:solidFill>
              </a:rPr>
              <a:t>执行</a:t>
            </a:r>
            <a:r>
              <a:rPr lang="en-US" altLang="zh-CN" sz="2400" dirty="0" smtClean="0">
                <a:solidFill>
                  <a:schemeClr val="accent1"/>
                </a:solidFill>
              </a:rPr>
              <a:t>: </a:t>
            </a:r>
            <a:r>
              <a:rPr lang="en-US" altLang="zh-CN" sz="2400" dirty="0" err="1" smtClean="0">
                <a:solidFill>
                  <a:schemeClr val="accent1"/>
                </a:solidFill>
              </a:rPr>
              <a:t>set_master_status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27442" y="5708285"/>
            <a:ext cx="1705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chemeClr val="dk1"/>
                </a:solidFill>
              </a:rPr>
              <a:t>MesosCluster</a:t>
            </a:r>
            <a:r>
              <a:rPr lang="zh-CN" altLang="en-US" b="1" dirty="0">
                <a:solidFill>
                  <a:schemeClr val="dk1"/>
                </a:solidFill>
              </a:rPr>
              <a:t>表</a:t>
            </a:r>
            <a:endParaRPr lang="en-US" altLang="zh-CN" b="1" dirty="0">
              <a:solidFill>
                <a:schemeClr val="dk1"/>
              </a:solidFill>
            </a:endParaRPr>
          </a:p>
          <a:p>
            <a:r>
              <a:rPr lang="en-US" altLang="zh-CN" dirty="0" smtClean="0"/>
              <a:t>status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3313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3606</TotalTime>
  <Words>3387</Words>
  <Application>Microsoft Office PowerPoint</Application>
  <PresentationFormat>全屏显示(4:3)</PresentationFormat>
  <Paragraphs>373</Paragraphs>
  <Slides>26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yangxu</dc:creator>
  <cp:lastModifiedBy>yangxu</cp:lastModifiedBy>
  <cp:revision>327</cp:revision>
  <dcterms:created xsi:type="dcterms:W3CDTF">2018-10-16T12:47:22Z</dcterms:created>
  <dcterms:modified xsi:type="dcterms:W3CDTF">2019-02-16T10:16:21Z</dcterms:modified>
</cp:coreProperties>
</file>