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4" r:id="rId7"/>
    <p:sldId id="267" r:id="rId8"/>
    <p:sldId id="266" r:id="rId9"/>
    <p:sldId id="265" r:id="rId10"/>
    <p:sldId id="261" r:id="rId11"/>
    <p:sldId id="263" r:id="rId12"/>
    <p:sldId id="26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16498"/>
            <a:ext cx="8820472" cy="651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10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476672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私有云容器类虚拟机管理设计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81605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无论是</a:t>
            </a:r>
            <a:r>
              <a:rPr lang="en-US" altLang="zh-CN" dirty="0" err="1" smtClean="0"/>
              <a:t>mesos</a:t>
            </a:r>
            <a:r>
              <a:rPr lang="en-US" altLang="zh-CN" dirty="0" smtClean="0"/>
              <a:t> + marathon </a:t>
            </a:r>
            <a:r>
              <a:rPr lang="zh-CN" altLang="en-US" dirty="0" smtClean="0"/>
              <a:t>还是  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容器编排平台，都有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个显著的问题：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 smtClean="0"/>
              <a:t>不能指定容器运行在指定主机上，只支持运行在指定资源池上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 smtClean="0"/>
              <a:t>创建的容器命名问题，都是使用随机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，虽然避免了容器名的重复性，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但是在私有云平台上，管理起来就不能见名知意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在日志管理上，如果一个主机上一个应用有多个实例，那么日志必须用 </a:t>
            </a:r>
            <a:endParaRPr lang="en-US" altLang="zh-CN" dirty="0" smtClean="0"/>
          </a:p>
          <a:p>
            <a:r>
              <a:rPr lang="en-US" altLang="zh-CN" dirty="0" smtClean="0"/>
              <a:t>       container ID</a:t>
            </a:r>
            <a:r>
              <a:rPr lang="zh-CN" altLang="en-US" dirty="0" smtClean="0"/>
              <a:t>来唯一区分，如果可以，尽量使用容器名区分，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如一个 </a:t>
            </a:r>
            <a:r>
              <a:rPr lang="en-US" altLang="zh-CN" dirty="0" smtClean="0"/>
              <a:t>firecloud</a:t>
            </a:r>
            <a:r>
              <a:rPr lang="zh-CN" altLang="en-US" dirty="0" smtClean="0"/>
              <a:t>应用，在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机器上有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个实例，容器名分别为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firecloud01, </a:t>
            </a:r>
          </a:p>
          <a:p>
            <a:r>
              <a:rPr lang="en-US" altLang="zh-CN" dirty="0" smtClean="0"/>
              <a:t> firecloud02,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firecloud03,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56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16024" y="548680"/>
            <a:ext cx="8676456" cy="271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3986" y="0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私有云容器类虚拟机管理设计</a:t>
            </a:r>
            <a:endParaRPr lang="zh-CN" altLang="en-US" sz="2800" b="1" dirty="0"/>
          </a:p>
        </p:txBody>
      </p:sp>
      <p:sp>
        <p:nvSpPr>
          <p:cNvPr id="3" name="流程图: 磁盘 2"/>
          <p:cNvSpPr/>
          <p:nvPr/>
        </p:nvSpPr>
        <p:spPr>
          <a:xfrm>
            <a:off x="7658520" y="894421"/>
            <a:ext cx="1152128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7" name="菱形 6"/>
          <p:cNvSpPr/>
          <p:nvPr/>
        </p:nvSpPr>
        <p:spPr>
          <a:xfrm>
            <a:off x="3059832" y="3841884"/>
            <a:ext cx="2232248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Dispatch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576064" y="1221514"/>
            <a:ext cx="432048" cy="1612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53839" y="1071150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 </a:t>
            </a:r>
            <a:r>
              <a:rPr lang="zh-CN" altLang="en-US" sz="1600" dirty="0" smtClean="0"/>
              <a:t>选择资源池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53839" y="1501286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 </a:t>
            </a:r>
            <a:r>
              <a:rPr lang="zh-CN" altLang="en-US" sz="1600" dirty="0" smtClean="0"/>
              <a:t>填写应用容器名称 </a:t>
            </a:r>
            <a:endParaRPr lang="zh-CN" altLang="en-US" sz="1600" dirty="0"/>
          </a:p>
        </p:txBody>
      </p:sp>
      <p:sp>
        <p:nvSpPr>
          <p:cNvPr id="11" name="右大括号 10"/>
          <p:cNvSpPr/>
          <p:nvPr/>
        </p:nvSpPr>
        <p:spPr>
          <a:xfrm>
            <a:off x="3348372" y="1113412"/>
            <a:ext cx="648072" cy="7264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>
            <a:off x="3996444" y="1476626"/>
            <a:ext cx="21962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6423" y="85180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使用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条件去数据库判断名称</a:t>
            </a:r>
            <a:endParaRPr lang="en-US" altLang="zh-CN" sz="1400" dirty="0" smtClean="0"/>
          </a:p>
          <a:p>
            <a:r>
              <a:rPr lang="zh-CN" altLang="en-US" sz="1400" dirty="0" smtClean="0"/>
              <a:t>是否被使用，以保证资源池内容器名全局唯一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3839" y="1877272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 </a:t>
            </a:r>
            <a:r>
              <a:rPr lang="zh-CN" altLang="en-US" sz="1600" dirty="0" smtClean="0"/>
              <a:t>填写创建数量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0741" y="2215826"/>
            <a:ext cx="300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4 </a:t>
            </a:r>
            <a:r>
              <a:rPr lang="zh-CN" altLang="en-US" sz="1600" dirty="0" smtClean="0"/>
              <a:t>容器分布方式（随机，指定）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31101" y="2617748"/>
            <a:ext cx="4485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5 </a:t>
            </a:r>
            <a:r>
              <a:rPr lang="zh-CN" altLang="en-US" sz="1600" dirty="0" smtClean="0"/>
              <a:t>（分布方式：指定）选择主机并分配容器数量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175956" y="326582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16025" y="5157192"/>
            <a:ext cx="8676456" cy="144611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455852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1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</p:cNvCxnSpPr>
          <p:nvPr/>
        </p:nvCxnSpPr>
        <p:spPr>
          <a:xfrm>
            <a:off x="4175956" y="4705980"/>
            <a:ext cx="1" cy="45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4814" y="6206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创建容器条件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3282" y="5204160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Docker  pool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流程图: 过程 29"/>
          <p:cNvSpPr/>
          <p:nvPr/>
        </p:nvSpPr>
        <p:spPr>
          <a:xfrm>
            <a:off x="1937066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2</a:t>
            </a:r>
            <a:endParaRPr lang="zh-CN" altLang="en-US" dirty="0"/>
          </a:p>
        </p:txBody>
      </p:sp>
      <p:sp>
        <p:nvSpPr>
          <p:cNvPr id="31" name="流程图: 过程 30"/>
          <p:cNvSpPr/>
          <p:nvPr/>
        </p:nvSpPr>
        <p:spPr>
          <a:xfrm>
            <a:off x="3330623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3</a:t>
            </a:r>
            <a:endParaRPr lang="zh-CN" altLang="en-US" dirty="0"/>
          </a:p>
        </p:txBody>
      </p:sp>
      <p:sp>
        <p:nvSpPr>
          <p:cNvPr id="32" name="流程图: 过程 31"/>
          <p:cNvSpPr/>
          <p:nvPr/>
        </p:nvSpPr>
        <p:spPr>
          <a:xfrm>
            <a:off x="4758167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4</a:t>
            </a:r>
            <a:endParaRPr lang="zh-CN" altLang="en-US" dirty="0"/>
          </a:p>
        </p:txBody>
      </p:sp>
      <p:sp>
        <p:nvSpPr>
          <p:cNvPr id="33" name="流程图: 过程 32"/>
          <p:cNvSpPr/>
          <p:nvPr/>
        </p:nvSpPr>
        <p:spPr>
          <a:xfrm>
            <a:off x="6144233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5</a:t>
            </a:r>
            <a:endParaRPr lang="zh-CN" altLang="en-US" dirty="0"/>
          </a:p>
        </p:txBody>
      </p:sp>
      <p:sp>
        <p:nvSpPr>
          <p:cNvPr id="34" name="流程图: 过程 33"/>
          <p:cNvSpPr/>
          <p:nvPr/>
        </p:nvSpPr>
        <p:spPr>
          <a:xfrm>
            <a:off x="7598307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6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25493" y="3534107"/>
            <a:ext cx="130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应用容器名称 </a:t>
            </a:r>
          </a:p>
        </p:txBody>
      </p:sp>
      <p:sp>
        <p:nvSpPr>
          <p:cNvPr id="37" name="矩形 36"/>
          <p:cNvSpPr/>
          <p:nvPr/>
        </p:nvSpPr>
        <p:spPr>
          <a:xfrm>
            <a:off x="1312251" y="3598272"/>
            <a:ext cx="851183" cy="1794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firecloud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85391" y="354857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递增位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2865252" y="3609594"/>
            <a:ext cx="851183" cy="1794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3824" y="3966155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创建出来的容器名如下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firecloud01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firecloud02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…..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35926" y="3867025"/>
            <a:ext cx="1261603" cy="74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registrar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7" idx="3"/>
          </p:cNvCxnSpPr>
          <p:nvPr/>
        </p:nvCxnSpPr>
        <p:spPr>
          <a:xfrm>
            <a:off x="5292080" y="4273932"/>
            <a:ext cx="7018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61911" y="38670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注册，</a:t>
            </a:r>
            <a:endParaRPr lang="en-US" altLang="zh-CN" dirty="0" smtClean="0"/>
          </a:p>
          <a:p>
            <a:r>
              <a:rPr lang="zh-CN" altLang="en-US" dirty="0" smtClean="0"/>
              <a:t>端口管理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1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503401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应用容器日志管理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12776"/>
            <a:ext cx="848629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一个容器的日志可以分为：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容器本身运行日志    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2  </a:t>
            </a:r>
            <a:r>
              <a:rPr lang="zh-CN" altLang="en-US" dirty="0" smtClean="0"/>
              <a:t>容器内服务的运行日志    </a:t>
            </a:r>
            <a:r>
              <a:rPr lang="en-US" altLang="zh-CN" dirty="0" smtClean="0"/>
              <a:t>file 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日志可以有两个去向：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标准输出</a:t>
            </a:r>
            <a:r>
              <a:rPr lang="en-US" altLang="zh-CN" dirty="0" err="1"/>
              <a:t>stdout</a:t>
            </a:r>
            <a:r>
              <a:rPr lang="zh-CN" altLang="en-US" dirty="0"/>
              <a:t>到主机</a:t>
            </a:r>
            <a:r>
              <a:rPr lang="en-US" altLang="zh-CN" dirty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/containers/</a:t>
            </a:r>
            <a:r>
              <a:rPr lang="en-US" altLang="zh-CN" dirty="0" err="1" smtClean="0"/>
              <a:t>container_ID</a:t>
            </a:r>
            <a:r>
              <a:rPr lang="en-US" altLang="zh-CN" dirty="0" smtClean="0"/>
              <a:t>/ID-json.log</a:t>
            </a:r>
            <a:r>
              <a:rPr lang="zh-CN" altLang="en-US" dirty="0"/>
              <a:t>文件中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       ID</a:t>
            </a:r>
            <a:r>
              <a:rPr lang="zh-CN" altLang="en-US" dirty="0" smtClean="0"/>
              <a:t>是应用容器的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，写</a:t>
            </a:r>
            <a:r>
              <a:rPr lang="zh-CN" altLang="en-US" dirty="0"/>
              <a:t>日志到磁盘文件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标准输出重定向到文件，如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应用使用</a:t>
            </a:r>
            <a:r>
              <a:rPr lang="en-US" altLang="zh-CN" dirty="0" smtClean="0"/>
              <a:t>log4j 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一台主机上多个相同应用实例，通常会把日志挂载到主机上，而容器内部的应用</a:t>
            </a:r>
            <a:endParaRPr lang="en-US" altLang="zh-CN" dirty="0" smtClean="0"/>
          </a:p>
          <a:p>
            <a:r>
              <a:rPr lang="zh-CN" altLang="en-US" dirty="0" smtClean="0"/>
              <a:t>服务写日志文件时，日志文件必须可区分，最好是加上容器名前缀，如：</a:t>
            </a:r>
            <a:endParaRPr lang="en-US" altLang="zh-CN" dirty="0" smtClean="0"/>
          </a:p>
          <a:p>
            <a:r>
              <a:rPr lang="en-US" altLang="zh-CN" dirty="0" smtClean="0"/>
              <a:t>firecloud01.catalina.out</a:t>
            </a:r>
          </a:p>
          <a:p>
            <a:r>
              <a:rPr lang="en-US" altLang="zh-CN" dirty="0" smtClean="0"/>
              <a:t>firecloud02.catalina.out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容器名必须以环境变量传进容器，以便</a:t>
            </a:r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应用使用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4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3064" y="2632266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Web Server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3573016"/>
            <a:ext cx="7344816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7934" y="3691783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Agent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63688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asset()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43808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task()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95936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paas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6056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28184" y="5301208"/>
            <a:ext cx="936104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77502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log()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76177" y="1916832"/>
            <a:ext cx="4344095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042762" y="1979548"/>
            <a:ext cx="152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Celery Worker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2771801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asset()</a:t>
            </a:r>
            <a:endParaRPr lang="zh-CN" altLang="en-US" sz="1600" dirty="0"/>
          </a:p>
        </p:txBody>
      </p:sp>
      <p:sp>
        <p:nvSpPr>
          <p:cNvPr id="47" name="圆角矩形 46"/>
          <p:cNvSpPr/>
          <p:nvPr/>
        </p:nvSpPr>
        <p:spPr>
          <a:xfrm>
            <a:off x="3563888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task()</a:t>
            </a:r>
            <a:endParaRPr lang="zh-CN" altLang="en-US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4355976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paas</a:t>
            </a:r>
            <a:r>
              <a:rPr lang="en-US" altLang="zh-CN" sz="1600" dirty="0" smtClean="0"/>
              <a:t>()</a:t>
            </a:r>
            <a:endParaRPr lang="zh-CN" altLang="en-US" sz="1600" dirty="0"/>
          </a:p>
        </p:txBody>
      </p:sp>
      <p:sp>
        <p:nvSpPr>
          <p:cNvPr id="49" name="圆角矩形 48"/>
          <p:cNvSpPr/>
          <p:nvPr/>
        </p:nvSpPr>
        <p:spPr>
          <a:xfrm>
            <a:off x="5148064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app()</a:t>
            </a:r>
            <a:endParaRPr lang="zh-CN" altLang="en-US" sz="1600" dirty="0"/>
          </a:p>
        </p:txBody>
      </p:sp>
      <p:sp>
        <p:nvSpPr>
          <p:cNvPr id="50" name="圆角矩形 49"/>
          <p:cNvSpPr/>
          <p:nvPr/>
        </p:nvSpPr>
        <p:spPr>
          <a:xfrm>
            <a:off x="6010592" y="2420888"/>
            <a:ext cx="865663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alarm()</a:t>
            </a:r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4139952" y="196347"/>
            <a:ext cx="11991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Celery Beat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763688" y="260648"/>
            <a:ext cx="13681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9000/*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696236" y="260648"/>
            <a:ext cx="1548171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Restful 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9000/master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03648" y="116632"/>
            <a:ext cx="7344816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139952" y="3789040"/>
            <a:ext cx="13681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12345/*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6" y="188640"/>
            <a:ext cx="485714" cy="419048"/>
          </a:xfrm>
          <a:prstGeom prst="rect">
            <a:avLst/>
          </a:prstGeom>
        </p:spPr>
      </p:pic>
      <p:cxnSp>
        <p:nvCxnSpPr>
          <p:cNvPr id="62" name="直接箭头连接符 61"/>
          <p:cNvCxnSpPr/>
          <p:nvPr/>
        </p:nvCxnSpPr>
        <p:spPr>
          <a:xfrm>
            <a:off x="611560" y="398164"/>
            <a:ext cx="1008112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磁盘 62"/>
          <p:cNvSpPr/>
          <p:nvPr/>
        </p:nvSpPr>
        <p:spPr>
          <a:xfrm>
            <a:off x="1781690" y="1161927"/>
            <a:ext cx="730902" cy="9361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流程图: 直接访问存储器 63"/>
          <p:cNvSpPr/>
          <p:nvPr/>
        </p:nvSpPr>
        <p:spPr>
          <a:xfrm>
            <a:off x="4211960" y="980728"/>
            <a:ext cx="1080120" cy="685800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45829" y="983648"/>
            <a:ext cx="830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Celery </a:t>
            </a:r>
            <a:endParaRPr lang="en-US" altLang="zh-CN" dirty="0" smtClean="0"/>
          </a:p>
          <a:p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322664" y="119675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RabbitMQ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2123728" y="836712"/>
            <a:ext cx="0" cy="32521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3" idx="4"/>
          </p:cNvCxnSpPr>
          <p:nvPr/>
        </p:nvCxnSpPr>
        <p:spPr>
          <a:xfrm flipV="1">
            <a:off x="2512592" y="548680"/>
            <a:ext cx="1530170" cy="1081299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2" idx="3"/>
          </p:cNvCxnSpPr>
          <p:nvPr/>
        </p:nvCxnSpPr>
        <p:spPr>
          <a:xfrm>
            <a:off x="3131840" y="548680"/>
            <a:ext cx="1008112" cy="83273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1" idx="2"/>
            <a:endCxn id="64" idx="0"/>
          </p:cNvCxnSpPr>
          <p:nvPr/>
        </p:nvCxnSpPr>
        <p:spPr>
          <a:xfrm>
            <a:off x="4739530" y="700403"/>
            <a:ext cx="12490" cy="2803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4716015" y="1629979"/>
            <a:ext cx="1" cy="2868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0" idx="2"/>
          </p:cNvCxnSpPr>
          <p:nvPr/>
        </p:nvCxnSpPr>
        <p:spPr>
          <a:xfrm flipH="1">
            <a:off x="4848224" y="2996952"/>
            <a:ext cx="1" cy="7107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55" idx="3"/>
          </p:cNvCxnSpPr>
          <p:nvPr/>
        </p:nvCxnSpPr>
        <p:spPr>
          <a:xfrm flipV="1">
            <a:off x="5508104" y="983648"/>
            <a:ext cx="1969398" cy="309342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右大括号 86"/>
          <p:cNvSpPr/>
          <p:nvPr/>
        </p:nvSpPr>
        <p:spPr>
          <a:xfrm rot="16200000">
            <a:off x="4592650" y="2004194"/>
            <a:ext cx="648072" cy="55859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667" y="3573016"/>
            <a:ext cx="1133786" cy="3096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Docker Image Host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3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7695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用户登录检验、访问权限限制实现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836712"/>
            <a:ext cx="80425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middleware </a:t>
            </a:r>
            <a:r>
              <a:rPr lang="zh-CN" altLang="en-US" dirty="0" smtClean="0"/>
              <a:t>实现，这样不用在每个视图上加装饰器：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功能：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判断用户是否登录</a:t>
            </a:r>
            <a:endParaRPr lang="en-US" altLang="zh-CN" dirty="0" smtClean="0"/>
          </a:p>
          <a:p>
            <a:r>
              <a:rPr lang="en-US" altLang="zh-CN" dirty="0" smtClean="0"/>
              <a:t>           2 </a:t>
            </a:r>
            <a:r>
              <a:rPr lang="zh-CN" altLang="en-US" dirty="0" smtClean="0"/>
              <a:t>对用户访问的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进行限制，虽然普通用户在页面上只能看到相应</a:t>
            </a:r>
            <a:r>
              <a:rPr lang="en-US" altLang="zh-CN" dirty="0" smtClean="0"/>
              <a:t>role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绑定的菜单，但是如果用户直接访问不被允许的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，也是能打开的，</a:t>
            </a:r>
            <a:endParaRPr lang="en-US" altLang="zh-CN" dirty="0" smtClean="0"/>
          </a:p>
          <a:p>
            <a:r>
              <a:rPr lang="en-US" altLang="zh-CN" dirty="0" smtClean="0"/>
              <a:t>              </a:t>
            </a:r>
            <a:r>
              <a:rPr lang="zh-CN" altLang="en-US" dirty="0" smtClean="0"/>
              <a:t>所以需要对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限制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3140968"/>
            <a:ext cx="8690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情况：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）未登录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请求登录页面</a:t>
            </a:r>
            <a:r>
              <a:rPr lang="en-US" altLang="zh-CN" dirty="0" smtClean="0"/>
              <a:t>( no session and  login url )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 pass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请求其它页面</a:t>
            </a:r>
            <a:r>
              <a:rPr lang="en-US" altLang="zh-CN" dirty="0" smtClean="0"/>
              <a:t>( no session and  other url )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转到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en-US" altLang="zh-CN" dirty="0" smtClean="0"/>
              <a:t> 2</a:t>
            </a:r>
            <a:r>
              <a:rPr lang="zh-CN" altLang="en-US" dirty="0" smtClean="0"/>
              <a:t>）已登录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请求登录页面</a:t>
            </a:r>
            <a:r>
              <a:rPr lang="en-US" altLang="zh-CN" dirty="0" smtClean="0"/>
              <a:t>( have session and login url</a:t>
            </a:r>
            <a:r>
              <a:rPr lang="en-US" altLang="zh-CN" dirty="0"/>
              <a:t> </a:t>
            </a:r>
            <a:r>
              <a:rPr lang="en-US" altLang="zh-CN" dirty="0" smtClean="0"/>
              <a:t>) -&gt;  </a:t>
            </a:r>
            <a:r>
              <a:rPr lang="zh-CN" altLang="en-US" dirty="0" smtClean="0"/>
              <a:t>转到</a:t>
            </a:r>
            <a:r>
              <a:rPr lang="en-US" altLang="zh-CN" dirty="0" smtClean="0"/>
              <a:t>index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请求其它页面</a:t>
            </a:r>
            <a:r>
              <a:rPr lang="en-US" altLang="zh-CN" dirty="0" smtClean="0"/>
              <a:t>( </a:t>
            </a:r>
            <a:r>
              <a:rPr lang="en-US" altLang="zh-CN" dirty="0"/>
              <a:t>have session and </a:t>
            </a:r>
            <a:r>
              <a:rPr lang="en-US" altLang="zh-CN" dirty="0" smtClean="0"/>
              <a:t>other url </a:t>
            </a:r>
            <a:r>
              <a:rPr lang="en-US" altLang="zh-CN" dirty="0"/>
              <a:t>) </a:t>
            </a:r>
            <a:r>
              <a:rPr lang="en-US" altLang="zh-CN" dirty="0" smtClean="0"/>
              <a:t>-&gt;  url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-&gt;  (pass or denied)</a:t>
            </a:r>
            <a:r>
              <a:rPr lang="zh-CN" altLang="en-US" dirty="0" smtClean="0"/>
              <a:t> 这里面包含了</a:t>
            </a:r>
            <a:r>
              <a:rPr lang="en-US" altLang="zh-CN" dirty="0" smtClean="0"/>
              <a:t>logout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logout</a:t>
            </a:r>
            <a:r>
              <a:rPr lang="zh-CN" altLang="en-US" dirty="0"/>
              <a:t> </a:t>
            </a:r>
            <a:r>
              <a:rPr lang="zh-CN" altLang="en-US" dirty="0" smtClean="0"/>
              <a:t>需要全部</a:t>
            </a:r>
            <a:r>
              <a:rPr lang="en-US" altLang="zh-CN" dirty="0" smtClean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29423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4473255" y="0"/>
            <a:ext cx="0" cy="548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4117759" y="548680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73255" y="7372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4113215" y="677597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登录判断</a:t>
            </a:r>
            <a:endParaRPr lang="zh-CN" altLang="en-US" sz="1000" dirty="0"/>
          </a:p>
        </p:txBody>
      </p:sp>
      <p:cxnSp>
        <p:nvCxnSpPr>
          <p:cNvPr id="10" name="肘形连接符 9"/>
          <p:cNvCxnSpPr>
            <a:stCxn id="8" idx="3"/>
            <a:endCxn id="25" idx="0"/>
          </p:cNvCxnSpPr>
          <p:nvPr/>
        </p:nvCxnSpPr>
        <p:spPr>
          <a:xfrm rot="10800000" flipV="1">
            <a:off x="2947503" y="800707"/>
            <a:ext cx="1165712" cy="6006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44575" y="5168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未登录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37102" y="51682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已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5" name="菱形 24"/>
          <p:cNvSpPr/>
          <p:nvPr/>
        </p:nvSpPr>
        <p:spPr>
          <a:xfrm>
            <a:off x="2578377" y="1401355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 flipH="1">
            <a:off x="2573833" y="1530272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请求判断</a:t>
            </a:r>
            <a:endParaRPr lang="zh-CN" altLang="en-US" sz="1000" dirty="0"/>
          </a:p>
        </p:txBody>
      </p:sp>
      <p:cxnSp>
        <p:nvCxnSpPr>
          <p:cNvPr id="32" name="肘形连接符 31"/>
          <p:cNvCxnSpPr>
            <a:stCxn id="25" idx="1"/>
          </p:cNvCxnSpPr>
          <p:nvPr/>
        </p:nvCxnSpPr>
        <p:spPr>
          <a:xfrm rot="10800000" flipV="1">
            <a:off x="1709737" y="1653382"/>
            <a:ext cx="868640" cy="9835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20577" y="137638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/login/</a:t>
            </a:r>
            <a:endParaRPr lang="zh-CN" altLang="en-US" sz="1200" dirty="0"/>
          </a:p>
        </p:txBody>
      </p:sp>
      <p:cxnSp>
        <p:nvCxnSpPr>
          <p:cNvPr id="37" name="肘形连接符 36"/>
          <p:cNvCxnSpPr>
            <a:stCxn id="25" idx="3"/>
          </p:cNvCxnSpPr>
          <p:nvPr/>
        </p:nvCxnSpPr>
        <p:spPr>
          <a:xfrm>
            <a:off x="3316628" y="1653383"/>
            <a:ext cx="652603" cy="9835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09432" y="1395679"/>
            <a:ext cx="643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/other/</a:t>
            </a:r>
            <a:endParaRPr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3509937" y="2636911"/>
            <a:ext cx="886766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Redirect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/login/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菱形 46"/>
          <p:cNvSpPr/>
          <p:nvPr/>
        </p:nvSpPr>
        <p:spPr>
          <a:xfrm>
            <a:off x="6921527" y="1420650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 flipH="1">
            <a:off x="6949752" y="1538218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请求判断</a:t>
            </a:r>
            <a:endParaRPr lang="zh-CN" altLang="en-US" sz="1000" dirty="0"/>
          </a:p>
        </p:txBody>
      </p:sp>
      <p:cxnSp>
        <p:nvCxnSpPr>
          <p:cNvPr id="50" name="肘形连接符 49"/>
          <p:cNvCxnSpPr>
            <a:stCxn id="6" idx="3"/>
            <a:endCxn id="47" idx="0"/>
          </p:cNvCxnSpPr>
          <p:nvPr/>
        </p:nvCxnSpPr>
        <p:spPr>
          <a:xfrm>
            <a:off x="4856010" y="800708"/>
            <a:ext cx="2434643" cy="619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8505703" y="2635536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pass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肘形连接符 52"/>
          <p:cNvCxnSpPr>
            <a:stCxn id="47" idx="3"/>
            <a:endCxn id="51" idx="0"/>
          </p:cNvCxnSpPr>
          <p:nvPr/>
        </p:nvCxnSpPr>
        <p:spPr>
          <a:xfrm>
            <a:off x="7659778" y="1672678"/>
            <a:ext cx="1147326" cy="9628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97844" y="1376382"/>
            <a:ext cx="704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/logout/</a:t>
            </a:r>
            <a:endParaRPr lang="zh-CN" altLang="en-US" sz="1200" dirty="0"/>
          </a:p>
        </p:txBody>
      </p:sp>
      <p:sp>
        <p:nvSpPr>
          <p:cNvPr id="56" name="菱形 55"/>
          <p:cNvSpPr/>
          <p:nvPr/>
        </p:nvSpPr>
        <p:spPr>
          <a:xfrm>
            <a:off x="5421116" y="2635536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肘形连接符 57"/>
          <p:cNvCxnSpPr>
            <a:stCxn id="47" idx="1"/>
            <a:endCxn id="56" idx="0"/>
          </p:cNvCxnSpPr>
          <p:nvPr/>
        </p:nvCxnSpPr>
        <p:spPr>
          <a:xfrm rot="10800000" flipV="1">
            <a:off x="5790243" y="1672678"/>
            <a:ext cx="1131285" cy="9628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1116" y="271828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url acl</a:t>
            </a:r>
            <a:endParaRPr lang="zh-CN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034034" y="1390728"/>
            <a:ext cx="643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/other/</a:t>
            </a:r>
            <a:endParaRPr lang="zh-CN" altLang="en-US" sz="1200" dirty="0"/>
          </a:p>
        </p:txBody>
      </p:sp>
      <p:sp>
        <p:nvSpPr>
          <p:cNvPr id="62" name="圆角矩形 61"/>
          <p:cNvSpPr/>
          <p:nvPr/>
        </p:nvSpPr>
        <p:spPr>
          <a:xfrm>
            <a:off x="7497592" y="3894888"/>
            <a:ext cx="144016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home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肘形连接符 63"/>
          <p:cNvCxnSpPr>
            <a:stCxn id="56" idx="3"/>
            <a:endCxn id="62" idx="0"/>
          </p:cNvCxnSpPr>
          <p:nvPr/>
        </p:nvCxnSpPr>
        <p:spPr>
          <a:xfrm>
            <a:off x="6159367" y="2887564"/>
            <a:ext cx="2058305" cy="10073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31648" y="253362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url == /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1266353" y="2663189"/>
            <a:ext cx="886766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Redirect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菱形 79"/>
          <p:cNvSpPr/>
          <p:nvPr/>
        </p:nvSpPr>
        <p:spPr>
          <a:xfrm>
            <a:off x="1299223" y="3717032"/>
            <a:ext cx="793224" cy="57863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257157" y="386784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获取首页</a:t>
            </a:r>
            <a:endParaRPr lang="zh-CN" altLang="en-US" sz="1200" dirty="0"/>
          </a:p>
        </p:txBody>
      </p:sp>
      <p:cxnSp>
        <p:nvCxnSpPr>
          <p:cNvPr id="83" name="直接箭头连接符 82"/>
          <p:cNvCxnSpPr>
            <a:stCxn id="79" idx="2"/>
          </p:cNvCxnSpPr>
          <p:nvPr/>
        </p:nvCxnSpPr>
        <p:spPr>
          <a:xfrm>
            <a:off x="1709736" y="3167246"/>
            <a:ext cx="0" cy="549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368799" y="4509120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肘形连接符 86"/>
          <p:cNvCxnSpPr>
            <a:stCxn id="80" idx="1"/>
            <a:endCxn id="84" idx="0"/>
          </p:cNvCxnSpPr>
          <p:nvPr/>
        </p:nvCxnSpPr>
        <p:spPr>
          <a:xfrm rot="10800000" flipV="1">
            <a:off x="670201" y="4006348"/>
            <a:ext cx="629023" cy="5027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0" y="3550503"/>
            <a:ext cx="1550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SysRole</a:t>
            </a:r>
            <a:r>
              <a:rPr lang="zh-CN" altLang="en-US" sz="1200" dirty="0" smtClean="0"/>
              <a:t>有</a:t>
            </a:r>
            <a:r>
              <a:rPr lang="en-US" altLang="zh-CN" sz="1200" dirty="0" smtClean="0"/>
              <a:t>home_page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71692" y="4630343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返回</a:t>
            </a:r>
            <a:r>
              <a:rPr lang="en-US" altLang="zh-CN" sz="1100" dirty="0" smtClean="0"/>
              <a:t>home</a:t>
            </a:r>
            <a:endParaRPr lang="zh-CN" altLang="en-US" sz="1100" dirty="0"/>
          </a:p>
        </p:txBody>
      </p:sp>
      <p:sp>
        <p:nvSpPr>
          <p:cNvPr id="92" name="圆角矩形 91"/>
          <p:cNvSpPr/>
          <p:nvPr/>
        </p:nvSpPr>
        <p:spPr>
          <a:xfrm>
            <a:off x="1854193" y="4509120"/>
            <a:ext cx="1205639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4" name="肘形连接符 93"/>
          <p:cNvCxnSpPr>
            <a:stCxn id="80" idx="3"/>
            <a:endCxn id="92" idx="0"/>
          </p:cNvCxnSpPr>
          <p:nvPr/>
        </p:nvCxnSpPr>
        <p:spPr>
          <a:xfrm>
            <a:off x="2092447" y="4006349"/>
            <a:ext cx="364566" cy="5027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78043" y="36597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未定义</a:t>
            </a:r>
            <a:endParaRPr lang="zh-CN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1869185" y="4522621"/>
            <a:ext cx="11906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Redirect </a:t>
            </a:r>
            <a:r>
              <a:rPr lang="zh-CN" altLang="en-US" sz="1400" dirty="0" smtClean="0"/>
              <a:t>用户</a:t>
            </a:r>
            <a:endParaRPr lang="en-US" altLang="zh-CN" sz="1400" dirty="0" smtClean="0"/>
          </a:p>
          <a:p>
            <a:r>
              <a:rPr lang="zh-CN" altLang="en-US" sz="1400" dirty="0" smtClean="0"/>
              <a:t>菜单列表的</a:t>
            </a:r>
            <a:endParaRPr lang="en-US" altLang="zh-CN" sz="1400" dirty="0" smtClean="0"/>
          </a:p>
          <a:p>
            <a:r>
              <a:rPr lang="zh-CN" altLang="en-US" sz="1400" dirty="0" smtClean="0"/>
              <a:t>第一个菜单</a:t>
            </a:r>
            <a:endParaRPr lang="zh-CN" altLang="en-US" sz="1400" dirty="0"/>
          </a:p>
        </p:txBody>
      </p:sp>
      <p:sp>
        <p:nvSpPr>
          <p:cNvPr id="100" name="菱形 99"/>
          <p:cNvSpPr/>
          <p:nvPr/>
        </p:nvSpPr>
        <p:spPr>
          <a:xfrm>
            <a:off x="4499992" y="3738678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肘形连接符 101"/>
          <p:cNvCxnSpPr>
            <a:stCxn id="56" idx="1"/>
            <a:endCxn id="100" idx="0"/>
          </p:cNvCxnSpPr>
          <p:nvPr/>
        </p:nvCxnSpPr>
        <p:spPr>
          <a:xfrm rot="10800000" flipV="1">
            <a:off x="4869118" y="2887564"/>
            <a:ext cx="551998" cy="851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00046" y="2501355"/>
            <a:ext cx="8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/other/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499992" y="382168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perm</a:t>
            </a:r>
            <a:endParaRPr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3667830" y="4757228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pass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556566" y="4761148"/>
            <a:ext cx="1203702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Forbidden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肘形连接符 108"/>
          <p:cNvCxnSpPr>
            <a:stCxn id="105" idx="1"/>
            <a:endCxn id="106" idx="0"/>
          </p:cNvCxnSpPr>
          <p:nvPr/>
        </p:nvCxnSpPr>
        <p:spPr>
          <a:xfrm rot="10800000" flipV="1">
            <a:off x="3969232" y="4006348"/>
            <a:ext cx="530761" cy="7508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100" idx="3"/>
            <a:endCxn id="107" idx="0"/>
          </p:cNvCxnSpPr>
          <p:nvPr/>
        </p:nvCxnSpPr>
        <p:spPr>
          <a:xfrm>
            <a:off x="5238243" y="3990706"/>
            <a:ext cx="920174" cy="770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086174" y="36890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457851" y="37077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1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72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Table Design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79137"/>
              </p:ext>
            </p:extLst>
          </p:nvPr>
        </p:nvGraphicFramePr>
        <p:xfrm>
          <a:off x="323528" y="1052736"/>
          <a:ext cx="8496944" cy="3010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5616624"/>
              </a:tblGrid>
              <a:tr h="434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Table 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PaasHost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空闲主机表</a:t>
                      </a:r>
                      <a:endParaRPr lang="zh-CN" altLang="en-US" dirty="0"/>
                    </a:p>
                  </a:txBody>
                  <a:tcPr/>
                </a:tc>
              </a:tr>
              <a:tr h="427146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集群基本配置，部署状态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MesosDeployLog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集群部署日志</a:t>
                      </a:r>
                      <a:endParaRPr lang="zh-CN" altLang="en-US" dirty="0"/>
                    </a:p>
                  </a:txBody>
                  <a:tcPr/>
                </a:tc>
              </a:tr>
              <a:tr h="429597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MesosClusterOverview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集群运行概览（集群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，内存，磁盘，</a:t>
                      </a:r>
                      <a:r>
                        <a:rPr lang="en-US" altLang="zh-CN" dirty="0" smtClean="0"/>
                        <a:t>master leader, </a:t>
                      </a:r>
                      <a:r>
                        <a:rPr lang="zh-CN" altLang="en-US" dirty="0" smtClean="0"/>
                        <a:t>集群运行总容器数，各组件状态）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MesosClusterDetail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集群各组件下的具体节点情况（容器运行情况，服务运行情况）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13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97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</a:t>
            </a:r>
            <a:r>
              <a:rPr lang="zh-CN" altLang="en-US" sz="2400" b="1" dirty="0" smtClean="0"/>
              <a:t>监控任务实现</a:t>
            </a:r>
            <a:endParaRPr lang="zh-CN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1124744"/>
            <a:ext cx="8443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一个</a:t>
            </a:r>
            <a:r>
              <a:rPr lang="en-US" altLang="zh-CN" dirty="0" err="1" smtClean="0"/>
              <a:t>mesos</a:t>
            </a:r>
            <a:r>
              <a:rPr lang="zh-CN" altLang="en-US" dirty="0" smtClean="0"/>
              <a:t>集群只有一个</a:t>
            </a:r>
            <a:r>
              <a:rPr lang="en-US" altLang="zh-CN" dirty="0" err="1" smtClean="0"/>
              <a:t>mesos</a:t>
            </a:r>
            <a:r>
              <a:rPr lang="en-US" altLang="zh-CN" dirty="0" smtClean="0"/>
              <a:t> master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mesos</a:t>
            </a:r>
            <a:r>
              <a:rPr lang="en-US" altLang="zh-CN" dirty="0" smtClean="0"/>
              <a:t> master</a:t>
            </a:r>
            <a:r>
              <a:rPr lang="zh-CN" altLang="en-US" dirty="0" smtClean="0"/>
              <a:t>集群可以有多个</a:t>
            </a:r>
            <a:r>
              <a:rPr lang="en-US" altLang="zh-CN" dirty="0" smtClean="0"/>
              <a:t>marathon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 err="1"/>
              <a:t>mesos</a:t>
            </a:r>
            <a:r>
              <a:rPr lang="en-US" altLang="zh-CN" dirty="0"/>
              <a:t> master</a:t>
            </a:r>
            <a:r>
              <a:rPr lang="zh-CN" altLang="en-US" dirty="0"/>
              <a:t>集群可以有多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haproxy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(</a:t>
            </a:r>
            <a:r>
              <a:rPr lang="zh-CN" altLang="en-US" sz="1600" dirty="0" smtClean="0">
                <a:solidFill>
                  <a:srgbClr val="FF0000"/>
                </a:solidFill>
              </a:rPr>
              <a:t>其实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haproxy</a:t>
            </a:r>
            <a:r>
              <a:rPr lang="zh-CN" altLang="en-US" sz="1600" dirty="0" smtClean="0">
                <a:solidFill>
                  <a:srgbClr val="FF0000"/>
                </a:solidFill>
              </a:rPr>
              <a:t>是与</a:t>
            </a:r>
            <a:r>
              <a:rPr lang="en-US" altLang="zh-CN" sz="1600" dirty="0" smtClean="0">
                <a:solidFill>
                  <a:srgbClr val="FF0000"/>
                </a:solidFill>
              </a:rPr>
              <a:t>marathon</a:t>
            </a:r>
            <a:r>
              <a:rPr lang="zh-CN" altLang="en-US" sz="1600" dirty="0" smtClean="0">
                <a:solidFill>
                  <a:srgbClr val="FF0000"/>
                </a:solidFill>
              </a:rPr>
              <a:t>集群关联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/>
              <a:t>一个</a:t>
            </a:r>
            <a:r>
              <a:rPr lang="en-US" altLang="zh-CN" dirty="0" err="1"/>
              <a:t>mesos</a:t>
            </a:r>
            <a:r>
              <a:rPr lang="en-US" altLang="zh-CN" dirty="0"/>
              <a:t> master</a:t>
            </a:r>
            <a:r>
              <a:rPr lang="zh-CN" altLang="en-US" dirty="0"/>
              <a:t>集群可以有多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集群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5536" y="3007787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dk1"/>
                </a:solidFill>
              </a:rPr>
              <a:t>集群状态，容器状态说明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75541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dk1"/>
                </a:solidFill>
              </a:rPr>
              <a:t>集群组成说明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3377119"/>
            <a:ext cx="884338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err="1" smtClean="0">
                <a:solidFill>
                  <a:schemeClr val="dk1"/>
                </a:solidFill>
              </a:rPr>
              <a:t>MesosCluster</a:t>
            </a:r>
            <a:r>
              <a:rPr lang="en-US" altLang="zh-CN" b="1" dirty="0" smtClean="0">
                <a:solidFill>
                  <a:schemeClr val="dk1"/>
                </a:solidFill>
              </a:rPr>
              <a:t> </a:t>
            </a:r>
            <a:r>
              <a:rPr lang="zh-CN" altLang="en-US" b="1" dirty="0" smtClean="0">
                <a:solidFill>
                  <a:schemeClr val="dk1"/>
                </a:solidFill>
              </a:rPr>
              <a:t>表中有如下状态字段</a:t>
            </a:r>
            <a:r>
              <a:rPr lang="en-US" altLang="zh-CN" b="1" dirty="0" smtClean="0">
                <a:solidFill>
                  <a:schemeClr val="dk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1) status  </a:t>
            </a:r>
            <a:r>
              <a:rPr lang="zh-CN" altLang="en-US" sz="1600" dirty="0" smtClean="0"/>
              <a:t>描述整个集群的状态</a:t>
            </a:r>
            <a:r>
              <a:rPr lang="en-US" altLang="zh-CN" dirty="0" smtClean="0"/>
              <a:t>(</a:t>
            </a:r>
            <a:r>
              <a:rPr lang="zh-CN" altLang="en-US" sz="1600" i="1" dirty="0"/>
              <a:t>还未</a:t>
            </a:r>
            <a:r>
              <a:rPr lang="zh-CN" altLang="en-US" sz="1600" i="1" dirty="0" smtClean="0"/>
              <a:t>部署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正在</a:t>
            </a:r>
            <a:r>
              <a:rPr lang="zh-CN" altLang="en-US" sz="1600" i="1" dirty="0" smtClean="0"/>
              <a:t>部署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部署</a:t>
            </a:r>
            <a:r>
              <a:rPr lang="zh-CN" altLang="en-US" sz="1600" i="1" dirty="0" smtClean="0"/>
              <a:t>失败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正常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异常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集群错误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此</a:t>
            </a:r>
            <a:r>
              <a:rPr lang="en-US" altLang="zh-CN" sz="1600" dirty="0" smtClean="0"/>
              <a:t>status</a:t>
            </a:r>
            <a:r>
              <a:rPr lang="zh-CN" altLang="en-US" sz="1600" dirty="0" smtClean="0"/>
              <a:t>字段需要结合</a:t>
            </a:r>
            <a:r>
              <a:rPr lang="en-US" altLang="zh-CN" dirty="0" err="1" smtClean="0"/>
              <a:t>master_status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zookeeper_status,marathon_status,haproxy_status</a:t>
            </a:r>
            <a:r>
              <a:rPr lang="en-US" altLang="zh-CN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bamboo_status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slave_status</a:t>
            </a:r>
            <a:r>
              <a:rPr lang="en-US" altLang="zh-CN" dirty="0" smtClean="0"/>
              <a:t>  6</a:t>
            </a:r>
            <a:r>
              <a:rPr lang="zh-CN" altLang="en-US" sz="1600" dirty="0" smtClean="0"/>
              <a:t>个状态字段来设置</a:t>
            </a:r>
            <a:r>
              <a:rPr lang="en-US" altLang="zh-CN" sz="1600" dirty="0" smtClean="0"/>
              <a:t>(</a:t>
            </a:r>
            <a:r>
              <a:rPr lang="zh-CN" altLang="en-US" sz="1600" i="1" dirty="0"/>
              <a:t>集群正常</a:t>
            </a:r>
            <a:r>
              <a:rPr lang="en-US" altLang="zh-CN" sz="1600" i="1" dirty="0"/>
              <a:t>,</a:t>
            </a:r>
            <a:r>
              <a:rPr lang="zh-CN" altLang="en-US" sz="1600" i="1" dirty="0"/>
              <a:t>集群异常</a:t>
            </a:r>
            <a:r>
              <a:rPr lang="en-US" altLang="zh-CN" sz="1600" i="1" dirty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错误</a:t>
            </a:r>
            <a:r>
              <a:rPr lang="en-US" altLang="zh-CN" sz="1600" i="1" dirty="0" smtClean="0"/>
              <a:t>)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2) </a:t>
            </a:r>
            <a:r>
              <a:rPr lang="en-US" altLang="zh-CN" dirty="0" err="1" smtClean="0"/>
              <a:t>master_status</a:t>
            </a:r>
            <a:r>
              <a:rPr lang="en-US" altLang="zh-CN" dirty="0"/>
              <a:t>, </a:t>
            </a:r>
            <a:r>
              <a:rPr lang="en-US" altLang="zh-CN" dirty="0" err="1"/>
              <a:t>zookeeper_status,marathon_status,haproxy_status</a:t>
            </a:r>
            <a:r>
              <a:rPr lang="en-US" altLang="zh-CN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bamboo_status</a:t>
            </a:r>
            <a:r>
              <a:rPr lang="en-US" altLang="zh-CN" dirty="0"/>
              <a:t>, </a:t>
            </a:r>
            <a:r>
              <a:rPr lang="en-US" altLang="zh-CN" dirty="0" err="1"/>
              <a:t>slave_status</a:t>
            </a:r>
            <a:r>
              <a:rPr lang="zh-CN" altLang="en-US" sz="1600" dirty="0" smtClean="0"/>
              <a:t>描述相应集群状态</a:t>
            </a:r>
            <a:r>
              <a:rPr lang="en-US" altLang="zh-CN" sz="1600" dirty="0" smtClean="0"/>
              <a:t>(</a:t>
            </a:r>
            <a:r>
              <a:rPr lang="en-US" altLang="zh-CN" sz="1600" i="1" dirty="0" smtClean="0"/>
              <a:t>health,</a:t>
            </a:r>
            <a:r>
              <a:rPr lang="en-US" altLang="zh-CN" sz="1600" i="1" dirty="0"/>
              <a:t> </a:t>
            </a:r>
            <a:r>
              <a:rPr lang="en-US" altLang="zh-CN" sz="1600" i="1" dirty="0" smtClean="0"/>
              <a:t>warning,</a:t>
            </a:r>
            <a:r>
              <a:rPr lang="en-US" altLang="zh-CN" sz="1600" i="1" dirty="0"/>
              <a:t> </a:t>
            </a:r>
            <a:r>
              <a:rPr lang="en-US" altLang="zh-CN" sz="1600" i="1" dirty="0" smtClean="0"/>
              <a:t>danger,</a:t>
            </a:r>
            <a:r>
              <a:rPr lang="en-US" altLang="zh-CN" sz="1600" i="1" dirty="0"/>
              <a:t> </a:t>
            </a:r>
            <a:r>
              <a:rPr lang="en-US" altLang="zh-CN" sz="1600" i="1" dirty="0" smtClean="0"/>
              <a:t>unknown) ,</a:t>
            </a:r>
            <a:r>
              <a:rPr lang="zh-CN" altLang="en-US" sz="1600" dirty="0"/>
              <a:t>这些</a:t>
            </a:r>
            <a:r>
              <a:rPr lang="zh-CN" altLang="en-US" sz="1600" dirty="0" smtClean="0"/>
              <a:t>字段需要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判断所有集群（如一个</a:t>
            </a:r>
            <a:r>
              <a:rPr lang="en-US" altLang="zh-CN" sz="1600" dirty="0" err="1" smtClean="0"/>
              <a:t>mesos</a:t>
            </a:r>
            <a:r>
              <a:rPr lang="en-US" altLang="zh-CN" sz="1600" dirty="0" smtClean="0"/>
              <a:t> master</a:t>
            </a:r>
            <a:r>
              <a:rPr lang="zh-CN" altLang="en-US" sz="1600" dirty="0" smtClean="0"/>
              <a:t>下的多个</a:t>
            </a:r>
            <a:r>
              <a:rPr lang="en-US" altLang="zh-CN" sz="1600" dirty="0" smtClean="0"/>
              <a:t>marathon</a:t>
            </a:r>
            <a:r>
              <a:rPr lang="zh-CN" altLang="en-US" sz="1600" dirty="0" smtClean="0"/>
              <a:t>集群）的可用性来设置，而单个集群的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状态判断需要结合</a:t>
            </a:r>
          </a:p>
        </p:txBody>
      </p:sp>
    </p:spTree>
    <p:extLst>
      <p:ext uri="{BB962C8B-B14F-4D97-AF65-F5344CB8AC3E}">
        <p14:creationId xmlns:p14="http://schemas.microsoft.com/office/powerpoint/2010/main" val="333441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97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</a:t>
            </a:r>
            <a:r>
              <a:rPr lang="zh-CN" altLang="en-US" sz="2400" b="1" dirty="0" smtClean="0"/>
              <a:t>监控任务实现</a:t>
            </a:r>
            <a:endParaRPr lang="zh-CN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7504" y="836712"/>
            <a:ext cx="8257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err="1" smtClean="0"/>
              <a:t>MesosMarathon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MesosHaproxy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MesosSlave</a:t>
            </a:r>
            <a:r>
              <a:rPr lang="zh-CN" altLang="en-US" b="1" dirty="0" smtClean="0">
                <a:solidFill>
                  <a:schemeClr val="dk1"/>
                </a:solidFill>
              </a:rPr>
              <a:t>表中有如下状态字段</a:t>
            </a:r>
            <a:r>
              <a:rPr lang="en-US" altLang="zh-CN" b="1" dirty="0" smtClean="0">
                <a:solidFill>
                  <a:schemeClr val="dk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1) status  </a:t>
            </a:r>
            <a:r>
              <a:rPr lang="zh-CN" altLang="en-US" sz="1600" dirty="0" smtClean="0"/>
              <a:t>描述整个集群的状态</a:t>
            </a:r>
            <a:r>
              <a:rPr lang="en-US" altLang="zh-CN" dirty="0" smtClean="0"/>
              <a:t>(</a:t>
            </a:r>
            <a:r>
              <a:rPr lang="zh-CN" altLang="en-US" sz="1600" i="1" dirty="0"/>
              <a:t>还未</a:t>
            </a:r>
            <a:r>
              <a:rPr lang="zh-CN" altLang="en-US" sz="1600" i="1" dirty="0" smtClean="0"/>
              <a:t>部署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正在</a:t>
            </a:r>
            <a:r>
              <a:rPr lang="zh-CN" altLang="en-US" sz="1600" i="1" dirty="0" smtClean="0"/>
              <a:t>部署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部署</a:t>
            </a:r>
            <a:r>
              <a:rPr lang="zh-CN" altLang="en-US" sz="1600" i="1" dirty="0" smtClean="0"/>
              <a:t>失败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正常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异常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集群错误</a:t>
            </a:r>
            <a:r>
              <a:rPr lang="en-US" altLang="zh-CN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905" y="2708920"/>
            <a:ext cx="6575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err="1"/>
              <a:t>MesosNodeStatus</a:t>
            </a:r>
            <a:r>
              <a:rPr lang="zh-CN" altLang="en-US" b="1" dirty="0" smtClean="0">
                <a:solidFill>
                  <a:schemeClr val="dk1"/>
                </a:solidFill>
              </a:rPr>
              <a:t>表中有如下状态字段</a:t>
            </a:r>
            <a:r>
              <a:rPr lang="en-US" altLang="zh-CN" b="1" dirty="0" smtClean="0">
                <a:solidFill>
                  <a:schemeClr val="dk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1) </a:t>
            </a:r>
            <a:r>
              <a:rPr lang="en-US" altLang="zh-CN" dirty="0" err="1"/>
              <a:t>containerStatus</a:t>
            </a:r>
            <a:r>
              <a:rPr lang="zh-CN" altLang="en-US" sz="1600" dirty="0" smtClean="0"/>
              <a:t>描述整个集群的状态</a:t>
            </a:r>
            <a:r>
              <a:rPr lang="en-US" altLang="zh-CN" dirty="0" smtClean="0"/>
              <a:t>(</a:t>
            </a:r>
            <a:r>
              <a:rPr lang="zh-CN" altLang="en-US" sz="1600" i="1" dirty="0" smtClean="0"/>
              <a:t>运行，</a:t>
            </a:r>
            <a:r>
              <a:rPr lang="zh-CN" altLang="en-US" i="1" dirty="0" smtClean="0"/>
              <a:t>停止，创建，</a:t>
            </a:r>
            <a:r>
              <a:rPr lang="zh-CN" altLang="en-US" i="1" dirty="0"/>
              <a:t>未创建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041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97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</a:t>
            </a:r>
            <a:r>
              <a:rPr lang="zh-CN" altLang="en-US" sz="2400" b="1" dirty="0" smtClean="0"/>
              <a:t>监控任务实现</a:t>
            </a:r>
            <a:endParaRPr lang="zh-CN" altLang="en-US" sz="2400" b="1" dirty="0"/>
          </a:p>
        </p:txBody>
      </p:sp>
      <p:sp>
        <p:nvSpPr>
          <p:cNvPr id="5" name="单圆角矩形 4"/>
          <p:cNvSpPr/>
          <p:nvPr/>
        </p:nvSpPr>
        <p:spPr>
          <a:xfrm>
            <a:off x="251520" y="763734"/>
            <a:ext cx="4896544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check_mesos_cluster_task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单圆角矩形 8"/>
          <p:cNvSpPr/>
          <p:nvPr/>
        </p:nvSpPr>
        <p:spPr>
          <a:xfrm>
            <a:off x="262923" y="1484784"/>
            <a:ext cx="2581141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#1 </a:t>
            </a:r>
            <a:r>
              <a:rPr lang="zh-CN" altLang="en-US" sz="1600" dirty="0">
                <a:solidFill>
                  <a:schemeClr val="tx1"/>
                </a:solidFill>
              </a:rPr>
              <a:t>获取已部署成功的集群</a:t>
            </a:r>
          </a:p>
        </p:txBody>
      </p:sp>
      <p:sp>
        <p:nvSpPr>
          <p:cNvPr id="10" name="单圆角矩形 9"/>
          <p:cNvSpPr/>
          <p:nvPr/>
        </p:nvSpPr>
        <p:spPr>
          <a:xfrm>
            <a:off x="262923" y="2166537"/>
            <a:ext cx="3238033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#2 </a:t>
            </a:r>
            <a:r>
              <a:rPr lang="zh-CN" altLang="en-US" sz="1600" dirty="0" smtClean="0">
                <a:solidFill>
                  <a:schemeClr val="tx1"/>
                </a:solidFill>
              </a:rPr>
              <a:t>检查所有主机联通性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rgbClr val="FF0000"/>
                </a:solidFill>
              </a:rPr>
              <a:t>6071</a:t>
            </a:r>
            <a:r>
              <a:rPr lang="zh-CN" altLang="en-US" sz="1600" dirty="0" smtClean="0">
                <a:solidFill>
                  <a:srgbClr val="FF0000"/>
                </a:solidFill>
              </a:rPr>
              <a:t>端口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3635896" y="1877162"/>
            <a:ext cx="504056" cy="10874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08436" y="153182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#2.1 </a:t>
            </a:r>
            <a:r>
              <a:rPr lang="zh-CN" altLang="en-US" sz="1400" dirty="0"/>
              <a:t>如果有主机</a:t>
            </a:r>
            <a:r>
              <a:rPr lang="en-US" altLang="zh-CN" sz="1400" dirty="0"/>
              <a:t>6071</a:t>
            </a:r>
            <a:r>
              <a:rPr lang="zh-CN" altLang="en-US" sz="1400" dirty="0"/>
              <a:t>端口不通</a:t>
            </a:r>
            <a:r>
              <a:rPr lang="en-US" altLang="zh-CN" sz="1400" dirty="0"/>
              <a:t>(</a:t>
            </a:r>
            <a:r>
              <a:rPr lang="zh-CN" altLang="en-US" sz="1400" dirty="0"/>
              <a:t>说明</a:t>
            </a:r>
            <a:r>
              <a:rPr lang="en-US" altLang="zh-CN" sz="1400" dirty="0" err="1"/>
              <a:t>docker</a:t>
            </a:r>
            <a:r>
              <a:rPr lang="zh-CN" altLang="en-US" sz="1400" dirty="0"/>
              <a:t>服务挂了</a:t>
            </a:r>
            <a:r>
              <a:rPr lang="en-US" altLang="zh-CN" sz="1400" dirty="0"/>
              <a:t>),</a:t>
            </a:r>
            <a:r>
              <a:rPr lang="zh-CN" altLang="en-US" sz="1400" dirty="0" smtClean="0"/>
              <a:t>更     新</a:t>
            </a:r>
            <a:r>
              <a:rPr lang="zh-CN" altLang="en-US" sz="1400" dirty="0"/>
              <a:t>此主机上的所有容器状态为停止</a:t>
            </a:r>
          </a:p>
        </p:txBody>
      </p:sp>
      <p:sp>
        <p:nvSpPr>
          <p:cNvPr id="13" name="矩形 12"/>
          <p:cNvSpPr/>
          <p:nvPr/>
        </p:nvSpPr>
        <p:spPr>
          <a:xfrm>
            <a:off x="4316189" y="2236221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#2.2 </a:t>
            </a:r>
            <a:r>
              <a:rPr lang="zh-CN" altLang="en-US" sz="1400" dirty="0"/>
              <a:t>更新所有正常主机上的容器状态为运行</a:t>
            </a:r>
          </a:p>
        </p:txBody>
      </p:sp>
      <p:sp>
        <p:nvSpPr>
          <p:cNvPr id="14" name="矩形 13"/>
          <p:cNvSpPr/>
          <p:nvPr/>
        </p:nvSpPr>
        <p:spPr>
          <a:xfrm>
            <a:off x="4289414" y="2779947"/>
            <a:ext cx="2978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#2.3 </a:t>
            </a:r>
            <a:r>
              <a:rPr lang="zh-CN" altLang="en-US" sz="1400" dirty="0"/>
              <a:t>检查运行的容器是否真正运行</a:t>
            </a:r>
          </a:p>
        </p:txBody>
      </p:sp>
      <p:sp>
        <p:nvSpPr>
          <p:cNvPr id="16" name="单圆角矩形 15"/>
          <p:cNvSpPr/>
          <p:nvPr/>
        </p:nvSpPr>
        <p:spPr>
          <a:xfrm>
            <a:off x="263387" y="4609428"/>
            <a:ext cx="2581141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#3 </a:t>
            </a:r>
            <a:r>
              <a:rPr lang="zh-CN" altLang="en-US" sz="1600" dirty="0" smtClean="0">
                <a:solidFill>
                  <a:schemeClr val="tx1"/>
                </a:solidFill>
              </a:rPr>
              <a:t>检查集群状态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3019612" y="3286477"/>
            <a:ext cx="513150" cy="3297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29135" y="3475167"/>
            <a:ext cx="5244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#3.1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set_status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masterObj</a:t>
            </a:r>
            <a:r>
              <a:rPr lang="en-US" altLang="zh-CN" sz="1600" dirty="0"/>
              <a:t>, </a:t>
            </a:r>
            <a:r>
              <a:rPr lang="en-US" altLang="zh-CN" sz="1600" i="1" dirty="0"/>
              <a:t>'master', '/metrics/snapshot')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3672624" y="4248226"/>
            <a:ext cx="5244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#3.2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marathon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err="1"/>
              <a:t>set_status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masterObj</a:t>
            </a:r>
            <a:r>
              <a:rPr lang="en-US" altLang="zh-CN" sz="1600" dirty="0"/>
              <a:t>, </a:t>
            </a:r>
            <a:r>
              <a:rPr lang="en-US" altLang="zh-CN" sz="1600" i="1" dirty="0"/>
              <a:t>'marathon', '/v2/info')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3672624" y="5095350"/>
            <a:ext cx="5244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#3.3 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haproxy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sz="1600" dirty="0" err="1"/>
              <a:t>set_status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masterObj</a:t>
            </a:r>
            <a:r>
              <a:rPr lang="en-US" altLang="zh-CN" sz="1600" dirty="0"/>
              <a:t>, </a:t>
            </a:r>
            <a:r>
              <a:rPr lang="en-US" altLang="zh-CN" sz="1600" i="1" dirty="0"/>
              <a:t>'</a:t>
            </a:r>
            <a:r>
              <a:rPr lang="en-US" altLang="zh-CN" sz="1600" i="1" dirty="0" err="1"/>
              <a:t>haproxy</a:t>
            </a:r>
            <a:r>
              <a:rPr lang="en-US" altLang="zh-CN" sz="1600" i="1" dirty="0"/>
              <a:t>', '/</a:t>
            </a:r>
            <a:r>
              <a:rPr lang="en-US" altLang="zh-CN" sz="1600" i="1" dirty="0" err="1"/>
              <a:t>api</a:t>
            </a:r>
            <a:r>
              <a:rPr lang="en-US" altLang="zh-CN" sz="1600" i="1" dirty="0"/>
              <a:t>/state')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3690947" y="5881747"/>
            <a:ext cx="5244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#3.4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err="1"/>
              <a:t>set_status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masterObj</a:t>
            </a:r>
            <a:r>
              <a:rPr lang="en-US" altLang="zh-CN" sz="1600" dirty="0"/>
              <a:t>, </a:t>
            </a:r>
            <a:r>
              <a:rPr lang="en-US" altLang="zh-CN" sz="1600" i="1" dirty="0"/>
              <a:t>'slave', '/metrics/snapshot')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838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97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</a:t>
            </a:r>
            <a:r>
              <a:rPr lang="zh-CN" altLang="en-US" sz="2400" b="1" dirty="0" smtClean="0"/>
              <a:t>监控任务实现</a:t>
            </a:r>
            <a:endParaRPr lang="zh-CN" altLang="en-US" sz="2400" b="1" dirty="0"/>
          </a:p>
        </p:txBody>
      </p:sp>
      <p:sp>
        <p:nvSpPr>
          <p:cNvPr id="22" name="单圆角矩形 21"/>
          <p:cNvSpPr/>
          <p:nvPr/>
        </p:nvSpPr>
        <p:spPr>
          <a:xfrm>
            <a:off x="251520" y="763734"/>
            <a:ext cx="3096344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set_status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单圆角矩形 22"/>
          <p:cNvSpPr/>
          <p:nvPr/>
        </p:nvSpPr>
        <p:spPr>
          <a:xfrm>
            <a:off x="262923" y="1484784"/>
            <a:ext cx="5317189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#1 </a:t>
            </a:r>
            <a:r>
              <a:rPr lang="zh-CN" altLang="en-US" sz="1600" dirty="0" smtClean="0">
                <a:solidFill>
                  <a:schemeClr val="tx1"/>
                </a:solidFill>
              </a:rPr>
              <a:t>获取某</a:t>
            </a:r>
            <a:r>
              <a:rPr lang="en-US" altLang="zh-CN" sz="1600" dirty="0" smtClean="0">
                <a:solidFill>
                  <a:schemeClr val="tx1"/>
                </a:solidFill>
              </a:rPr>
              <a:t>master</a:t>
            </a:r>
            <a:r>
              <a:rPr lang="zh-CN" altLang="en-US" sz="1600" dirty="0" smtClean="0">
                <a:solidFill>
                  <a:schemeClr val="tx1"/>
                </a:solidFill>
              </a:rPr>
              <a:t>下的所有</a:t>
            </a:r>
            <a:r>
              <a:rPr lang="en-US" altLang="zh-CN" sz="1600" dirty="0" smtClean="0">
                <a:solidFill>
                  <a:schemeClr val="tx1"/>
                </a:solidFill>
              </a:rPr>
              <a:t>marathon,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haproxy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或</a:t>
            </a:r>
            <a:r>
              <a:rPr lang="en-US" altLang="zh-CN" sz="1600" dirty="0" smtClean="0">
                <a:solidFill>
                  <a:schemeClr val="tx1"/>
                </a:solidFill>
              </a:rPr>
              <a:t>slave</a:t>
            </a:r>
            <a:r>
              <a:rPr lang="zh-CN" altLang="en-US" sz="1600" dirty="0" smtClean="0">
                <a:solidFill>
                  <a:schemeClr val="tx1"/>
                </a:solidFill>
              </a:rPr>
              <a:t>集群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单圆角矩形 23"/>
          <p:cNvSpPr/>
          <p:nvPr/>
        </p:nvSpPr>
        <p:spPr>
          <a:xfrm>
            <a:off x="221769" y="3246197"/>
            <a:ext cx="6582479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#2 </a:t>
            </a:r>
            <a:r>
              <a:rPr lang="zh-CN" altLang="en-US" sz="1600" dirty="0" smtClean="0">
                <a:solidFill>
                  <a:schemeClr val="tx1"/>
                </a:solidFill>
              </a:rPr>
              <a:t>获取并设置单个集群的状态（</a:t>
            </a:r>
            <a:r>
              <a:rPr lang="en-US" altLang="zh-CN" sz="1600" dirty="0" smtClean="0">
                <a:solidFill>
                  <a:schemeClr val="tx1"/>
                </a:solidFill>
              </a:rPr>
              <a:t>master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  <a:r>
              <a:rPr lang="en-US" altLang="zh-CN" sz="1600" dirty="0" smtClean="0">
                <a:solidFill>
                  <a:schemeClr val="tx1"/>
                </a:solidFill>
              </a:rPr>
              <a:t>marathon</a:t>
            </a:r>
            <a:r>
              <a:rPr lang="en-US" altLang="zh-CN" sz="1600" dirty="0">
                <a:solidFill>
                  <a:schemeClr val="tx1"/>
                </a:solidFill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</a:rPr>
              <a:t>haproxy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或</a:t>
            </a:r>
            <a:r>
              <a:rPr lang="en-US" altLang="zh-CN" sz="1600" dirty="0">
                <a:solidFill>
                  <a:schemeClr val="tx1"/>
                </a:solidFill>
              </a:rPr>
              <a:t>slave</a:t>
            </a:r>
            <a:r>
              <a:rPr lang="zh-CN" altLang="en-US" sz="1600" dirty="0" smtClean="0">
                <a:solidFill>
                  <a:schemeClr val="tx1"/>
                </a:solidFill>
              </a:rPr>
              <a:t>集群）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单圆角矩形 24"/>
          <p:cNvSpPr/>
          <p:nvPr/>
        </p:nvSpPr>
        <p:spPr>
          <a:xfrm>
            <a:off x="221768" y="2518850"/>
            <a:ext cx="3918183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</a:t>
            </a:r>
            <a:r>
              <a:rPr lang="en-US" altLang="zh-CN" sz="2400" dirty="0" err="1">
                <a:solidFill>
                  <a:schemeClr val="accent1"/>
                </a:solidFill>
              </a:rPr>
              <a:t>get_cluster_status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7" name="单圆角矩形 26"/>
          <p:cNvSpPr/>
          <p:nvPr/>
        </p:nvSpPr>
        <p:spPr>
          <a:xfrm>
            <a:off x="251521" y="4293096"/>
            <a:ext cx="3240360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</a:t>
            </a:r>
            <a:r>
              <a:rPr lang="en-US" altLang="zh-CN" sz="2400" dirty="0" err="1">
                <a:solidFill>
                  <a:schemeClr val="accent1"/>
                </a:solidFill>
              </a:rPr>
              <a:t>status_judge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8" name="单圆角矩形 27"/>
          <p:cNvSpPr/>
          <p:nvPr/>
        </p:nvSpPr>
        <p:spPr>
          <a:xfrm>
            <a:off x="262923" y="4946679"/>
            <a:ext cx="6325301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#3 </a:t>
            </a:r>
            <a:r>
              <a:rPr lang="zh-CN" altLang="en-US" sz="1600" dirty="0" smtClean="0">
                <a:solidFill>
                  <a:schemeClr val="tx1"/>
                </a:solidFill>
              </a:rPr>
              <a:t>设置</a:t>
            </a:r>
            <a:r>
              <a:rPr lang="zh-CN" altLang="en-US" sz="1600" dirty="0">
                <a:solidFill>
                  <a:schemeClr val="tx1"/>
                </a:solidFill>
              </a:rPr>
              <a:t>所有</a:t>
            </a:r>
            <a:r>
              <a:rPr lang="zh-CN" altLang="en-US" sz="1600" dirty="0" smtClean="0">
                <a:solidFill>
                  <a:schemeClr val="tx1"/>
                </a:solidFill>
              </a:rPr>
              <a:t>集群状态（</a:t>
            </a:r>
            <a:r>
              <a:rPr lang="zh-CN" altLang="en-US" sz="1600" dirty="0">
                <a:solidFill>
                  <a:schemeClr val="tx1"/>
                </a:solidFill>
              </a:rPr>
              <a:t>如一个</a:t>
            </a:r>
            <a:r>
              <a:rPr lang="en-US" altLang="zh-CN" sz="1600" dirty="0" err="1">
                <a:solidFill>
                  <a:schemeClr val="tx1"/>
                </a:solidFill>
              </a:rPr>
              <a:t>mesos</a:t>
            </a:r>
            <a:r>
              <a:rPr lang="en-US" altLang="zh-CN" sz="1600" dirty="0">
                <a:solidFill>
                  <a:schemeClr val="tx1"/>
                </a:solidFill>
              </a:rPr>
              <a:t> master</a:t>
            </a:r>
            <a:r>
              <a:rPr lang="zh-CN" altLang="en-US" sz="1600" dirty="0">
                <a:solidFill>
                  <a:schemeClr val="tx1"/>
                </a:solidFill>
              </a:rPr>
              <a:t>下的多个</a:t>
            </a:r>
            <a:r>
              <a:rPr lang="en-US" altLang="zh-CN" sz="1600" dirty="0">
                <a:solidFill>
                  <a:schemeClr val="tx1"/>
                </a:solidFill>
              </a:rPr>
              <a:t>marathon</a:t>
            </a:r>
            <a:r>
              <a:rPr lang="zh-CN" altLang="en-US" sz="1600" dirty="0">
                <a:solidFill>
                  <a:schemeClr val="tx1"/>
                </a:solidFill>
              </a:rPr>
              <a:t>集群）</a:t>
            </a:r>
          </a:p>
        </p:txBody>
      </p:sp>
      <p:sp>
        <p:nvSpPr>
          <p:cNvPr id="3" name="矩形 2"/>
          <p:cNvSpPr/>
          <p:nvPr/>
        </p:nvSpPr>
        <p:spPr>
          <a:xfrm>
            <a:off x="3635896" y="3971659"/>
            <a:ext cx="49804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dk1"/>
                </a:solidFill>
              </a:rPr>
              <a:t>MesosCluster</a:t>
            </a:r>
            <a:r>
              <a:rPr lang="zh-CN" altLang="en-US" b="1" dirty="0" smtClean="0">
                <a:solidFill>
                  <a:schemeClr val="dk1"/>
                </a:solidFill>
              </a:rPr>
              <a:t>表</a:t>
            </a:r>
            <a:endParaRPr lang="en-US" altLang="zh-CN" b="1" dirty="0" smtClean="0">
              <a:solidFill>
                <a:schemeClr val="dk1"/>
              </a:solidFill>
            </a:endParaRPr>
          </a:p>
          <a:p>
            <a:r>
              <a:rPr lang="en-US" altLang="zh-CN" dirty="0" err="1" smtClean="0"/>
              <a:t>master_status</a:t>
            </a:r>
            <a:r>
              <a:rPr lang="en-US" altLang="zh-CN" dirty="0"/>
              <a:t>, </a:t>
            </a:r>
            <a:r>
              <a:rPr lang="en-US" altLang="zh-CN" dirty="0" err="1"/>
              <a:t>zookeeper_status,marathon_status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haproxy_status,bamboo_status</a:t>
            </a:r>
            <a:r>
              <a:rPr lang="en-US" altLang="zh-CN" dirty="0"/>
              <a:t>, </a:t>
            </a:r>
            <a:r>
              <a:rPr lang="en-US" altLang="zh-CN" dirty="0" err="1"/>
              <a:t>slave_status</a:t>
            </a:r>
            <a:r>
              <a:rPr lang="en-US" altLang="zh-CN" b="1" dirty="0" smtClean="0">
                <a:solidFill>
                  <a:schemeClr val="dk1"/>
                </a:solidFill>
              </a:rPr>
              <a:t> </a:t>
            </a:r>
            <a:endParaRPr lang="en-US" altLang="zh-CN" b="1" dirty="0" smtClean="0">
              <a:solidFill>
                <a:schemeClr val="dk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9951" y="2450035"/>
            <a:ext cx="50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MesosMarathon</a:t>
            </a:r>
            <a:r>
              <a:rPr lang="zh-CN" altLang="en-US" b="1" dirty="0"/>
              <a:t>，</a:t>
            </a:r>
            <a:r>
              <a:rPr lang="en-US" altLang="zh-CN" b="1" dirty="0" err="1"/>
              <a:t>MesosHaproxy</a:t>
            </a:r>
            <a:r>
              <a:rPr lang="zh-CN" altLang="en-US" b="1" dirty="0"/>
              <a:t>，</a:t>
            </a:r>
            <a:r>
              <a:rPr lang="en-US" altLang="zh-CN" b="1" dirty="0" err="1"/>
              <a:t>MesosSlave</a:t>
            </a:r>
            <a:r>
              <a:rPr lang="zh-CN" altLang="en-US" b="1" dirty="0" smtClean="0">
                <a:solidFill>
                  <a:schemeClr val="dk1"/>
                </a:solidFill>
              </a:rPr>
              <a:t>表</a:t>
            </a:r>
            <a:endParaRPr lang="en-US" altLang="zh-CN" b="1" dirty="0" smtClean="0">
              <a:solidFill>
                <a:schemeClr val="dk1"/>
              </a:solidFill>
            </a:endParaRPr>
          </a:p>
          <a:p>
            <a:r>
              <a:rPr lang="en-US" altLang="zh-CN" dirty="0"/>
              <a:t>status</a:t>
            </a:r>
            <a:endParaRPr lang="zh-CN" altLang="en-US" dirty="0"/>
          </a:p>
        </p:txBody>
      </p:sp>
      <p:sp>
        <p:nvSpPr>
          <p:cNvPr id="11" name="单圆角矩形 10"/>
          <p:cNvSpPr/>
          <p:nvPr/>
        </p:nvSpPr>
        <p:spPr>
          <a:xfrm>
            <a:off x="265177" y="5661248"/>
            <a:ext cx="4309078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set_master_status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7442" y="5708285"/>
            <a:ext cx="1705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dk1"/>
                </a:solidFill>
              </a:rPr>
              <a:t>MesosCluster</a:t>
            </a:r>
            <a:r>
              <a:rPr lang="zh-CN" altLang="en-US" b="1" dirty="0">
                <a:solidFill>
                  <a:schemeClr val="dk1"/>
                </a:solidFill>
              </a:rPr>
              <a:t>表</a:t>
            </a:r>
            <a:endParaRPr lang="en-US" altLang="zh-CN" b="1" dirty="0">
              <a:solidFill>
                <a:schemeClr val="dk1"/>
              </a:solidFill>
            </a:endParaRPr>
          </a:p>
          <a:p>
            <a:r>
              <a:rPr lang="en-US" altLang="zh-CN" dirty="0" smtClean="0"/>
              <a:t>status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31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1105</Words>
  <Application>Microsoft Office PowerPoint</Application>
  <PresentationFormat>全屏显示(4:3)</PresentationFormat>
  <Paragraphs>197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yangxu</dc:creator>
  <cp:lastModifiedBy>yangxu</cp:lastModifiedBy>
  <cp:revision>146</cp:revision>
  <dcterms:created xsi:type="dcterms:W3CDTF">2018-10-16T12:47:22Z</dcterms:created>
  <dcterms:modified xsi:type="dcterms:W3CDTF">2019-02-11T10:21:45Z</dcterms:modified>
</cp:coreProperties>
</file>