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116498"/>
            <a:ext cx="8820472" cy="651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7106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63064" y="2632266"/>
            <a:ext cx="1290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Web Server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03648" y="3573016"/>
            <a:ext cx="7344816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07934" y="3691783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Agent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63688" y="5301208"/>
            <a:ext cx="76690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asset()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43808" y="5301208"/>
            <a:ext cx="76690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task()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95936" y="5301208"/>
            <a:ext cx="76690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paas</a:t>
            </a:r>
            <a:r>
              <a:rPr lang="en-US" altLang="zh-CN" dirty="0" smtClean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76056" y="5301208"/>
            <a:ext cx="76690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app()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228184" y="5301208"/>
            <a:ext cx="936104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alarm()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477502" y="5301208"/>
            <a:ext cx="76690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log()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676177" y="1916832"/>
            <a:ext cx="4344095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042762" y="1979548"/>
            <a:ext cx="1520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Celery Worker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2771801" y="2420888"/>
            <a:ext cx="720080" cy="3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asset()</a:t>
            </a:r>
            <a:endParaRPr lang="zh-CN" altLang="en-US" sz="1600" dirty="0"/>
          </a:p>
        </p:txBody>
      </p:sp>
      <p:sp>
        <p:nvSpPr>
          <p:cNvPr id="47" name="圆角矩形 46"/>
          <p:cNvSpPr/>
          <p:nvPr/>
        </p:nvSpPr>
        <p:spPr>
          <a:xfrm>
            <a:off x="3563888" y="2420888"/>
            <a:ext cx="720080" cy="3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task()</a:t>
            </a:r>
            <a:endParaRPr lang="zh-CN" altLang="en-US" sz="1600" dirty="0"/>
          </a:p>
        </p:txBody>
      </p:sp>
      <p:sp>
        <p:nvSpPr>
          <p:cNvPr id="48" name="圆角矩形 47"/>
          <p:cNvSpPr/>
          <p:nvPr/>
        </p:nvSpPr>
        <p:spPr>
          <a:xfrm>
            <a:off x="4355976" y="2420888"/>
            <a:ext cx="720080" cy="3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paas</a:t>
            </a:r>
            <a:r>
              <a:rPr lang="en-US" altLang="zh-CN" sz="1600" dirty="0" smtClean="0"/>
              <a:t>()</a:t>
            </a:r>
            <a:endParaRPr lang="zh-CN" altLang="en-US" sz="1600" dirty="0"/>
          </a:p>
        </p:txBody>
      </p:sp>
      <p:sp>
        <p:nvSpPr>
          <p:cNvPr id="49" name="圆角矩形 48"/>
          <p:cNvSpPr/>
          <p:nvPr/>
        </p:nvSpPr>
        <p:spPr>
          <a:xfrm>
            <a:off x="5148064" y="2420888"/>
            <a:ext cx="720080" cy="3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app()</a:t>
            </a:r>
            <a:endParaRPr lang="zh-CN" altLang="en-US" sz="1600" dirty="0"/>
          </a:p>
        </p:txBody>
      </p:sp>
      <p:sp>
        <p:nvSpPr>
          <p:cNvPr id="50" name="圆角矩形 49"/>
          <p:cNvSpPr/>
          <p:nvPr/>
        </p:nvSpPr>
        <p:spPr>
          <a:xfrm>
            <a:off x="6010592" y="2420888"/>
            <a:ext cx="865663" cy="3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alarm()</a:t>
            </a:r>
            <a:endParaRPr lang="zh-CN" altLang="en-US" sz="1600" dirty="0"/>
          </a:p>
        </p:txBody>
      </p:sp>
      <p:sp>
        <p:nvSpPr>
          <p:cNvPr id="51" name="矩形 50"/>
          <p:cNvSpPr/>
          <p:nvPr/>
        </p:nvSpPr>
        <p:spPr>
          <a:xfrm>
            <a:off x="4139952" y="196347"/>
            <a:ext cx="11991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Celery Beat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1763688" y="260648"/>
            <a:ext cx="1368152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API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9000/*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6696236" y="260648"/>
            <a:ext cx="1548171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Restful API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9000/master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403648" y="116632"/>
            <a:ext cx="7344816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4139952" y="3789040"/>
            <a:ext cx="1368152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API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12345/*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6" y="188640"/>
            <a:ext cx="485714" cy="419048"/>
          </a:xfrm>
          <a:prstGeom prst="rect">
            <a:avLst/>
          </a:prstGeom>
        </p:spPr>
      </p:pic>
      <p:cxnSp>
        <p:nvCxnSpPr>
          <p:cNvPr id="62" name="直接箭头连接符 61"/>
          <p:cNvCxnSpPr/>
          <p:nvPr/>
        </p:nvCxnSpPr>
        <p:spPr>
          <a:xfrm>
            <a:off x="611560" y="398164"/>
            <a:ext cx="1008112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流程图: 磁盘 62"/>
          <p:cNvSpPr/>
          <p:nvPr/>
        </p:nvSpPr>
        <p:spPr>
          <a:xfrm>
            <a:off x="1781690" y="1161927"/>
            <a:ext cx="730902" cy="936104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mysql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流程图: 直接访问存储器 63"/>
          <p:cNvSpPr/>
          <p:nvPr/>
        </p:nvSpPr>
        <p:spPr>
          <a:xfrm>
            <a:off x="4211960" y="980728"/>
            <a:ext cx="1080120" cy="685800"/>
          </a:xfrm>
          <a:prstGeom prst="flowChartMagneticDru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245829" y="983648"/>
            <a:ext cx="830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Celery </a:t>
            </a:r>
            <a:endParaRPr lang="en-US" altLang="zh-CN" dirty="0" smtClean="0"/>
          </a:p>
          <a:p>
            <a:r>
              <a:rPr lang="en-US" altLang="zh-CN" dirty="0" smtClean="0"/>
              <a:t>Broker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322664" y="119675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RabbitMQ</a:t>
            </a:r>
            <a:endParaRPr lang="zh-CN" altLang="en-US" dirty="0"/>
          </a:p>
        </p:txBody>
      </p:sp>
      <p:cxnSp>
        <p:nvCxnSpPr>
          <p:cNvPr id="70" name="直接箭头连接符 69"/>
          <p:cNvCxnSpPr/>
          <p:nvPr/>
        </p:nvCxnSpPr>
        <p:spPr>
          <a:xfrm>
            <a:off x="2123728" y="836712"/>
            <a:ext cx="0" cy="325215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63" idx="4"/>
          </p:cNvCxnSpPr>
          <p:nvPr/>
        </p:nvCxnSpPr>
        <p:spPr>
          <a:xfrm flipV="1">
            <a:off x="2512592" y="548680"/>
            <a:ext cx="1530170" cy="1081299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52" idx="3"/>
          </p:cNvCxnSpPr>
          <p:nvPr/>
        </p:nvCxnSpPr>
        <p:spPr>
          <a:xfrm>
            <a:off x="3131840" y="548680"/>
            <a:ext cx="1008112" cy="832738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51" idx="2"/>
            <a:endCxn id="64" idx="0"/>
          </p:cNvCxnSpPr>
          <p:nvPr/>
        </p:nvCxnSpPr>
        <p:spPr>
          <a:xfrm>
            <a:off x="4739530" y="700403"/>
            <a:ext cx="12490" cy="2803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H="1">
            <a:off x="4716015" y="1629979"/>
            <a:ext cx="1" cy="28685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40" idx="2"/>
          </p:cNvCxnSpPr>
          <p:nvPr/>
        </p:nvCxnSpPr>
        <p:spPr>
          <a:xfrm flipH="1">
            <a:off x="4848224" y="2996952"/>
            <a:ext cx="1" cy="7107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55" idx="3"/>
          </p:cNvCxnSpPr>
          <p:nvPr/>
        </p:nvCxnSpPr>
        <p:spPr>
          <a:xfrm flipV="1">
            <a:off x="5508104" y="983648"/>
            <a:ext cx="1969398" cy="3093424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右大括号 86"/>
          <p:cNvSpPr/>
          <p:nvPr/>
        </p:nvSpPr>
        <p:spPr>
          <a:xfrm rot="16200000">
            <a:off x="4592650" y="2004194"/>
            <a:ext cx="648072" cy="55859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44667" y="3573016"/>
            <a:ext cx="1133786" cy="3096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Docker Image Host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530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276958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用户登录检验、访问权限限制实现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836712"/>
            <a:ext cx="80425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django</a:t>
            </a:r>
            <a:r>
              <a:rPr lang="en-US" altLang="zh-CN" dirty="0" smtClean="0"/>
              <a:t> middleware </a:t>
            </a:r>
            <a:r>
              <a:rPr lang="zh-CN" altLang="en-US" dirty="0" smtClean="0"/>
              <a:t>实现，这样不用在每个视图上加装饰器：</a:t>
            </a:r>
            <a:endParaRPr lang="en-US" altLang="zh-CN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功能：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</a:t>
            </a:r>
            <a:r>
              <a:rPr lang="en-US" altLang="zh-CN" dirty="0" smtClean="0"/>
              <a:t>1  </a:t>
            </a:r>
            <a:r>
              <a:rPr lang="zh-CN" altLang="en-US" dirty="0" smtClean="0"/>
              <a:t>判断用户是否登录</a:t>
            </a:r>
            <a:endParaRPr lang="en-US" altLang="zh-CN" dirty="0" smtClean="0"/>
          </a:p>
          <a:p>
            <a:r>
              <a:rPr lang="en-US" altLang="zh-CN" dirty="0" smtClean="0"/>
              <a:t>           2 </a:t>
            </a:r>
            <a:r>
              <a:rPr lang="zh-CN" altLang="en-US" dirty="0" smtClean="0"/>
              <a:t>对用户访问的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进行限制，虽然普通用户在页面上只能看到相应</a:t>
            </a:r>
            <a:r>
              <a:rPr lang="en-US" altLang="zh-CN" dirty="0" smtClean="0"/>
              <a:t>role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</a:t>
            </a:r>
            <a:r>
              <a:rPr lang="zh-CN" altLang="en-US" dirty="0" smtClean="0"/>
              <a:t>绑定的菜单，但是如果用户直接访问不被允许的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，也是能打开的，</a:t>
            </a:r>
            <a:endParaRPr lang="en-US" altLang="zh-CN" dirty="0" smtClean="0"/>
          </a:p>
          <a:p>
            <a:r>
              <a:rPr lang="en-US" altLang="zh-CN" dirty="0" smtClean="0"/>
              <a:t>              </a:t>
            </a:r>
            <a:r>
              <a:rPr lang="zh-CN" altLang="en-US" dirty="0" smtClean="0"/>
              <a:t>所以需要对</a:t>
            </a:r>
            <a:r>
              <a:rPr lang="en-US" altLang="zh-CN" dirty="0" smtClean="0"/>
              <a:t>URL</a:t>
            </a:r>
            <a:r>
              <a:rPr lang="zh-CN" altLang="en-US" dirty="0" smtClean="0"/>
              <a:t>限制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51520" y="3140968"/>
            <a:ext cx="86906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Request</a:t>
            </a:r>
            <a:r>
              <a:rPr lang="zh-CN" altLang="en-US" dirty="0" smtClean="0"/>
              <a:t>情况：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）未登录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请求登录页面</a:t>
            </a:r>
            <a:r>
              <a:rPr lang="en-US" altLang="zh-CN" dirty="0" smtClean="0"/>
              <a:t>( no session and  login url )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  pass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请求其它页面</a:t>
            </a:r>
            <a:r>
              <a:rPr lang="en-US" altLang="zh-CN" dirty="0" smtClean="0"/>
              <a:t>( no session and  other url )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  </a:t>
            </a:r>
            <a:r>
              <a:rPr lang="zh-CN" altLang="en-US" dirty="0" smtClean="0"/>
              <a:t>转到</a:t>
            </a:r>
            <a:r>
              <a:rPr lang="en-US" altLang="zh-CN" dirty="0" smtClean="0"/>
              <a:t>login</a:t>
            </a:r>
            <a:r>
              <a:rPr lang="zh-CN" altLang="en-US" dirty="0" smtClean="0"/>
              <a:t>页面</a:t>
            </a:r>
            <a:endParaRPr lang="en-US" altLang="zh-CN" dirty="0" smtClean="0"/>
          </a:p>
          <a:p>
            <a:r>
              <a:rPr lang="en-US" altLang="zh-CN" dirty="0" smtClean="0"/>
              <a:t> 2</a:t>
            </a:r>
            <a:r>
              <a:rPr lang="zh-CN" altLang="en-US" dirty="0" smtClean="0"/>
              <a:t>）已登录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请求登录页面</a:t>
            </a:r>
            <a:r>
              <a:rPr lang="en-US" altLang="zh-CN" dirty="0" smtClean="0"/>
              <a:t>( have session and login url</a:t>
            </a:r>
            <a:r>
              <a:rPr lang="en-US" altLang="zh-CN" dirty="0"/>
              <a:t> </a:t>
            </a:r>
            <a:r>
              <a:rPr lang="en-US" altLang="zh-CN" dirty="0" smtClean="0"/>
              <a:t>) -&gt;  </a:t>
            </a:r>
            <a:r>
              <a:rPr lang="zh-CN" altLang="en-US" dirty="0" smtClean="0"/>
              <a:t>转到</a:t>
            </a:r>
            <a:r>
              <a:rPr lang="en-US" altLang="zh-CN" dirty="0" smtClean="0"/>
              <a:t>index</a:t>
            </a:r>
          </a:p>
          <a:p>
            <a:r>
              <a:rPr lang="en-US" altLang="zh-CN" dirty="0"/>
              <a:t>	</a:t>
            </a:r>
            <a:r>
              <a:rPr lang="zh-CN" altLang="en-US" dirty="0" smtClean="0"/>
              <a:t>请求其它页面</a:t>
            </a:r>
            <a:r>
              <a:rPr lang="en-US" altLang="zh-CN" dirty="0" smtClean="0"/>
              <a:t>( </a:t>
            </a:r>
            <a:r>
              <a:rPr lang="en-US" altLang="zh-CN" dirty="0"/>
              <a:t>have session and </a:t>
            </a:r>
            <a:r>
              <a:rPr lang="en-US" altLang="zh-CN" dirty="0" smtClean="0"/>
              <a:t>other url </a:t>
            </a:r>
            <a:r>
              <a:rPr lang="en-US" altLang="zh-CN" dirty="0"/>
              <a:t>) </a:t>
            </a:r>
            <a:r>
              <a:rPr lang="en-US" altLang="zh-CN" dirty="0" smtClean="0"/>
              <a:t>-&gt;  url </a:t>
            </a:r>
            <a:r>
              <a:rPr lang="zh-CN" altLang="en-US" dirty="0" smtClean="0"/>
              <a:t>判断</a:t>
            </a:r>
            <a:r>
              <a:rPr lang="en-US" altLang="zh-CN" dirty="0" smtClean="0"/>
              <a:t>-&gt;  (pass or denied)</a:t>
            </a:r>
            <a:r>
              <a:rPr lang="zh-CN" altLang="en-US" dirty="0" smtClean="0"/>
              <a:t> 这里面包含了</a:t>
            </a:r>
            <a:r>
              <a:rPr lang="en-US" altLang="zh-CN" dirty="0" smtClean="0"/>
              <a:t>logout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logout</a:t>
            </a:r>
            <a:r>
              <a:rPr lang="zh-CN" altLang="en-US" dirty="0"/>
              <a:t> </a:t>
            </a:r>
            <a:r>
              <a:rPr lang="zh-CN" altLang="en-US" dirty="0" smtClean="0"/>
              <a:t>需要全部</a:t>
            </a:r>
            <a:r>
              <a:rPr lang="en-US" altLang="zh-CN" dirty="0" smtClean="0"/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2294235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>
            <a:off x="4473255" y="0"/>
            <a:ext cx="0" cy="548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菱形 5"/>
          <p:cNvSpPr/>
          <p:nvPr/>
        </p:nvSpPr>
        <p:spPr>
          <a:xfrm>
            <a:off x="4117759" y="548680"/>
            <a:ext cx="738251" cy="504056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73255" y="73728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request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4113215" y="677597"/>
            <a:ext cx="710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登录判断</a:t>
            </a:r>
            <a:endParaRPr lang="zh-CN" altLang="en-US" sz="1000" dirty="0"/>
          </a:p>
        </p:txBody>
      </p:sp>
      <p:cxnSp>
        <p:nvCxnSpPr>
          <p:cNvPr id="10" name="肘形连接符 9"/>
          <p:cNvCxnSpPr>
            <a:stCxn id="8" idx="3"/>
            <a:endCxn id="25" idx="0"/>
          </p:cNvCxnSpPr>
          <p:nvPr/>
        </p:nvCxnSpPr>
        <p:spPr>
          <a:xfrm rot="10800000" flipV="1">
            <a:off x="2947503" y="800707"/>
            <a:ext cx="1165712" cy="6006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44575" y="51682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未登录</a:t>
            </a:r>
            <a:endParaRPr lang="zh-CN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437102" y="51682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已</a:t>
            </a:r>
            <a:r>
              <a:rPr lang="zh-CN" altLang="en-US" sz="1200" dirty="0" smtClean="0"/>
              <a:t>登录</a:t>
            </a:r>
            <a:endParaRPr lang="zh-CN" altLang="en-US" sz="1200" dirty="0"/>
          </a:p>
        </p:txBody>
      </p:sp>
      <p:sp>
        <p:nvSpPr>
          <p:cNvPr id="25" name="菱形 24"/>
          <p:cNvSpPr/>
          <p:nvPr/>
        </p:nvSpPr>
        <p:spPr>
          <a:xfrm>
            <a:off x="2578377" y="1401355"/>
            <a:ext cx="738251" cy="504056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 flipH="1">
            <a:off x="2573833" y="1530272"/>
            <a:ext cx="710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请求判断</a:t>
            </a:r>
            <a:endParaRPr lang="zh-CN" altLang="en-US" sz="1000" dirty="0"/>
          </a:p>
        </p:txBody>
      </p:sp>
      <p:cxnSp>
        <p:nvCxnSpPr>
          <p:cNvPr id="32" name="肘形连接符 31"/>
          <p:cNvCxnSpPr>
            <a:stCxn id="25" idx="1"/>
          </p:cNvCxnSpPr>
          <p:nvPr/>
        </p:nvCxnSpPr>
        <p:spPr>
          <a:xfrm rot="10800000" flipV="1">
            <a:off x="1709737" y="1653382"/>
            <a:ext cx="868640" cy="98352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720577" y="1376383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/login/</a:t>
            </a:r>
            <a:endParaRPr lang="zh-CN" altLang="en-US" sz="1200" dirty="0"/>
          </a:p>
        </p:txBody>
      </p:sp>
      <p:cxnSp>
        <p:nvCxnSpPr>
          <p:cNvPr id="37" name="肘形连接符 36"/>
          <p:cNvCxnSpPr>
            <a:stCxn id="25" idx="3"/>
          </p:cNvCxnSpPr>
          <p:nvPr/>
        </p:nvCxnSpPr>
        <p:spPr>
          <a:xfrm>
            <a:off x="3316628" y="1653383"/>
            <a:ext cx="652603" cy="9835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309432" y="1395679"/>
            <a:ext cx="643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/other/</a:t>
            </a:r>
            <a:endParaRPr lang="zh-CN" altLang="en-US" sz="1200" dirty="0"/>
          </a:p>
        </p:txBody>
      </p:sp>
      <p:sp>
        <p:nvSpPr>
          <p:cNvPr id="40" name="圆角矩形 39"/>
          <p:cNvSpPr/>
          <p:nvPr/>
        </p:nvSpPr>
        <p:spPr>
          <a:xfrm>
            <a:off x="3509937" y="2636911"/>
            <a:ext cx="886766" cy="504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Redirect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/login/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菱形 46"/>
          <p:cNvSpPr/>
          <p:nvPr/>
        </p:nvSpPr>
        <p:spPr>
          <a:xfrm>
            <a:off x="6921527" y="1420650"/>
            <a:ext cx="738251" cy="504056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 flipH="1">
            <a:off x="6949752" y="1538218"/>
            <a:ext cx="710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请求判断</a:t>
            </a:r>
            <a:endParaRPr lang="zh-CN" altLang="en-US" sz="1000" dirty="0"/>
          </a:p>
        </p:txBody>
      </p:sp>
      <p:cxnSp>
        <p:nvCxnSpPr>
          <p:cNvPr id="50" name="肘形连接符 49"/>
          <p:cNvCxnSpPr>
            <a:stCxn id="6" idx="3"/>
            <a:endCxn id="47" idx="0"/>
          </p:cNvCxnSpPr>
          <p:nvPr/>
        </p:nvCxnSpPr>
        <p:spPr>
          <a:xfrm>
            <a:off x="4856010" y="800708"/>
            <a:ext cx="2434643" cy="6199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8505703" y="2635536"/>
            <a:ext cx="602801" cy="504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pass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53" name="肘形连接符 52"/>
          <p:cNvCxnSpPr>
            <a:stCxn id="47" idx="3"/>
            <a:endCxn id="51" idx="0"/>
          </p:cNvCxnSpPr>
          <p:nvPr/>
        </p:nvCxnSpPr>
        <p:spPr>
          <a:xfrm>
            <a:off x="7659778" y="1672678"/>
            <a:ext cx="1147326" cy="96285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897844" y="1376382"/>
            <a:ext cx="704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/logout/</a:t>
            </a:r>
            <a:endParaRPr lang="zh-CN" altLang="en-US" sz="1200" dirty="0"/>
          </a:p>
        </p:txBody>
      </p:sp>
      <p:sp>
        <p:nvSpPr>
          <p:cNvPr id="56" name="菱形 55"/>
          <p:cNvSpPr/>
          <p:nvPr/>
        </p:nvSpPr>
        <p:spPr>
          <a:xfrm>
            <a:off x="5421116" y="2635536"/>
            <a:ext cx="738251" cy="504056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肘形连接符 57"/>
          <p:cNvCxnSpPr>
            <a:stCxn id="47" idx="1"/>
            <a:endCxn id="56" idx="0"/>
          </p:cNvCxnSpPr>
          <p:nvPr/>
        </p:nvCxnSpPr>
        <p:spPr>
          <a:xfrm rot="10800000" flipV="1">
            <a:off x="5790243" y="1672678"/>
            <a:ext cx="1131285" cy="96285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421116" y="2718287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url acl</a:t>
            </a:r>
            <a:endParaRPr lang="zh-CN" alt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6034034" y="1390728"/>
            <a:ext cx="643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/other/</a:t>
            </a:r>
            <a:endParaRPr lang="zh-CN" altLang="en-US" sz="1200" dirty="0"/>
          </a:p>
        </p:txBody>
      </p:sp>
      <p:sp>
        <p:nvSpPr>
          <p:cNvPr id="62" name="圆角矩形 61"/>
          <p:cNvSpPr/>
          <p:nvPr/>
        </p:nvSpPr>
        <p:spPr>
          <a:xfrm>
            <a:off x="7497592" y="3894888"/>
            <a:ext cx="1440160" cy="359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home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4" name="肘形连接符 63"/>
          <p:cNvCxnSpPr>
            <a:stCxn id="56" idx="3"/>
            <a:endCxn id="62" idx="0"/>
          </p:cNvCxnSpPr>
          <p:nvPr/>
        </p:nvCxnSpPr>
        <p:spPr>
          <a:xfrm>
            <a:off x="6159367" y="2887564"/>
            <a:ext cx="2058305" cy="10073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631648" y="2533621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url == /</a:t>
            </a:r>
            <a:endParaRPr lang="zh-CN" altLang="en-US" dirty="0"/>
          </a:p>
        </p:txBody>
      </p:sp>
      <p:sp>
        <p:nvSpPr>
          <p:cNvPr id="79" name="圆角矩形 78"/>
          <p:cNvSpPr/>
          <p:nvPr/>
        </p:nvSpPr>
        <p:spPr>
          <a:xfrm>
            <a:off x="1266353" y="2663189"/>
            <a:ext cx="886766" cy="504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Redirect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/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0" name="菱形 79"/>
          <p:cNvSpPr/>
          <p:nvPr/>
        </p:nvSpPr>
        <p:spPr>
          <a:xfrm>
            <a:off x="1299223" y="3717032"/>
            <a:ext cx="793224" cy="57863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1257157" y="386784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获取首页</a:t>
            </a:r>
            <a:endParaRPr lang="zh-CN" altLang="en-US" sz="1200" dirty="0"/>
          </a:p>
        </p:txBody>
      </p:sp>
      <p:cxnSp>
        <p:nvCxnSpPr>
          <p:cNvPr id="83" name="直接箭头连接符 82"/>
          <p:cNvCxnSpPr>
            <a:stCxn id="79" idx="2"/>
          </p:cNvCxnSpPr>
          <p:nvPr/>
        </p:nvCxnSpPr>
        <p:spPr>
          <a:xfrm>
            <a:off x="1709736" y="3167246"/>
            <a:ext cx="0" cy="549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圆角矩形 83"/>
          <p:cNvSpPr/>
          <p:nvPr/>
        </p:nvSpPr>
        <p:spPr>
          <a:xfrm>
            <a:off x="368799" y="4509120"/>
            <a:ext cx="602801" cy="504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87" name="肘形连接符 86"/>
          <p:cNvCxnSpPr>
            <a:stCxn id="80" idx="1"/>
            <a:endCxn id="84" idx="0"/>
          </p:cNvCxnSpPr>
          <p:nvPr/>
        </p:nvCxnSpPr>
        <p:spPr>
          <a:xfrm rot="10800000" flipV="1">
            <a:off x="670201" y="4006348"/>
            <a:ext cx="629023" cy="5027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0" y="3550503"/>
            <a:ext cx="1550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SysRole</a:t>
            </a:r>
            <a:r>
              <a:rPr lang="zh-CN" altLang="en-US" sz="1200" dirty="0" smtClean="0"/>
              <a:t>有</a:t>
            </a:r>
            <a:r>
              <a:rPr lang="en-US" altLang="zh-CN" sz="1200" dirty="0" smtClean="0"/>
              <a:t>home_page</a:t>
            </a:r>
            <a:endParaRPr lang="zh-CN" altLang="en-US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271692" y="4630343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返回</a:t>
            </a:r>
            <a:r>
              <a:rPr lang="en-US" altLang="zh-CN" sz="1100" dirty="0" smtClean="0"/>
              <a:t>home</a:t>
            </a:r>
            <a:endParaRPr lang="zh-CN" altLang="en-US" sz="1100" dirty="0"/>
          </a:p>
        </p:txBody>
      </p:sp>
      <p:sp>
        <p:nvSpPr>
          <p:cNvPr id="92" name="圆角矩形 91"/>
          <p:cNvSpPr/>
          <p:nvPr/>
        </p:nvSpPr>
        <p:spPr>
          <a:xfrm>
            <a:off x="1854193" y="4509120"/>
            <a:ext cx="1205639" cy="7920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94" name="肘形连接符 93"/>
          <p:cNvCxnSpPr>
            <a:stCxn id="80" idx="3"/>
            <a:endCxn id="92" idx="0"/>
          </p:cNvCxnSpPr>
          <p:nvPr/>
        </p:nvCxnSpPr>
        <p:spPr>
          <a:xfrm>
            <a:off x="2092447" y="4006349"/>
            <a:ext cx="364566" cy="5027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978043" y="365976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未定义</a:t>
            </a:r>
            <a:endParaRPr lang="zh-CN" alt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1869185" y="4522621"/>
            <a:ext cx="11906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Redirect </a:t>
            </a:r>
            <a:r>
              <a:rPr lang="zh-CN" altLang="en-US" sz="1400" dirty="0" smtClean="0"/>
              <a:t>用户</a:t>
            </a:r>
            <a:endParaRPr lang="en-US" altLang="zh-CN" sz="1400" dirty="0" smtClean="0"/>
          </a:p>
          <a:p>
            <a:r>
              <a:rPr lang="zh-CN" altLang="en-US" sz="1400" dirty="0" smtClean="0"/>
              <a:t>菜单列表的</a:t>
            </a:r>
            <a:endParaRPr lang="en-US" altLang="zh-CN" sz="1400" dirty="0" smtClean="0"/>
          </a:p>
          <a:p>
            <a:r>
              <a:rPr lang="zh-CN" altLang="en-US" sz="1400" dirty="0" smtClean="0"/>
              <a:t>第一个菜单</a:t>
            </a:r>
            <a:endParaRPr lang="zh-CN" altLang="en-US" sz="1400" dirty="0"/>
          </a:p>
        </p:txBody>
      </p:sp>
      <p:sp>
        <p:nvSpPr>
          <p:cNvPr id="100" name="菱形 99"/>
          <p:cNvSpPr/>
          <p:nvPr/>
        </p:nvSpPr>
        <p:spPr>
          <a:xfrm>
            <a:off x="4499992" y="3738678"/>
            <a:ext cx="738251" cy="504056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肘形连接符 101"/>
          <p:cNvCxnSpPr>
            <a:stCxn id="56" idx="1"/>
            <a:endCxn id="100" idx="0"/>
          </p:cNvCxnSpPr>
          <p:nvPr/>
        </p:nvCxnSpPr>
        <p:spPr>
          <a:xfrm rot="10800000" flipV="1">
            <a:off x="4869118" y="2887564"/>
            <a:ext cx="551998" cy="8511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800046" y="2501355"/>
            <a:ext cx="87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/other/</a:t>
            </a:r>
            <a:endParaRPr lang="zh-CN" alt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4499992" y="3821683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perm</a:t>
            </a:r>
            <a:endParaRPr lang="zh-CN" altLang="en-US" dirty="0"/>
          </a:p>
        </p:txBody>
      </p:sp>
      <p:sp>
        <p:nvSpPr>
          <p:cNvPr id="106" name="圆角矩形 105"/>
          <p:cNvSpPr/>
          <p:nvPr/>
        </p:nvSpPr>
        <p:spPr>
          <a:xfrm>
            <a:off x="3667830" y="4757228"/>
            <a:ext cx="602801" cy="504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pass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5556566" y="4761148"/>
            <a:ext cx="1203702" cy="504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Forbidden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09" name="肘形连接符 108"/>
          <p:cNvCxnSpPr>
            <a:stCxn id="105" idx="1"/>
            <a:endCxn id="106" idx="0"/>
          </p:cNvCxnSpPr>
          <p:nvPr/>
        </p:nvCxnSpPr>
        <p:spPr>
          <a:xfrm rot="10800000" flipV="1">
            <a:off x="3969232" y="4006348"/>
            <a:ext cx="530761" cy="7508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肘形连接符 110"/>
          <p:cNvCxnSpPr>
            <a:stCxn id="100" idx="3"/>
            <a:endCxn id="107" idx="0"/>
          </p:cNvCxnSpPr>
          <p:nvPr/>
        </p:nvCxnSpPr>
        <p:spPr>
          <a:xfrm>
            <a:off x="5238243" y="3990706"/>
            <a:ext cx="920174" cy="7704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4086174" y="368900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5457851" y="370774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4184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201124"/>
            <a:ext cx="372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/>
              <a:t>Mesos</a:t>
            </a:r>
            <a:r>
              <a:rPr lang="en-US" altLang="zh-CN" sz="2400" b="1" dirty="0" smtClean="0"/>
              <a:t> Cluster  Table Design</a:t>
            </a:r>
            <a:endParaRPr lang="zh-CN" altLang="en-US" sz="2400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279137"/>
              </p:ext>
            </p:extLst>
          </p:nvPr>
        </p:nvGraphicFramePr>
        <p:xfrm>
          <a:off x="323528" y="1052736"/>
          <a:ext cx="8496944" cy="3010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/>
                <a:gridCol w="5616624"/>
              </a:tblGrid>
              <a:tr h="43449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Table  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434499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PaasHost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空闲主机表</a:t>
                      </a:r>
                      <a:endParaRPr lang="zh-CN" altLang="en-US" dirty="0"/>
                    </a:p>
                  </a:txBody>
                  <a:tcPr/>
                </a:tc>
              </a:tr>
              <a:tr h="427146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MesosCluster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集群基本配置，部署状态</a:t>
                      </a:r>
                      <a:endParaRPr lang="zh-CN" altLang="en-US" dirty="0"/>
                    </a:p>
                  </a:txBody>
                  <a:tcPr/>
                </a:tc>
              </a:tr>
              <a:tr h="434499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MesosDeployLog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集群部署日志</a:t>
                      </a:r>
                      <a:endParaRPr lang="zh-CN" altLang="en-US" dirty="0"/>
                    </a:p>
                  </a:txBody>
                  <a:tcPr/>
                </a:tc>
              </a:tr>
              <a:tr h="429597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MesosClusterOverview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集群运行概览（集群</a:t>
                      </a:r>
                      <a:r>
                        <a:rPr lang="en-US" altLang="zh-CN" dirty="0" smtClean="0"/>
                        <a:t>CPU</a:t>
                      </a:r>
                      <a:r>
                        <a:rPr lang="zh-CN" altLang="en-US" dirty="0" smtClean="0"/>
                        <a:t>，内存，磁盘，</a:t>
                      </a:r>
                      <a:r>
                        <a:rPr lang="en-US" altLang="zh-CN" dirty="0" smtClean="0"/>
                        <a:t>master leader, </a:t>
                      </a:r>
                      <a:r>
                        <a:rPr lang="zh-CN" altLang="en-US" dirty="0" smtClean="0"/>
                        <a:t>集群运行总容器数，各组件状态）</a:t>
                      </a:r>
                      <a:endParaRPr lang="zh-CN" altLang="en-US" dirty="0"/>
                    </a:p>
                  </a:txBody>
                  <a:tcPr/>
                </a:tc>
              </a:tr>
              <a:tr h="434499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MesosClusterDetail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集群各组件下的具体节点情况（容器运行情况，服务运行情况）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135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476672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私有云容器类虚拟机管理设计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628800"/>
            <a:ext cx="816050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无论是</a:t>
            </a:r>
            <a:r>
              <a:rPr lang="en-US" altLang="zh-CN" dirty="0" err="1" smtClean="0"/>
              <a:t>mesos</a:t>
            </a:r>
            <a:r>
              <a:rPr lang="en-US" altLang="zh-CN" dirty="0" smtClean="0"/>
              <a:t> + marathon </a:t>
            </a:r>
            <a:r>
              <a:rPr lang="zh-CN" altLang="en-US" dirty="0" smtClean="0"/>
              <a:t>还是  </a:t>
            </a:r>
            <a:r>
              <a:rPr lang="en-US" altLang="zh-CN" dirty="0" err="1" smtClean="0"/>
              <a:t>kubernetes</a:t>
            </a:r>
            <a:r>
              <a:rPr lang="en-US" altLang="zh-CN" dirty="0" smtClean="0"/>
              <a:t> </a:t>
            </a:r>
            <a:r>
              <a:rPr lang="zh-CN" altLang="en-US" dirty="0" smtClean="0"/>
              <a:t>容器编排平台，都有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个显著的问题：</a:t>
            </a:r>
            <a:endParaRPr lang="en-US" altLang="zh-CN" dirty="0" smtClean="0"/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dirty="0" smtClean="0"/>
              <a:t>不能指定容器运行在指定主机上，只支持运行在指定资源池上</a:t>
            </a:r>
            <a:endParaRPr lang="en-US" altLang="zh-CN" dirty="0" smtClean="0"/>
          </a:p>
          <a:p>
            <a:pPr marL="342900" indent="-342900">
              <a:buFont typeface="Wingdings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dirty="0" smtClean="0"/>
              <a:t>创建的容器命名问题，都是使用随机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，虽然避免了容器名的重复性，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但是在私有云平台上，管理起来就不能见名知意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/>
              <a:t>在日志管理上，如果一个主机上一个应用有多个实例，那么日志必须用 </a:t>
            </a:r>
            <a:endParaRPr lang="en-US" altLang="zh-CN" dirty="0" smtClean="0"/>
          </a:p>
          <a:p>
            <a:r>
              <a:rPr lang="en-US" altLang="zh-CN" dirty="0" smtClean="0"/>
              <a:t>       container ID</a:t>
            </a:r>
            <a:r>
              <a:rPr lang="zh-CN" altLang="en-US" dirty="0" smtClean="0"/>
              <a:t>来唯一区分，如果可以，尽量使用容器名区分，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 dirty="0" smtClean="0"/>
              <a:t>如一个 </a:t>
            </a:r>
            <a:r>
              <a:rPr lang="en-US" altLang="zh-CN" dirty="0" smtClean="0"/>
              <a:t>firecloud</a:t>
            </a:r>
            <a:r>
              <a:rPr lang="zh-CN" altLang="en-US" dirty="0" smtClean="0"/>
              <a:t>应用，在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机器上有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个实例，容器名分别为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firecloud01, </a:t>
            </a:r>
          </a:p>
          <a:p>
            <a:r>
              <a:rPr lang="en-US" altLang="zh-CN" dirty="0" smtClean="0"/>
              <a:t> firecloud02,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firecloud03,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4566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16024" y="548680"/>
            <a:ext cx="8676456" cy="2717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13986" y="0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私有云容器类虚拟机管理设计</a:t>
            </a:r>
            <a:endParaRPr lang="zh-CN" altLang="en-US" sz="2800" b="1" dirty="0"/>
          </a:p>
        </p:txBody>
      </p:sp>
      <p:sp>
        <p:nvSpPr>
          <p:cNvPr id="3" name="流程图: 磁盘 2"/>
          <p:cNvSpPr/>
          <p:nvPr/>
        </p:nvSpPr>
        <p:spPr>
          <a:xfrm>
            <a:off x="7658520" y="894421"/>
            <a:ext cx="1152128" cy="115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</a:t>
            </a:r>
          </a:p>
        </p:txBody>
      </p:sp>
      <p:sp>
        <p:nvSpPr>
          <p:cNvPr id="7" name="菱形 6"/>
          <p:cNvSpPr/>
          <p:nvPr/>
        </p:nvSpPr>
        <p:spPr>
          <a:xfrm>
            <a:off x="3059832" y="3841884"/>
            <a:ext cx="2232248" cy="8640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Dispatch</a:t>
            </a:r>
            <a:endParaRPr lang="zh-CN" altLang="en-US" dirty="0"/>
          </a:p>
        </p:txBody>
      </p:sp>
      <p:sp>
        <p:nvSpPr>
          <p:cNvPr id="8" name="左大括号 7"/>
          <p:cNvSpPr/>
          <p:nvPr/>
        </p:nvSpPr>
        <p:spPr>
          <a:xfrm>
            <a:off x="576064" y="1221514"/>
            <a:ext cx="432048" cy="16122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53839" y="1071150"/>
            <a:ext cx="1361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1 </a:t>
            </a:r>
            <a:r>
              <a:rPr lang="zh-CN" altLang="en-US" sz="1600" dirty="0" smtClean="0"/>
              <a:t>选择资源池</a:t>
            </a:r>
            <a:endParaRPr lang="zh-CN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153839" y="1501286"/>
            <a:ext cx="2023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2 </a:t>
            </a:r>
            <a:r>
              <a:rPr lang="zh-CN" altLang="en-US" sz="1600" dirty="0" smtClean="0"/>
              <a:t>填写应用容器名称 </a:t>
            </a:r>
            <a:endParaRPr lang="zh-CN" altLang="en-US" sz="1600" dirty="0"/>
          </a:p>
        </p:txBody>
      </p:sp>
      <p:sp>
        <p:nvSpPr>
          <p:cNvPr id="11" name="右大括号 10"/>
          <p:cNvSpPr/>
          <p:nvPr/>
        </p:nvSpPr>
        <p:spPr>
          <a:xfrm>
            <a:off x="3348372" y="1113412"/>
            <a:ext cx="648072" cy="7264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11" idx="1"/>
          </p:cNvCxnSpPr>
          <p:nvPr/>
        </p:nvCxnSpPr>
        <p:spPr>
          <a:xfrm>
            <a:off x="3996444" y="1476626"/>
            <a:ext cx="21962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16423" y="85180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使用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条件去数据库判断名称</a:t>
            </a:r>
            <a:endParaRPr lang="en-US" altLang="zh-CN" sz="1400" dirty="0" smtClean="0"/>
          </a:p>
          <a:p>
            <a:r>
              <a:rPr lang="zh-CN" altLang="en-US" sz="1400" dirty="0" smtClean="0"/>
              <a:t>是否被使用，以保证资源池内容器名全局唯一</a:t>
            </a:r>
            <a:endParaRPr lang="zh-CN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153839" y="1877272"/>
            <a:ext cx="1566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3 </a:t>
            </a:r>
            <a:r>
              <a:rPr lang="zh-CN" altLang="en-US" sz="1600" dirty="0" smtClean="0"/>
              <a:t>填写创建数量</a:t>
            </a:r>
            <a:endParaRPr lang="zh-CN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140741" y="2215826"/>
            <a:ext cx="3002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4 </a:t>
            </a:r>
            <a:r>
              <a:rPr lang="zh-CN" altLang="en-US" sz="1600" dirty="0" smtClean="0"/>
              <a:t>容器分布方式（随机，指定）</a:t>
            </a:r>
            <a:endParaRPr lang="zh-CN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131101" y="2617748"/>
            <a:ext cx="44855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5 </a:t>
            </a:r>
            <a:r>
              <a:rPr lang="zh-CN" altLang="en-US" sz="1600" dirty="0" smtClean="0"/>
              <a:t>（分布方式：指定）选择主机并分配容器数量</a:t>
            </a:r>
            <a:r>
              <a:rPr lang="en-US" altLang="zh-CN" sz="1600" dirty="0" smtClean="0"/>
              <a:t> </a:t>
            </a:r>
            <a:endParaRPr lang="zh-CN" altLang="en-US" sz="1600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175956" y="326582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16025" y="5157192"/>
            <a:ext cx="8676456" cy="144611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过程 22"/>
          <p:cNvSpPr/>
          <p:nvPr/>
        </p:nvSpPr>
        <p:spPr>
          <a:xfrm>
            <a:off x="455852" y="5733256"/>
            <a:ext cx="971600" cy="72008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 1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7" idx="2"/>
          </p:cNvCxnSpPr>
          <p:nvPr/>
        </p:nvCxnSpPr>
        <p:spPr>
          <a:xfrm>
            <a:off x="4175956" y="4705980"/>
            <a:ext cx="1" cy="451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64814" y="62068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创建容器条件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3282" y="5204160"/>
            <a:ext cx="143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Docker  pool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0" name="流程图: 过程 29"/>
          <p:cNvSpPr/>
          <p:nvPr/>
        </p:nvSpPr>
        <p:spPr>
          <a:xfrm>
            <a:off x="1937066" y="5733256"/>
            <a:ext cx="971600" cy="72008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 2</a:t>
            </a:r>
            <a:endParaRPr lang="zh-CN" altLang="en-US" dirty="0"/>
          </a:p>
        </p:txBody>
      </p:sp>
      <p:sp>
        <p:nvSpPr>
          <p:cNvPr id="31" name="流程图: 过程 30"/>
          <p:cNvSpPr/>
          <p:nvPr/>
        </p:nvSpPr>
        <p:spPr>
          <a:xfrm>
            <a:off x="3330623" y="5733256"/>
            <a:ext cx="971600" cy="72008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 3</a:t>
            </a:r>
            <a:endParaRPr lang="zh-CN" altLang="en-US" dirty="0"/>
          </a:p>
        </p:txBody>
      </p:sp>
      <p:sp>
        <p:nvSpPr>
          <p:cNvPr id="32" name="流程图: 过程 31"/>
          <p:cNvSpPr/>
          <p:nvPr/>
        </p:nvSpPr>
        <p:spPr>
          <a:xfrm>
            <a:off x="4758167" y="5733256"/>
            <a:ext cx="971600" cy="72008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 4</a:t>
            </a:r>
            <a:endParaRPr lang="zh-CN" altLang="en-US" dirty="0"/>
          </a:p>
        </p:txBody>
      </p:sp>
      <p:sp>
        <p:nvSpPr>
          <p:cNvPr id="33" name="流程图: 过程 32"/>
          <p:cNvSpPr/>
          <p:nvPr/>
        </p:nvSpPr>
        <p:spPr>
          <a:xfrm>
            <a:off x="6144233" y="5733256"/>
            <a:ext cx="971600" cy="72008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 5</a:t>
            </a:r>
            <a:endParaRPr lang="zh-CN" altLang="en-US" dirty="0"/>
          </a:p>
        </p:txBody>
      </p:sp>
      <p:sp>
        <p:nvSpPr>
          <p:cNvPr id="34" name="流程图: 过程 33"/>
          <p:cNvSpPr/>
          <p:nvPr/>
        </p:nvSpPr>
        <p:spPr>
          <a:xfrm>
            <a:off x="7598307" y="5733256"/>
            <a:ext cx="971600" cy="72008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 6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25493" y="3534107"/>
            <a:ext cx="13019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应用容器名称 </a:t>
            </a:r>
          </a:p>
        </p:txBody>
      </p:sp>
      <p:sp>
        <p:nvSpPr>
          <p:cNvPr id="37" name="矩形 36"/>
          <p:cNvSpPr/>
          <p:nvPr/>
        </p:nvSpPr>
        <p:spPr>
          <a:xfrm>
            <a:off x="1312251" y="3598272"/>
            <a:ext cx="851183" cy="17944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firecloud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185391" y="3548577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递增位</a:t>
            </a:r>
            <a:endParaRPr lang="zh-CN" altLang="en-US" sz="1400" dirty="0"/>
          </a:p>
        </p:txBody>
      </p:sp>
      <p:sp>
        <p:nvSpPr>
          <p:cNvPr id="39" name="矩形 38"/>
          <p:cNvSpPr/>
          <p:nvPr/>
        </p:nvSpPr>
        <p:spPr>
          <a:xfrm>
            <a:off x="2865252" y="3609594"/>
            <a:ext cx="851183" cy="17944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3824" y="3966155"/>
            <a:ext cx="2028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创建出来的容器名如下</a:t>
            </a:r>
            <a:r>
              <a:rPr lang="en-US" altLang="zh-CN" sz="1400" dirty="0" smtClean="0"/>
              <a:t>: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firecloud01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firecloud02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…..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035926" y="3867025"/>
            <a:ext cx="1261603" cy="740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registrar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7" idx="3"/>
          </p:cNvCxnSpPr>
          <p:nvPr/>
        </p:nvCxnSpPr>
        <p:spPr>
          <a:xfrm>
            <a:off x="5292080" y="4273932"/>
            <a:ext cx="7018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461911" y="386702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注册，</a:t>
            </a:r>
            <a:endParaRPr lang="en-US" altLang="zh-CN" dirty="0" smtClean="0"/>
          </a:p>
          <a:p>
            <a:r>
              <a:rPr lang="zh-CN" altLang="en-US" dirty="0" smtClean="0"/>
              <a:t>端口管理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2717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5816" y="503401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应用容器日志管理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412776"/>
            <a:ext cx="848629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一个容器的日志可以分为：</a:t>
            </a:r>
            <a:endParaRPr lang="en-US" altLang="zh-CN" b="1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1  </a:t>
            </a:r>
            <a:r>
              <a:rPr lang="zh-CN" altLang="en-US" dirty="0" smtClean="0"/>
              <a:t>容器本身运行日志     </a:t>
            </a:r>
            <a:r>
              <a:rPr lang="en-US" altLang="zh-CN" dirty="0" err="1" smtClean="0"/>
              <a:t>stdout</a:t>
            </a:r>
            <a:r>
              <a:rPr lang="en-US" altLang="zh-CN" dirty="0" smtClean="0"/>
              <a:t> </a:t>
            </a:r>
            <a:r>
              <a:rPr lang="zh-CN" altLang="en-US" dirty="0" smtClean="0"/>
              <a:t>记录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2  </a:t>
            </a:r>
            <a:r>
              <a:rPr lang="zh-CN" altLang="en-US" dirty="0" smtClean="0"/>
              <a:t>容器内服务的运行日志    </a:t>
            </a:r>
            <a:r>
              <a:rPr lang="en-US" altLang="zh-CN" dirty="0" smtClean="0"/>
              <a:t>file </a:t>
            </a:r>
            <a:r>
              <a:rPr lang="zh-CN" altLang="en-US" dirty="0" smtClean="0"/>
              <a:t>记录</a:t>
            </a:r>
            <a:endParaRPr lang="en-US" altLang="zh-CN" dirty="0" smtClean="0"/>
          </a:p>
          <a:p>
            <a:endParaRPr lang="en-US" altLang="zh-CN" b="1" dirty="0"/>
          </a:p>
          <a:p>
            <a:r>
              <a:rPr lang="zh-CN" altLang="en-US" b="1" dirty="0" smtClean="0"/>
              <a:t>日志可以有两个去向：</a:t>
            </a:r>
            <a:endParaRPr lang="en-US" altLang="zh-CN" b="1" dirty="0" smtClean="0"/>
          </a:p>
          <a:p>
            <a:endParaRPr lang="en-US" altLang="zh-CN" b="1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/>
              <a:t>标准输出</a:t>
            </a:r>
            <a:r>
              <a:rPr lang="en-US" altLang="zh-CN" dirty="0" err="1"/>
              <a:t>stdout</a:t>
            </a:r>
            <a:r>
              <a:rPr lang="zh-CN" altLang="en-US" dirty="0"/>
              <a:t>到主机</a:t>
            </a:r>
            <a:r>
              <a:rPr lang="en-US" altLang="zh-CN" dirty="0"/>
              <a:t>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/lib/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/containers/</a:t>
            </a:r>
            <a:r>
              <a:rPr lang="en-US" altLang="zh-CN" dirty="0" err="1" smtClean="0"/>
              <a:t>container_ID</a:t>
            </a:r>
            <a:r>
              <a:rPr lang="en-US" altLang="zh-CN" dirty="0" smtClean="0"/>
              <a:t>/ID-json.log</a:t>
            </a:r>
            <a:r>
              <a:rPr lang="zh-CN" altLang="en-US" dirty="0"/>
              <a:t>文件中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       ID</a:t>
            </a:r>
            <a:r>
              <a:rPr lang="zh-CN" altLang="en-US" dirty="0" smtClean="0"/>
              <a:t>是应用容器的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，写</a:t>
            </a:r>
            <a:r>
              <a:rPr lang="zh-CN" altLang="en-US" dirty="0"/>
              <a:t>日志到磁盘文件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/>
              <a:t>标准输出重定向到文件，如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应用使用</a:t>
            </a:r>
            <a:r>
              <a:rPr lang="en-US" altLang="zh-CN" dirty="0" smtClean="0"/>
              <a:t>log4j 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一台主机上多个相同应用实例，通常会把日志挂载到主机上，而容器内部的应用</a:t>
            </a:r>
            <a:endParaRPr lang="en-US" altLang="zh-CN" dirty="0" smtClean="0"/>
          </a:p>
          <a:p>
            <a:r>
              <a:rPr lang="zh-CN" altLang="en-US" dirty="0" smtClean="0"/>
              <a:t>服务写日志文件时，日志文件必须可区分，最好是加上容器名前缀，如：</a:t>
            </a:r>
            <a:endParaRPr lang="en-US" altLang="zh-CN" dirty="0" smtClean="0"/>
          </a:p>
          <a:p>
            <a:r>
              <a:rPr lang="en-US" altLang="zh-CN" dirty="0" smtClean="0"/>
              <a:t>firecloud01.catalina.out</a:t>
            </a:r>
          </a:p>
          <a:p>
            <a:r>
              <a:rPr lang="en-US" altLang="zh-CN" dirty="0" smtClean="0"/>
              <a:t>firecloud02.catalina.out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容器名必须以环境变量传进容器，以便</a:t>
            </a:r>
            <a:r>
              <a:rPr lang="en-US" altLang="zh-CN" dirty="0" smtClean="0">
                <a:solidFill>
                  <a:srgbClr val="FF0000"/>
                </a:solidFill>
              </a:rPr>
              <a:t>java</a:t>
            </a:r>
            <a:r>
              <a:rPr lang="zh-CN" altLang="en-US" dirty="0" smtClean="0">
                <a:solidFill>
                  <a:srgbClr val="FF0000"/>
                </a:solidFill>
              </a:rPr>
              <a:t>应用使用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740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635</Words>
  <Application>Microsoft Office PowerPoint</Application>
  <PresentationFormat>全屏显示(4:3)</PresentationFormat>
  <Paragraphs>146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yangxu</dc:creator>
  <cp:lastModifiedBy>yangxu</cp:lastModifiedBy>
  <cp:revision>86</cp:revision>
  <dcterms:created xsi:type="dcterms:W3CDTF">2018-10-16T12:47:22Z</dcterms:created>
  <dcterms:modified xsi:type="dcterms:W3CDTF">2019-01-19T08:41:27Z</dcterms:modified>
</cp:coreProperties>
</file>