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6" r:id="rId9"/>
    <p:sldId id="265" r:id="rId10"/>
    <p:sldId id="261" r:id="rId11"/>
    <p:sldId id="263" r:id="rId12"/>
    <p:sldId id="262" r:id="rId13"/>
    <p:sldId id="268" r:id="rId14"/>
    <p:sldId id="278" r:id="rId15"/>
    <p:sldId id="284" r:id="rId16"/>
    <p:sldId id="283" r:id="rId17"/>
    <p:sldId id="285" r:id="rId18"/>
    <p:sldId id="292" r:id="rId19"/>
    <p:sldId id="290" r:id="rId20"/>
    <p:sldId id="296" r:id="rId21"/>
    <p:sldId id="297" r:id="rId22"/>
    <p:sldId id="282" r:id="rId23"/>
    <p:sldId id="294" r:id="rId24"/>
    <p:sldId id="295" r:id="rId25"/>
    <p:sldId id="277" r:id="rId26"/>
    <p:sldId id="280" r:id="rId27"/>
    <p:sldId id="279" r:id="rId28"/>
    <p:sldId id="293" r:id="rId29"/>
    <p:sldId id="276" r:id="rId30"/>
    <p:sldId id="270" r:id="rId31"/>
    <p:sldId id="269" r:id="rId32"/>
    <p:sldId id="272" r:id="rId33"/>
    <p:sldId id="274" r:id="rId34"/>
    <p:sldId id="275" r:id="rId35"/>
    <p:sldId id="27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FF7DD9-B82D-415D-BBBC-D77895B1529E}">
          <p14:sldIdLst>
            <p14:sldId id="257"/>
            <p14:sldId id="256"/>
            <p14:sldId id="258"/>
            <p14:sldId id="259"/>
            <p14:sldId id="260"/>
            <p14:sldId id="264"/>
            <p14:sldId id="267"/>
            <p14:sldId id="266"/>
            <p14:sldId id="265"/>
            <p14:sldId id="261"/>
            <p14:sldId id="263"/>
            <p14:sldId id="262"/>
          </p14:sldIdLst>
        </p14:section>
        <p14:section name="无标题节" id="{1DC7944C-9D3A-4D81-AFDF-F84384EAE1E5}">
          <p14:sldIdLst>
            <p14:sldId id="268"/>
            <p14:sldId id="278"/>
            <p14:sldId id="284"/>
            <p14:sldId id="283"/>
            <p14:sldId id="285"/>
            <p14:sldId id="292"/>
            <p14:sldId id="290"/>
            <p14:sldId id="296"/>
            <p14:sldId id="297"/>
            <p14:sldId id="282"/>
            <p14:sldId id="294"/>
            <p14:sldId id="295"/>
            <p14:sldId id="277"/>
            <p14:sldId id="280"/>
            <p14:sldId id="279"/>
            <p14:sldId id="293"/>
            <p14:sldId id="276"/>
            <p14:sldId id="270"/>
            <p14:sldId id="269"/>
            <p14:sldId id="272"/>
            <p14:sldId id="274"/>
            <p14:sldId id="27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F3DAA-A607-4D45-BFE1-82523F5BE56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DAAC-EA0A-490C-9225-94E48D8B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protobuf" TargetMode="External"/><Relationship Id="rId2" Type="http://schemas.openxmlformats.org/officeDocument/2006/relationships/hyperlink" Target="https://github.com/grpc/grpc-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60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无论是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+ marathon </a:t>
            </a:r>
            <a:r>
              <a:rPr lang="zh-CN" altLang="en-US" dirty="0" smtClean="0"/>
              <a:t>还是 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容器编排平台，都有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个显著的问题：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不能指定容器运行在指定主机上，只支持运行在指定资源池上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创建的容器命名问题，都是使用随机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，虽然避免了容器名的重复性，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但是在私有云平台上，管理起来就不能见名知意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在日志管理上，如果一个主机上一个应用有多个实例，那么日志必须用 </a:t>
            </a:r>
            <a:endParaRPr lang="en-US" altLang="zh-CN" dirty="0" smtClean="0"/>
          </a:p>
          <a:p>
            <a:r>
              <a:rPr lang="en-US" altLang="zh-CN" dirty="0" smtClean="0"/>
              <a:t>       container ID</a:t>
            </a:r>
            <a:r>
              <a:rPr lang="zh-CN" altLang="en-US" dirty="0" smtClean="0"/>
              <a:t>来唯一区分，如果可以，尽量使用容器名区分，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如一个 </a:t>
            </a:r>
            <a:r>
              <a:rPr lang="en-US" altLang="zh-CN" dirty="0" smtClean="0"/>
              <a:t>firecloud</a:t>
            </a:r>
            <a:r>
              <a:rPr lang="zh-CN" altLang="en-US" dirty="0" smtClean="0"/>
              <a:t>应用，在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机器上有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个实例，容器名分别为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firecloud01, </a:t>
            </a:r>
          </a:p>
          <a:p>
            <a:r>
              <a:rPr lang="en-US" altLang="zh-CN" dirty="0" smtClean="0"/>
              <a:t> firecloud02,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firecloud03,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6024" y="548680"/>
            <a:ext cx="8676456" cy="271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986" y="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3" name="流程图: 磁盘 2"/>
          <p:cNvSpPr/>
          <p:nvPr/>
        </p:nvSpPr>
        <p:spPr>
          <a:xfrm>
            <a:off x="7658520" y="894421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7" name="菱形 6"/>
          <p:cNvSpPr/>
          <p:nvPr/>
        </p:nvSpPr>
        <p:spPr>
          <a:xfrm>
            <a:off x="3059832" y="3841884"/>
            <a:ext cx="22322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76064" y="1221514"/>
            <a:ext cx="432048" cy="161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3839" y="107115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选择资源池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53839" y="1501286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填写应用容器名称 </a:t>
            </a:r>
            <a:endParaRPr lang="zh-CN" altLang="en-US" sz="1600" dirty="0"/>
          </a:p>
        </p:txBody>
      </p:sp>
      <p:sp>
        <p:nvSpPr>
          <p:cNvPr id="11" name="右大括号 10"/>
          <p:cNvSpPr/>
          <p:nvPr/>
        </p:nvSpPr>
        <p:spPr>
          <a:xfrm>
            <a:off x="3348372" y="1113412"/>
            <a:ext cx="648072" cy="7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>
            <a:off x="3996444" y="1476626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6423" y="8518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条件去数据库判断名称</a:t>
            </a:r>
            <a:endParaRPr lang="en-US" altLang="zh-CN" sz="1400" dirty="0" smtClean="0"/>
          </a:p>
          <a:p>
            <a:r>
              <a:rPr lang="zh-CN" altLang="en-US" sz="1400" dirty="0" smtClean="0"/>
              <a:t>是否被使用，以保证资源池内容器名全局唯一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3839" y="187727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zh-CN" altLang="en-US" sz="1600" dirty="0" smtClean="0"/>
              <a:t>填写创建数量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0741" y="2215826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 </a:t>
            </a:r>
            <a:r>
              <a:rPr lang="zh-CN" altLang="en-US" sz="1600" dirty="0" smtClean="0"/>
              <a:t>容器分布方式（随机，指定）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1101" y="261774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（分布方式：指定）选择主机并分配容器数量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75956" y="32658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6025" y="5157192"/>
            <a:ext cx="8676456" cy="14461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852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175956" y="4705980"/>
            <a:ext cx="1" cy="45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814" y="62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创建容器条件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282" y="52041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  pool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937066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333062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5816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4423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5</a:t>
            </a:r>
            <a:endParaRPr lang="zh-CN" altLang="en-US" dirty="0"/>
          </a:p>
        </p:txBody>
      </p:sp>
      <p:sp>
        <p:nvSpPr>
          <p:cNvPr id="34" name="流程图: 过程 33"/>
          <p:cNvSpPr/>
          <p:nvPr/>
        </p:nvSpPr>
        <p:spPr>
          <a:xfrm>
            <a:off x="759830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5493" y="3534107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应用容器名称 </a:t>
            </a:r>
          </a:p>
        </p:txBody>
      </p:sp>
      <p:sp>
        <p:nvSpPr>
          <p:cNvPr id="37" name="矩形 36"/>
          <p:cNvSpPr/>
          <p:nvPr/>
        </p:nvSpPr>
        <p:spPr>
          <a:xfrm>
            <a:off x="1312251" y="3598272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firecloud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85391" y="35485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递增位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865252" y="3609594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24" y="3966155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创建出来的容器名如下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firecloud01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firecloud02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…..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26" y="3867025"/>
            <a:ext cx="1261603" cy="7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7" idx="3"/>
          </p:cNvCxnSpPr>
          <p:nvPr/>
        </p:nvCxnSpPr>
        <p:spPr>
          <a:xfrm>
            <a:off x="5292080" y="4273932"/>
            <a:ext cx="701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1911" y="38670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注册，</a:t>
            </a:r>
            <a:endParaRPr lang="en-US" altLang="zh-CN" dirty="0" smtClean="0"/>
          </a:p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340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应用容器日志管理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848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一个容器的日志可以分为：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容器本身运行日志 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容器内服务的运行日志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日志可以有两个去向：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标准输出</a:t>
            </a:r>
            <a:r>
              <a:rPr lang="en-US" altLang="zh-CN" dirty="0" err="1"/>
              <a:t>stdout</a:t>
            </a:r>
            <a:r>
              <a:rPr lang="zh-CN" altLang="en-US" dirty="0"/>
              <a:t>到主机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/containers/</a:t>
            </a:r>
            <a:r>
              <a:rPr lang="en-US" altLang="zh-CN" dirty="0" err="1" smtClean="0"/>
              <a:t>container_ID</a:t>
            </a:r>
            <a:r>
              <a:rPr lang="en-US" altLang="zh-CN" dirty="0" smtClean="0"/>
              <a:t>/ID-json.log</a:t>
            </a:r>
            <a:r>
              <a:rPr lang="zh-CN" altLang="en-US" dirty="0"/>
              <a:t>文件中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ID</a:t>
            </a:r>
            <a:r>
              <a:rPr lang="zh-CN" altLang="en-US" dirty="0" smtClean="0"/>
              <a:t>是应用容器的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，写</a:t>
            </a:r>
            <a:r>
              <a:rPr lang="zh-CN" altLang="en-US" dirty="0"/>
              <a:t>日志到磁盘文件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标准输出重定向到文件，如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应用使用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一台主机上多个相同应用实例，通常会把日志挂载到主机上，而容器内部的应用</a:t>
            </a:r>
            <a:endParaRPr lang="en-US" altLang="zh-CN" dirty="0" smtClean="0"/>
          </a:p>
          <a:p>
            <a:r>
              <a:rPr lang="zh-CN" altLang="en-US" dirty="0" smtClean="0"/>
              <a:t>服务写日志文件时，日志文件必须可区分，最好是加上容器名前缀，如：</a:t>
            </a:r>
            <a:endParaRPr lang="en-US" altLang="zh-CN" dirty="0" smtClean="0"/>
          </a:p>
          <a:p>
            <a:r>
              <a:rPr lang="en-US" altLang="zh-CN" dirty="0" smtClean="0"/>
              <a:t>firecloud01.catalina.out</a:t>
            </a:r>
          </a:p>
          <a:p>
            <a:r>
              <a:rPr lang="en-US" altLang="zh-CN" dirty="0" smtClean="0"/>
              <a:t>firecloud02.catalina.out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容器名必须以环境变量传进容器，以便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应用使用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971" y="980728"/>
            <a:ext cx="6192688" cy="1708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7340" y="121429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架构 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2910592" y="179432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94060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Follower-1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69427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8987" y="1181652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364971" y="4437112"/>
            <a:ext cx="6192688" cy="1636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2910592" y="5250711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Slave-1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94060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Slave-2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69427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8987" y="4638036"/>
            <a:ext cx="566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</a:t>
            </a:r>
            <a:r>
              <a:rPr lang="zh-CN" altLang="en-US" dirty="0" smtClean="0"/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这</a:t>
            </a:r>
            <a:r>
              <a:rPr lang="zh-CN" altLang="en-US" sz="1600" dirty="0" smtClean="0">
                <a:solidFill>
                  <a:srgbClr val="FF0000"/>
                </a:solidFill>
              </a:rPr>
              <a:t>里的</a:t>
            </a:r>
            <a:r>
              <a:rPr lang="en-US" altLang="zh-CN" sz="1600" dirty="0" smtClean="0">
                <a:solidFill>
                  <a:srgbClr val="FF0000"/>
                </a:solidFill>
              </a:rPr>
              <a:t>slave</a:t>
            </a:r>
            <a:r>
              <a:rPr lang="zh-CN" altLang="en-US" sz="1600" dirty="0" smtClean="0">
                <a:solidFill>
                  <a:srgbClr val="FF0000"/>
                </a:solidFill>
              </a:rPr>
              <a:t>不是集群，各节点是独立与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连接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107504" y="2977449"/>
            <a:ext cx="23118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pPr algn="ctr"/>
            <a:r>
              <a:rPr lang="en-US" dirty="0" smtClean="0"/>
              <a:t>(eg: etcd, zk)</a:t>
            </a:r>
            <a:endParaRPr 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263426" y="1794327"/>
            <a:ext cx="871684" cy="89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464285" y="2241872"/>
            <a:ext cx="634235" cy="68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81402" y="4129577"/>
            <a:ext cx="519149" cy="69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572583" y="4476139"/>
            <a:ext cx="576690" cy="779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596743" y="2925640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389307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045491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491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493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05531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7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819" y="121429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集群节点状态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3919" y="1403152"/>
            <a:ext cx="5413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Looking 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正在进</a:t>
            </a:r>
            <a:r>
              <a:rPr lang="zh-CN" altLang="en-US" sz="2400" dirty="0"/>
              <a:t>行选</a:t>
            </a:r>
            <a:r>
              <a:rPr lang="zh-CN" altLang="en-US" sz="2400" dirty="0" smtClean="0"/>
              <a:t>举，不提供服务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Follow</a:t>
            </a:r>
            <a:r>
              <a:rPr lang="en-US" altLang="zh-CN" sz="2400" dirty="0" smtClean="0"/>
              <a:t>ing</a:t>
            </a:r>
            <a:r>
              <a:rPr lang="zh-CN" altLang="en-US" sz="2400" dirty="0" smtClean="0"/>
              <a:t>：只提供读服务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Leading</a:t>
            </a:r>
            <a:r>
              <a:rPr lang="zh-CN" altLang="en-US" sz="2400" dirty="0" smtClean="0"/>
              <a:t>：提供读写服务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5818" y="5446965"/>
            <a:ext cx="85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</a:t>
            </a:r>
            <a:r>
              <a:rPr lang="zh-CN" altLang="en-US" dirty="0"/>
              <a:t>负</a:t>
            </a:r>
            <a:r>
              <a:rPr lang="zh-CN" altLang="en-US" dirty="0" smtClean="0"/>
              <a:t>责集群状态更新，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observer 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请求并转发写请求到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dirty="0" smtClean="0"/>
              <a:t>Observer</a:t>
            </a:r>
            <a:r>
              <a:rPr lang="zh-CN" altLang="en-US" dirty="0" smtClean="0"/>
              <a:t>不参与集群选举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79511" y="106560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</a:t>
            </a:r>
            <a:r>
              <a:rPr lang="zh-CN" altLang="en-US" b="1" dirty="0" smtClean="0"/>
              <a:t>点工作状</a:t>
            </a:r>
            <a:r>
              <a:rPr lang="zh-CN" altLang="en-US" b="1" dirty="0"/>
              <a:t>态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48775" y="331634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</a:t>
            </a:r>
            <a:r>
              <a:rPr lang="zh-CN" altLang="en-US" b="1" dirty="0" smtClean="0"/>
              <a:t>点角色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6319" y="3501008"/>
            <a:ext cx="160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Leader 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Follower</a:t>
            </a:r>
          </a:p>
        </p:txBody>
      </p:sp>
    </p:spTree>
    <p:extLst>
      <p:ext uri="{BB962C8B-B14F-4D97-AF65-F5344CB8AC3E}">
        <p14:creationId xmlns:p14="http://schemas.microsoft.com/office/powerpoint/2010/main" val="134625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1964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节点数据信息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47846" y="836712"/>
            <a:ext cx="387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节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点有如下三类数据（文件）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197" y="1241780"/>
            <a:ext cx="80411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b="1" dirty="0" smtClean="0"/>
              <a:t>配置文件：</a:t>
            </a:r>
            <a:r>
              <a:rPr lang="zh-CN" altLang="en-US" sz="1600" dirty="0" smtClean="0"/>
              <a:t>节点启动所需信息，如节点角色，集群节点列表，集群名，节点名，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节点</a:t>
            </a:r>
            <a:r>
              <a:rPr lang="zh-CN" altLang="en-US" sz="1600" dirty="0"/>
              <a:t>列</a:t>
            </a:r>
            <a:r>
              <a:rPr lang="zh-CN" altLang="en-US" sz="1600" dirty="0" smtClean="0"/>
              <a:t>表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参考</a:t>
            </a:r>
            <a:r>
              <a:rPr lang="en-US" altLang="zh-CN" sz="1600" dirty="0" err="1" smtClean="0"/>
              <a:t>elasticseach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zh-CN" altLang="en-US" b="1" dirty="0" smtClean="0"/>
              <a:t>集群元数据：</a:t>
            </a:r>
            <a:r>
              <a:rPr lang="zh-CN" altLang="en-US" dirty="0" smtClean="0"/>
              <a:t>集群名，集群状态，集群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端口，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信息，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slave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/>
              <a:t>Agent</a:t>
            </a:r>
            <a:r>
              <a:rPr lang="zh-CN" altLang="en-US" b="1" dirty="0"/>
              <a:t>元数据</a:t>
            </a:r>
            <a:r>
              <a:rPr lang="zh-CN" altLang="en-US" b="1" dirty="0" smtClean="0"/>
              <a:t>：</a:t>
            </a:r>
            <a:r>
              <a:rPr lang="zh-CN" altLang="en-US" dirty="0"/>
              <a:t>采</a:t>
            </a:r>
            <a:r>
              <a:rPr lang="zh-CN" altLang="en-US" dirty="0" smtClean="0"/>
              <a:t>集节点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host, port,  </a:t>
            </a:r>
            <a:r>
              <a:rPr lang="zh-CN" altLang="en-US" dirty="0"/>
              <a:t>状</a:t>
            </a:r>
            <a:r>
              <a:rPr lang="zh-CN" altLang="en-US" dirty="0" smtClean="0"/>
              <a:t>态，上一次更新时间</a:t>
            </a:r>
            <a:endParaRPr lang="en-US" altLang="zh-C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3991081"/>
            <a:ext cx="290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元数据分布：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5569" y="4433678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27584" y="5220392"/>
            <a:ext cx="392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元数据保存：</a:t>
            </a:r>
            <a:r>
              <a:rPr lang="en-US" sz="2400" b="1" dirty="0"/>
              <a:t>replicated_log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5569" y="5662989"/>
            <a:ext cx="426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in_memory</a:t>
            </a:r>
            <a:r>
              <a:rPr lang="zh-CN" altLang="en-US" dirty="0" smtClean="0"/>
              <a:t>： 元</a:t>
            </a:r>
            <a:r>
              <a:rPr lang="zh-CN" altLang="en-US" dirty="0"/>
              <a:t>数</a:t>
            </a:r>
            <a:r>
              <a:rPr lang="zh-CN" altLang="en-US" dirty="0" smtClean="0"/>
              <a:t>据保存在内存中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replicated_log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元数据保存在文件中</a:t>
            </a:r>
            <a:r>
              <a:rPr lang="en-US" altLang="zh-CN" dirty="0" smtClean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8921" y="630002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元数据使用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gob </a:t>
            </a:r>
            <a:r>
              <a:rPr lang="zh-CN" altLang="en-US" dirty="0"/>
              <a:t>序</a:t>
            </a:r>
            <a:r>
              <a:rPr lang="zh-CN" altLang="en-US" dirty="0" smtClean="0"/>
              <a:t>列化到本地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841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集群节点配置文件</a:t>
            </a:r>
            <a:endParaRPr lang="zh-CN" altLang="en-US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28396"/>
              </p:ext>
            </p:extLst>
          </p:nvPr>
        </p:nvGraphicFramePr>
        <p:xfrm>
          <a:off x="251519" y="908718"/>
          <a:ext cx="8706942" cy="421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5400600"/>
                <a:gridCol w="1650157"/>
              </a:tblGrid>
              <a:tr h="4012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firecloud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集群名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52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Leader|follower|observer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节点角色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对外服务端口</a:t>
                      </a:r>
                      <a:endParaRPr lang="en-US" sz="1600" dirty="0" smtClean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Transport.port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集群间通信端口</a:t>
                      </a:r>
                      <a:endParaRPr lang="en-US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Unicast.hosts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["192.168.10.1:9001", "192.168.10.2:9001", "192.168.10.3:9001"]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集群成员列表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Path.logs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/log/</a:t>
                      </a:r>
                      <a:r>
                        <a:rPr lang="en-US" sz="1400" dirty="0" err="1" smtClean="0"/>
                        <a:t>firecloud</a:t>
                      </a:r>
                      <a:r>
                        <a:rPr lang="en-US" sz="1400" dirty="0" smtClean="0"/>
                        <a:t>-master/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日志路径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Path.meta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/data/</a:t>
                      </a:r>
                      <a:r>
                        <a:rPr lang="en-US" sz="1400" dirty="0" err="1" smtClean="0"/>
                        <a:t>firecloud</a:t>
                      </a:r>
                      <a:r>
                        <a:rPr lang="en-US" sz="1400" dirty="0" smtClean="0"/>
                        <a:t>-master/meta/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元数据路径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0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733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/>
              <a:t>master</a:t>
            </a:r>
            <a:r>
              <a:rPr lang="zh-CN" altLang="en-US" sz="2800" b="1" dirty="0"/>
              <a:t>集群元数据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元数据可以分三个部分：</a:t>
            </a:r>
            <a:endParaRPr lang="en-US" altLang="zh-CN" dirty="0" smtClean="0"/>
          </a:p>
          <a:p>
            <a:r>
              <a:rPr lang="en-US" dirty="0" smtClean="0"/>
              <a:t>1 </a:t>
            </a:r>
            <a:r>
              <a:rPr lang="zh-CN" altLang="en-US" dirty="0" smtClean="0"/>
              <a:t>当前节点状态</a:t>
            </a:r>
            <a:endParaRPr lang="en-US" altLang="zh-CN" dirty="0" smtClean="0"/>
          </a:p>
          <a:p>
            <a:r>
              <a:rPr lang="en-US" dirty="0" smtClean="0"/>
              <a:t>2 </a:t>
            </a:r>
            <a:r>
              <a:rPr lang="zh-CN" altLang="en-US" dirty="0" smtClean="0"/>
              <a:t>集群当前状态</a:t>
            </a:r>
            <a:endParaRPr lang="en-US" altLang="zh-CN" dirty="0" smtClean="0"/>
          </a:p>
          <a:p>
            <a:r>
              <a:rPr lang="en-US" dirty="0" smtClean="0"/>
              <a:t>3 </a:t>
            </a:r>
            <a:r>
              <a:rPr lang="zh-CN" altLang="en-US" dirty="0" smtClean="0"/>
              <a:t>集群节点列表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19871" y="644649"/>
            <a:ext cx="4979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ClusterInfo  {Leader:’’, MetaId:’’,  ClusterStatus:’’}</a:t>
            </a:r>
          </a:p>
          <a:p>
            <a:r>
              <a:rPr lang="en-US" dirty="0" smtClean="0"/>
              <a:t>    NodeInfo [{}]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43715"/>
              </p:ext>
            </p:extLst>
          </p:nvPr>
        </p:nvGraphicFramePr>
        <p:xfrm>
          <a:off x="296888" y="2537475"/>
          <a:ext cx="8706941" cy="366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68"/>
                <a:gridCol w="936104"/>
                <a:gridCol w="5400600"/>
                <a:gridCol w="1191469"/>
              </a:tblGrid>
              <a:tr h="40120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altLang="zh-CN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192.168.10.1:9001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</a:t>
                      </a:r>
                      <a:r>
                        <a:rPr lang="en-US" altLang="zh-CN" sz="1600" dirty="0" smtClean="0"/>
                        <a:t>tatus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Looking | Following | </a:t>
                      </a:r>
                      <a:r>
                        <a:rPr lang="en-US" altLang="zh-CN" sz="1600" dirty="0" err="1" smtClean="0"/>
                        <a:t>Leading|died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looking</a:t>
                      </a:r>
                      <a:r>
                        <a:rPr lang="zh-CN" altLang="en-US" sz="1600" dirty="0" smtClean="0"/>
                        <a:t>状态不提供服务）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节点状态</a:t>
                      </a:r>
                      <a:endParaRPr lang="en-US" sz="1600" dirty="0"/>
                    </a:p>
                  </a:txBody>
                  <a:tcPr/>
                </a:tc>
              </a:tr>
              <a:tr h="45257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MetaId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  </a:t>
                      </a:r>
                      <a:r>
                        <a:rPr lang="zh-CN" altLang="en-US" sz="1600" dirty="0" smtClean="0"/>
                        <a:t>（递增）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元数据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ClusterInfo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192.168.10.1:9001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Leader</a:t>
                      </a:r>
                      <a:r>
                        <a:rPr lang="zh-CN" altLang="en-US" sz="1600" dirty="0" smtClean="0"/>
                        <a:t>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MetaId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  </a:t>
                      </a:r>
                      <a:r>
                        <a:rPr lang="zh-CN" altLang="en-US" sz="1600" dirty="0" smtClean="0"/>
                        <a:t>（递增）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元数据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  | Yellow |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</a:t>
                      </a:r>
                      <a:r>
                        <a:rPr lang="en-US" sz="1600" dirty="0" err="1" smtClean="0"/>
                        <a:t>ed|Unknown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集群状态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Name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Firecloud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集群名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8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645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Agent</a:t>
            </a:r>
            <a:r>
              <a:rPr lang="zh-CN" altLang="en-US" sz="2800" b="1" dirty="0" smtClean="0"/>
              <a:t>元</a:t>
            </a:r>
            <a:r>
              <a:rPr lang="zh-CN" altLang="en-US" sz="2800" b="1" dirty="0"/>
              <a:t>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ID:{host:””,  port:”” , </a:t>
            </a:r>
            <a:r>
              <a:rPr lang="en-US" altLang="zh-CN" dirty="0" smtClean="0"/>
              <a:t>registered:””, re-r</a:t>
            </a:r>
            <a:r>
              <a:rPr lang="en-US" dirty="0" smtClean="0"/>
              <a:t>egistered</a:t>
            </a:r>
            <a:r>
              <a:rPr lang="en-US" altLang="zh-CN" dirty="0" smtClean="0"/>
              <a:t>:””,  status:””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85377"/>
              </p:ext>
            </p:extLst>
          </p:nvPr>
        </p:nvGraphicFramePr>
        <p:xfrm>
          <a:off x="296888" y="2537473"/>
          <a:ext cx="8595592" cy="307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848"/>
                <a:gridCol w="3969048"/>
                <a:gridCol w="2727696"/>
              </a:tblGrid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altLang="zh-CN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c38c04ba-29bf-43ad-9933-01ed9e679321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节点端口</a:t>
                      </a:r>
                      <a:endParaRPr lang="en-US" sz="1600" dirty="0"/>
                    </a:p>
                  </a:txBody>
                  <a:tcPr/>
                </a:tc>
              </a:tr>
              <a:tr h="45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registered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1550506990.31015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注册时间</a:t>
                      </a:r>
                      <a:endParaRPr lang="en-US" sz="1600" dirty="0"/>
                    </a:p>
                  </a:txBody>
                  <a:tcPr/>
                </a:tc>
              </a:tr>
              <a:tr h="58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re-r</a:t>
                      </a:r>
                      <a:r>
                        <a:rPr lang="en-US" sz="1600" dirty="0" smtClean="0"/>
                        <a:t>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1550506990.31038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重新注册时间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r>
                        <a:rPr lang="en-US" sz="1600" baseline="0" dirty="0" smtClean="0"/>
                        <a:t> | down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Agent</a:t>
                      </a:r>
                      <a:r>
                        <a:rPr lang="zh-CN" altLang="en-US" sz="1600" dirty="0" smtClean="0"/>
                        <a:t>状态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12160" y="2020198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MAC</a:t>
            </a:r>
            <a:r>
              <a:rPr lang="zh-CN" altLang="en-US" dirty="0"/>
              <a:t>地</a:t>
            </a:r>
            <a:r>
              <a:rPr lang="zh-CN" altLang="en-US" dirty="0" smtClean="0"/>
              <a:t>址生成节点</a:t>
            </a:r>
            <a:r>
              <a:rPr lang="en-US" altLang="zh-CN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1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41964"/>
            <a:ext cx="871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</a:t>
            </a:r>
            <a:r>
              <a:rPr lang="en-US" altLang="zh-CN" sz="2800" b="1" dirty="0" smtClean="0"/>
              <a:t>Leader</a:t>
            </a:r>
            <a:r>
              <a:rPr lang="zh-CN" altLang="en-US" sz="2800" b="1" dirty="0" smtClean="0"/>
              <a:t>选举原理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07504" y="1196752"/>
            <a:ext cx="1405066" cy="430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Node.id=2</a:t>
            </a:r>
          </a:p>
          <a:p>
            <a:pPr algn="ctr"/>
            <a:r>
              <a:rPr lang="en-US" dirty="0" smtClean="0"/>
              <a:t>Node.host=192.168.10.2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7594023" y="1196752"/>
            <a:ext cx="1405962" cy="430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/>
              <a:t>A</a:t>
            </a:r>
          </a:p>
          <a:p>
            <a:pPr algn="ctr"/>
            <a:r>
              <a:rPr lang="en-US" altLang="zh-CN" dirty="0" smtClean="0"/>
              <a:t>Node.id=2</a:t>
            </a:r>
            <a:endParaRPr lang="en-US" altLang="zh-CN" dirty="0"/>
          </a:p>
          <a:p>
            <a:pPr algn="ctr"/>
            <a:r>
              <a:rPr lang="en-US" dirty="0" smtClean="0"/>
              <a:t>Node.host=192.168.10.2</a:t>
            </a:r>
            <a:endParaRPr 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03649" y="162880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4578" y="1196752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</a:t>
            </a:r>
            <a:r>
              <a:rPr lang="zh-CN" altLang="en-US" dirty="0" smtClean="0"/>
              <a:t>发起投票</a:t>
            </a:r>
            <a:r>
              <a:rPr lang="en-US" altLang="zh-CN" dirty="0" smtClean="0"/>
              <a:t>(2, 192.168.10.2)</a:t>
            </a:r>
            <a:endParaRPr 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2339753" y="2543533"/>
            <a:ext cx="5112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403649" y="3654316"/>
            <a:ext cx="5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40696" y="328498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zh-CN" altLang="en-US" dirty="0" smtClean="0"/>
              <a:t>发</a:t>
            </a:r>
            <a:r>
              <a:rPr lang="zh-CN" altLang="en-US" dirty="0"/>
              <a:t>起投票</a:t>
            </a:r>
            <a:r>
              <a:rPr lang="en-US" altLang="zh-CN" dirty="0" smtClean="0"/>
              <a:t>(1, 192.168.10.2)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15817" y="5858687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每个节点在启动时都会进行自己组织的投票，来找到</a:t>
            </a:r>
            <a:r>
              <a:rPr lang="en-US" altLang="zh-CN" b="1" dirty="0" smtClean="0"/>
              <a:t>Leader</a:t>
            </a:r>
            <a:r>
              <a:rPr lang="zh-CN" altLang="en-US" b="1" dirty="0" smtClean="0"/>
              <a:t>， </a:t>
            </a:r>
            <a:endParaRPr lang="en-US" altLang="zh-CN" b="1" dirty="0" smtClean="0"/>
          </a:p>
          <a:p>
            <a:r>
              <a:rPr lang="zh-CN" altLang="en-US" b="1" dirty="0" smtClean="0"/>
              <a:t>只有在</a:t>
            </a:r>
            <a:r>
              <a:rPr lang="en-US" altLang="zh-CN" b="1" dirty="0" smtClean="0"/>
              <a:t>looking</a:t>
            </a:r>
            <a:r>
              <a:rPr lang="zh-CN" altLang="en-US" b="1" dirty="0" smtClean="0"/>
              <a:t>状态才能发起投票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1" y="689659"/>
            <a:ext cx="329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zookeeper  Leader</a:t>
            </a:r>
            <a:r>
              <a:rPr lang="zh-CN" altLang="en-US" dirty="0" smtClean="0"/>
              <a:t>选举原理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44663" y="1801303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节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比对</a:t>
            </a:r>
            <a:r>
              <a:rPr lang="en-US" altLang="zh-CN" dirty="0" smtClean="0">
                <a:solidFill>
                  <a:srgbClr val="FF0000"/>
                </a:solidFill>
              </a:rPr>
              <a:t>node.id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04048" y="216412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2 </a:t>
            </a:r>
            <a:r>
              <a:rPr lang="zh-CN" altLang="en-US" dirty="0" smtClean="0"/>
              <a:t>投</a:t>
            </a:r>
            <a:r>
              <a:rPr lang="zh-CN" altLang="en-US" dirty="0"/>
              <a:t>票</a:t>
            </a:r>
            <a:r>
              <a:rPr lang="en-US" altLang="zh-CN" dirty="0"/>
              <a:t>(1, </a:t>
            </a:r>
            <a:r>
              <a:rPr lang="en-US" altLang="zh-CN" dirty="0" smtClean="0"/>
              <a:t>192.168.10.1)</a:t>
            </a:r>
            <a:endParaRPr lang="en-US" dirty="0"/>
          </a:p>
        </p:txBody>
      </p:sp>
      <p:sp>
        <p:nvSpPr>
          <p:cNvPr id="58" name="矩形 57"/>
          <p:cNvSpPr/>
          <p:nvPr/>
        </p:nvSpPr>
        <p:spPr>
          <a:xfrm>
            <a:off x="1512570" y="2934816"/>
            <a:ext cx="5309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</a:rPr>
              <a:t>统</a:t>
            </a:r>
            <a:r>
              <a:rPr lang="zh-CN" altLang="en-US" sz="1400" dirty="0">
                <a:solidFill>
                  <a:srgbClr val="FF0000"/>
                </a:solidFill>
              </a:rPr>
              <a:t>计投</a:t>
            </a:r>
            <a:r>
              <a:rPr lang="zh-CN" altLang="en-US" sz="1400" dirty="0" smtClean="0">
                <a:solidFill>
                  <a:srgbClr val="FF0000"/>
                </a:solidFill>
              </a:rPr>
              <a:t>票发现没有节点得票超过半数，不通过，发起下一轮投票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2411760" y="4509120"/>
            <a:ext cx="5112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6670" y="376689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节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比对</a:t>
            </a:r>
            <a:r>
              <a:rPr lang="en-US" altLang="zh-CN" dirty="0" smtClean="0">
                <a:solidFill>
                  <a:srgbClr val="FF0000"/>
                </a:solidFill>
              </a:rPr>
              <a:t>node.id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76055" y="41297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投</a:t>
            </a:r>
            <a:r>
              <a:rPr lang="zh-CN" altLang="en-US" dirty="0"/>
              <a:t>票</a:t>
            </a:r>
            <a:r>
              <a:rPr lang="en-US" altLang="zh-CN" dirty="0"/>
              <a:t>(1, </a:t>
            </a:r>
            <a:r>
              <a:rPr lang="en-US" altLang="zh-CN" dirty="0" smtClean="0"/>
              <a:t>192.168.10.1)</a:t>
            </a:r>
            <a:endParaRPr lang="en-US" dirty="0"/>
          </a:p>
        </p:txBody>
      </p:sp>
      <p:sp>
        <p:nvSpPr>
          <p:cNvPr id="64" name="矩形 63"/>
          <p:cNvSpPr/>
          <p:nvPr/>
        </p:nvSpPr>
        <p:spPr>
          <a:xfrm>
            <a:off x="1512569" y="4981408"/>
            <a:ext cx="554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</a:rPr>
              <a:t>统</a:t>
            </a:r>
            <a:r>
              <a:rPr lang="zh-CN" altLang="en-US" sz="1400" dirty="0">
                <a:solidFill>
                  <a:srgbClr val="FF0000"/>
                </a:solidFill>
              </a:rPr>
              <a:t>计投</a:t>
            </a:r>
            <a:r>
              <a:rPr lang="zh-CN" altLang="en-US" sz="1400" dirty="0" smtClean="0">
                <a:solidFill>
                  <a:srgbClr val="FF0000"/>
                </a:solidFill>
              </a:rPr>
              <a:t>票发现节点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</a:rPr>
              <a:t>得票超过半数，通过更新自己的状态为 </a:t>
            </a:r>
            <a:r>
              <a:rPr lang="en-US" altLang="zh-CN" sz="1400" dirty="0" smtClean="0">
                <a:solidFill>
                  <a:srgbClr val="FF0000"/>
                </a:solidFill>
              </a:rPr>
              <a:t>Follower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Leader </a:t>
            </a:r>
            <a:r>
              <a:rPr lang="zh-CN" altLang="en-US" sz="1400" dirty="0" smtClean="0">
                <a:solidFill>
                  <a:srgbClr val="FF0000"/>
                </a:solidFill>
              </a:rPr>
              <a:t>为节点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 </a:t>
            </a:r>
            <a:r>
              <a:rPr lang="zh-CN" altLang="en-US" sz="1400" dirty="0" smtClean="0">
                <a:solidFill>
                  <a:srgbClr val="FF0000"/>
                </a:solidFill>
              </a:rPr>
              <a:t>，并与节点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zh-CN" altLang="en-US" sz="1400" dirty="0">
                <a:solidFill>
                  <a:srgbClr val="FF0000"/>
                </a:solidFill>
              </a:rPr>
              <a:t>建</a:t>
            </a:r>
            <a:r>
              <a:rPr lang="zh-CN" altLang="en-US" sz="1400" dirty="0" smtClean="0">
                <a:solidFill>
                  <a:srgbClr val="FF0000"/>
                </a:solidFill>
              </a:rPr>
              <a:t>立连接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1129" y="141964"/>
            <a:ext cx="798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</a:t>
            </a:r>
            <a:r>
              <a:rPr lang="en-US" altLang="zh-CN" sz="2800" b="1" dirty="0" smtClean="0"/>
              <a:t>Leader</a:t>
            </a:r>
            <a:r>
              <a:rPr lang="zh-CN" altLang="en-US" sz="2800" b="1" dirty="0" smtClean="0"/>
              <a:t>流程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3743908" y="665184"/>
            <a:ext cx="792088" cy="53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1348" y="74630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取配置，生成集群元数据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776317" y="1628800"/>
            <a:ext cx="792088" cy="53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>
            <a:off x="4139952" y="11967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3408" y="159744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存活节点检查，是否</a:t>
            </a:r>
            <a:r>
              <a:rPr lang="en-US" altLang="zh-CN" dirty="0" smtClean="0"/>
              <a:t>&gt;=  2/3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4338" y="23274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2040" y="215307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3691214" y="2444732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69" name="直接箭头连接符 68"/>
          <p:cNvCxnSpPr>
            <a:stCxn id="21" idx="2"/>
            <a:endCxn id="67" idx="0"/>
          </p:cNvCxnSpPr>
          <p:nvPr/>
        </p:nvCxnSpPr>
        <p:spPr>
          <a:xfrm>
            <a:off x="4172361" y="2160368"/>
            <a:ext cx="0" cy="28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3"/>
            <a:endCxn id="21" idx="3"/>
          </p:cNvCxnSpPr>
          <p:nvPr/>
        </p:nvCxnSpPr>
        <p:spPr>
          <a:xfrm flipH="1" flipV="1">
            <a:off x="4568405" y="1894584"/>
            <a:ext cx="85102" cy="802176"/>
          </a:xfrm>
          <a:prstGeom prst="bentConnector3">
            <a:avLst>
              <a:gd name="adj1" fmla="val -2686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7" idx="1"/>
            <a:endCxn id="76" idx="0"/>
          </p:cNvCxnSpPr>
          <p:nvPr/>
        </p:nvCxnSpPr>
        <p:spPr>
          <a:xfrm rot="10800000" flipH="1" flipV="1">
            <a:off x="3691213" y="2696759"/>
            <a:ext cx="481147" cy="588225"/>
          </a:xfrm>
          <a:prstGeom prst="bentConnector4">
            <a:avLst>
              <a:gd name="adj1" fmla="val -47511"/>
              <a:gd name="adj2" fmla="val 7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752077" y="3284985"/>
            <a:ext cx="840567" cy="50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sp>
        <p:nvSpPr>
          <p:cNvPr id="77" name="菱形 76"/>
          <p:cNvSpPr/>
          <p:nvPr/>
        </p:nvSpPr>
        <p:spPr>
          <a:xfrm>
            <a:off x="3691214" y="4077072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79" name="直接箭头连接符 78"/>
          <p:cNvCxnSpPr>
            <a:stCxn id="76" idx="2"/>
          </p:cNvCxnSpPr>
          <p:nvPr/>
        </p:nvCxnSpPr>
        <p:spPr>
          <a:xfrm flipH="1">
            <a:off x="4160595" y="3789040"/>
            <a:ext cx="1176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00844" y="3284985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</a:t>
            </a:r>
            <a:r>
              <a:rPr lang="zh-CN" altLang="en-US" sz="1600" dirty="0" smtClean="0"/>
              <a:t>举出</a:t>
            </a:r>
            <a:r>
              <a:rPr lang="en-US" altLang="zh-CN" sz="1600" dirty="0" smtClean="0"/>
              <a:t>Leader?</a:t>
            </a:r>
            <a:endParaRPr lang="en-US" sz="1600" dirty="0"/>
          </a:p>
        </p:txBody>
      </p:sp>
      <p:cxnSp>
        <p:nvCxnSpPr>
          <p:cNvPr id="82" name="肘形连接符 81"/>
          <p:cNvCxnSpPr>
            <a:stCxn id="77" idx="3"/>
            <a:endCxn id="76" idx="3"/>
          </p:cNvCxnSpPr>
          <p:nvPr/>
        </p:nvCxnSpPr>
        <p:spPr>
          <a:xfrm flipH="1" flipV="1">
            <a:off x="4592644" y="3537013"/>
            <a:ext cx="60863" cy="792087"/>
          </a:xfrm>
          <a:prstGeom prst="bentConnector3">
            <a:avLst>
              <a:gd name="adj1" fmla="val -375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47523" y="38924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5" name="肘形连接符 84"/>
          <p:cNvCxnSpPr>
            <a:stCxn id="77" idx="1"/>
          </p:cNvCxnSpPr>
          <p:nvPr/>
        </p:nvCxnSpPr>
        <p:spPr>
          <a:xfrm rot="10800000" flipH="1" flipV="1">
            <a:off x="3691213" y="4329100"/>
            <a:ext cx="481147" cy="681360"/>
          </a:xfrm>
          <a:prstGeom prst="bentConnector4">
            <a:avLst>
              <a:gd name="adj1" fmla="val -47511"/>
              <a:gd name="adj2" fmla="val 68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86632" y="39195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3491880" y="5040134"/>
            <a:ext cx="1440037" cy="50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37823" y="49536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进行集群数据一致性</a:t>
            </a:r>
            <a:endParaRPr lang="en-US" sz="1600" dirty="0"/>
          </a:p>
        </p:txBody>
      </p:sp>
      <p:sp>
        <p:nvSpPr>
          <p:cNvPr id="89" name="菱形 88"/>
          <p:cNvSpPr/>
          <p:nvPr/>
        </p:nvSpPr>
        <p:spPr>
          <a:xfrm>
            <a:off x="3740313" y="5805264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102" name="直接箭头连接符 101"/>
          <p:cNvCxnSpPr>
            <a:stCxn id="87" idx="2"/>
            <a:endCxn id="89" idx="0"/>
          </p:cNvCxnSpPr>
          <p:nvPr/>
        </p:nvCxnSpPr>
        <p:spPr>
          <a:xfrm>
            <a:off x="4211899" y="5544189"/>
            <a:ext cx="9561" cy="26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3"/>
            <a:endCxn id="87" idx="3"/>
          </p:cNvCxnSpPr>
          <p:nvPr/>
        </p:nvCxnSpPr>
        <p:spPr>
          <a:xfrm flipV="1">
            <a:off x="4702606" y="5292162"/>
            <a:ext cx="229311" cy="765130"/>
          </a:xfrm>
          <a:prstGeom prst="bentConnector3">
            <a:avLst>
              <a:gd name="adj1" fmla="val 1996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84387" y="549006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02475" y="6597352"/>
            <a:ext cx="100013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结束</a:t>
            </a:r>
            <a:endParaRPr lang="en-US" sz="1600" dirty="0"/>
          </a:p>
        </p:txBody>
      </p:sp>
      <p:cxnSp>
        <p:nvCxnSpPr>
          <p:cNvPr id="109" name="肘形连接符 108"/>
          <p:cNvCxnSpPr>
            <a:stCxn id="89" idx="1"/>
            <a:endCxn id="107" idx="0"/>
          </p:cNvCxnSpPr>
          <p:nvPr/>
        </p:nvCxnSpPr>
        <p:spPr>
          <a:xfrm rot="10800000" flipH="1" flipV="1">
            <a:off x="3740313" y="6057292"/>
            <a:ext cx="462228" cy="540060"/>
          </a:xfrm>
          <a:prstGeom prst="bentConnector4">
            <a:avLst>
              <a:gd name="adj1" fmla="val -49456"/>
              <a:gd name="adj2" fmla="val 7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79441" y="57239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6907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886" y="141964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集群数据一致性过程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79512" y="2020609"/>
            <a:ext cx="1405066" cy="39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7594023" y="1785420"/>
            <a:ext cx="1405962" cy="157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0872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leader</a:t>
            </a:r>
            <a:r>
              <a:rPr lang="zh-CN" altLang="en-US" dirty="0" smtClean="0"/>
              <a:t>主动的一致性数据更新（向所有节点发）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594023" y="4653136"/>
            <a:ext cx="140596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830510" y="2339418"/>
            <a:ext cx="5477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671488" y="5805264"/>
            <a:ext cx="5591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6717" y="1835943"/>
            <a:ext cx="20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送自己的</a:t>
            </a:r>
            <a:r>
              <a:rPr lang="en-US" altLang="zh-CN" dirty="0" err="1" smtClean="0"/>
              <a:t>metaID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7275" y="2571206"/>
            <a:ext cx="3007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比较</a:t>
            </a:r>
            <a:r>
              <a:rPr lang="en-US" altLang="zh-CN" dirty="0" err="1" smtClean="0"/>
              <a:t>metaID</a:t>
            </a:r>
            <a:r>
              <a:rPr lang="zh-CN" altLang="en-US" dirty="0" smtClean="0"/>
              <a:t>，使用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metaID</a:t>
            </a:r>
            <a:r>
              <a:rPr lang="en-US" altLang="zh-CN" dirty="0" smtClean="0"/>
              <a:t> -  </a:t>
            </a:r>
            <a:r>
              <a:rPr lang="zh-CN" altLang="en-US" dirty="0" smtClean="0"/>
              <a:t>自己</a:t>
            </a:r>
            <a:r>
              <a:rPr lang="en-US" altLang="zh-CN" dirty="0" err="1" smtClean="0"/>
              <a:t>metaID</a:t>
            </a:r>
            <a:r>
              <a:rPr lang="en-US" altLang="zh-CN" dirty="0" smtClean="0"/>
              <a:t>=N</a:t>
            </a:r>
          </a:p>
          <a:p>
            <a:pPr algn="just"/>
            <a:r>
              <a:rPr lang="zh-CN" altLang="en-US" dirty="0"/>
              <a:t>结</a:t>
            </a:r>
            <a:r>
              <a:rPr lang="zh-CN" altLang="en-US" dirty="0" smtClean="0"/>
              <a:t>果</a:t>
            </a:r>
            <a:r>
              <a:rPr lang="en-US" altLang="zh-CN" dirty="0" smtClean="0"/>
              <a:t>N&gt;0 </a:t>
            </a:r>
            <a:r>
              <a:rPr lang="zh-CN" altLang="en-US" dirty="0" smtClean="0"/>
              <a:t>则向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获取缺少的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N</a:t>
            </a:r>
            <a:r>
              <a:rPr lang="zh-CN" altLang="en-US" dirty="0" smtClean="0"/>
              <a:t>条数据，如果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则向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pPr algn="just"/>
            <a:r>
              <a:rPr lang="en-US" dirty="0" smtClean="0"/>
              <a:t>N</a:t>
            </a:r>
            <a:r>
              <a:rPr lang="zh-CN" altLang="en-US" dirty="0" smtClean="0"/>
              <a:t>条数据，直到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5635" y="6237312"/>
            <a:ext cx="528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Follower</a:t>
            </a:r>
            <a:r>
              <a:rPr lang="zh-CN" altLang="en-US" dirty="0" smtClean="0">
                <a:solidFill>
                  <a:srgbClr val="FF0000"/>
                </a:solidFill>
              </a:rPr>
              <a:t>发起的一致性数据更新（向</a:t>
            </a:r>
            <a:r>
              <a:rPr lang="en-US" altLang="zh-CN" dirty="0" smtClean="0">
                <a:solidFill>
                  <a:srgbClr val="FF0000"/>
                </a:solidFill>
              </a:rPr>
              <a:t>leader</a:t>
            </a:r>
            <a:r>
              <a:rPr lang="zh-CN" altLang="en-US" dirty="0" smtClean="0">
                <a:solidFill>
                  <a:srgbClr val="FF0000"/>
                </a:solidFill>
              </a:rPr>
              <a:t>节点发）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29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TCP</a:t>
            </a:r>
            <a:r>
              <a:rPr lang="zh-CN" altLang="en-US" sz="2800" b="1" dirty="0" smtClean="0"/>
              <a:t>粘包，半包问题解决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868070"/>
            <a:ext cx="924163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1  TCP/IP </a:t>
            </a:r>
            <a:r>
              <a:rPr lang="zh-CN" altLang="en-US" dirty="0" smtClean="0"/>
              <a:t> 协议有</a:t>
            </a:r>
            <a:r>
              <a:rPr lang="en-US" altLang="zh-CN" dirty="0" smtClean="0"/>
              <a:t>MTU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maximum transmission unit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 1500  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   2  TCP </a:t>
            </a:r>
            <a:r>
              <a:rPr lang="zh-CN" altLang="en-US" dirty="0" smtClean="0"/>
              <a:t>有  </a:t>
            </a:r>
            <a:r>
              <a:rPr lang="en-US" altLang="zh-CN" dirty="0" smtClean="0"/>
              <a:t>MSS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maximun</a:t>
            </a:r>
            <a:r>
              <a:rPr lang="en-US" altLang="zh-CN" dirty="0" smtClean="0"/>
              <a:t> segment size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     1500 – 20 (IP Header) – 20(TCP Header) = 1460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也有可能是</a:t>
            </a:r>
            <a:r>
              <a:rPr lang="en-US" altLang="zh-CN" dirty="0" smtClean="0"/>
              <a:t>1452 = 1460 – 8 (</a:t>
            </a:r>
            <a:r>
              <a:rPr lang="en-US" altLang="zh-CN" dirty="0" err="1" smtClean="0"/>
              <a:t>PPPoE</a:t>
            </a:r>
            <a:r>
              <a:rPr lang="en-US" altLang="zh-CN" dirty="0" smtClean="0"/>
              <a:t> Header)</a:t>
            </a:r>
          </a:p>
          <a:p>
            <a:r>
              <a:rPr lang="en-US" altLang="zh-CN" dirty="0" smtClean="0"/>
              <a:t>   3  TCP</a:t>
            </a:r>
            <a:r>
              <a:rPr lang="zh-CN" altLang="en-US" dirty="0" smtClean="0"/>
              <a:t>在传输时会分包，接收端在接收到包时可能是无序的，会进行重排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4   </a:t>
            </a:r>
            <a:r>
              <a:rPr lang="zh-CN" altLang="en-US" dirty="0" smtClean="0"/>
              <a:t>我们编写的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属于 应用层， 收到的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包一定是有序的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解决原理：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1.</a:t>
            </a:r>
            <a:r>
              <a:rPr lang="zh-CN" altLang="en-US" sz="1600" dirty="0"/>
              <a:t>   接收数据存入缓冲区尾</a:t>
            </a:r>
            <a:r>
              <a:rPr lang="zh-CN" altLang="en-US" sz="1600" dirty="0" smtClean="0"/>
              <a:t>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2</a:t>
            </a:r>
            <a:r>
              <a:rPr lang="en-US" altLang="zh-CN" sz="1600" dirty="0"/>
              <a:t>.</a:t>
            </a:r>
            <a:r>
              <a:rPr lang="zh-CN" altLang="en-US" sz="1600" dirty="0"/>
              <a:t>   缓冲区数据满足包头大小</a:t>
            </a:r>
            <a:r>
              <a:rPr lang="zh-CN" altLang="en-US" sz="1600" dirty="0" smtClean="0"/>
              <a:t>否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3</a:t>
            </a:r>
            <a:r>
              <a:rPr lang="en-US" altLang="zh-CN" sz="1600" dirty="0"/>
              <a:t>.</a:t>
            </a:r>
            <a:r>
              <a:rPr lang="zh-CN" altLang="en-US" sz="1600" dirty="0"/>
              <a:t>   缓冲区数据不满足包头大小，回到第</a:t>
            </a:r>
            <a:r>
              <a:rPr lang="en-US" altLang="zh-CN" sz="1600" dirty="0"/>
              <a:t>1</a:t>
            </a:r>
            <a:r>
              <a:rPr lang="zh-CN" altLang="en-US" sz="1600" dirty="0"/>
              <a:t>步；缓冲区数据满足包头大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则</a:t>
            </a:r>
            <a:r>
              <a:rPr lang="zh-CN" altLang="en-US" sz="1600" dirty="0"/>
              <a:t>取出包头</a:t>
            </a:r>
            <a:r>
              <a:rPr lang="zh-CN" altLang="en-US" sz="1600" dirty="0" smtClean="0"/>
              <a:t>， 接</a:t>
            </a:r>
            <a:r>
              <a:rPr lang="zh-CN" altLang="en-US" sz="1600" dirty="0"/>
              <a:t>着判</a:t>
            </a:r>
            <a:r>
              <a:rPr lang="zh-CN" altLang="en-US" sz="1600" dirty="0" smtClean="0"/>
              <a:t>断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缓冲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区</a:t>
            </a:r>
            <a:r>
              <a:rPr lang="zh-CN" altLang="en-US" sz="1600" dirty="0"/>
              <a:t>剩余数据满足包头中定义的包体大小</a:t>
            </a:r>
            <a:r>
              <a:rPr lang="zh-CN" altLang="en-US" sz="1600" dirty="0" smtClean="0"/>
              <a:t>否，不满足则回到第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步。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4</a:t>
            </a:r>
            <a:r>
              <a:rPr lang="en-US" altLang="zh-CN" sz="1600" dirty="0"/>
              <a:t>.</a:t>
            </a:r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缓冲区数据满足一个包头大小和一个包体大小之和，则取出包头和包</a:t>
            </a:r>
            <a:r>
              <a:rPr lang="zh-CN" altLang="en-US" sz="1600" dirty="0" smtClean="0"/>
              <a:t>体进</a:t>
            </a:r>
            <a:r>
              <a:rPr lang="zh-CN" altLang="en-US" sz="1600" dirty="0"/>
              <a:t>行使用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此</a:t>
            </a:r>
            <a:r>
              <a:rPr lang="zh-CN" altLang="en-US" sz="1600" dirty="0"/>
              <a:t>处使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可</a:t>
            </a:r>
            <a:r>
              <a:rPr lang="zh-CN" altLang="en-US" sz="1600" dirty="0"/>
              <a:t>以</a:t>
            </a:r>
            <a:r>
              <a:rPr lang="zh-CN" altLang="en-US" sz="1600" dirty="0" smtClean="0"/>
              <a:t>采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拷贝方式转移缓冲区数据到另外一个地方</a:t>
            </a:r>
            <a:r>
              <a:rPr lang="zh-CN" altLang="en-US" sz="1600" dirty="0" smtClean="0"/>
              <a:t>，也</a:t>
            </a:r>
            <a:r>
              <a:rPr lang="zh-CN" altLang="en-US" sz="1600" dirty="0"/>
              <a:t>可以为了节省内存</a:t>
            </a:r>
            <a:r>
              <a:rPr lang="zh-CN" altLang="en-US" sz="1600" dirty="0" smtClean="0"/>
              <a:t>直接</a:t>
            </a:r>
            <a:r>
              <a:rPr lang="zh-CN" altLang="en-US" sz="1600" dirty="0"/>
              <a:t>采取调用回</a:t>
            </a:r>
            <a:r>
              <a:rPr lang="zh-CN" altLang="en-US" sz="1600" dirty="0" smtClean="0"/>
              <a:t>调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</a:t>
            </a:r>
            <a:r>
              <a:rPr lang="zh-CN" altLang="en-US" sz="1600" dirty="0"/>
              <a:t>数的方</a:t>
            </a:r>
            <a:r>
              <a:rPr lang="zh-CN" altLang="en-US" sz="1600" dirty="0" smtClean="0"/>
              <a:t>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完</a:t>
            </a:r>
            <a:r>
              <a:rPr lang="zh-CN" altLang="en-US" sz="1600" dirty="0"/>
              <a:t>成数据使用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5</a:t>
            </a:r>
            <a:r>
              <a:rPr lang="en-US" altLang="zh-CN" sz="1600" dirty="0"/>
              <a:t>.</a:t>
            </a:r>
            <a:r>
              <a:rPr lang="zh-CN" altLang="en-US" sz="1600" dirty="0"/>
              <a:t>   </a:t>
            </a:r>
            <a:r>
              <a:rPr lang="zh-CN" altLang="en-US" sz="1600" dirty="0" smtClean="0"/>
              <a:t>清</a:t>
            </a:r>
            <a:r>
              <a:rPr lang="zh-CN" altLang="en-US" sz="1600" dirty="0"/>
              <a:t>除缓冲区的第一个包头和包体信息，做法一般是将缓冲区剩下的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拷贝到缓</a:t>
            </a:r>
            <a:r>
              <a:rPr lang="zh-CN" altLang="en-US" sz="1600" dirty="0" smtClean="0"/>
              <a:t>冲区</a:t>
            </a:r>
            <a:r>
              <a:rPr lang="zh-CN" altLang="en-US" sz="1600" dirty="0"/>
              <a:t>首部覆</a:t>
            </a:r>
            <a:r>
              <a:rPr lang="zh-CN" altLang="en-US" sz="1600" dirty="0" smtClean="0"/>
              <a:t>盖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“</a:t>
            </a:r>
            <a:r>
              <a:rPr lang="zh-CN" altLang="en-US" sz="1600" dirty="0"/>
              <a:t>第一个包头和包体信息”部分即可。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50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21429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</a:t>
            </a:r>
            <a:r>
              <a:rPr lang="zh-CN" altLang="en-US" sz="2800" b="1" dirty="0" smtClean="0"/>
              <a:t>消息格式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947" y="1304764"/>
            <a:ext cx="7632848" cy="792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987824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35696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284" y="90872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包头开始标志位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" y="1561195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4376" y="1562705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9087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包类型标志位</a:t>
            </a:r>
            <a:endParaRPr 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067944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580" y="908720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数据长度</a:t>
            </a:r>
            <a:r>
              <a:rPr lang="en-US" altLang="zh-CN" sz="1400" dirty="0" smtClean="0"/>
              <a:t>(32)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0200" y="1547973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4byte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4712" y="909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4712" y="1562705"/>
            <a:ext cx="8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 byte</a:t>
            </a:r>
            <a:endParaRPr 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34041"/>
              </p:ext>
            </p:extLst>
          </p:nvPr>
        </p:nvGraphicFramePr>
        <p:xfrm>
          <a:off x="358364" y="2492896"/>
          <a:ext cx="8318091" cy="297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56"/>
                <a:gridCol w="5256584"/>
                <a:gridCol w="1368151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包类型：字符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协程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R (registered)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注册，</a:t>
                      </a:r>
                      <a:r>
                        <a:rPr lang="en-US" altLang="zh-CN" sz="1600" dirty="0" smtClean="0"/>
                        <a:t>slave</a:t>
                      </a:r>
                      <a:r>
                        <a:rPr lang="zh-CN" altLang="en-US" sz="1600" dirty="0" smtClean="0"/>
                        <a:t>向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注册数据包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register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U(update)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更新，</a:t>
                      </a:r>
                      <a:r>
                        <a:rPr lang="en-US" altLang="zh-CN" sz="1600" dirty="0" smtClean="0"/>
                        <a:t>slave</a:t>
                      </a:r>
                      <a:r>
                        <a:rPr lang="zh-CN" altLang="en-US" sz="1600" dirty="0" smtClean="0"/>
                        <a:t>向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发送的状态更新包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register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V(vote)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/>
                        <a:t>投票，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集群每个节点启动时都会进行投票选举</a:t>
                      </a:r>
                      <a:r>
                        <a:rPr lang="en-US" altLang="zh-CN" sz="1600" dirty="0" smtClean="0"/>
                        <a:t>leader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C(consistency)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数据一致性，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集群某个节点当选</a:t>
                      </a:r>
                      <a:r>
                        <a:rPr lang="en-US" altLang="zh-CN" sz="1600" dirty="0" smtClean="0"/>
                        <a:t>leader</a:t>
                      </a:r>
                      <a:r>
                        <a:rPr lang="zh-CN" altLang="en-US" sz="1600" dirty="0" smtClean="0"/>
                        <a:t>后进行数据一致性平衡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9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21429"/>
            <a:ext cx="830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发送的心跳包格式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947" y="1448780"/>
            <a:ext cx="7632848" cy="792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987824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 rot="16200000">
            <a:off x="1884296" y="1029328"/>
            <a:ext cx="910912" cy="3456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835696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284" y="10527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包头开始标志位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" y="1705211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4376" y="1706721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10527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包类型标志位</a:t>
            </a:r>
            <a:endParaRPr 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067944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580" y="10527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数据长度</a:t>
            </a:r>
            <a:r>
              <a:rPr lang="en-US" altLang="zh-CN" sz="1400" dirty="0" smtClean="0"/>
              <a:t>(32)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0200" y="1691989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4byte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3212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包头信息</a:t>
            </a:r>
            <a:endParaRPr 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5707414" y="675170"/>
            <a:ext cx="910912" cy="4189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52120" y="3215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包体信息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4712" y="1053186"/>
            <a:ext cx="126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</a:t>
            </a:r>
            <a:r>
              <a:rPr lang="en-US" altLang="zh-CN" sz="1400" dirty="0" smtClean="0"/>
              <a:t>(agent ID)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4712" y="1706721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  byte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41268" y="644649"/>
            <a:ext cx="1710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  ==  3 byte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917067"/>
            <a:ext cx="491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实际数据如下：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36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c38c04ba-29bf-43ad-9933-01ed9e679321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4941" y="3212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6661" y="32255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2116" y="3836783"/>
            <a:ext cx="646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Int32</a:t>
            </a:r>
            <a:r>
              <a:rPr lang="zh-CN" altLang="en-US" dirty="0" smtClean="0">
                <a:solidFill>
                  <a:srgbClr val="FF0000"/>
                </a:solidFill>
              </a:rPr>
              <a:t>占用</a:t>
            </a:r>
            <a:r>
              <a:rPr lang="en-US" altLang="zh-CN" dirty="0" smtClean="0">
                <a:solidFill>
                  <a:srgbClr val="FF0000"/>
                </a:solidFill>
              </a:rPr>
              <a:t>4byte</a:t>
            </a:r>
            <a:r>
              <a:rPr lang="zh-CN" altLang="en-US" dirty="0" smtClean="0">
                <a:solidFill>
                  <a:srgbClr val="FF0000"/>
                </a:solidFill>
              </a:rPr>
              <a:t>，包头开始标志位，包类型标志位都是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0352" y="3225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8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集群节点间数据协议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7156" y="83671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二进制协议通信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141" y="1279309"/>
            <a:ext cx="6449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二进制协议就是一串字节流，通常包括消息头</a:t>
            </a:r>
            <a:r>
              <a:rPr lang="en-US" altLang="zh-CN" sz="1400" dirty="0"/>
              <a:t>(header)</a:t>
            </a:r>
            <a:r>
              <a:rPr lang="zh-CN" altLang="en-US" sz="1400" dirty="0"/>
              <a:t>和消息体</a:t>
            </a:r>
            <a:r>
              <a:rPr lang="en-US" altLang="zh-CN" sz="1400" dirty="0"/>
              <a:t>(body)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消</a:t>
            </a:r>
            <a:r>
              <a:rPr lang="zh-CN" altLang="en-US" sz="1400" dirty="0"/>
              <a:t>息头的长度固定，并且消息头包括了消息体的长度。这样就能够从数据流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析出一个完整的二进制数据</a:t>
            </a:r>
            <a:endParaRPr lang="en-US" altLang="zh-CN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156" y="428428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文本协议通信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5141" y="4726885"/>
            <a:ext cx="569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文本协议一般是由一串</a:t>
            </a:r>
            <a:r>
              <a:rPr lang="en-US" altLang="zh-CN" sz="1400" dirty="0"/>
              <a:t>ACSII</a:t>
            </a:r>
            <a:r>
              <a:rPr lang="zh-CN" altLang="en-US" sz="1400" dirty="0"/>
              <a:t>字符组成的数据，这些字符包括数字、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zh-CN" altLang="en-US" sz="1400" dirty="0"/>
              <a:t>大小写字母、百分号，还有回车</a:t>
            </a:r>
            <a:r>
              <a:rPr lang="en-US" altLang="zh-CN" sz="1400" dirty="0"/>
              <a:t>(\r)</a:t>
            </a:r>
            <a:r>
              <a:rPr lang="zh-CN" altLang="en-US" sz="1400" dirty="0"/>
              <a:t>，换行</a:t>
            </a:r>
            <a:r>
              <a:rPr lang="en-US" altLang="zh-CN" sz="1400" dirty="0"/>
              <a:t>(\n)</a:t>
            </a:r>
            <a:r>
              <a:rPr lang="zh-CN" altLang="en-US" sz="1400" dirty="0"/>
              <a:t>以及空格等等。</a:t>
            </a:r>
            <a:endParaRPr lang="en-US" altLang="zh-C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40163" y="622802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：文本协议通信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images0.cnblogs.com/blog/708991/201502/021634333742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4" y="1988840"/>
            <a:ext cx="5324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6580" y="3236615"/>
            <a:ext cx="7721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Guide</a:t>
            </a:r>
            <a:r>
              <a:rPr lang="zh-CN" altLang="en-US" sz="1400" dirty="0"/>
              <a:t>用于标识协议起始，</a:t>
            </a:r>
            <a:r>
              <a:rPr lang="en-US" altLang="zh-CN" sz="1400" dirty="0"/>
              <a:t>Length</a:t>
            </a:r>
            <a:r>
              <a:rPr lang="zh-CN" altLang="en-US" sz="1400" dirty="0"/>
              <a:t>是消息体</a:t>
            </a:r>
            <a:r>
              <a:rPr lang="en-US" altLang="zh-CN" sz="1400" dirty="0"/>
              <a:t>Data</a:t>
            </a:r>
            <a:r>
              <a:rPr lang="zh-CN" altLang="en-US" sz="1400" dirty="0"/>
              <a:t>的长度，为了数据完整性，还会加上相应的校验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DataCRC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HeaderCRC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  <a:r>
              <a:rPr lang="en-US" altLang="zh-CN" sz="1400" dirty="0"/>
              <a:t>Data</a:t>
            </a:r>
            <a:r>
              <a:rPr lang="zh-CN" altLang="en-US" sz="1400" dirty="0"/>
              <a:t>中又分为命令字</a:t>
            </a:r>
            <a:r>
              <a:rPr lang="en-US" altLang="zh-CN" sz="1400" dirty="0"/>
              <a:t>(CMD)</a:t>
            </a:r>
            <a:r>
              <a:rPr lang="zh-CN" altLang="en-US" sz="1400" dirty="0"/>
              <a:t>，和命令内容。命令字是双方协议文档中规定好的，比如</a:t>
            </a:r>
            <a:r>
              <a:rPr lang="en-US" altLang="zh-CN" sz="1400" dirty="0"/>
              <a:t>0x01</a:t>
            </a:r>
            <a:r>
              <a:rPr lang="zh-CN" altLang="en-US" sz="1400" dirty="0"/>
              <a:t>代表登录，</a:t>
            </a:r>
            <a:r>
              <a:rPr lang="en-US" altLang="zh-CN" sz="1400" dirty="0"/>
              <a:t>0x02</a:t>
            </a:r>
            <a:r>
              <a:rPr lang="zh-CN" altLang="en-US" sz="1400" dirty="0"/>
              <a:t>代表登出等，一般数据字段的长度也是固定的。又因为长度的固定，所以少了冗余数据，传输效率较高。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904089" y="5229200"/>
            <a:ext cx="4222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!set </a:t>
            </a:r>
            <a:r>
              <a:rPr lang="en-US" dirty="0" err="1"/>
              <a:t>chl</a:t>
            </a:r>
            <a:r>
              <a:rPr lang="en-US" dirty="0"/>
              <a:t> 003</a:t>
            </a:r>
            <a:r>
              <a:rPr lang="en-US" dirty="0" smtClean="0"/>
              <a:t>#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! </a:t>
            </a:r>
            <a:r>
              <a:rPr lang="zh-CN" altLang="en-US" sz="1400" dirty="0" smtClean="0"/>
              <a:t>表示命令开始，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表示命令结束  空格用来分割字段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652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集群成员加入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895" y="96872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 固定成员数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397392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启动时，配置文件里有所有成员的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33894" y="212694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 动态成员数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5" y="2555612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需要用组播技术，如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164" y="350100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固定成员数的实现方式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070" y="4581128"/>
            <a:ext cx="352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元数据如何存储：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055" y="5023725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每个节点都存储一份完整的数据在本地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0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800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leader</a:t>
            </a:r>
            <a:r>
              <a:rPr lang="zh-CN" altLang="en-US" sz="2800" b="1" dirty="0"/>
              <a:t>指</a:t>
            </a:r>
            <a:r>
              <a:rPr lang="zh-CN" altLang="en-US" sz="2800" b="1" dirty="0" smtClean="0"/>
              <a:t>定方式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18474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手动指定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3241" y="1613416"/>
            <a:ext cx="44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动态选举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241" y="2561523"/>
            <a:ext cx="437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08" y="4651975"/>
            <a:ext cx="8446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备注</a:t>
            </a:r>
            <a:r>
              <a:rPr lang="en-US" altLang="zh-CN" b="1" dirty="0" smtClean="0"/>
              <a:t>: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</a:t>
            </a:r>
            <a:r>
              <a:rPr lang="en-US" altLang="zh-CN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选举不借助</a:t>
            </a:r>
            <a:r>
              <a:rPr lang="en-US" altLang="zh-CN" sz="1600" dirty="0" smtClean="0">
                <a:solidFill>
                  <a:srgbClr val="FF0000"/>
                </a:solidFill>
              </a:rPr>
              <a:t>etcd</a:t>
            </a:r>
            <a:r>
              <a:rPr lang="zh-CN" altLang="en-US" sz="1600" dirty="0" smtClean="0">
                <a:solidFill>
                  <a:srgbClr val="FF0000"/>
                </a:solidFill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600" dirty="0" smtClean="0">
                <a:solidFill>
                  <a:srgbClr val="FF0000"/>
                </a:solidFill>
              </a:rPr>
              <a:t>， 集群间使用心跳机制来实现集群运行时</a:t>
            </a:r>
            <a:r>
              <a:rPr lang="en-US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28498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：手动指定方式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动态选举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2036" y="610988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选举有：启动时选举和运行时选举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194" y="83474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启</a:t>
            </a:r>
            <a:r>
              <a:rPr lang="zh-CN" altLang="en-US" sz="2000" b="1" dirty="0" smtClean="0"/>
              <a:t>动时选举方式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039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60648"/>
            <a:ext cx="6976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集群端口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707904" y="1969248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3933056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Follower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0312" y="4066772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Follower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5722956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1591" y="269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1378" y="41135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7569" y="4221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3600" y="5353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3638" y="15999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52953" y="1337168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9312</a:t>
            </a:r>
            <a:r>
              <a:rPr lang="zh-CN" altLang="en-US" sz="2000" dirty="0" smtClean="0"/>
              <a:t>对外的</a:t>
            </a:r>
            <a:r>
              <a:rPr lang="en-US" altLang="zh-CN" sz="2000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9313</a:t>
            </a:r>
            <a:r>
              <a:rPr lang="zh-CN" altLang="en-US" sz="2000" dirty="0" smtClean="0"/>
              <a:t>集群内通信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5288" y="35637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0444" y="3697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38" y="4827375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6833" y="4851896"/>
            <a:ext cx="1152128" cy="1745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kafka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7650" y="4817053"/>
            <a:ext cx="1088274" cy="178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377" y="4201187"/>
            <a:ext cx="403244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master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02816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数据总</a:t>
            </a:r>
            <a:r>
              <a:rPr lang="zh-CN" altLang="en-US" dirty="0" smtClean="0"/>
              <a:t>线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89709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r>
              <a:rPr lang="zh-CN" altLang="en-US" dirty="0"/>
              <a:t>存储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790281" y="4889061"/>
            <a:ext cx="1088274" cy="1708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uery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2340" y="4838509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据查询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26352" y="4131816"/>
            <a:ext cx="2417456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agent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1520" y="4762624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据采集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483768" y="868219"/>
            <a:ext cx="295232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Register Center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1710" y="4844639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实时计算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692" y="477988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据计算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377407" y="1536193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15389" y="1471441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务管理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058606" y="2696568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27978" y="3716376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务发现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6106784" y="2705267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76156" y="3725075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务注册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>
          <a:xfrm>
            <a:off x="899768" y="5984397"/>
            <a:ext cx="1511815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>
            <a:off x="2935525" y="5997654"/>
            <a:ext cx="2140531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>
            <a:off x="5681429" y="5984397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右箭头 33"/>
          <p:cNvSpPr/>
          <p:nvPr/>
        </p:nvSpPr>
        <p:spPr>
          <a:xfrm>
            <a:off x="7186904" y="5984396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746833" y="2266573"/>
            <a:ext cx="1187778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619545" y="2696568"/>
            <a:ext cx="1279416" cy="5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195791" y="2203691"/>
            <a:ext cx="1076663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264398" y="2696568"/>
            <a:ext cx="1008056" cy="51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699792" y="3725075"/>
            <a:ext cx="2572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1133" y="79013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agent</a:t>
            </a:r>
            <a:r>
              <a:rPr lang="zh-CN" altLang="en-US" sz="2800" b="1" dirty="0" smtClean="0"/>
              <a:t>交互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71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88" y="46411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agent</a:t>
            </a:r>
            <a:r>
              <a:rPr lang="zh-CN" altLang="en-US" sz="2800" b="1" dirty="0" smtClean="0"/>
              <a:t>交互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51520" y="762084"/>
            <a:ext cx="864096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</a:t>
            </a:r>
            <a:r>
              <a:rPr lang="zh-CN" altLang="en-US" dirty="0" smtClean="0"/>
              <a:t>现：</a:t>
            </a:r>
            <a:r>
              <a:rPr lang="en-US" altLang="zh-CN" sz="1600" dirty="0" smtClean="0">
                <a:solidFill>
                  <a:srgbClr val="0070C0"/>
                </a:solidFill>
              </a:rPr>
              <a:t>slave</a:t>
            </a:r>
            <a:r>
              <a:rPr lang="zh-CN" altLang="en-US" sz="1600" dirty="0" smtClean="0">
                <a:solidFill>
                  <a:srgbClr val="0070C0"/>
                </a:solidFill>
              </a:rPr>
              <a:t>工作流程 </a:t>
            </a:r>
            <a:r>
              <a:rPr lang="en-US" altLang="zh-CN" sz="1600" dirty="0" smtClean="0">
                <a:solidFill>
                  <a:srgbClr val="0070C0"/>
                </a:solidFill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</a:rPr>
              <a:t>为启动时做，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5 </a:t>
            </a:r>
            <a:r>
              <a:rPr lang="zh-CN" altLang="en-US" sz="1600" dirty="0" smtClean="0">
                <a:solidFill>
                  <a:srgbClr val="0070C0"/>
                </a:solidFill>
              </a:rPr>
              <a:t>是启动后定时工作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 </a:t>
            </a:r>
            <a:r>
              <a:rPr lang="zh-CN" altLang="en-US" sz="1600" b="1" dirty="0"/>
              <a:t>注册</a:t>
            </a:r>
            <a:r>
              <a:rPr lang="zh-CN" altLang="en-US" sz="1600" dirty="0"/>
              <a:t>， </a:t>
            </a:r>
            <a:r>
              <a:rPr lang="en-US" altLang="zh-CN" sz="1600" dirty="0"/>
              <a:t>slave </a:t>
            </a:r>
            <a:r>
              <a:rPr lang="zh-CN" altLang="en-US" sz="1600" dirty="0"/>
              <a:t>启动时用自己的</a:t>
            </a:r>
            <a:r>
              <a:rPr lang="en-US" altLang="zh-CN" sz="1600" dirty="0"/>
              <a:t>IP+</a:t>
            </a:r>
            <a:r>
              <a:rPr lang="zh-CN" altLang="en-US" sz="1600" dirty="0"/>
              <a:t>端口 生成唯一</a:t>
            </a:r>
            <a:r>
              <a:rPr lang="en-US" altLang="zh-CN" sz="1600" dirty="0"/>
              <a:t>ID  </a:t>
            </a:r>
            <a:r>
              <a:rPr lang="zh-CN" altLang="en-US" sz="1600" dirty="0"/>
              <a:t>，去 </a:t>
            </a:r>
            <a:r>
              <a:rPr lang="en-US" altLang="zh-CN" sz="1600" dirty="0"/>
              <a:t>master  </a:t>
            </a:r>
            <a:r>
              <a:rPr lang="zh-CN" altLang="en-US" sz="1600" dirty="0"/>
              <a:t>注册，注册信息如下：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‘address’:address,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2  </a:t>
            </a:r>
            <a:r>
              <a:rPr lang="zh-CN" altLang="en-US" sz="1600" b="1" dirty="0"/>
              <a:t>登记</a:t>
            </a:r>
            <a:r>
              <a:rPr lang="zh-CN" altLang="en-US" sz="1600" dirty="0"/>
              <a:t>， </a:t>
            </a:r>
            <a:r>
              <a:rPr lang="en-US" altLang="zh-CN" sz="1600" dirty="0"/>
              <a:t>master  register</a:t>
            </a:r>
            <a:r>
              <a:rPr lang="zh-CN" altLang="en-US" sz="1600" dirty="0"/>
              <a:t>方法把 </a:t>
            </a:r>
            <a:r>
              <a:rPr lang="en-US" altLang="zh-CN" sz="1600" dirty="0"/>
              <a:t>slave</a:t>
            </a:r>
            <a:r>
              <a:rPr lang="zh-CN" altLang="en-US" sz="1600" dirty="0"/>
              <a:t>的注册信息持久化到本地，保存信息如下：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 ‘</a:t>
            </a:r>
            <a:r>
              <a:rPr lang="en-US" altLang="zh-CN" sz="1600" dirty="0" err="1"/>
              <a:t>address’:address</a:t>
            </a:r>
            <a:r>
              <a:rPr lang="en-US" altLang="zh-CN" sz="1600" dirty="0"/>
              <a:t>, 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‘</a:t>
            </a:r>
            <a:r>
              <a:rPr lang="en-US" altLang="zh-CN" sz="1600" dirty="0" err="1"/>
              <a:t>register_time</a:t>
            </a:r>
            <a:r>
              <a:rPr lang="en-US" altLang="zh-CN" sz="1600" dirty="0"/>
              <a:t>’: now,  ‘</a:t>
            </a:r>
            <a:r>
              <a:rPr lang="en-US" altLang="zh-CN" sz="1600" dirty="0" err="1"/>
              <a:t>expire_time</a:t>
            </a:r>
            <a:r>
              <a:rPr lang="en-US" altLang="zh-CN" sz="1600" dirty="0"/>
              <a:t>’: 2day,  ‘</a:t>
            </a:r>
            <a:r>
              <a:rPr lang="en-US" altLang="zh-CN" sz="1600" dirty="0" err="1"/>
              <a:t>last_check_time’:time</a:t>
            </a:r>
            <a:r>
              <a:rPr lang="en-US" altLang="zh-CN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这里的</a:t>
            </a:r>
            <a:r>
              <a:rPr lang="en-US" altLang="zh-CN" sz="1600" dirty="0" err="1">
                <a:solidFill>
                  <a:srgbClr val="FF0000"/>
                </a:solidFill>
              </a:rPr>
              <a:t>expire_time</a:t>
            </a:r>
            <a:r>
              <a:rPr lang="zh-CN" altLang="en-US" sz="1600" dirty="0"/>
              <a:t>是指</a:t>
            </a:r>
            <a:r>
              <a:rPr lang="en-US" altLang="zh-CN" sz="1600" dirty="0"/>
              <a:t>slave </a:t>
            </a:r>
            <a:r>
              <a:rPr lang="zh-CN" altLang="en-US" sz="1600" dirty="0"/>
              <a:t>如果</a:t>
            </a:r>
            <a:r>
              <a:rPr lang="en-US" altLang="zh-CN" sz="1600" dirty="0"/>
              <a:t>2</a:t>
            </a:r>
            <a:r>
              <a:rPr lang="zh-CN" altLang="en-US" sz="1600" dirty="0"/>
              <a:t>天都没汇报自己，则删除在</a:t>
            </a:r>
            <a:r>
              <a:rPr lang="en-US" altLang="zh-CN" sz="1600" dirty="0"/>
              <a:t>master</a:t>
            </a:r>
            <a:r>
              <a:rPr lang="zh-CN" altLang="en-US" sz="1600" dirty="0"/>
              <a:t>中的注册信</a:t>
            </a:r>
            <a:r>
              <a:rPr lang="zh-CN" altLang="en-US" sz="1600" dirty="0" smtClean="0"/>
              <a:t>息（可以作全     局设置保存）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每次</a:t>
            </a:r>
            <a:r>
              <a:rPr lang="en-US" altLang="zh-CN" sz="1600" dirty="0" smtClean="0"/>
              <a:t>slave</a:t>
            </a:r>
            <a:r>
              <a:rPr lang="zh-CN" altLang="en-US" sz="1600" dirty="0" smtClean="0"/>
              <a:t>汇报自己状态时</a:t>
            </a:r>
            <a:r>
              <a:rPr lang="en-US" altLang="zh-CN" sz="1600" dirty="0" err="1" smtClean="0"/>
              <a:t>last_check_time</a:t>
            </a:r>
            <a:r>
              <a:rPr lang="zh-CN" altLang="en-US" sz="1600" dirty="0" smtClean="0"/>
              <a:t>就更新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  </a:t>
            </a:r>
            <a:r>
              <a:rPr lang="zh-CN" altLang="en-US" b="1" dirty="0" smtClean="0"/>
              <a:t>配置读取</a:t>
            </a:r>
            <a:r>
              <a:rPr lang="en-US" altLang="zh-CN" dirty="0" smtClean="0"/>
              <a:t>,  slave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获取全局配置信息，如采集频率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 </a:t>
            </a:r>
            <a:r>
              <a:rPr lang="zh-CN" altLang="en-US" b="1" dirty="0" smtClean="0"/>
              <a:t>汇报状态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定时向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汇报自己的状态，汇报信息如下：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{‘id’: id, </a:t>
            </a:r>
            <a:r>
              <a:rPr lang="zh-CN" altLang="en-US" dirty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status’:up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 </a:t>
            </a:r>
            <a:r>
              <a:rPr lang="zh-CN" altLang="en-US" b="1" dirty="0" smtClean="0"/>
              <a:t>数据发送</a:t>
            </a:r>
            <a:r>
              <a:rPr lang="en-US" altLang="zh-CN" dirty="0" smtClean="0"/>
              <a:t>,   slave </a:t>
            </a:r>
            <a:r>
              <a:rPr lang="zh-CN" altLang="en-US" dirty="0" smtClean="0"/>
              <a:t>按照采集频率向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提供数据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01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704" y="84320"/>
            <a:ext cx="744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slave </a:t>
            </a:r>
            <a:r>
              <a:rPr lang="zh-CN" altLang="en-US" sz="2800" b="1" dirty="0"/>
              <a:t>交互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5580112" y="1196752"/>
            <a:ext cx="216790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Slave </a:t>
            </a:r>
            <a:r>
              <a:rPr lang="zh-CN" altLang="en-US" dirty="0" smtClean="0"/>
              <a:t>提供如下方法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get_cpu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get_mem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get_disk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get_net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get_system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get_processes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get_threads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03750" y="1196752"/>
            <a:ext cx="49607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 </a:t>
            </a:r>
            <a:r>
              <a:rPr lang="zh-CN" altLang="en-US" dirty="0"/>
              <a:t>提供如下方法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register 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slave</a:t>
            </a:r>
            <a:r>
              <a:rPr lang="zh-CN" altLang="en-US" dirty="0"/>
              <a:t>调用此方法注册自己</a:t>
            </a:r>
            <a:r>
              <a:rPr lang="en-US" altLang="zh-CN" dirty="0"/>
              <a:t>               update  :   </a:t>
            </a:r>
            <a:r>
              <a:rPr lang="en-US" altLang="zh-CN" dirty="0" smtClean="0"/>
              <a:t>    </a:t>
            </a:r>
            <a:r>
              <a:rPr lang="en-US" altLang="zh-CN" dirty="0"/>
              <a:t>slave</a:t>
            </a:r>
            <a:r>
              <a:rPr lang="zh-CN" altLang="en-US" dirty="0"/>
              <a:t>调用此方法更新自己的状态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config</a:t>
            </a:r>
            <a:r>
              <a:rPr lang="en-US" altLang="zh-CN" dirty="0"/>
              <a:t> :  </a:t>
            </a:r>
            <a:r>
              <a:rPr lang="en-US" altLang="zh-CN" dirty="0" smtClean="0"/>
              <a:t>        slave </a:t>
            </a:r>
            <a:r>
              <a:rPr lang="zh-CN" altLang="en-US" dirty="0"/>
              <a:t>调用此方法获取配置                   </a:t>
            </a:r>
            <a:r>
              <a:rPr lang="en-US" altLang="zh-CN" dirty="0" err="1"/>
              <a:t>save_cpu</a:t>
            </a:r>
            <a:r>
              <a:rPr lang="en-US" altLang="zh-CN" dirty="0"/>
              <a:t>: 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</a:t>
            </a:r>
            <a:r>
              <a:rPr lang="en-US" altLang="zh-CN" dirty="0" err="1"/>
              <a:t>cpu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save_disk</a:t>
            </a:r>
            <a:r>
              <a:rPr lang="en-US" altLang="zh-CN" dirty="0"/>
              <a:t>: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调用此方法保存磁盘信息       </a:t>
            </a:r>
            <a:r>
              <a:rPr lang="en-US" altLang="zh-CN" dirty="0" err="1"/>
              <a:t>save_mem</a:t>
            </a:r>
            <a:r>
              <a:rPr lang="en-US" altLang="zh-CN" dirty="0"/>
              <a:t>: </a:t>
            </a:r>
            <a:r>
              <a:rPr lang="en-US" altLang="zh-CN" dirty="0" smtClean="0"/>
              <a:t>  slave </a:t>
            </a:r>
            <a:r>
              <a:rPr lang="zh-CN" altLang="en-US" dirty="0"/>
              <a:t>调用此方法保存</a:t>
            </a:r>
            <a:r>
              <a:rPr lang="en-US" altLang="zh-CN" dirty="0"/>
              <a:t>memory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save_net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save_processes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save_threads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save_system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6162" y="606834"/>
            <a:ext cx="14750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这里使用</a:t>
            </a:r>
            <a:r>
              <a:rPr lang="en-US" altLang="zh-CN" dirty="0" smtClean="0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1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996" y="70887"/>
            <a:ext cx="744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交</a:t>
            </a:r>
            <a:r>
              <a:rPr lang="zh-CN" altLang="en-US" sz="2800" b="1" dirty="0"/>
              <a:t>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162" y="606834"/>
            <a:ext cx="87685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单点的情况下， </a:t>
            </a:r>
            <a:r>
              <a:rPr lang="en-US" altLang="zh-CN" dirty="0" smtClean="0"/>
              <a:t>slave</a:t>
            </a:r>
            <a:r>
              <a:rPr lang="zh-CN" altLang="en-US" dirty="0"/>
              <a:t>启</a:t>
            </a:r>
            <a:r>
              <a:rPr lang="zh-CN" altLang="en-US" dirty="0" smtClean="0"/>
              <a:t>动可以直接写死 </a:t>
            </a:r>
            <a:r>
              <a:rPr lang="en-US" altLang="zh-CN" dirty="0" smtClean="0"/>
              <a:t>master  </a:t>
            </a:r>
            <a:r>
              <a:rPr lang="zh-CN" altLang="en-US" dirty="0" smtClean="0"/>
              <a:t>地址跟端口，但是如果想要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Master</a:t>
            </a:r>
            <a:r>
              <a:rPr lang="zh-CN" altLang="en-US" dirty="0" smtClean="0"/>
              <a:t>实现高可用（多台），那么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就需要动态获取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的地址跟端口，这就需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要引入注册中心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27" y="1484784"/>
            <a:ext cx="4486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6162" y="3902150"/>
            <a:ext cx="811864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注册中心，用于服务端注册远程服务以及客户端发现服务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服务端，对外提供后台服务，将自己的服务信息注册到注册中心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客户端，从注册中心获取远程服务的注册信息，然后进行远程过程调用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1606106"/>
            <a:ext cx="350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zookeeper，eureka，consul，etcd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552" y="5548703"/>
            <a:ext cx="812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 </a:t>
            </a:r>
            <a:r>
              <a:rPr lang="zh-CN" altLang="en-US" b="1" dirty="0" smtClean="0"/>
              <a:t>需要动态感知</a:t>
            </a:r>
            <a:r>
              <a:rPr lang="en-US" altLang="zh-CN" b="1" dirty="0" smtClean="0"/>
              <a:t>server</a:t>
            </a:r>
            <a:r>
              <a:rPr lang="zh-CN" altLang="en-US" b="1" dirty="0" smtClean="0"/>
              <a:t>的上线下线，现在的相关注册中心都有连接心跳保证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62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6168"/>
              </p:ext>
            </p:extLst>
          </p:nvPr>
        </p:nvGraphicFramePr>
        <p:xfrm>
          <a:off x="251520" y="1268760"/>
          <a:ext cx="8568953" cy="54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推出通用的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语言插件</a:t>
                      </a:r>
                      <a:r>
                        <a:rPr lang="en-US" sz="1600" dirty="0" err="1" smtClean="0"/>
                        <a:t>Github</a:t>
                      </a:r>
                      <a:r>
                        <a:rPr lang="zh-CN" altLang="en-US" sz="1600" dirty="0" smtClean="0"/>
                        <a:t>地址</a:t>
                      </a:r>
                      <a:r>
                        <a:rPr lang="en-US" altLang="zh-CN" sz="1600" dirty="0" smtClean="0"/>
                        <a:t>: </a:t>
                      </a:r>
                      <a:r>
                        <a:rPr lang="en-US" sz="1600" dirty="0" smtClean="0">
                          <a:hlinkClick r:id="rId2"/>
                        </a:rPr>
                        <a:t>https://github.com/grpc/grpc-go/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protobuf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序列化数据的协议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https://github.com/golang/protobuf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https://github.com/protocolbuffers/protobuf</a:t>
                      </a:r>
                    </a:p>
                    <a:p>
                      <a:r>
                        <a:rPr lang="zh-CN" altLang="en-US" sz="1600" dirty="0" smtClean="0"/>
                        <a:t>包含</a:t>
                      </a:r>
                      <a:r>
                        <a:rPr lang="en-US" altLang="zh-CN" sz="1600" dirty="0" smtClean="0"/>
                        <a:t>proto 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sz="1600" dirty="0" err="1" smtClean="0"/>
                        <a:t>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sz="1600" dirty="0" smtClean="0"/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 get -u github.com/</a:t>
                      </a:r>
                      <a:r>
                        <a:rPr lang="en-US" sz="1600" dirty="0" err="1" smtClean="0"/>
                        <a:t>golang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protobuf</a:t>
                      </a:r>
                      <a:r>
                        <a:rPr lang="en-US" sz="1600" dirty="0" smtClean="0"/>
                        <a:t>/{</a:t>
                      </a:r>
                      <a:r>
                        <a:rPr lang="en-US" sz="1600" dirty="0" err="1" smtClean="0"/>
                        <a:t>proto,protoc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}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protobuf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./autogen.sh</a:t>
                      </a:r>
                    </a:p>
                    <a:p>
                      <a:r>
                        <a:rPr lang="en-US" sz="1600" baseline="0" dirty="0" smtClean="0"/>
                        <a:t>./configure</a:t>
                      </a:r>
                    </a:p>
                    <a:p>
                      <a:r>
                        <a:rPr lang="en-US" sz="1600" baseline="0" dirty="0" smtClean="0"/>
                        <a:t>Make</a:t>
                      </a:r>
                    </a:p>
                    <a:p>
                      <a:r>
                        <a:rPr lang="en-US" sz="1600" baseline="0" dirty="0" smtClean="0"/>
                        <a:t>Make install</a:t>
                      </a:r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r>
                        <a:rPr lang="ja-JP" altLang="en-US" sz="1400" dirty="0" smtClean="0"/>
                        <a:t>把这些官方依赖包</a:t>
                      </a:r>
                      <a:r>
                        <a:rPr lang="en-US" altLang="ja-JP" sz="1400" dirty="0" err="1" smtClean="0"/>
                        <a:t>github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https://github.com/golang</a:t>
                      </a:r>
                      <a:endParaRPr lang="en-US" sz="1400" dirty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</a:t>
                      </a:r>
                      <a:r>
                        <a:rPr lang="en-US" sz="1400" dirty="0" err="1" smtClean="0"/>
                        <a:t>genproto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grpc</a:t>
                      </a:r>
                      <a:r>
                        <a:rPr lang="en-US" sz="1400" dirty="0" smtClean="0"/>
                        <a:t>/status/status  </a:t>
                      </a:r>
                      <a:r>
                        <a:rPr lang="zh-CN" altLang="en-US" sz="1400" dirty="0" smtClean="0"/>
                        <a:t>依赖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https://github.com/google/go-genproto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718374"/>
            <a:ext cx="28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 </a:t>
            </a:r>
            <a:r>
              <a:rPr lang="zh-CN" altLang="en-US" dirty="0"/>
              <a:t>之</a:t>
            </a:r>
            <a:r>
              <a:rPr lang="zh-CN" altLang="en-US" dirty="0" smtClean="0"/>
              <a:t>间使用</a:t>
            </a:r>
            <a:r>
              <a:rPr lang="en-US" altLang="zh-CN" dirty="0" smtClean="0"/>
              <a:t>RPC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743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0918"/>
              </p:ext>
            </p:extLst>
          </p:nvPr>
        </p:nvGraphicFramePr>
        <p:xfrm>
          <a:off x="251520" y="1256302"/>
          <a:ext cx="8568953" cy="133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gorilla/mux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url</a:t>
                      </a:r>
                      <a:r>
                        <a:rPr lang="zh-CN" altLang="en-US" sz="1400" dirty="0" smtClean="0"/>
                        <a:t>路由系统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https://github.com/gorilla/mux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https://tutorialedge.net/golang/creating-restful-api-with-golang/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718374"/>
            <a:ext cx="35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外部与</a:t>
            </a:r>
            <a:r>
              <a:rPr lang="en-US" dirty="0" smtClean="0"/>
              <a:t>Master</a:t>
            </a:r>
            <a:r>
              <a:rPr lang="zh-CN" altLang="en-US" dirty="0" smtClean="0"/>
              <a:t>之间使用</a:t>
            </a:r>
            <a:r>
              <a:rPr lang="en-US" altLang="zh-CN" dirty="0"/>
              <a:t> </a:t>
            </a:r>
            <a:r>
              <a:rPr lang="en-US" altLang="zh-CN" dirty="0" smtClean="0"/>
              <a:t>restful 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936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1886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应用监控设计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293" y="797914"/>
            <a:ext cx="8451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应用监监控指标（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模块间调用时间  </a:t>
            </a:r>
            <a:r>
              <a:rPr lang="en-US" altLang="zh-CN" dirty="0"/>
              <a:t>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需要代码埋点，如在最开始调用模块生成全局</a:t>
            </a:r>
            <a:r>
              <a:rPr lang="en-US" altLang="zh-CN" dirty="0" smtClean="0"/>
              <a:t>ID, </a:t>
            </a:r>
            <a:r>
              <a:rPr lang="zh-CN" altLang="en-US" dirty="0" smtClean="0"/>
              <a:t>开始时间，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zh-CN" altLang="en-US" dirty="0" smtClean="0"/>
              <a:t>调用计数器，模块名，然后直接写入数据库或本地文件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41176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3528" y="3068960"/>
            <a:ext cx="6840760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6733" y="393305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判断请求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8443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集群只有一个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集群可以有多个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haproxy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其实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haproxy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marathon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集群关联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集群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300778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集群状态，容器状态说明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7554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集群组成说明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377119"/>
            <a:ext cx="88433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此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字段需要结合</a:t>
            </a:r>
            <a:r>
              <a:rPr lang="en-US" altLang="zh-CN" dirty="0" err="1" smtClean="0"/>
              <a:t>master_status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zookeeper_status,marathon_status,haproxy_status</a:t>
            </a:r>
            <a:r>
              <a:rPr lang="en-US" altLang="zh-C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bamboo_status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slave_status</a:t>
            </a:r>
            <a:r>
              <a:rPr lang="en-US" altLang="zh-CN" dirty="0" smtClean="0"/>
              <a:t>  6</a:t>
            </a:r>
            <a:r>
              <a:rPr lang="zh-CN" altLang="en-US" sz="1600" dirty="0" smtClean="0"/>
              <a:t>个状态字段来设置</a:t>
            </a:r>
            <a:r>
              <a:rPr lang="en-US" altLang="zh-CN" sz="1600" dirty="0" smtClean="0"/>
              <a:t>(</a:t>
            </a:r>
            <a:r>
              <a:rPr lang="zh-CN" altLang="en-US" sz="1600" i="1" dirty="0"/>
              <a:t>集群正常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集群异常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错误</a:t>
            </a:r>
            <a:r>
              <a:rPr lang="en-US" altLang="zh-CN" sz="1600" i="1" dirty="0" smtClean="0"/>
              <a:t>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zookeeper_status,marathon_status,haproxy_status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zh-CN" altLang="en-US" sz="1600" dirty="0" smtClean="0"/>
              <a:t>描述相应集群状态</a:t>
            </a:r>
            <a:r>
              <a:rPr lang="en-US" altLang="zh-CN" sz="1600" dirty="0" smtClean="0"/>
              <a:t>(</a:t>
            </a:r>
            <a:r>
              <a:rPr lang="en-US" altLang="zh-CN" sz="1600" i="1" dirty="0" smtClean="0"/>
              <a:t>health,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warning,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danger,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unknown) ,</a:t>
            </a:r>
            <a:r>
              <a:rPr lang="zh-CN" altLang="en-US" sz="1600" dirty="0"/>
              <a:t>这些</a:t>
            </a:r>
            <a:r>
              <a:rPr lang="zh-CN" altLang="en-US" sz="1600" dirty="0" smtClean="0"/>
              <a:t>字段需要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判断所有集群（如一个</a:t>
            </a:r>
            <a:r>
              <a:rPr lang="en-US" altLang="zh-CN" sz="1600" dirty="0" err="1" smtClean="0"/>
              <a:t>mesos</a:t>
            </a:r>
            <a:r>
              <a:rPr lang="en-US" altLang="zh-CN" sz="1600" dirty="0" smtClean="0"/>
              <a:t> master</a:t>
            </a:r>
            <a:r>
              <a:rPr lang="zh-CN" altLang="en-US" sz="1600" dirty="0" smtClean="0"/>
              <a:t>下的多个</a:t>
            </a:r>
            <a:r>
              <a:rPr lang="en-US" altLang="zh-CN" sz="1600" dirty="0" smtClean="0"/>
              <a:t>marathon</a:t>
            </a:r>
            <a:r>
              <a:rPr lang="zh-CN" altLang="en-US" sz="1600" dirty="0" smtClean="0"/>
              <a:t>集群）的可用性来设置，而单个集群的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状态判断需要结合</a:t>
            </a:r>
          </a:p>
        </p:txBody>
      </p:sp>
    </p:spTree>
    <p:extLst>
      <p:ext uri="{BB962C8B-B14F-4D97-AF65-F5344CB8AC3E}">
        <p14:creationId xmlns:p14="http://schemas.microsoft.com/office/powerpoint/2010/main" val="33344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836712"/>
            <a:ext cx="8257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/>
              <a:t>MesosMarathon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MesosHaproxy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5" y="2708920"/>
            <a:ext cx="657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/>
              <a:t>MesosNodeStatus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</a:t>
            </a:r>
            <a:r>
              <a:rPr lang="en-US" altLang="zh-CN" dirty="0" err="1"/>
              <a:t>containerStatus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 smtClean="0"/>
              <a:t>运行，</a:t>
            </a:r>
            <a:r>
              <a:rPr lang="zh-CN" altLang="en-US" i="1" dirty="0" smtClean="0"/>
              <a:t>停止，创建，</a:t>
            </a:r>
            <a:r>
              <a:rPr lang="zh-CN" altLang="en-US" i="1" dirty="0"/>
              <a:t>未创建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41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5" name="单圆角矩形 4"/>
          <p:cNvSpPr/>
          <p:nvPr/>
        </p:nvSpPr>
        <p:spPr>
          <a:xfrm>
            <a:off x="251520" y="763734"/>
            <a:ext cx="48965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check_mesos_cluster_task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单圆角矩形 8"/>
          <p:cNvSpPr/>
          <p:nvPr/>
        </p:nvSpPr>
        <p:spPr>
          <a:xfrm>
            <a:off x="262923" y="1484784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>
                <a:solidFill>
                  <a:schemeClr val="tx1"/>
                </a:solidFill>
              </a:rPr>
              <a:t>获取已部署成功的集群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262923" y="2166537"/>
            <a:ext cx="323803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检查所有主机联通性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6071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635896" y="1877162"/>
            <a:ext cx="504056" cy="108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8436" y="15318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#2.1 </a:t>
            </a:r>
            <a:r>
              <a:rPr lang="zh-CN" altLang="en-US" sz="1400" dirty="0"/>
              <a:t>如果有主机</a:t>
            </a:r>
            <a:r>
              <a:rPr lang="en-US" altLang="zh-CN" sz="1400" dirty="0"/>
              <a:t>6071</a:t>
            </a:r>
            <a:r>
              <a:rPr lang="zh-CN" altLang="en-US" sz="1400" dirty="0"/>
              <a:t>端口不通</a:t>
            </a:r>
            <a:r>
              <a:rPr lang="en-US" altLang="zh-CN" sz="1400" dirty="0"/>
              <a:t>(</a:t>
            </a:r>
            <a:r>
              <a:rPr lang="zh-CN" altLang="en-US" sz="1400" dirty="0"/>
              <a:t>说明</a:t>
            </a:r>
            <a:r>
              <a:rPr lang="en-US" altLang="zh-CN" sz="1400" dirty="0" err="1"/>
              <a:t>docker</a:t>
            </a:r>
            <a:r>
              <a:rPr lang="zh-CN" altLang="en-US" sz="1400" dirty="0"/>
              <a:t>服务挂了</a:t>
            </a:r>
            <a:r>
              <a:rPr lang="en-US" altLang="zh-CN" sz="1400" dirty="0"/>
              <a:t>),</a:t>
            </a:r>
            <a:r>
              <a:rPr lang="zh-CN" altLang="en-US" sz="1400" dirty="0" smtClean="0"/>
              <a:t>更     新</a:t>
            </a:r>
            <a:r>
              <a:rPr lang="zh-CN" altLang="en-US" sz="1400" dirty="0"/>
              <a:t>此主机上的所有容器状态为停止</a:t>
            </a:r>
          </a:p>
        </p:txBody>
      </p:sp>
      <p:sp>
        <p:nvSpPr>
          <p:cNvPr id="13" name="矩形 12"/>
          <p:cNvSpPr/>
          <p:nvPr/>
        </p:nvSpPr>
        <p:spPr>
          <a:xfrm>
            <a:off x="4316189" y="2236221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#2.2 </a:t>
            </a:r>
            <a:r>
              <a:rPr lang="zh-CN" altLang="en-US" sz="1400" dirty="0"/>
              <a:t>更新所有正常主机上的容器状态为运行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289414" y="2779947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#2.3 </a:t>
            </a:r>
            <a:r>
              <a:rPr lang="zh-CN" altLang="en-US" sz="1400" dirty="0"/>
              <a:t>检查运行的容器是否真正运行</a:t>
            </a:r>
          </a:p>
        </p:txBody>
      </p:sp>
      <p:sp>
        <p:nvSpPr>
          <p:cNvPr id="16" name="单圆角矩形 15"/>
          <p:cNvSpPr/>
          <p:nvPr/>
        </p:nvSpPr>
        <p:spPr>
          <a:xfrm>
            <a:off x="263387" y="4609428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检查集群状态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019612" y="3286477"/>
            <a:ext cx="513150" cy="329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135" y="347516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#3.1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set_status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'master', '/metrics/snapshot')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672624" y="4248226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#3.2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'marathon', '/v2/info')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672624" y="5095350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#3.3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</a:t>
            </a:r>
            <a:r>
              <a:rPr lang="en-US" altLang="zh-CN" sz="1600" i="1" dirty="0" err="1"/>
              <a:t>haproxy</a:t>
            </a:r>
            <a:r>
              <a:rPr lang="en-US" altLang="zh-CN" sz="1600" i="1" dirty="0"/>
              <a:t>', '/</a:t>
            </a:r>
            <a:r>
              <a:rPr lang="en-US" altLang="zh-CN" sz="1600" i="1" dirty="0" err="1"/>
              <a:t>api</a:t>
            </a:r>
            <a:r>
              <a:rPr lang="en-US" altLang="zh-CN" sz="1600" i="1" dirty="0"/>
              <a:t>/state')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690947" y="588174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#3.4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'slave', '/metrics/snapshot')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83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单圆角矩形 21"/>
          <p:cNvSpPr/>
          <p:nvPr/>
        </p:nvSpPr>
        <p:spPr>
          <a:xfrm>
            <a:off x="251520" y="763734"/>
            <a:ext cx="30963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62923" y="1484784"/>
            <a:ext cx="531718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获取某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 smtClean="0">
                <a:solidFill>
                  <a:schemeClr val="tx1"/>
                </a:solidFill>
              </a:rPr>
              <a:t>下的所有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221769" y="3246197"/>
            <a:ext cx="658247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获取并设置单个集群的状态（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或</a:t>
            </a:r>
            <a:r>
              <a:rPr lang="en-US" altLang="zh-CN" sz="1600" dirty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单圆角矩形 24"/>
          <p:cNvSpPr/>
          <p:nvPr/>
        </p:nvSpPr>
        <p:spPr>
          <a:xfrm>
            <a:off x="221768" y="2518850"/>
            <a:ext cx="391818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get_cluster_status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251521" y="4293096"/>
            <a:ext cx="3240360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status_judge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单圆角矩形 27"/>
          <p:cNvSpPr/>
          <p:nvPr/>
        </p:nvSpPr>
        <p:spPr>
          <a:xfrm>
            <a:off x="262923" y="4946679"/>
            <a:ext cx="632530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设置</a:t>
            </a:r>
            <a:r>
              <a:rPr lang="zh-CN" altLang="en-US" sz="1600" dirty="0">
                <a:solidFill>
                  <a:schemeClr val="tx1"/>
                </a:solidFill>
              </a:rPr>
              <a:t>所有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集群状态（</a:t>
            </a:r>
            <a:r>
              <a:rPr lang="zh-CN" altLang="en-US" sz="1600" dirty="0">
                <a:solidFill>
                  <a:schemeClr val="tx1"/>
                </a:solidFill>
              </a:rPr>
              <a:t>如一个</a:t>
            </a:r>
            <a:r>
              <a:rPr lang="en-US" altLang="zh-CN" sz="1600" dirty="0" err="1">
                <a:solidFill>
                  <a:schemeClr val="tx1"/>
                </a:solidFill>
              </a:rPr>
              <a:t>mesos</a:t>
            </a:r>
            <a:r>
              <a:rPr lang="en-US" altLang="zh-CN" sz="1600" dirty="0">
                <a:solidFill>
                  <a:schemeClr val="tx1"/>
                </a:solidFill>
              </a:rPr>
              <a:t> master</a:t>
            </a:r>
            <a:r>
              <a:rPr lang="zh-CN" altLang="en-US" sz="1600" dirty="0">
                <a:solidFill>
                  <a:schemeClr val="tx1"/>
                </a:solidFill>
              </a:rPr>
              <a:t>下的多个</a:t>
            </a:r>
            <a:r>
              <a:rPr lang="en-US" altLang="zh-CN" sz="1600" dirty="0">
                <a:solidFill>
                  <a:schemeClr val="tx1"/>
                </a:solidFill>
              </a:rPr>
              <a:t>marathon</a:t>
            </a:r>
            <a:r>
              <a:rPr lang="zh-CN" altLang="en-US" sz="1600" dirty="0">
                <a:solidFill>
                  <a:schemeClr val="tx1"/>
                </a:solidFill>
              </a:rPr>
              <a:t>集群）</a:t>
            </a:r>
          </a:p>
        </p:txBody>
      </p:sp>
      <p:sp>
        <p:nvSpPr>
          <p:cNvPr id="3" name="矩形 2"/>
          <p:cNvSpPr/>
          <p:nvPr/>
        </p:nvSpPr>
        <p:spPr>
          <a:xfrm>
            <a:off x="3635896" y="3971659"/>
            <a:ext cx="4980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haproxy_status,bamboo_status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1" y="2450035"/>
            <a:ext cx="50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MesosMarathon</a:t>
            </a:r>
            <a:r>
              <a:rPr lang="zh-CN" altLang="en-US" b="1" dirty="0"/>
              <a:t>，</a:t>
            </a:r>
            <a:r>
              <a:rPr lang="en-US" altLang="zh-CN" b="1" dirty="0" err="1"/>
              <a:t>MesosHaproxy</a:t>
            </a:r>
            <a:r>
              <a:rPr lang="zh-CN" altLang="en-US" b="1" dirty="0"/>
              <a:t>，</a:t>
            </a:r>
            <a:r>
              <a:rPr lang="en-US" altLang="zh-CN" b="1" dirty="0" err="1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265177" y="5661248"/>
            <a:ext cx="4309078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set_master_status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442" y="5708285"/>
            <a:ext cx="170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dk1"/>
                </a:solidFill>
              </a:rPr>
              <a:t>MesosCluster</a:t>
            </a:r>
            <a:r>
              <a:rPr lang="zh-CN" altLang="en-US" b="1" dirty="0">
                <a:solidFill>
                  <a:schemeClr val="dk1"/>
                </a:solidFill>
              </a:rPr>
              <a:t>表</a:t>
            </a:r>
            <a:endParaRPr lang="en-US" altLang="zh-CN" b="1" dirty="0">
              <a:solidFill>
                <a:schemeClr val="dk1"/>
              </a:solidFill>
            </a:endParaRPr>
          </a:p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17426</TotalTime>
  <Words>4643</Words>
  <Application>Microsoft Office PowerPoint</Application>
  <PresentationFormat>全屏显示(4:3)</PresentationFormat>
  <Paragraphs>589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578</cp:revision>
  <dcterms:created xsi:type="dcterms:W3CDTF">2018-10-16T12:47:22Z</dcterms:created>
  <dcterms:modified xsi:type="dcterms:W3CDTF">2019-03-07T09:45:12Z</dcterms:modified>
</cp:coreProperties>
</file>