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966850" y="990600"/>
            <a:ext cx="73010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现有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个气象站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个月（汛期）雨量数据，保存于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data.txt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文件中，统计每个气象站的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标准偏差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，并计算每两个站（江阴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定波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闸，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江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阴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肖山，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定波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闸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肖山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之间的相关系数。 </a:t>
            </a:r>
            <a:endParaRPr lang="zh-CN" altLang="en-US" sz="2000" dirty="0"/>
          </a:p>
        </p:txBody>
      </p:sp>
      <p:graphicFrame>
        <p:nvGraphicFramePr>
          <p:cNvPr id="152776" name="Group 200"/>
          <p:cNvGraphicFramePr>
            <a:graphicFrameLocks noGrp="1"/>
          </p:cNvGraphicFramePr>
          <p:nvPr/>
        </p:nvGraphicFramePr>
        <p:xfrm>
          <a:off x="928688" y="3357563"/>
          <a:ext cx="7489825" cy="2665413"/>
        </p:xfrm>
        <a:graphic>
          <a:graphicData uri="http://schemas.openxmlformats.org/drawingml/2006/table">
            <a:tbl>
              <a:tblPr/>
              <a:tblGrid>
                <a:gridCol w="1268412"/>
                <a:gridCol w="1268413"/>
                <a:gridCol w="1266825"/>
                <a:gridCol w="1268412"/>
                <a:gridCol w="1268413"/>
                <a:gridCol w="1149350"/>
              </a:tblGrid>
              <a:tr h="631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站名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汛期各月雨量（毫米）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江阴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76.8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176.5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308.1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69.6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定波闸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208.5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352.1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47.2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62.6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肖山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239.7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1546" name="TextBox 5"/>
          <p:cNvSpPr txBox="1">
            <a:spLocks noChangeArrowheads="1"/>
          </p:cNvSpPr>
          <p:nvPr/>
        </p:nvSpPr>
        <p:spPr bwMode="auto">
          <a:xfrm>
            <a:off x="1714500" y="2857500"/>
            <a:ext cx="57467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表</a:t>
            </a:r>
            <a:r>
              <a:rPr lang="en-US" altLang="zh-CN" sz="2800" b="1"/>
              <a:t>3-1 1998</a:t>
            </a:r>
            <a:r>
              <a:rPr lang="zh-CN" altLang="zh-CN" sz="2800" b="1"/>
              <a:t>年主要站汛期雨量统计表</a:t>
            </a:r>
          </a:p>
          <a:p>
            <a:pPr eaLnBrk="1" hangingPunct="1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23671" y="2329934"/>
            <a:ext cx="34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data.txt</a:t>
            </a:r>
            <a:r>
              <a:rPr lang="zh-CN" altLang="en-US" dirty="0" smtClean="0"/>
              <a:t>文件第一行包含月份数据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1598" y="2286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基础练习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79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395288" y="3603625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endParaRPr lang="zh-CN" altLang="zh-CN" sz="280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0" y="2387600"/>
            <a:ext cx="1571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平均值</a:t>
            </a:r>
          </a:p>
          <a:p>
            <a:pPr marL="457200" indent="-457200" algn="just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457200" indent="-457200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79063"/>
              </p:ext>
            </p:extLst>
          </p:nvPr>
        </p:nvGraphicFramePr>
        <p:xfrm>
          <a:off x="2819400" y="609600"/>
          <a:ext cx="27384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9600"/>
                        <a:ext cx="273843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28750" y="2214563"/>
          <a:ext cx="16430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698400" imgH="431640" progId="Equation.DSMT4">
                  <p:embed/>
                </p:oleObj>
              </mc:Choice>
              <mc:Fallback>
                <p:oleObj name="Equation" r:id="rId5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14563"/>
                        <a:ext cx="164306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29125" y="2376488"/>
            <a:ext cx="15716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标准差</a:t>
            </a:r>
            <a:r>
              <a:rPr lang="zh-CN" altLang="en-US" b="1" dirty="0">
                <a:latin typeface="+mn-ea"/>
                <a:ea typeface="+mn-ea"/>
              </a:rPr>
              <a:t> </a:t>
            </a:r>
          </a:p>
          <a:p>
            <a:pPr marL="457200" indent="-457200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670550" y="2143125"/>
          <a:ext cx="28686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218960" imgH="482400" progId="Equation.DSMT4">
                  <p:embed/>
                </p:oleObj>
              </mc:Choice>
              <mc:Fallback>
                <p:oleObj name="Equation" r:id="rId7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143125"/>
                        <a:ext cx="28686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3841750"/>
            <a:ext cx="12144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距平值</a:t>
            </a:r>
          </a:p>
          <a:p>
            <a:pPr marL="457200" indent="-457200" algn="just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457200" indent="-457200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071563" y="3770313"/>
          <a:ext cx="29289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1473120" imgH="253800" progId="Equation.DSMT4">
                  <p:embed/>
                </p:oleObj>
              </mc:Choice>
              <mc:Fallback>
                <p:oleObj name="Equation" r:id="rId9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770313"/>
                        <a:ext cx="292893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43413" y="3781425"/>
            <a:ext cx="15716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标准化</a:t>
            </a:r>
            <a:r>
              <a:rPr lang="zh-CN" altLang="en-US" b="1" dirty="0">
                <a:latin typeface="+mn-ea"/>
                <a:ea typeface="+mn-ea"/>
              </a:rPr>
              <a:t> </a:t>
            </a:r>
          </a:p>
          <a:p>
            <a:pPr marL="457200" indent="-457200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662613" y="3371850"/>
          <a:ext cx="30051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1" imgW="1511280" imgH="431640" progId="Equation.DSMT4">
                  <p:embed/>
                </p:oleObj>
              </mc:Choice>
              <mc:Fallback>
                <p:oleObj name="Equation" r:id="rId11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3371850"/>
                        <a:ext cx="300513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5689634"/>
              </p:ext>
            </p:extLst>
          </p:nvPr>
        </p:nvGraphicFramePr>
        <p:xfrm>
          <a:off x="3742531" y="4642750"/>
          <a:ext cx="2973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3" imgW="1447560" imgH="431640" progId="Equation.DSMT4">
                  <p:embed/>
                </p:oleObj>
              </mc:Choice>
              <mc:Fallback>
                <p:oleObj name="Equation" r:id="rId13" imgW="1447560" imgH="43164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531" y="4642750"/>
                        <a:ext cx="2973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7064080"/>
              </p:ext>
            </p:extLst>
          </p:nvPr>
        </p:nvGraphicFramePr>
        <p:xfrm>
          <a:off x="1828800" y="4630844"/>
          <a:ext cx="1250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5" imgW="609480" imgH="444240" progId="Equation.DSMT4">
                  <p:embed/>
                </p:oleObj>
              </mc:Choice>
              <mc:Fallback>
                <p:oleObj name="Equation" r:id="rId15" imgW="609480" imgH="44424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30844"/>
                        <a:ext cx="1250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28600" y="4854831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相</a:t>
            </a:r>
            <a:r>
              <a:rPr lang="zh-CN" altLang="en-US" sz="2400" b="1" dirty="0" smtClean="0">
                <a:latin typeface="+mn-ea"/>
                <a:ea typeface="+mn-ea"/>
              </a:rPr>
              <a:t>关</a:t>
            </a:r>
            <a:r>
              <a:rPr lang="zh-CN" altLang="en-US" sz="2400" b="1" dirty="0">
                <a:latin typeface="+mn-ea"/>
              </a:rPr>
              <a:t>系</a:t>
            </a:r>
            <a:r>
              <a:rPr lang="zh-CN" altLang="en-US" sz="2400" b="1" dirty="0" smtClean="0">
                <a:latin typeface="+mn-ea"/>
              </a:rPr>
              <a:t>数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89727"/>
              </p:ext>
            </p:extLst>
          </p:nvPr>
        </p:nvGraphicFramePr>
        <p:xfrm>
          <a:off x="2754313" y="1295400"/>
          <a:ext cx="28686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295400"/>
                        <a:ext cx="28686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28688" y="2857500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协方差矩阵 </a:t>
            </a:r>
          </a:p>
          <a:p>
            <a:pPr marL="457200" indent="-457200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graphicFrame>
        <p:nvGraphicFramePr>
          <p:cNvPr id="7170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9001511"/>
              </p:ext>
            </p:extLst>
          </p:nvPr>
        </p:nvGraphicFramePr>
        <p:xfrm>
          <a:off x="2500313" y="928688"/>
          <a:ext cx="3233737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574640" imgH="939600" progId="Equation.DSMT4">
                  <p:embed/>
                </p:oleObj>
              </mc:Choice>
              <mc:Fallback>
                <p:oleObj name="Equation" r:id="rId3" imgW="1574640" imgH="939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28688"/>
                        <a:ext cx="3233737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Grp="1" noChangeAspect="1"/>
          </p:cNvGraphicFramePr>
          <p:nvPr/>
        </p:nvGraphicFramePr>
        <p:xfrm>
          <a:off x="642938" y="3357563"/>
          <a:ext cx="30765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498320" imgH="939600" progId="Equation.DSMT4">
                  <p:embed/>
                </p:oleObj>
              </mc:Choice>
              <mc:Fallback>
                <p:oleObj name="Equation" r:id="rId5" imgW="1498320" imgH="939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357563"/>
                        <a:ext cx="307657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/>
          <p:cNvGraphicFramePr>
            <a:graphicFrameLocks noGrp="1" noChangeAspect="1"/>
          </p:cNvGraphicFramePr>
          <p:nvPr/>
        </p:nvGraphicFramePr>
        <p:xfrm>
          <a:off x="785813" y="5429250"/>
          <a:ext cx="34417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1676160" imgH="431640" progId="Equation.DSMT4">
                  <p:embed/>
                </p:oleObj>
              </mc:Choice>
              <mc:Fallback>
                <p:oleObj name="Equation" r:id="rId7" imgW="167616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429250"/>
                        <a:ext cx="34417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0" y="514350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zh-CN" altLang="en-US" sz="2400" b="1" dirty="0">
                <a:latin typeface="+mn-ea"/>
                <a:ea typeface="+mn-ea"/>
              </a:rPr>
              <a:t>其中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43563" y="2857500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相关矩阵 </a:t>
            </a:r>
          </a:p>
          <a:p>
            <a:pPr marL="457200" indent="-457200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graphicFrame>
        <p:nvGraphicFramePr>
          <p:cNvPr id="7173" name="Object 10"/>
          <p:cNvGraphicFramePr>
            <a:graphicFrameLocks noGrp="1" noChangeAspect="1"/>
          </p:cNvGraphicFramePr>
          <p:nvPr/>
        </p:nvGraphicFramePr>
        <p:xfrm>
          <a:off x="4930775" y="3378200"/>
          <a:ext cx="29972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9" imgW="1460160" imgH="939600" progId="Equation.DSMT4">
                  <p:embed/>
                </p:oleObj>
              </mc:Choice>
              <mc:Fallback>
                <p:oleObj name="Equation" r:id="rId9" imgW="1460160" imgH="939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378200"/>
                        <a:ext cx="29972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1"/>
          <p:cNvGraphicFramePr>
            <a:graphicFrameLocks noGrp="1" noChangeAspect="1"/>
          </p:cNvGraphicFramePr>
          <p:nvPr/>
        </p:nvGraphicFramePr>
        <p:xfrm>
          <a:off x="5715000" y="5429250"/>
          <a:ext cx="1276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622080" imgH="469800" progId="Equation.DSMT4">
                  <p:embed/>
                </p:oleObj>
              </mc:Choice>
              <mc:Fallback>
                <p:oleObj name="Equation" r:id="rId11" imgW="622080" imgH="469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29250"/>
                        <a:ext cx="12763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643438" y="5357813"/>
            <a:ext cx="1000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zh-CN" altLang="en-US" sz="2400" b="1" dirty="0">
                <a:latin typeface="+mn-ea"/>
                <a:ea typeface="+mn-ea"/>
              </a:rPr>
              <a:t>其中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5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1598" y="2286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进阶练习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2174" y="1371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以子函数</a:t>
            </a:r>
            <a:r>
              <a:rPr lang="en-US" altLang="zh-CN" dirty="0"/>
              <a:t>function</a:t>
            </a:r>
            <a:r>
              <a:rPr lang="zh-CN" altLang="en-US" dirty="0" smtClean="0"/>
              <a:t>和子程序</a:t>
            </a:r>
            <a:r>
              <a:rPr lang="en-US" altLang="zh-CN" dirty="0" smtClean="0"/>
              <a:t>subroutine</a:t>
            </a:r>
            <a:r>
              <a:rPr lang="zh-CN" altLang="en-US" dirty="0" smtClean="0"/>
              <a:t>的形式编写计算平均值、标准差和相关系数的程序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4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217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MathType 5.0 Equation</vt:lpstr>
      <vt:lpstr>MathType 6.0 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王世璋</dc:creator>
  <cp:lastModifiedBy>Shizhang Wang</cp:lastModifiedBy>
  <cp:revision>8</cp:revision>
  <dcterms:created xsi:type="dcterms:W3CDTF">2006-08-16T00:00:00Z</dcterms:created>
  <dcterms:modified xsi:type="dcterms:W3CDTF">2020-04-26T02:43:58Z</dcterms:modified>
</cp:coreProperties>
</file>