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702748811810843E-2"/>
          <c:y val="5.1400542145346582E-2"/>
          <c:w val="0.85895297462817133"/>
          <c:h val="0.79523549139690874"/>
        </c:manualLayout>
      </c:layout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h-index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Sheet1!$D$2:$D$61</c:f>
              <c:numCache>
                <c:formatCode>General</c:formatCode>
                <c:ptCount val="60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11.11</c:v>
                </c:pt>
                <c:pt idx="1">
                  <c:v>5.87</c:v>
                </c:pt>
                <c:pt idx="2">
                  <c:v>11.61</c:v>
                </c:pt>
                <c:pt idx="3">
                  <c:v>3.1</c:v>
                </c:pt>
                <c:pt idx="4">
                  <c:v>18.21</c:v>
                </c:pt>
                <c:pt idx="5">
                  <c:v>10.43</c:v>
                </c:pt>
                <c:pt idx="6">
                  <c:v>6.99</c:v>
                </c:pt>
                <c:pt idx="7">
                  <c:v>14.49</c:v>
                </c:pt>
                <c:pt idx="8">
                  <c:v>9.44</c:v>
                </c:pt>
                <c:pt idx="9">
                  <c:v>9.68</c:v>
                </c:pt>
                <c:pt idx="10">
                  <c:v>11.39</c:v>
                </c:pt>
                <c:pt idx="11">
                  <c:v>9.8000000000000007</c:v>
                </c:pt>
                <c:pt idx="12">
                  <c:v>13.77</c:v>
                </c:pt>
                <c:pt idx="13">
                  <c:v>7.78</c:v>
                </c:pt>
                <c:pt idx="14">
                  <c:v>7.98</c:v>
                </c:pt>
                <c:pt idx="15">
                  <c:v>8.5399999999999991</c:v>
                </c:pt>
                <c:pt idx="16">
                  <c:v>7.55</c:v>
                </c:pt>
                <c:pt idx="17">
                  <c:v>1.54</c:v>
                </c:pt>
                <c:pt idx="18">
                  <c:v>6.81</c:v>
                </c:pt>
                <c:pt idx="19">
                  <c:v>2.4700000000000002</c:v>
                </c:pt>
                <c:pt idx="20">
                  <c:v>2.72</c:v>
                </c:pt>
                <c:pt idx="21">
                  <c:v>0.77</c:v>
                </c:pt>
                <c:pt idx="22">
                  <c:v>0.31</c:v>
                </c:pt>
                <c:pt idx="23">
                  <c:v>2.52</c:v>
                </c:pt>
                <c:pt idx="24">
                  <c:v>0.97</c:v>
                </c:pt>
                <c:pt idx="25">
                  <c:v>2.38</c:v>
                </c:pt>
                <c:pt idx="26">
                  <c:v>14.13</c:v>
                </c:pt>
                <c:pt idx="27">
                  <c:v>5.89</c:v>
                </c:pt>
                <c:pt idx="28">
                  <c:v>3.78</c:v>
                </c:pt>
                <c:pt idx="29">
                  <c:v>6.01</c:v>
                </c:pt>
                <c:pt idx="30">
                  <c:v>10.79</c:v>
                </c:pt>
                <c:pt idx="31">
                  <c:v>3.9</c:v>
                </c:pt>
                <c:pt idx="32">
                  <c:v>7.49</c:v>
                </c:pt>
                <c:pt idx="33">
                  <c:v>11.2</c:v>
                </c:pt>
                <c:pt idx="34">
                  <c:v>6.31</c:v>
                </c:pt>
                <c:pt idx="35">
                  <c:v>6.74</c:v>
                </c:pt>
                <c:pt idx="36">
                  <c:v>5.34</c:v>
                </c:pt>
                <c:pt idx="37">
                  <c:v>3.58</c:v>
                </c:pt>
                <c:pt idx="38">
                  <c:v>3.33</c:v>
                </c:pt>
                <c:pt idx="39">
                  <c:v>5.66</c:v>
                </c:pt>
                <c:pt idx="40">
                  <c:v>5.34</c:v>
                </c:pt>
                <c:pt idx="41">
                  <c:v>5.26</c:v>
                </c:pt>
                <c:pt idx="42">
                  <c:v>8.27</c:v>
                </c:pt>
                <c:pt idx="43">
                  <c:v>3.23</c:v>
                </c:pt>
                <c:pt idx="44">
                  <c:v>10.77</c:v>
                </c:pt>
                <c:pt idx="45">
                  <c:v>7.66</c:v>
                </c:pt>
                <c:pt idx="46">
                  <c:v>2.0099999999999998</c:v>
                </c:pt>
                <c:pt idx="47">
                  <c:v>6.99</c:v>
                </c:pt>
                <c:pt idx="48">
                  <c:v>3.68</c:v>
                </c:pt>
                <c:pt idx="49">
                  <c:v>10.61</c:v>
                </c:pt>
                <c:pt idx="50">
                  <c:v>2.75</c:v>
                </c:pt>
                <c:pt idx="51">
                  <c:v>3.64</c:v>
                </c:pt>
                <c:pt idx="52">
                  <c:v>4.51</c:v>
                </c:pt>
                <c:pt idx="53">
                  <c:v>5.29</c:v>
                </c:pt>
                <c:pt idx="54">
                  <c:v>5.42</c:v>
                </c:pt>
                <c:pt idx="55">
                  <c:v>6.01</c:v>
                </c:pt>
                <c:pt idx="56">
                  <c:v>11.05</c:v>
                </c:pt>
                <c:pt idx="57">
                  <c:v>15.55</c:v>
                </c:pt>
                <c:pt idx="58">
                  <c:v>6.59</c:v>
                </c:pt>
                <c:pt idx="59">
                  <c:v>6.47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2594560"/>
        <c:axId val="242596096"/>
      </c:lineChart>
      <c:lineChart>
        <c:grouping val="standard"/>
        <c:varyColors val="0"/>
        <c:ser>
          <c:idx val="1"/>
          <c:order val="1"/>
          <c:tx>
            <c:strRef>
              <c:f>Sheet1!$F$1</c:f>
              <c:strCache>
                <c:ptCount val="1"/>
                <c:pt idx="0">
                  <c:v>temperature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Sheet1!$D$2:$D$61</c:f>
              <c:numCache>
                <c:formatCode>General</c:formatCode>
                <c:ptCount val="60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</c:numCache>
            </c:numRef>
          </c:cat>
          <c:val>
            <c:numRef>
              <c:f>Sheet1!$F$2:$F$61</c:f>
              <c:numCache>
                <c:formatCode>General</c:formatCode>
                <c:ptCount val="60"/>
                <c:pt idx="0">
                  <c:v>-6.9</c:v>
                </c:pt>
                <c:pt idx="1">
                  <c:v>-6</c:v>
                </c:pt>
                <c:pt idx="2">
                  <c:v>-6</c:v>
                </c:pt>
                <c:pt idx="3">
                  <c:v>-7.4</c:v>
                </c:pt>
                <c:pt idx="4">
                  <c:v>-12.8</c:v>
                </c:pt>
                <c:pt idx="5">
                  <c:v>-8.9</c:v>
                </c:pt>
                <c:pt idx="6">
                  <c:v>-6.4</c:v>
                </c:pt>
                <c:pt idx="7">
                  <c:v>-8.3000000000000007</c:v>
                </c:pt>
                <c:pt idx="8">
                  <c:v>-7.8</c:v>
                </c:pt>
                <c:pt idx="9">
                  <c:v>-6.8</c:v>
                </c:pt>
                <c:pt idx="10">
                  <c:v>-8.4</c:v>
                </c:pt>
                <c:pt idx="11">
                  <c:v>-8</c:v>
                </c:pt>
                <c:pt idx="12">
                  <c:v>-8.5</c:v>
                </c:pt>
                <c:pt idx="13">
                  <c:v>-8.6</c:v>
                </c:pt>
                <c:pt idx="14">
                  <c:v>-5.7</c:v>
                </c:pt>
                <c:pt idx="15">
                  <c:v>-5.9</c:v>
                </c:pt>
                <c:pt idx="16">
                  <c:v>-8</c:v>
                </c:pt>
                <c:pt idx="17">
                  <c:v>-6.8</c:v>
                </c:pt>
                <c:pt idx="18">
                  <c:v>-6.7</c:v>
                </c:pt>
                <c:pt idx="19">
                  <c:v>-8</c:v>
                </c:pt>
                <c:pt idx="20">
                  <c:v>-7.2</c:v>
                </c:pt>
                <c:pt idx="21">
                  <c:v>-5.2</c:v>
                </c:pt>
                <c:pt idx="22">
                  <c:v>-5.8</c:v>
                </c:pt>
                <c:pt idx="23">
                  <c:v>-6.5</c:v>
                </c:pt>
                <c:pt idx="24">
                  <c:v>-5.9</c:v>
                </c:pt>
                <c:pt idx="25">
                  <c:v>-6.8</c:v>
                </c:pt>
                <c:pt idx="26">
                  <c:v>-8.8000000000000007</c:v>
                </c:pt>
                <c:pt idx="27">
                  <c:v>-8</c:v>
                </c:pt>
                <c:pt idx="28">
                  <c:v>-5.6</c:v>
                </c:pt>
                <c:pt idx="29">
                  <c:v>-7.3</c:v>
                </c:pt>
                <c:pt idx="30">
                  <c:v>-6.9</c:v>
                </c:pt>
                <c:pt idx="31">
                  <c:v>-4.9000000000000004</c:v>
                </c:pt>
                <c:pt idx="32">
                  <c:v>-8.1999999999999993</c:v>
                </c:pt>
                <c:pt idx="33">
                  <c:v>-8.6</c:v>
                </c:pt>
                <c:pt idx="34">
                  <c:v>-6.7</c:v>
                </c:pt>
                <c:pt idx="35">
                  <c:v>-6.6</c:v>
                </c:pt>
                <c:pt idx="36">
                  <c:v>-5</c:v>
                </c:pt>
                <c:pt idx="37">
                  <c:v>-5.9</c:v>
                </c:pt>
                <c:pt idx="38">
                  <c:v>-6.9</c:v>
                </c:pt>
                <c:pt idx="39">
                  <c:v>-5.5</c:v>
                </c:pt>
                <c:pt idx="40">
                  <c:v>-5.9</c:v>
                </c:pt>
                <c:pt idx="41">
                  <c:v>-7.3</c:v>
                </c:pt>
                <c:pt idx="42">
                  <c:v>-8.9</c:v>
                </c:pt>
                <c:pt idx="43">
                  <c:v>-6.4</c:v>
                </c:pt>
                <c:pt idx="44">
                  <c:v>-7.3</c:v>
                </c:pt>
                <c:pt idx="45">
                  <c:v>-7.5</c:v>
                </c:pt>
                <c:pt idx="46">
                  <c:v>-5.3</c:v>
                </c:pt>
                <c:pt idx="47">
                  <c:v>-7.6</c:v>
                </c:pt>
                <c:pt idx="48">
                  <c:v>-5.4</c:v>
                </c:pt>
                <c:pt idx="49">
                  <c:v>-5.7</c:v>
                </c:pt>
                <c:pt idx="50">
                  <c:v>-5.3</c:v>
                </c:pt>
                <c:pt idx="51">
                  <c:v>-5.3</c:v>
                </c:pt>
                <c:pt idx="52">
                  <c:v>-5.2</c:v>
                </c:pt>
                <c:pt idx="53">
                  <c:v>-6</c:v>
                </c:pt>
                <c:pt idx="54">
                  <c:v>-5.6</c:v>
                </c:pt>
                <c:pt idx="55">
                  <c:v>-4.3</c:v>
                </c:pt>
                <c:pt idx="56">
                  <c:v>-6.2</c:v>
                </c:pt>
                <c:pt idx="57">
                  <c:v>-8</c:v>
                </c:pt>
                <c:pt idx="58">
                  <c:v>-5.5</c:v>
                </c:pt>
                <c:pt idx="59">
                  <c:v>-4.3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986688"/>
        <c:axId val="103985152"/>
      </c:lineChart>
      <c:catAx>
        <c:axId val="242594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42596096"/>
        <c:crosses val="autoZero"/>
        <c:auto val="1"/>
        <c:lblAlgn val="ctr"/>
        <c:lblOffset val="100"/>
        <c:tickLblSkip val="10"/>
        <c:noMultiLvlLbl val="0"/>
      </c:catAx>
      <c:valAx>
        <c:axId val="2425960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42594560"/>
        <c:crosses val="autoZero"/>
        <c:crossBetween val="between"/>
      </c:valAx>
      <c:valAx>
        <c:axId val="10398515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103986688"/>
        <c:crosses val="max"/>
        <c:crossBetween val="between"/>
      </c:valAx>
      <c:catAx>
        <c:axId val="1039866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985152"/>
        <c:crosses val="autoZero"/>
        <c:auto val="1"/>
        <c:lblAlgn val="ctr"/>
        <c:lblOffset val="100"/>
        <c:noMultiLvlLbl val="0"/>
      </c:cat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40070804817622091"/>
          <c:y val="9.2208734324876057E-2"/>
          <c:w val="0.30306154487698383"/>
          <c:h val="0.11629253284213509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0.07477</cdr:x>
      <cdr:y>0.49315</cdr:y>
    </cdr:from>
    <cdr:to>
      <cdr:x>0.92523</cdr:x>
      <cdr:y>0.49315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609600" y="2743200"/>
          <a:ext cx="6934200" cy="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077" y="79751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3413"/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1951-2010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月蒙古高压强度指数与我国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160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站气温的相关关系，研究蒙古高压近年来与我国气温的关系，学习气象要素与气候的相互影响关系的研究方法，从而巩固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Fortran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顺序结构和循环结构的程序设计方法，重点掌握文件、变量、函数、数组的使用方法。同时了解站点资料的数据结构，掌握其处理方法。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6200" y="154858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实习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5077" y="3581400"/>
            <a:ext cx="84581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已知：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1951-2010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月蒙古高压强度指数序列和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1951-2010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年中国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160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站逐月气温站点资料</a:t>
            </a:r>
            <a:r>
              <a:rPr lang="zh-CN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1951-2010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月蒙古高压强度与中国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160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站气温同期相关系数。</a:t>
            </a:r>
          </a:p>
        </p:txBody>
      </p:sp>
    </p:spTree>
    <p:extLst>
      <p:ext uri="{BB962C8B-B14F-4D97-AF65-F5344CB8AC3E}">
        <p14:creationId xmlns:p14="http://schemas.microsoft.com/office/powerpoint/2010/main" val="7745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4915"/>
            <a:ext cx="8915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数据文件描述：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1951-2010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月蒙古高压强度指数</a:t>
            </a:r>
            <a:r>
              <a:rPr lang="zh-CN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h-p.dat</a:t>
            </a:r>
            <a:r>
              <a:rPr lang="zh-CN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1951-2010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月中国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160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站气温资料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(t1601.dat)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（读出来后要除以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这两个文件均使用二进制存储，即不能用文本编辑器打开查看（乱码）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打开（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）时需使用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form=‘binary’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form=‘unformatted’, access=‘stream’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选项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其中后面那个在用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g95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编译器时使用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h-p.dat——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包含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个数据，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年的蒙古高压指数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t1601.dat——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包含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个数据，每年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站，一共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年。数据存放顺序第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站数据，第二年的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站数据，第三年的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站数据，。。。，第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站数据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还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有一个文件，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cor_ans.grd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这个是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站的相关系数，这个作为标准答案，也是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二进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制文件。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求：读取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h-p.dat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t1601.dat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并使用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subroutine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function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（用自己顺手的）编写计算相关系数的程序（可以沿用上次实习的），然后比较计算出来的相关系数与从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cor_ans.grd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读出来的相关系数的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RMSE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（下一个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slide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介绍公式），最后从这些相关系数中找出绝对值最大的一个，确定其对应的站号（下标），输出这一站对应的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年温度和蒙古高压指数到一个文本文件，包含年份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温度、高压指数三个信息，并将这些数据贴入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excel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绘图（样例后面给出），给一句评论，为什么是负相关（或正相关，取决于相关系数数值）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28600" y="2145655"/>
            <a:ext cx="15716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defRPr/>
            </a:pPr>
            <a:r>
              <a:rPr lang="zh-CN" altLang="en-US" sz="2400" b="1" dirty="0">
                <a:latin typeface="+mn-ea"/>
                <a:ea typeface="+mn-ea"/>
              </a:rPr>
              <a:t>平均</a:t>
            </a:r>
            <a:r>
              <a:rPr lang="zh-CN" altLang="en-US" sz="2400" b="1" dirty="0" smtClean="0">
                <a:latin typeface="+mn-ea"/>
                <a:ea typeface="+mn-ea"/>
              </a:rPr>
              <a:t>值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289740"/>
              </p:ext>
            </p:extLst>
          </p:nvPr>
        </p:nvGraphicFramePr>
        <p:xfrm>
          <a:off x="2971800" y="304800"/>
          <a:ext cx="27384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3" imgW="800100" imgH="228600" progId="Equation.DSMT4">
                  <p:embed/>
                </p:oleObj>
              </mc:Choice>
              <mc:Fallback>
                <p:oleObj name="Equation" r:id="rId3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"/>
                        <a:ext cx="2738437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837089"/>
              </p:ext>
            </p:extLst>
          </p:nvPr>
        </p:nvGraphicFramePr>
        <p:xfrm>
          <a:off x="1800225" y="1910556"/>
          <a:ext cx="16430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5" imgW="698400" imgH="431640" progId="Equation.DSMT4">
                  <p:embed/>
                </p:oleObj>
              </mc:Choice>
              <mc:Fallback>
                <p:oleObj name="Equation" r:id="rId5" imgW="698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1910556"/>
                        <a:ext cx="1643063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62400" y="2118156"/>
            <a:ext cx="15716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defRPr/>
            </a:pPr>
            <a:r>
              <a:rPr lang="zh-CN" altLang="en-US" sz="2400" b="1" dirty="0">
                <a:latin typeface="+mn-ea"/>
                <a:ea typeface="+mn-ea"/>
              </a:rPr>
              <a:t>标准差</a:t>
            </a:r>
            <a:r>
              <a:rPr lang="zh-CN" altLang="en-US" b="1" dirty="0"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092594"/>
              </p:ext>
            </p:extLst>
          </p:nvPr>
        </p:nvGraphicFramePr>
        <p:xfrm>
          <a:off x="5334000" y="1883056"/>
          <a:ext cx="286861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7" imgW="1218960" imgH="482400" progId="Equation.DSMT4">
                  <p:embed/>
                </p:oleObj>
              </mc:Choice>
              <mc:Fallback>
                <p:oleObj name="Equation" r:id="rId7" imgW="1218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883056"/>
                        <a:ext cx="2868613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0824523"/>
              </p:ext>
            </p:extLst>
          </p:nvPr>
        </p:nvGraphicFramePr>
        <p:xfrm>
          <a:off x="1676400" y="3810000"/>
          <a:ext cx="29733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9" imgW="1447560" imgH="431640" progId="Equation.DSMT4">
                  <p:embed/>
                </p:oleObj>
              </mc:Choice>
              <mc:Fallback>
                <p:oleObj name="Equation" r:id="rId9" imgW="1447560" imgH="431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297338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26092713"/>
              </p:ext>
            </p:extLst>
          </p:nvPr>
        </p:nvGraphicFramePr>
        <p:xfrm>
          <a:off x="1800225" y="2895600"/>
          <a:ext cx="12509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11" imgW="609480" imgH="444240" progId="Equation.DSMT4">
                  <p:embed/>
                </p:oleObj>
              </mc:Choice>
              <mc:Fallback>
                <p:oleObj name="Equation" r:id="rId11" imgW="609480" imgH="4442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2895600"/>
                        <a:ext cx="12509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0025" y="3119587"/>
            <a:ext cx="175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defRPr/>
            </a:pPr>
            <a:r>
              <a:rPr lang="zh-CN" altLang="en-US" sz="2400" b="1" dirty="0">
                <a:latin typeface="+mn-ea"/>
                <a:ea typeface="+mn-ea"/>
              </a:rPr>
              <a:t>相</a:t>
            </a:r>
            <a:r>
              <a:rPr lang="zh-CN" altLang="en-US" sz="2400" b="1" dirty="0" smtClean="0">
                <a:latin typeface="+mn-ea"/>
                <a:ea typeface="+mn-ea"/>
              </a:rPr>
              <a:t>关</a:t>
            </a:r>
            <a:r>
              <a:rPr lang="zh-CN" altLang="en-US" sz="2400" b="1" dirty="0">
                <a:latin typeface="+mn-ea"/>
              </a:rPr>
              <a:t>系</a:t>
            </a:r>
            <a:r>
              <a:rPr lang="zh-CN" altLang="en-US" sz="2400" b="1" dirty="0" smtClean="0">
                <a:latin typeface="+mn-ea"/>
              </a:rPr>
              <a:t>数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847056"/>
              </p:ext>
            </p:extLst>
          </p:nvPr>
        </p:nvGraphicFramePr>
        <p:xfrm>
          <a:off x="2895600" y="990600"/>
          <a:ext cx="28686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13" imgW="838080" imgH="228600" progId="Equation.DSMT4">
                  <p:embed/>
                </p:oleObj>
              </mc:Choice>
              <mc:Fallback>
                <p:oleObj name="Equation" r:id="rId13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990600"/>
                        <a:ext cx="286861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498569"/>
              </p:ext>
            </p:extLst>
          </p:nvPr>
        </p:nvGraphicFramePr>
        <p:xfrm>
          <a:off x="2757948" y="5045640"/>
          <a:ext cx="409416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15" imgW="1739880" imgH="482400" progId="Equation.DSMT4">
                  <p:embed/>
                </p:oleObj>
              </mc:Choice>
              <mc:Fallback>
                <p:oleObj name="Equation" r:id="rId15" imgW="173988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948" y="5045640"/>
                        <a:ext cx="4094163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44129" y="5326905"/>
            <a:ext cx="23990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defRPr/>
            </a:pPr>
            <a:r>
              <a:rPr lang="zh-CN" altLang="en-US" b="1" dirty="0" smtClean="0">
                <a:latin typeface="+mn-ea"/>
                <a:ea typeface="+mn-ea"/>
              </a:rPr>
              <a:t>均方根误差（</a:t>
            </a:r>
            <a:r>
              <a:rPr lang="en-US" altLang="zh-CN" b="1" dirty="0" smtClean="0">
                <a:latin typeface="+mn-ea"/>
                <a:ea typeface="+mn-ea"/>
              </a:rPr>
              <a:t>RMSE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2113" y="6107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注意这里是两组序列的差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2868855"/>
            <a:ext cx="205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注意这里是一组序列与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它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的平均值的差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2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873157"/>
            <a:ext cx="883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打开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二进制文件（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binary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格式）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open(3,file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='C:\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fortran_test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\shixi03\cor_ans.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grd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',form='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unformatted',access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='stream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')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方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式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open(3,file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=‘C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:\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fortran_test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\shixi03\cor_ans.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grd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’,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form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=‘binary’)</a:t>
            </a: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读二进制文件（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binary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格式）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do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=1,ny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read(2)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,:)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注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意（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）里面有没有*，因为‘无格式’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enddo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1" r="28758" b="15625"/>
          <a:stretch/>
        </p:blipFill>
        <p:spPr bwMode="auto">
          <a:xfrm>
            <a:off x="1905000" y="533400"/>
            <a:ext cx="6740013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71735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参考答案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5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621279"/>
              </p:ext>
            </p:extLst>
          </p:nvPr>
        </p:nvGraphicFramePr>
        <p:xfrm>
          <a:off x="533400" y="609600"/>
          <a:ext cx="81534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5181600" y="2209800"/>
            <a:ext cx="838200" cy="838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/>
          <p:cNvSpPr/>
          <p:nvPr/>
        </p:nvSpPr>
        <p:spPr>
          <a:xfrm>
            <a:off x="5181600" y="3886200"/>
            <a:ext cx="838200" cy="838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867400" y="1295400"/>
            <a:ext cx="685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019800" y="1300918"/>
            <a:ext cx="685800" cy="2890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21992" y="309348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经常出现一个是波峰，一个是波谷的情况，属于负相关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667000" y="2209800"/>
            <a:ext cx="1371600" cy="838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2815988" y="4380363"/>
            <a:ext cx="1371600" cy="838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/>
          <p:cNvSpPr/>
          <p:nvPr/>
        </p:nvSpPr>
        <p:spPr>
          <a:xfrm>
            <a:off x="1219200" y="962167"/>
            <a:ext cx="838200" cy="838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/>
          <p:cNvSpPr/>
          <p:nvPr/>
        </p:nvSpPr>
        <p:spPr>
          <a:xfrm>
            <a:off x="1243084" y="4392873"/>
            <a:ext cx="838200" cy="838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786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王世璋</dc:creator>
  <cp:lastModifiedBy>Shizhang Wang</cp:lastModifiedBy>
  <cp:revision>20</cp:revision>
  <dcterms:created xsi:type="dcterms:W3CDTF">2006-08-16T00:00:00Z</dcterms:created>
  <dcterms:modified xsi:type="dcterms:W3CDTF">2020-04-27T09:50:33Z</dcterms:modified>
</cp:coreProperties>
</file>