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84" r:id="rId3"/>
    <p:sldId id="268" r:id="rId4"/>
    <p:sldId id="288" r:id="rId5"/>
    <p:sldId id="283" r:id="rId6"/>
    <p:sldId id="285" r:id="rId7"/>
    <p:sldId id="286" r:id="rId8"/>
    <p:sldId id="287" r:id="rId9"/>
    <p:sldId id="280" r:id="rId10"/>
    <p:sldId id="264" r:id="rId11"/>
    <p:sldId id="279" r:id="rId12"/>
    <p:sldId id="289" r:id="rId13"/>
    <p:sldId id="282" r:id="rId1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rad Sobota" initials="KS" lastIdx="1" clrIdx="0">
    <p:extLst>
      <p:ext uri="{19B8F6BF-5375-455C-9EA6-DF929625EA0E}">
        <p15:presenceInfo xmlns:p15="http://schemas.microsoft.com/office/powerpoint/2012/main" userId="281181655fc090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C5"/>
    <a:srgbClr val="66FF66"/>
    <a:srgbClr val="E0E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093C9-9715-40A8-90DF-CAE73AE4AC5B}" v="3" dt="2021-05-10T21:32:07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/>
          <a:lstStyle>
            <a:lvl1pPr algn="r">
              <a:defRPr sz="1300"/>
            </a:lvl1pPr>
          </a:lstStyle>
          <a:p>
            <a:fld id="{CE97F08F-2219-43E3-81C5-1455C16A763E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279525"/>
            <a:ext cx="4986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498" tIns="51749" rIns="103498" bIns="51749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103498" tIns="51749" rIns="103498" bIns="51749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 anchor="b"/>
          <a:lstStyle>
            <a:lvl1pPr algn="r">
              <a:defRPr sz="1300"/>
            </a:lvl1pPr>
          </a:lstStyle>
          <a:p>
            <a:fld id="{F4BDFFA7-90F7-4044-A5CA-9BB071DBA4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95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497139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8592" y="1122363"/>
            <a:ext cx="7143154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8592" y="3602038"/>
            <a:ext cx="7143154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473" y="5410203"/>
            <a:ext cx="2228850" cy="365125"/>
          </a:xfrm>
        </p:spPr>
        <p:txBody>
          <a:bodyPr/>
          <a:lstStyle/>
          <a:p>
            <a:fld id="{7AA8B1A8-7298-432A-9421-DA649848F7F2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8591" y="5410203"/>
            <a:ext cx="4163970" cy="365125"/>
          </a:xfrm>
        </p:spPr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5237" y="5410201"/>
            <a:ext cx="626510" cy="365125"/>
          </a:xfrm>
        </p:spPr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46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4304666"/>
            <a:ext cx="8053788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7396" y="606426"/>
            <a:ext cx="8053788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5124020"/>
            <a:ext cx="8052573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85B-9A3D-4DFF-89ED-BAA0541C52EB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4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34" y="609600"/>
            <a:ext cx="8048588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419601"/>
            <a:ext cx="8047373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974E-F68C-4B4C-8CBD-10D1C18EF0D7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04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609601"/>
            <a:ext cx="7558486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365557"/>
            <a:ext cx="7111243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309919"/>
            <a:ext cx="8048627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DFDE-F01D-46AF-851B-507FAC23546C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754627" y="71845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68929" y="2764972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95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7" y="2134043"/>
            <a:ext cx="8048626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4657655"/>
            <a:ext cx="8047411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2FBC-DBD2-4C67-AFBA-56676A8EB421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062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7399" y="609600"/>
            <a:ext cx="8048624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27396" y="2674463"/>
            <a:ext cx="259748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27397" y="3360263"/>
            <a:ext cx="25961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8249" y="2677635"/>
            <a:ext cx="2587313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8248" y="3363435"/>
            <a:ext cx="258803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109" y="2674463"/>
            <a:ext cx="2595912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80109" y="3360263"/>
            <a:ext cx="259591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B351-6BED-41F2-9CDE-0DD91E8B5BF3}" type="datetime1">
              <a:rPr lang="pl-PL" smtClean="0"/>
              <a:t>10.05.2021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521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27398" y="609600"/>
            <a:ext cx="8048624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27398" y="4404596"/>
            <a:ext cx="2596133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27398" y="2666998"/>
            <a:ext cx="259613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7398" y="4980860"/>
            <a:ext cx="2596133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7356" y="4404596"/>
            <a:ext cx="2600325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47356" y="2666998"/>
            <a:ext cx="259913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46170" y="4980857"/>
            <a:ext cx="2600325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212" y="4404595"/>
            <a:ext cx="259247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80110" y="2666998"/>
            <a:ext cx="259591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9" y="4980856"/>
            <a:ext cx="2595912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66D8-2F45-4B68-9DB5-2CEC0324FFFD}" type="datetime1">
              <a:rPr lang="pl-PL" smtClean="0"/>
              <a:t>10.05.2021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43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F632-DEF4-4BE0-B0EC-AA83955FCB19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207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6951" y="609601"/>
            <a:ext cx="162907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7396" y="609601"/>
            <a:ext cx="629573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C37-369D-47D3-B079-C80228F683AB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861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27399" y="2249487"/>
            <a:ext cx="8048624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8749" y="5883278"/>
            <a:ext cx="2228850" cy="365125"/>
          </a:xfrm>
        </p:spPr>
        <p:txBody>
          <a:bodyPr/>
          <a:lstStyle/>
          <a:p>
            <a:fld id="{B58CF644-134A-4034-AF8A-23BA1290309E}" type="datetime1">
              <a:rPr lang="pl-PL" smtClean="0"/>
              <a:t>10.05.2021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7397" y="5883277"/>
            <a:ext cx="5069439" cy="365125"/>
          </a:xfrm>
        </p:spPr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9512" y="5883276"/>
            <a:ext cx="626510" cy="365125"/>
          </a:xfrm>
        </p:spPr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27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1419228"/>
            <a:ext cx="8048625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6" y="4424362"/>
            <a:ext cx="8048625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C844-8C9B-4715-ADEE-EF783E26E87C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110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396" y="2249486"/>
            <a:ext cx="396369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249486"/>
            <a:ext cx="396110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ACE0-9D1C-4304-8FB8-FAF24F7ABC46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45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619128"/>
            <a:ext cx="8048625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811" y="2249486"/>
            <a:ext cx="3722278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397" y="3073399"/>
            <a:ext cx="3963692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6325" y="2249485"/>
            <a:ext cx="371969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2" y="3073399"/>
            <a:ext cx="3961109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6C34-3966-46AD-A338-948D3E8007A9}" type="datetime1">
              <a:rPr lang="pl-PL" smtClean="0"/>
              <a:t>10.05.2021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81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FC-2027-44F8-AA82-C378B02D77F0}" type="datetime1">
              <a:rPr lang="pl-PL" smtClean="0"/>
              <a:t>10.05.2021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18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BD5C-497A-4EFC-A39F-3DD7C0EB863C}" type="datetime1">
              <a:rPr lang="pl-PL" smtClean="0"/>
              <a:t>10.05.2021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0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98" y="609601"/>
            <a:ext cx="3133030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413" y="592666"/>
            <a:ext cx="4786608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698" y="2249486"/>
            <a:ext cx="313303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05A4-D6D4-4ABA-AC9F-F286A26F73BA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550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00" y="609600"/>
            <a:ext cx="406679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35606" y="609600"/>
            <a:ext cx="3740417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7" y="2249486"/>
            <a:ext cx="406679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1B5F-712E-4403-8E8E-3A585D05AF54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3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479" y="1"/>
            <a:ext cx="9795255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9" y="2249487"/>
            <a:ext cx="804862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749" y="588327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749D-21EA-4CAF-ADE5-8ED363C37052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7397" y="5883277"/>
            <a:ext cx="5069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9512" y="5883276"/>
            <a:ext cx="62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96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906002" cy="6858001"/>
            <a:chOff x="0" y="-1"/>
            <a:chExt cx="12192003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Obraz 3">
            <a:extLst>
              <a:ext uri="{FF2B5EF4-FFF2-40B4-BE49-F238E27FC236}">
                <a16:creationId xmlns:a16="http://schemas.microsoft.com/office/drawing/2014/main" id="{CEFB6FAA-5E87-4CEC-AA0C-980AB0F93C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580" b="1"/>
          <a:stretch/>
        </p:blipFill>
        <p:spPr>
          <a:xfrm>
            <a:off x="2933" y="10"/>
            <a:ext cx="9903067" cy="685799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289" y="2235200"/>
            <a:ext cx="8922926" cy="2396067"/>
            <a:chOff x="605895" y="2235200"/>
            <a:chExt cx="10982062" cy="2396067"/>
          </a:xfrm>
        </p:grpSpPr>
        <p:sp>
          <p:nvSpPr>
            <p:cNvPr id="92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94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7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4D1F2A4-8221-4C69-A6AF-CF40A729C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936" y="2676525"/>
            <a:ext cx="5572125" cy="1367896"/>
          </a:xfrm>
        </p:spPr>
        <p:txBody>
          <a:bodyPr>
            <a:normAutofit/>
          </a:bodyPr>
          <a:lstStyle/>
          <a:p>
            <a:pPr algn="ctr"/>
            <a:r>
              <a:rPr lang="pl-PL" sz="3000" dirty="0"/>
              <a:t>Analiza obciążenia przedsiębiorstwa Produkcyjnego</a:t>
            </a:r>
          </a:p>
        </p:txBody>
      </p:sp>
    </p:spTree>
    <p:extLst>
      <p:ext uri="{BB962C8B-B14F-4D97-AF65-F5344CB8AC3E}">
        <p14:creationId xmlns:p14="http://schemas.microsoft.com/office/powerpoint/2010/main" val="139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 err="1">
                <a:latin typeface="+mn-lt"/>
              </a:rPr>
              <a:t>Prekalkulacja</a:t>
            </a:r>
            <a:r>
              <a:rPr lang="pl-PL" dirty="0">
                <a:latin typeface="+mn-lt"/>
              </a:rPr>
              <a:t> zlecenia</a:t>
            </a:r>
          </a:p>
        </p:txBody>
      </p:sp>
      <p:pic>
        <p:nvPicPr>
          <p:cNvPr id="4" name="Obraz 3" descr="Obraz zawierający tekst, tablica&#10;&#10;Opis wygenerowany automatycznie">
            <a:extLst>
              <a:ext uri="{FF2B5EF4-FFF2-40B4-BE49-F238E27FC236}">
                <a16:creationId xmlns:a16="http://schemas.microsoft.com/office/drawing/2014/main" id="{D8FFD960-CEFD-4B24-9D18-CF50DAA8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6" y="2643186"/>
            <a:ext cx="3810003" cy="27622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91" y="1800692"/>
            <a:ext cx="3827430" cy="443879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Estymacja godzin produkcyjnych które muszą zostać przedstawione w formie ceny na ofercie oraz zarezerwowane w planie produkcyjnym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l-PL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Podział godzin ze względu na profil pracownika – godziny: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monterskie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spawalnicze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szlifierskie (</a:t>
            </a:r>
            <a:r>
              <a:rPr lang="pl-PL" sz="1800" dirty="0" err="1"/>
              <a:t>hauerskie</a:t>
            </a:r>
            <a:r>
              <a:rPr lang="pl-PL" sz="18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pozostałe (obróbka skrawaniem, malowanie, </a:t>
            </a:r>
            <a:r>
              <a:rPr lang="pl-PL" sz="1800" dirty="0" err="1"/>
              <a:t>przyg</a:t>
            </a:r>
            <a:r>
              <a:rPr lang="pl-PL" sz="1800" dirty="0"/>
              <a:t>. do transportu)</a:t>
            </a:r>
          </a:p>
        </p:txBody>
      </p:sp>
    </p:spTree>
    <p:extLst>
      <p:ext uri="{BB962C8B-B14F-4D97-AF65-F5344CB8AC3E}">
        <p14:creationId xmlns:p14="http://schemas.microsoft.com/office/powerpoint/2010/main" val="56698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 err="1">
                <a:latin typeface="+mn-lt"/>
              </a:rPr>
              <a:t>Prekalkulacja</a:t>
            </a:r>
            <a:r>
              <a:rPr lang="pl-PL" dirty="0">
                <a:latin typeface="+mn-lt"/>
              </a:rPr>
              <a:t> zlecenia</a:t>
            </a:r>
          </a:p>
        </p:txBody>
      </p:sp>
      <p:pic>
        <p:nvPicPr>
          <p:cNvPr id="4" name="Obraz 3" descr="Obraz zawierający tekst, tablica&#10;&#10;Opis wygenerowany automatycznie">
            <a:extLst>
              <a:ext uri="{FF2B5EF4-FFF2-40B4-BE49-F238E27FC236}">
                <a16:creationId xmlns:a16="http://schemas.microsoft.com/office/drawing/2014/main" id="{D8FFD960-CEFD-4B24-9D18-CF50DAA8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6" y="2643186"/>
            <a:ext cx="3810003" cy="27622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91" y="3084374"/>
            <a:ext cx="3827430" cy="147857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Pracochłonność przewidywana jest na podstawie współczynników przemnożonych przez wagę konstrukcji (ta wyliczona jest z modeli opracowanych na dokumentacji przy założeniu gęstości materiału)</a:t>
            </a:r>
          </a:p>
        </p:txBody>
      </p:sp>
    </p:spTree>
    <p:extLst>
      <p:ext uri="{BB962C8B-B14F-4D97-AF65-F5344CB8AC3E}">
        <p14:creationId xmlns:p14="http://schemas.microsoft.com/office/powerpoint/2010/main" val="285203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>
                <a:latin typeface="+mn-lt"/>
              </a:rPr>
              <a:t>Obciążenie Produkcyjne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669" y="3084374"/>
            <a:ext cx="3370351" cy="14785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i="1" dirty="0"/>
              <a:t>Przykładowy wykres pokazujący obciążenie ogólne </a:t>
            </a:r>
            <a:r>
              <a:rPr lang="pl-PL" sz="1800" i="1" dirty="0" err="1"/>
              <a:t>manweek</a:t>
            </a:r>
            <a:r>
              <a:rPr lang="pl-PL" sz="1800" i="1" dirty="0"/>
              <a:t> (40h/tydzień)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E073261-936B-417A-AFC7-FFFD059969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2140" y="2293938"/>
            <a:ext cx="434149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1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37" y="-14287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609" y="0"/>
            <a:ext cx="9918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1082673"/>
            <a:ext cx="2331400" cy="4708528"/>
          </a:xfrm>
        </p:spPr>
        <p:txBody>
          <a:bodyPr>
            <a:normAutofit/>
          </a:bodyPr>
          <a:lstStyle/>
          <a:p>
            <a:pPr algn="r"/>
            <a:r>
              <a:rPr lang="pl-PL" sz="2000" dirty="0">
                <a:latin typeface="+mn-lt"/>
              </a:rPr>
              <a:t>Rezultat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432" y="1082673"/>
            <a:ext cx="4782518" cy="47085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400" strike="sngStrike" dirty="0"/>
              <a:t>Nieprecyzyjne przeliczniki ofertowe (</a:t>
            </a:r>
            <a:r>
              <a:rPr lang="pl-PL" sz="1400" strike="sngStrike" dirty="0" err="1"/>
              <a:t>prekalkulacje</a:t>
            </a:r>
            <a:r>
              <a:rPr lang="pl-PL" sz="1400" strike="sngStrike" dirty="0"/>
              <a:t>)</a:t>
            </a:r>
            <a:br>
              <a:rPr lang="pl-PL" sz="1600" dirty="0"/>
            </a:br>
            <a:r>
              <a:rPr lang="pl-PL" sz="1600" dirty="0"/>
              <a:t>Dokonano analizy danych historycznych z systemu ERP oraz zaktualizowano przeliczniki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400" strike="sngStrike" dirty="0"/>
              <a:t>Brak narzędzia do oceny obciążenia przedsiębiorstwa</a:t>
            </a:r>
            <a:br>
              <a:rPr lang="pl-PL" sz="1600" dirty="0"/>
            </a:br>
            <a:r>
              <a:rPr lang="pl-PL" sz="1600" dirty="0"/>
              <a:t>Opracowano aplikację tworzącą gotowy wykres ukazujący zarezerwowane moce na poczet projektów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400" strike="sngStrike" dirty="0"/>
              <a:t>Zwiększone koszty pracy spowodowane kontraktowaniem załóg tymczasowych w celu realizacji zleceń w terminie</a:t>
            </a:r>
            <a:br>
              <a:rPr lang="pl-PL" sz="1600" strike="sngStrike" dirty="0"/>
            </a:br>
            <a:r>
              <a:rPr lang="pl-PL" sz="1600" dirty="0"/>
              <a:t>Utworzono narzędzie do analizy wielkości załóg w danym okresie pozwalające na zbalansowanie zatrudnienia</a:t>
            </a:r>
            <a:br>
              <a:rPr lang="pl-PL" sz="1600" dirty="0"/>
            </a:br>
            <a:endParaRPr lang="pl-PL" sz="1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33991" y="0"/>
            <a:ext cx="548184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7715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>
                <a:latin typeface="+mn-lt"/>
              </a:rPr>
              <a:t>CEL PROJEKTU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Stworzenie narzędzia wspomagającego ocenę obciążenia produkcyjnego oraz ułatwiającego estymację pracochłonności przyszłych zleceń</a:t>
            </a:r>
          </a:p>
        </p:txBody>
      </p:sp>
      <p:pic>
        <p:nvPicPr>
          <p:cNvPr id="60" name="Graphic 59" descr="Strzał w dziesiątkę">
            <a:extLst>
              <a:ext uri="{FF2B5EF4-FFF2-40B4-BE49-F238E27FC236}">
                <a16:creationId xmlns:a16="http://schemas.microsoft.com/office/drawing/2014/main" id="{E73DE9F5-8DA1-4BFD-A10F-C257FD74D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1199912"/>
            <a:ext cx="4433226" cy="44332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2363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3F4A61F-DC37-4329-B68B-D86371CF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090" y="618518"/>
            <a:ext cx="385700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Wykorzystane technologie</a:t>
            </a:r>
          </a:p>
        </p:txBody>
      </p:sp>
      <p:sp>
        <p:nvSpPr>
          <p:cNvPr id="2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46" y="808057"/>
            <a:ext cx="429518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738664E-CF56-4491-949C-27655D1F3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76" y="4020344"/>
            <a:ext cx="3766411" cy="153481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E69DE1B-6D38-4266-BF98-A7CAECC5A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75" y="1547661"/>
            <a:ext cx="3766411" cy="1289995"/>
          </a:xfrm>
          <a:prstGeom prst="rect">
            <a:avLst/>
          </a:prstGeo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3DCB071B-EA74-409A-8941-AC57AA515D5C}"/>
              </a:ext>
            </a:extLst>
          </p:cNvPr>
          <p:cNvSpPr txBox="1">
            <a:spLocks/>
          </p:cNvSpPr>
          <p:nvPr/>
        </p:nvSpPr>
        <p:spPr>
          <a:xfrm>
            <a:off x="5338090" y="2249487"/>
            <a:ext cx="385700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ea typeface="+mn-ea"/>
                <a:cs typeface="+mn-cs"/>
              </a:rPr>
              <a:t>Takie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ładne</a:t>
            </a:r>
            <a:r>
              <a:rPr lang="en-US" sz="1800" dirty="0">
                <a:latin typeface="+mn-lt"/>
                <a:ea typeface="+mn-ea"/>
                <a:cs typeface="+mn-cs"/>
              </a:rPr>
              <a:t> z </a:t>
            </a:r>
            <a:r>
              <a:rPr lang="en-US" sz="1800" dirty="0" err="1">
                <a:latin typeface="+mn-lt"/>
                <a:ea typeface="+mn-ea"/>
                <a:cs typeface="+mn-cs"/>
              </a:rPr>
              <a:t>logami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ea typeface="+mn-ea"/>
                <a:cs typeface="+mn-cs"/>
              </a:rPr>
              <a:t>Oraz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logami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bibliotek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7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37" y="-14287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609" y="0"/>
            <a:ext cx="9918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1082673"/>
            <a:ext cx="2331400" cy="4708528"/>
          </a:xfrm>
        </p:spPr>
        <p:txBody>
          <a:bodyPr>
            <a:normAutofit/>
          </a:bodyPr>
          <a:lstStyle/>
          <a:p>
            <a:pPr algn="r"/>
            <a:r>
              <a:rPr lang="pl-PL" sz="2000" dirty="0">
                <a:latin typeface="+mn-lt"/>
              </a:rPr>
              <a:t>Problemy Przedsiębiorstwa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432" y="1082673"/>
            <a:ext cx="4782518" cy="47085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Nieprecyzyjne przeliczniki ofertowe (</a:t>
            </a:r>
            <a:r>
              <a:rPr lang="pl-PL" sz="1600" dirty="0" err="1"/>
              <a:t>prekalkulacje</a:t>
            </a:r>
            <a:r>
              <a:rPr lang="pl-PL" sz="16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Brak narzędzia do oceny obciążenia przedsiębiorstwa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Zwiększone koszty pracy spowodowane kontraktowaniem załóg tymczasowych w celu realizacji zleceń w terminie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33991" y="0"/>
            <a:ext cx="548184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2678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>
                <a:latin typeface="+mn-lt"/>
              </a:rPr>
              <a:t>Profil Przedsiębiorstwa</a:t>
            </a:r>
            <a:br>
              <a:rPr lang="pl-PL" dirty="0">
                <a:latin typeface="+mn-lt"/>
              </a:rPr>
            </a:br>
            <a:r>
              <a:rPr lang="pl-PL" sz="2800" dirty="0">
                <a:latin typeface="+mn-lt"/>
              </a:rPr>
              <a:t>Konstrukcje dźwigowe</a:t>
            </a:r>
            <a:endParaRPr lang="pl-PL" dirty="0">
              <a:latin typeface="+mn-lt"/>
            </a:endParaRP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91" y="3084374"/>
            <a:ext cx="3827430" cy="14785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l-PL" sz="1800" dirty="0"/>
          </a:p>
        </p:txBody>
      </p:sp>
      <p:pic>
        <p:nvPicPr>
          <p:cNvPr id="5" name="Obraz 4" descr="Obraz zawierający tekst, okno&#10;&#10;Opis wygenerowany automatycznie">
            <a:extLst>
              <a:ext uri="{FF2B5EF4-FFF2-40B4-BE49-F238E27FC236}">
                <a16:creationId xmlns:a16="http://schemas.microsoft.com/office/drawing/2014/main" id="{1E4FF43C-511A-470F-8CB5-82ED13227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36291"/>
            <a:ext cx="8382000" cy="1974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732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6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 dirty="0" err="1">
                <a:latin typeface="+mn-lt"/>
              </a:rPr>
              <a:t>DzIóB</a:t>
            </a:r>
            <a:endParaRPr lang="pl-PL" sz="2900" dirty="0">
              <a:latin typeface="+mn-lt"/>
            </a:endParaRPr>
          </a:p>
        </p:txBody>
      </p:sp>
      <p:sp>
        <p:nvSpPr>
          <p:cNvPr id="134" name="Content Placeholder 61">
            <a:extLst>
              <a:ext uri="{FF2B5EF4-FFF2-40B4-BE49-F238E27FC236}">
                <a16:creationId xmlns:a16="http://schemas.microsoft.com/office/drawing/2014/main" id="{19B88830-A8F1-45E5-ACA0-4F1D544E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r>
              <a:rPr lang="pl-PL" sz="1800" dirty="0"/>
              <a:t>Największa pracochłonność w stosunku do wagi</a:t>
            </a:r>
          </a:p>
          <a:p>
            <a:r>
              <a:rPr lang="pl-PL" sz="1800" dirty="0"/>
              <a:t>Duża ilość godzin dodatkowych (obróbka skrawaniem)</a:t>
            </a:r>
            <a:endParaRPr lang="en-US" sz="1800" dirty="0"/>
          </a:p>
        </p:txBody>
      </p:sp>
      <p:pic>
        <p:nvPicPr>
          <p:cNvPr id="4" name="Symbol zastępczy zawartości 3" descr="Obraz zawierający wieża, żuraw&#10;&#10;Opis wygenerowany automatycznie">
            <a:extLst>
              <a:ext uri="{FF2B5EF4-FFF2-40B4-BE49-F238E27FC236}">
                <a16:creationId xmlns:a16="http://schemas.microsoft.com/office/drawing/2014/main" id="{57A18048-9E15-4426-B321-1C222DFD7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39" y="618518"/>
            <a:ext cx="316174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5" name="Group 6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8632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 dirty="0">
                <a:latin typeface="+mn-lt"/>
              </a:rPr>
              <a:t>Belka</a:t>
            </a:r>
          </a:p>
        </p:txBody>
      </p:sp>
      <p:sp>
        <p:nvSpPr>
          <p:cNvPr id="134" name="Content Placeholder 61">
            <a:extLst>
              <a:ext uri="{FF2B5EF4-FFF2-40B4-BE49-F238E27FC236}">
                <a16:creationId xmlns:a16="http://schemas.microsoft.com/office/drawing/2014/main" id="{19B88830-A8F1-45E5-ACA0-4F1D544E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r>
              <a:rPr lang="pl-PL" sz="1800" dirty="0"/>
              <a:t>Najmniejsza pracochłonność w stosunku do wagi</a:t>
            </a:r>
          </a:p>
          <a:p>
            <a:r>
              <a:rPr lang="pl-PL" sz="1800" dirty="0"/>
              <a:t>Mała ilość godzin dodatkowych</a:t>
            </a:r>
            <a:endParaRPr lang="en-US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683E7F-3A23-44A0-AE36-A22244338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09" y="618518"/>
            <a:ext cx="307780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7335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 dirty="0">
                <a:latin typeface="+mn-lt"/>
              </a:rPr>
              <a:t>Gniazdo</a:t>
            </a:r>
          </a:p>
        </p:txBody>
      </p:sp>
      <p:sp>
        <p:nvSpPr>
          <p:cNvPr id="134" name="Content Placeholder 61">
            <a:extLst>
              <a:ext uri="{FF2B5EF4-FFF2-40B4-BE49-F238E27FC236}">
                <a16:creationId xmlns:a16="http://schemas.microsoft.com/office/drawing/2014/main" id="{19B88830-A8F1-45E5-ACA0-4F1D544E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r>
              <a:rPr lang="pl-PL" sz="1800" dirty="0"/>
              <a:t>Zrównoważona ilość godzin w stosunku do innych typów konstrukcji</a:t>
            </a:r>
            <a:endParaRPr lang="en-US" sz="1800" dirty="0"/>
          </a:p>
        </p:txBody>
      </p:sp>
      <p:pic>
        <p:nvPicPr>
          <p:cNvPr id="5" name="Obraz 4" descr="Obraz zawierający zawody lekkoatletyczne, sport&#10;&#10;Opis wygenerowany automatycznie">
            <a:extLst>
              <a:ext uri="{FF2B5EF4-FFF2-40B4-BE49-F238E27FC236}">
                <a16:creationId xmlns:a16="http://schemas.microsoft.com/office/drawing/2014/main" id="{BFD26D97-C93B-4543-942E-15B1440F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49" y="618518"/>
            <a:ext cx="318972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7123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37" y="-14287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609" y="0"/>
            <a:ext cx="9918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1082673"/>
            <a:ext cx="2331400" cy="4708528"/>
          </a:xfrm>
        </p:spPr>
        <p:txBody>
          <a:bodyPr>
            <a:normAutofit/>
          </a:bodyPr>
          <a:lstStyle/>
          <a:p>
            <a:pPr algn="r"/>
            <a:r>
              <a:rPr lang="pl-PL" sz="2000" dirty="0">
                <a:latin typeface="+mn-lt"/>
              </a:rPr>
              <a:t>Bazy Danych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432" y="1082673"/>
            <a:ext cx="4672880" cy="47085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Rejestr zleceń (historycznych oraz w toku)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Rejestr pracochłonności z bazy systemu ERP (Przewidywane oraz zrealizowane)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33991" y="0"/>
            <a:ext cx="548184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28892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266</Words>
  <Application>Microsoft Office PowerPoint</Application>
  <PresentationFormat>Papier A4 (210x297 mm)</PresentationFormat>
  <Paragraphs>38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Obwód</vt:lpstr>
      <vt:lpstr>Analiza obciążenia przedsiębiorstwa Produkcyjnego</vt:lpstr>
      <vt:lpstr>CEL PROJEKTU</vt:lpstr>
      <vt:lpstr>Wykorzystane technologie</vt:lpstr>
      <vt:lpstr>Problemy Przedsiębiorstwa</vt:lpstr>
      <vt:lpstr>Profil Przedsiębiorstwa Konstrukcje dźwigowe</vt:lpstr>
      <vt:lpstr>DzIóB</vt:lpstr>
      <vt:lpstr>Belka</vt:lpstr>
      <vt:lpstr>Gniazdo</vt:lpstr>
      <vt:lpstr>Bazy Danych</vt:lpstr>
      <vt:lpstr>Prekalkulacja zlecenia</vt:lpstr>
      <vt:lpstr>Prekalkulacja zlecenia</vt:lpstr>
      <vt:lpstr>Obciążenie Produkcyjne</vt:lpstr>
      <vt:lpstr>Rezultat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Konrad Sobota</dc:creator>
  <cp:lastModifiedBy>Konrad Sobota</cp:lastModifiedBy>
  <cp:revision>72</cp:revision>
  <cp:lastPrinted>2021-02-17T10:04:50Z</cp:lastPrinted>
  <dcterms:created xsi:type="dcterms:W3CDTF">2021-02-16T06:41:49Z</dcterms:created>
  <dcterms:modified xsi:type="dcterms:W3CDTF">2021-05-10T21:36:53Z</dcterms:modified>
</cp:coreProperties>
</file>