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014" r:id="rId2"/>
    <p:sldId id="1016" r:id="rId3"/>
    <p:sldId id="1020" r:id="rId4"/>
    <p:sldId id="1021" r:id="rId5"/>
    <p:sldId id="1023" r:id="rId6"/>
    <p:sldId id="1018" r:id="rId7"/>
    <p:sldId id="1015" r:id="rId8"/>
    <p:sldId id="1013" r:id="rId9"/>
    <p:sldId id="1017" r:id="rId10"/>
    <p:sldId id="1019" r:id="rId11"/>
    <p:sldId id="102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72B7"/>
    <a:srgbClr val="FA1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/>
    <p:restoredTop sz="87185" autoAdjust="0"/>
  </p:normalViewPr>
  <p:slideViewPr>
    <p:cSldViewPr snapToGrid="0">
      <p:cViewPr varScale="1">
        <p:scale>
          <a:sx n="141" d="100"/>
          <a:sy n="141" d="100"/>
        </p:scale>
        <p:origin x="584" y="19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9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AEC63-4D77-554B-8F13-C9E7F67F5C22}" type="datetimeFigureOut">
              <a:rPr kumimoji="1" lang="zh-CN" altLang="en-US" smtClean="0"/>
              <a:t>2023/10/18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CB720-B61D-0D4F-BE82-7508C37746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71B14-D674-472C-B5E1-C2B716270058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65445-4A74-48B7-9A59-A4F19024C2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243e90de3d1_8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243e90de3d1_8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480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243e90de3d1_8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243e90de3d1_8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8526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243e90de3d1_8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243e90de3d1_8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5508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243e90de3d1_8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243e90de3d1_8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1030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243e90de3d1_8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243e90de3d1_8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3803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243e90de3d1_8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243e90de3d1_8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594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243e90de3d1_8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243e90de3d1_8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5638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243e90de3d1_8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243e90de3d1_8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994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3A88-ECBA-4DEC-AA18-B2472452A1FB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4ECA-F1A7-4B5D-9EF2-E72130C2B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3A88-ECBA-4DEC-AA18-B2472452A1FB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4ECA-F1A7-4B5D-9EF2-E72130C2B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3A88-ECBA-4DEC-AA18-B2472452A1FB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4ECA-F1A7-4B5D-9EF2-E72130C2B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2100" y="0"/>
            <a:ext cx="12192000" cy="7296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417700" y="102400"/>
            <a:ext cx="113608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415600" y="1308067"/>
            <a:ext cx="11360800" cy="50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372524"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67"/>
            </a:lvl2pPr>
            <a:lvl3pPr marL="1828754" lvl="2" indent="-372524"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67"/>
            </a:lvl3pPr>
            <a:lvl4pPr marL="2438339" lvl="3" indent="-372524"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67"/>
            </a:lvl4pPr>
            <a:lvl5pPr marL="3047924" lvl="4" indent="-372524"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67"/>
            </a:lvl5pPr>
            <a:lvl6pPr marL="3657509" lvl="5" indent="-372524"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67"/>
            </a:lvl6pPr>
            <a:lvl7pPr marL="4267093" lvl="6" indent="-372524"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67"/>
            </a:lvl7pPr>
            <a:lvl8pPr marL="4876678" lvl="7" indent="-372524"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67"/>
            </a:lvl8pPr>
            <a:lvl9pPr marL="5486263" lvl="8" indent="-372524"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67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11017500" y="6443700"/>
            <a:ext cx="1010800" cy="3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2"/>
          </p:nvPr>
        </p:nvSpPr>
        <p:spPr>
          <a:xfrm>
            <a:off x="415600" y="813633"/>
            <a:ext cx="113608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0"/>
            <a:ext cx="363600" cy="72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 idx="3"/>
          </p:nvPr>
        </p:nvSpPr>
        <p:spPr>
          <a:xfrm>
            <a:off x="417700" y="6534700"/>
            <a:ext cx="1532000" cy="2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 idx="4"/>
          </p:nvPr>
        </p:nvSpPr>
        <p:spPr>
          <a:xfrm>
            <a:off x="1949700" y="6534700"/>
            <a:ext cx="9154000" cy="2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230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3A88-ECBA-4DEC-AA18-B2472452A1FB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4ECA-F1A7-4B5D-9EF2-E72130C2B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3A88-ECBA-4DEC-AA18-B2472452A1FB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4ECA-F1A7-4B5D-9EF2-E72130C2B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3A88-ECBA-4DEC-AA18-B2472452A1FB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4ECA-F1A7-4B5D-9EF2-E72130C2B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3A88-ECBA-4DEC-AA18-B2472452A1FB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4ECA-F1A7-4B5D-9EF2-E72130C2B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3A88-ECBA-4DEC-AA18-B2472452A1FB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4ECA-F1A7-4B5D-9EF2-E72130C2B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3A88-ECBA-4DEC-AA18-B2472452A1FB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4ECA-F1A7-4B5D-9EF2-E72130C2B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3A88-ECBA-4DEC-AA18-B2472452A1FB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4ECA-F1A7-4B5D-9EF2-E72130C2B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3A88-ECBA-4DEC-AA18-B2472452A1FB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4ECA-F1A7-4B5D-9EF2-E72130C2B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93A88-ECBA-4DEC-AA18-B2472452A1FB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B4ECA-F1A7-4B5D-9EF2-E72130C2B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">
            <a:extLst>
              <a:ext uri="{FF2B5EF4-FFF2-40B4-BE49-F238E27FC236}">
                <a16:creationId xmlns:a16="http://schemas.microsoft.com/office/drawing/2014/main" id="{6F629DA4-B288-EA46-BC0D-2FB99F9DD190}"/>
              </a:ext>
            </a:extLst>
          </p:cNvPr>
          <p:cNvSpPr/>
          <p:nvPr/>
        </p:nvSpPr>
        <p:spPr>
          <a:xfrm>
            <a:off x="36644" y="1602224"/>
            <a:ext cx="2150879" cy="3166422"/>
          </a:xfrm>
          <a:custGeom>
            <a:avLst/>
            <a:gdLst>
              <a:gd name="connsiteX0" fmla="*/ 0 w 3013947"/>
              <a:gd name="connsiteY0" fmla="*/ 1222646 h 2445292"/>
              <a:gd name="connsiteX1" fmla="*/ 1513613 w 3013947"/>
              <a:gd name="connsiteY1" fmla="*/ 0 h 2445292"/>
              <a:gd name="connsiteX2" fmla="*/ 3013947 w 3013947"/>
              <a:gd name="connsiteY2" fmla="*/ 1222646 h 2445292"/>
              <a:gd name="connsiteX3" fmla="*/ 1513613 w 3013947"/>
              <a:gd name="connsiteY3" fmla="*/ 2445292 h 244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947" h="2445292">
                <a:moveTo>
                  <a:pt x="0" y="0"/>
                </a:moveTo>
                <a:lnTo>
                  <a:pt x="3013947" y="0"/>
                </a:lnTo>
                <a:lnTo>
                  <a:pt x="3013947" y="2445292"/>
                </a:lnTo>
                <a:lnTo>
                  <a:pt x="0" y="24452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7600" cap="flat">
            <a:solidFill>
              <a:srgbClr val="323232"/>
            </a:solidFill>
            <a:miter/>
          </a:ln>
        </p:spPr>
        <p:txBody>
          <a:bodyPr wrap="square" lIns="0" tIns="0" rIns="0" bIns="0" rtlCol="0" anchor="t"/>
          <a:lstStyle/>
          <a:p>
            <a:pPr algn="l"/>
            <a:endParaRPr sz="1672" dirty="0">
              <a:solidFill>
                <a:srgbClr val="35609F"/>
              </a:solidFill>
              <a:latin typeface="微软雅黑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3920072-130B-7A41-9461-63459070AE34}"/>
              </a:ext>
            </a:extLst>
          </p:cNvPr>
          <p:cNvSpPr/>
          <p:nvPr/>
        </p:nvSpPr>
        <p:spPr>
          <a:xfrm>
            <a:off x="134792" y="2434825"/>
            <a:ext cx="1946952" cy="1073700"/>
          </a:xfrm>
          <a:prstGeom prst="rect">
            <a:avLst/>
          </a:prstGeom>
          <a:solidFill>
            <a:schemeClr val="bg1">
              <a:alpha val="40785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7D81D80-9BFB-C94D-8623-9451FA0DFFCA}"/>
              </a:ext>
            </a:extLst>
          </p:cNvPr>
          <p:cNvSpPr/>
          <p:nvPr/>
        </p:nvSpPr>
        <p:spPr>
          <a:xfrm>
            <a:off x="124521" y="3582803"/>
            <a:ext cx="1964438" cy="1073700"/>
          </a:xfrm>
          <a:prstGeom prst="rect">
            <a:avLst/>
          </a:prstGeom>
          <a:solidFill>
            <a:schemeClr val="bg1">
              <a:alpha val="40785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8" name="Rectangle">
            <a:extLst>
              <a:ext uri="{FF2B5EF4-FFF2-40B4-BE49-F238E27FC236}">
                <a16:creationId xmlns:a16="http://schemas.microsoft.com/office/drawing/2014/main" id="{1416E364-0B17-EF47-8C68-619DB6924E40}"/>
              </a:ext>
            </a:extLst>
          </p:cNvPr>
          <p:cNvSpPr/>
          <p:nvPr/>
        </p:nvSpPr>
        <p:spPr>
          <a:xfrm>
            <a:off x="2255973" y="1602225"/>
            <a:ext cx="2951559" cy="3166422"/>
          </a:xfrm>
          <a:custGeom>
            <a:avLst/>
            <a:gdLst>
              <a:gd name="connsiteX0" fmla="*/ 0 w 3013947"/>
              <a:gd name="connsiteY0" fmla="*/ 1222646 h 2445292"/>
              <a:gd name="connsiteX1" fmla="*/ 1513613 w 3013947"/>
              <a:gd name="connsiteY1" fmla="*/ 0 h 2445292"/>
              <a:gd name="connsiteX2" fmla="*/ 3013947 w 3013947"/>
              <a:gd name="connsiteY2" fmla="*/ 1222646 h 2445292"/>
              <a:gd name="connsiteX3" fmla="*/ 1513613 w 3013947"/>
              <a:gd name="connsiteY3" fmla="*/ 2445292 h 244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947" h="2445292">
                <a:moveTo>
                  <a:pt x="0" y="0"/>
                </a:moveTo>
                <a:lnTo>
                  <a:pt x="3013947" y="0"/>
                </a:lnTo>
                <a:lnTo>
                  <a:pt x="3013947" y="2445292"/>
                </a:lnTo>
                <a:lnTo>
                  <a:pt x="0" y="24452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7600" cap="flat">
            <a:solidFill>
              <a:srgbClr val="323232"/>
            </a:solidFill>
            <a:miter/>
          </a:ln>
        </p:spPr>
        <p:txBody>
          <a:bodyPr wrap="square" lIns="0" tIns="0" rIns="0" bIns="0" rtlCol="0" anchor="t"/>
          <a:lstStyle/>
          <a:p>
            <a:pPr algn="l"/>
            <a:endParaRPr sz="1672" dirty="0">
              <a:solidFill>
                <a:srgbClr val="35609F"/>
              </a:solidFill>
              <a:latin typeface="微软雅黑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C1530BA-6BB0-6648-9F5F-6E6D20B1AD90}"/>
              </a:ext>
            </a:extLst>
          </p:cNvPr>
          <p:cNvSpPr txBox="1"/>
          <p:nvPr/>
        </p:nvSpPr>
        <p:spPr>
          <a:xfrm>
            <a:off x="124521" y="1714217"/>
            <a:ext cx="1964438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</a:rPr>
              <a:t>Process Monitoring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4D3FF9F-D62E-4C43-8A59-AE25024F3B12}"/>
              </a:ext>
            </a:extLst>
          </p:cNvPr>
          <p:cNvSpPr txBox="1"/>
          <p:nvPr/>
        </p:nvSpPr>
        <p:spPr>
          <a:xfrm>
            <a:off x="134792" y="3561381"/>
            <a:ext cx="18837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800" i="1" dirty="0">
                <a:solidFill>
                  <a:schemeClr val="accent3">
                    <a:lumMod val="50000"/>
                  </a:schemeClr>
                </a:solidFill>
                <a:latin typeface="Menlo" panose="020B0609030804020204" pitchFamily="49" charset="0"/>
              </a:rPr>
              <a:t>1 </a:t>
            </a:r>
            <a:r>
              <a:rPr lang="en" altLang="zh-CN" sz="800" i="1" dirty="0">
                <a:solidFill>
                  <a:schemeClr val="accent3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"8:11:16.4157251 AM","powershell.exe","2900",”Fork","C:\Users\</a:t>
            </a:r>
            <a:r>
              <a:rPr lang="en" altLang="zh-CN" sz="800" i="1" dirty="0" err="1">
                <a:solidFill>
                  <a:schemeClr val="accent3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azureuser</a:t>
            </a:r>
            <a:r>
              <a:rPr lang="en" altLang="zh-CN" sz="800" i="1" dirty="0">
                <a:solidFill>
                  <a:schemeClr val="accent3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" altLang="zh-CN" sz="800" i="1" dirty="0" err="1">
                <a:solidFill>
                  <a:schemeClr val="accent3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svchost.exe</a:t>
            </a:r>
            <a:r>
              <a:rPr lang="en" altLang="zh-CN" sz="800" i="1" dirty="0">
                <a:solidFill>
                  <a:schemeClr val="accent3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"</a:t>
            </a:r>
          </a:p>
          <a:p>
            <a:r>
              <a:rPr lang="en" altLang="zh-CN" sz="800" i="1" dirty="0">
                <a:solidFill>
                  <a:schemeClr val="accent3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2 8:11:16.4185956 AM,svchost.exe,6248,Process Start</a:t>
            </a:r>
          </a:p>
          <a:p>
            <a:r>
              <a:rPr lang="en" altLang="zh-CN" sz="800" b="1" dirty="0">
                <a:solidFill>
                  <a:schemeClr val="accent3">
                    <a:lumMod val="50000"/>
                  </a:schemeClr>
                </a:solidFill>
                <a:latin typeface="Menlo" panose="020B0609030804020204" pitchFamily="49" charset="0"/>
              </a:rPr>
              <a:t>……</a:t>
            </a:r>
            <a:endParaRPr lang="en" altLang="zh-CN" sz="800" b="1" dirty="0">
              <a:solidFill>
                <a:schemeClr val="accent3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B424A10-2BF7-D244-AFB9-B614EF77F011}"/>
              </a:ext>
            </a:extLst>
          </p:cNvPr>
          <p:cNvSpPr txBox="1"/>
          <p:nvPr/>
        </p:nvSpPr>
        <p:spPr>
          <a:xfrm>
            <a:off x="205778" y="2494622"/>
            <a:ext cx="13934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Rundll32.exe</a:t>
            </a:r>
          </a:p>
          <a:p>
            <a:r>
              <a:rPr kumimoji="1" lang="en-US" altLang="zh-CN" sz="1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Svchost,exe</a:t>
            </a:r>
            <a:endParaRPr kumimoji="1" lang="en-US" altLang="zh-CN" sz="1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Xtmp.exe</a:t>
            </a:r>
            <a:endParaRPr kumimoji="1" lang="en-US" altLang="zh-CN" sz="1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……</a:t>
            </a:r>
            <a:endParaRPr kumimoji="1" lang="zh-CN" altLang="en-US" sz="1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618DC47-C34A-3D4D-B42C-D3F543AB7DF8}"/>
              </a:ext>
            </a:extLst>
          </p:cNvPr>
          <p:cNvSpPr txBox="1"/>
          <p:nvPr/>
        </p:nvSpPr>
        <p:spPr>
          <a:xfrm>
            <a:off x="1311919" y="4365729"/>
            <a:ext cx="699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0070C0"/>
                </a:solidFill>
              </a:rPr>
              <a:t>Logs</a:t>
            </a:r>
            <a:endParaRPr kumimoji="1" lang="zh-CN" altLang="en-US" sz="1400" b="1" dirty="0">
              <a:solidFill>
                <a:srgbClr val="0070C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F155F9A-C482-F247-A510-CCCAC068356D}"/>
              </a:ext>
            </a:extLst>
          </p:cNvPr>
          <p:cNvSpPr txBox="1"/>
          <p:nvPr/>
        </p:nvSpPr>
        <p:spPr>
          <a:xfrm>
            <a:off x="1143761" y="3173541"/>
            <a:ext cx="1393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0070C0"/>
                </a:solidFill>
              </a:rPr>
              <a:t>Processes</a:t>
            </a:r>
            <a:endParaRPr kumimoji="1" lang="zh-CN" altLang="en-US" sz="1400" b="1" dirty="0">
              <a:solidFill>
                <a:srgbClr val="0070C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DA21146-E65F-6747-BE7A-A71FE4FA01AD}"/>
              </a:ext>
            </a:extLst>
          </p:cNvPr>
          <p:cNvSpPr txBox="1"/>
          <p:nvPr/>
        </p:nvSpPr>
        <p:spPr>
          <a:xfrm>
            <a:off x="2969407" y="935175"/>
            <a:ext cx="1673748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</a:rPr>
              <a:t> LLM.  Prompt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7E353DA-7D6B-5D46-AC57-53799EA534F2}"/>
              </a:ext>
            </a:extLst>
          </p:cNvPr>
          <p:cNvSpPr txBox="1"/>
          <p:nvPr/>
        </p:nvSpPr>
        <p:spPr>
          <a:xfrm>
            <a:off x="2619106" y="2164511"/>
            <a:ext cx="2269357" cy="553998"/>
          </a:xfrm>
          <a:prstGeom prst="rect">
            <a:avLst/>
          </a:prstGeom>
          <a:solidFill>
            <a:schemeClr val="bg1">
              <a:alpha val="31969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CN" sz="1600" b="1" i="0" dirty="0">
                <a:solidFill>
                  <a:srgbClr val="0070C0"/>
                </a:solidFill>
                <a:effectLst/>
                <a:latin typeface="Söhne"/>
              </a:rPr>
              <a:t>legitimate process</a:t>
            </a:r>
            <a:r>
              <a:rPr lang="zh-CN" altLang="en-US" sz="1600" b="1" i="0" dirty="0">
                <a:solidFill>
                  <a:srgbClr val="0070C0"/>
                </a:solidFill>
                <a:effectLst/>
                <a:latin typeface="Söhne"/>
              </a:rPr>
              <a:t> </a:t>
            </a:r>
            <a:r>
              <a:rPr lang="en-US" altLang="zh-CN" sz="1600" b="1" i="0" dirty="0">
                <a:solidFill>
                  <a:srgbClr val="0070C0"/>
                </a:solidFill>
                <a:effectLst/>
                <a:latin typeface="Söhne"/>
              </a:rPr>
              <a:t>name</a:t>
            </a:r>
          </a:p>
          <a:p>
            <a:pPr algn="ctr"/>
            <a:r>
              <a:rPr kumimoji="1" lang="en-US" altLang="zh-CN" sz="1400" dirty="0" err="1">
                <a:solidFill>
                  <a:srgbClr val="0070C0"/>
                </a:solidFill>
                <a:latin typeface="Söhne"/>
              </a:rPr>
              <a:t>Svchost.exe</a:t>
            </a:r>
            <a:r>
              <a:rPr kumimoji="1" lang="en-US" altLang="zh-CN" sz="1400" dirty="0">
                <a:solidFill>
                  <a:srgbClr val="0070C0"/>
                </a:solidFill>
                <a:latin typeface="Söhne"/>
              </a:rPr>
              <a:t> …..</a:t>
            </a:r>
            <a:endParaRPr kumimoji="1"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989E0CA-19F8-AE44-A691-17EC0B28333A}"/>
              </a:ext>
            </a:extLst>
          </p:cNvPr>
          <p:cNvSpPr/>
          <p:nvPr/>
        </p:nvSpPr>
        <p:spPr>
          <a:xfrm>
            <a:off x="2617517" y="2824710"/>
            <a:ext cx="2282440" cy="1124575"/>
          </a:xfrm>
          <a:prstGeom prst="rect">
            <a:avLst/>
          </a:prstGeom>
          <a:solidFill>
            <a:schemeClr val="bg1">
              <a:alpha val="40785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6944F29-0EE8-9C40-835B-A1AF048A98BE}"/>
              </a:ext>
            </a:extLst>
          </p:cNvPr>
          <p:cNvSpPr txBox="1"/>
          <p:nvPr/>
        </p:nvSpPr>
        <p:spPr>
          <a:xfrm>
            <a:off x="2707233" y="2932979"/>
            <a:ext cx="2093101" cy="307777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CN" sz="1400" i="0" dirty="0">
                <a:solidFill>
                  <a:srgbClr val="FF0000"/>
                </a:solidFill>
                <a:effectLst/>
                <a:latin typeface="Söhne"/>
              </a:rPr>
              <a:t>Illegitimate</a:t>
            </a:r>
            <a:r>
              <a:rPr lang="en" altLang="zh-CN" sz="1200" i="0" dirty="0">
                <a:solidFill>
                  <a:srgbClr val="FF0000"/>
                </a:solidFill>
                <a:effectLst/>
                <a:latin typeface="Söhne"/>
              </a:rPr>
              <a:t> </a:t>
            </a:r>
            <a:r>
              <a:rPr lang="en" altLang="zh-CN" sz="1400" i="0" dirty="0">
                <a:solidFill>
                  <a:srgbClr val="FF0000"/>
                </a:solidFill>
                <a:effectLst/>
                <a:latin typeface="Söhne"/>
              </a:rPr>
              <a:t>process name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6BA46A6-FD2E-7E40-BB2B-FAA6DE9964E4}"/>
              </a:ext>
            </a:extLst>
          </p:cNvPr>
          <p:cNvSpPr txBox="1"/>
          <p:nvPr/>
        </p:nvSpPr>
        <p:spPr>
          <a:xfrm>
            <a:off x="2658176" y="3495566"/>
            <a:ext cx="2239372" cy="338554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CN" sz="1600" b="1" i="0" dirty="0">
                <a:solidFill>
                  <a:schemeClr val="bg2">
                    <a:lumMod val="25000"/>
                  </a:schemeClr>
                </a:solidFill>
                <a:effectLst/>
                <a:latin typeface="Söhne"/>
              </a:rPr>
              <a:t>uncertain</a:t>
            </a:r>
            <a:r>
              <a:rPr lang="en" altLang="zh-CN" sz="1600" i="0" dirty="0">
                <a:solidFill>
                  <a:schemeClr val="bg2">
                    <a:lumMod val="25000"/>
                  </a:schemeClr>
                </a:solidFill>
                <a:effectLst/>
                <a:latin typeface="Söhne"/>
              </a:rPr>
              <a:t> process name</a:t>
            </a:r>
            <a:endParaRPr kumimoji="1" lang="zh-CN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CCA5EFF-0FE0-AA4C-B35A-18C63CAF5D31}"/>
              </a:ext>
            </a:extLst>
          </p:cNvPr>
          <p:cNvSpPr txBox="1"/>
          <p:nvPr/>
        </p:nvSpPr>
        <p:spPr>
          <a:xfrm>
            <a:off x="2423636" y="1693580"/>
            <a:ext cx="2496453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</a:rPr>
              <a:t>Process Classification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8" name="Rectangle">
            <a:extLst>
              <a:ext uri="{FF2B5EF4-FFF2-40B4-BE49-F238E27FC236}">
                <a16:creationId xmlns:a16="http://schemas.microsoft.com/office/drawing/2014/main" id="{449007F4-7900-C64A-9662-EED1BE91D509}"/>
              </a:ext>
            </a:extLst>
          </p:cNvPr>
          <p:cNvSpPr/>
          <p:nvPr/>
        </p:nvSpPr>
        <p:spPr>
          <a:xfrm>
            <a:off x="5407849" y="1602224"/>
            <a:ext cx="4320759" cy="3166422"/>
          </a:xfrm>
          <a:custGeom>
            <a:avLst/>
            <a:gdLst>
              <a:gd name="connsiteX0" fmla="*/ 0 w 3013947"/>
              <a:gd name="connsiteY0" fmla="*/ 1222646 h 2445292"/>
              <a:gd name="connsiteX1" fmla="*/ 1513613 w 3013947"/>
              <a:gd name="connsiteY1" fmla="*/ 0 h 2445292"/>
              <a:gd name="connsiteX2" fmla="*/ 3013947 w 3013947"/>
              <a:gd name="connsiteY2" fmla="*/ 1222646 h 2445292"/>
              <a:gd name="connsiteX3" fmla="*/ 1513613 w 3013947"/>
              <a:gd name="connsiteY3" fmla="*/ 2445292 h 244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947" h="2445292">
                <a:moveTo>
                  <a:pt x="0" y="0"/>
                </a:moveTo>
                <a:lnTo>
                  <a:pt x="3013947" y="0"/>
                </a:lnTo>
                <a:lnTo>
                  <a:pt x="3013947" y="2445292"/>
                </a:lnTo>
                <a:lnTo>
                  <a:pt x="0" y="24452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7600" cap="flat">
            <a:solidFill>
              <a:srgbClr val="323232"/>
            </a:solidFill>
            <a:miter/>
          </a:ln>
        </p:spPr>
        <p:txBody>
          <a:bodyPr wrap="square" lIns="0" tIns="0" rIns="0" bIns="0" rtlCol="0" anchor="t"/>
          <a:lstStyle/>
          <a:p>
            <a:pPr algn="l"/>
            <a:endParaRPr sz="1672" dirty="0">
              <a:solidFill>
                <a:srgbClr val="35609F"/>
              </a:solidFill>
              <a:latin typeface="微软雅黑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4267442-7F2D-5A4C-840B-CFF86FB1883D}"/>
              </a:ext>
            </a:extLst>
          </p:cNvPr>
          <p:cNvSpPr/>
          <p:nvPr/>
        </p:nvSpPr>
        <p:spPr>
          <a:xfrm>
            <a:off x="2637649" y="4197908"/>
            <a:ext cx="2282440" cy="406584"/>
          </a:xfrm>
          <a:prstGeom prst="rect">
            <a:avLst/>
          </a:prstGeom>
          <a:solidFill>
            <a:schemeClr val="bg1">
              <a:alpha val="40785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malicious</a:t>
            </a:r>
            <a:endParaRPr kumimoji="1" lang="zh-CN" altLang="en-US" sz="2400" b="1" dirty="0">
              <a:solidFill>
                <a:srgbClr val="FF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5F234CA-FEC4-4041-826E-6989E94BF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529" y="4212661"/>
            <a:ext cx="346079" cy="41046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1CFA25E-2AE1-A644-9D5A-5DE6E43A2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860" y="2639577"/>
            <a:ext cx="508696" cy="498098"/>
          </a:xfrm>
          <a:prstGeom prst="rect">
            <a:avLst/>
          </a:prstGeom>
        </p:spPr>
      </p:pic>
      <p:sp>
        <p:nvSpPr>
          <p:cNvPr id="72" name="文本框 71">
            <a:extLst>
              <a:ext uri="{FF2B5EF4-FFF2-40B4-BE49-F238E27FC236}">
                <a16:creationId xmlns:a16="http://schemas.microsoft.com/office/drawing/2014/main" id="{5563FF74-5212-5D45-8523-2219551B1504}"/>
              </a:ext>
            </a:extLst>
          </p:cNvPr>
          <p:cNvSpPr txBox="1"/>
          <p:nvPr/>
        </p:nvSpPr>
        <p:spPr>
          <a:xfrm>
            <a:off x="5731139" y="1825441"/>
            <a:ext cx="3674177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chemeClr val="bg1"/>
                </a:solidFill>
              </a:rPr>
              <a:t>5.4</a:t>
            </a:r>
            <a:r>
              <a:rPr kumimoji="1" lang="zh-CN" altLang="en-US" b="1" dirty="0">
                <a:solidFill>
                  <a:schemeClr val="bg1"/>
                </a:solidFill>
              </a:rPr>
              <a:t> </a:t>
            </a:r>
            <a:r>
              <a:rPr kumimoji="1" lang="en-US" altLang="zh-CN" b="1" dirty="0">
                <a:solidFill>
                  <a:schemeClr val="bg1"/>
                </a:solidFill>
              </a:rPr>
              <a:t>Establish Constraints Base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3AAA17B-84EA-B54D-8D87-CCA9E87396AE}"/>
              </a:ext>
            </a:extLst>
          </p:cNvPr>
          <p:cNvSpPr/>
          <p:nvPr/>
        </p:nvSpPr>
        <p:spPr>
          <a:xfrm>
            <a:off x="5569076" y="2485410"/>
            <a:ext cx="4067491" cy="2153189"/>
          </a:xfrm>
          <a:prstGeom prst="rect">
            <a:avLst/>
          </a:prstGeom>
          <a:solidFill>
            <a:schemeClr val="bg1">
              <a:alpha val="40785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5AED2E75-55AF-E949-9269-9656FBEAA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2523" y="3901129"/>
            <a:ext cx="587480" cy="68024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15191"/>
              </a:srgbClr>
            </a:outerShdw>
          </a:effectLst>
        </p:spPr>
      </p:pic>
      <p:sp>
        <p:nvSpPr>
          <p:cNvPr id="76" name="文本框 75">
            <a:extLst>
              <a:ext uri="{FF2B5EF4-FFF2-40B4-BE49-F238E27FC236}">
                <a16:creationId xmlns:a16="http://schemas.microsoft.com/office/drawing/2014/main" id="{79A6BDC7-7F1B-6843-832B-FD066AF0464B}"/>
              </a:ext>
            </a:extLst>
          </p:cNvPr>
          <p:cNvSpPr txBox="1"/>
          <p:nvPr/>
        </p:nvSpPr>
        <p:spPr>
          <a:xfrm>
            <a:off x="6063536" y="2594724"/>
            <a:ext cx="2132225" cy="307777"/>
          </a:xfrm>
          <a:prstGeom prst="rect">
            <a:avLst/>
          </a:prstGeom>
          <a:solidFill>
            <a:schemeClr val="accent1">
              <a:lumMod val="60000"/>
              <a:lumOff val="40000"/>
              <a:alpha val="4491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rgbClr val="0070C0"/>
                </a:solidFill>
              </a:rPr>
              <a:t>Process Behavior Tree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06007D49-2DAE-BC4C-9DCC-15EA0A48FC34}"/>
              </a:ext>
            </a:extLst>
          </p:cNvPr>
          <p:cNvSpPr txBox="1"/>
          <p:nvPr/>
        </p:nvSpPr>
        <p:spPr>
          <a:xfrm>
            <a:off x="6043526" y="3053766"/>
            <a:ext cx="2132224" cy="307777"/>
          </a:xfrm>
          <a:prstGeom prst="rect">
            <a:avLst/>
          </a:prstGeom>
          <a:solidFill>
            <a:schemeClr val="accent1">
              <a:lumMod val="60000"/>
              <a:lumOff val="40000"/>
              <a:alpha val="4491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rgbClr val="0070C0"/>
                </a:solidFill>
              </a:rPr>
              <a:t>Command Execution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3F27E579-5B95-914F-848B-7ED4D67AFCEB}"/>
              </a:ext>
            </a:extLst>
          </p:cNvPr>
          <p:cNvSpPr txBox="1"/>
          <p:nvPr/>
        </p:nvSpPr>
        <p:spPr>
          <a:xfrm>
            <a:off x="6063536" y="4007833"/>
            <a:ext cx="1318321" cy="307777"/>
          </a:xfrm>
          <a:prstGeom prst="rect">
            <a:avLst/>
          </a:prstGeom>
          <a:solidFill>
            <a:schemeClr val="accent1">
              <a:lumMod val="60000"/>
              <a:lumOff val="40000"/>
              <a:alpha val="4491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rgbClr val="0070C0"/>
                </a:solidFill>
              </a:rPr>
              <a:t>Validation</a:t>
            </a:r>
            <a:endParaRPr kumimoji="1" lang="zh-CN" altLang="en-US" sz="1400" b="1" dirty="0">
              <a:solidFill>
                <a:srgbClr val="0070C0"/>
              </a:solidFill>
            </a:endParaRPr>
          </a:p>
        </p:txBody>
      </p:sp>
      <p:sp>
        <p:nvSpPr>
          <p:cNvPr id="80" name="Rectangle">
            <a:extLst>
              <a:ext uri="{FF2B5EF4-FFF2-40B4-BE49-F238E27FC236}">
                <a16:creationId xmlns:a16="http://schemas.microsoft.com/office/drawing/2014/main" id="{172D23B1-5744-E542-A145-94E4EC7E73BF}"/>
              </a:ext>
            </a:extLst>
          </p:cNvPr>
          <p:cNvSpPr/>
          <p:nvPr/>
        </p:nvSpPr>
        <p:spPr>
          <a:xfrm>
            <a:off x="9802207" y="1602224"/>
            <a:ext cx="2357708" cy="3166422"/>
          </a:xfrm>
          <a:custGeom>
            <a:avLst/>
            <a:gdLst>
              <a:gd name="connsiteX0" fmla="*/ 0 w 3013947"/>
              <a:gd name="connsiteY0" fmla="*/ 1222646 h 2445292"/>
              <a:gd name="connsiteX1" fmla="*/ 1513613 w 3013947"/>
              <a:gd name="connsiteY1" fmla="*/ 0 h 2445292"/>
              <a:gd name="connsiteX2" fmla="*/ 3013947 w 3013947"/>
              <a:gd name="connsiteY2" fmla="*/ 1222646 h 2445292"/>
              <a:gd name="connsiteX3" fmla="*/ 1513613 w 3013947"/>
              <a:gd name="connsiteY3" fmla="*/ 2445292 h 244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947" h="2445292">
                <a:moveTo>
                  <a:pt x="0" y="0"/>
                </a:moveTo>
                <a:lnTo>
                  <a:pt x="3013947" y="0"/>
                </a:lnTo>
                <a:lnTo>
                  <a:pt x="3013947" y="2445292"/>
                </a:lnTo>
                <a:lnTo>
                  <a:pt x="0" y="24452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7600" cap="flat">
            <a:solidFill>
              <a:srgbClr val="323232"/>
            </a:solidFill>
            <a:miter/>
          </a:ln>
        </p:spPr>
        <p:txBody>
          <a:bodyPr wrap="square" lIns="0" tIns="0" rIns="0" bIns="0" rtlCol="0" anchor="t"/>
          <a:lstStyle/>
          <a:p>
            <a:pPr algn="l"/>
            <a:endParaRPr sz="1672" dirty="0">
              <a:solidFill>
                <a:srgbClr val="35609F"/>
              </a:solidFill>
              <a:latin typeface="微软雅黑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6D5F83C2-C7FB-7949-B445-3977C5E72844}"/>
              </a:ext>
            </a:extLst>
          </p:cNvPr>
          <p:cNvSpPr txBox="1"/>
          <p:nvPr/>
        </p:nvSpPr>
        <p:spPr>
          <a:xfrm>
            <a:off x="9821958" y="1749690"/>
            <a:ext cx="2357708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chemeClr val="bg1"/>
                </a:solidFill>
              </a:rPr>
              <a:t>5.5</a:t>
            </a:r>
            <a:r>
              <a:rPr kumimoji="1" lang="zh-CN" altLang="en-US" b="1" dirty="0">
                <a:solidFill>
                  <a:schemeClr val="bg1"/>
                </a:solidFill>
              </a:rPr>
              <a:t> </a:t>
            </a:r>
            <a:r>
              <a:rPr kumimoji="1" lang="en-US" altLang="zh-CN" b="1" dirty="0">
                <a:solidFill>
                  <a:schemeClr val="bg1"/>
                </a:solidFill>
              </a:rPr>
              <a:t>Threat Detection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E7F1CA1-1B1A-3D44-940F-50A765ACF120}"/>
              </a:ext>
            </a:extLst>
          </p:cNvPr>
          <p:cNvSpPr txBox="1"/>
          <p:nvPr/>
        </p:nvSpPr>
        <p:spPr>
          <a:xfrm>
            <a:off x="8063822" y="4049237"/>
            <a:ext cx="2150879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1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Contraints</a:t>
            </a:r>
            <a:r>
              <a:rPr kumimoji="1" lang="en-US" altLang="zh-CN" sz="11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list:</a:t>
            </a:r>
          </a:p>
          <a:p>
            <a:r>
              <a:rPr kumimoji="1" lang="en-US" altLang="zh-CN" sz="11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kumimoji="1" lang="en-US" altLang="zh-CN" sz="1100" dirty="0" err="1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svchost</a:t>
            </a:r>
            <a:r>
              <a:rPr kumimoji="1" lang="en-US" altLang="zh-CN" sz="11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constraints1&gt;</a:t>
            </a:r>
          </a:p>
          <a:p>
            <a:r>
              <a:rPr kumimoji="1" lang="en-US" altLang="zh-CN" sz="11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kumimoji="1" lang="en-US" altLang="zh-CN" sz="1100" dirty="0" err="1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svchost</a:t>
            </a:r>
            <a:r>
              <a:rPr kumimoji="1" lang="en-US" altLang="zh-CN" sz="11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constraints2&gt;</a:t>
            </a:r>
          </a:p>
          <a:p>
            <a:endParaRPr kumimoji="1" lang="en-US" altLang="zh-CN" sz="1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DC3E1FDE-E47C-DB40-BA68-7C5023D9DFFD}"/>
              </a:ext>
            </a:extLst>
          </p:cNvPr>
          <p:cNvSpPr/>
          <p:nvPr/>
        </p:nvSpPr>
        <p:spPr>
          <a:xfrm>
            <a:off x="9894247" y="2321856"/>
            <a:ext cx="1647483" cy="873920"/>
          </a:xfrm>
          <a:prstGeom prst="rect">
            <a:avLst/>
          </a:prstGeom>
          <a:solidFill>
            <a:schemeClr val="bg1">
              <a:alpha val="40785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9380FAF-EF80-C245-8424-6F028CC7A799}"/>
              </a:ext>
            </a:extLst>
          </p:cNvPr>
          <p:cNvSpPr txBox="1"/>
          <p:nvPr/>
        </p:nvSpPr>
        <p:spPr>
          <a:xfrm>
            <a:off x="9848354" y="2376334"/>
            <a:ext cx="193173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2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Contraints</a:t>
            </a:r>
            <a:r>
              <a:rPr kumimoji="1" lang="en-US" altLang="zh-CN" sz="1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list:</a:t>
            </a:r>
          </a:p>
          <a:p>
            <a:r>
              <a:rPr kumimoji="1" lang="en-US" altLang="zh-CN" sz="12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kumimoji="1" lang="en-US" altLang="zh-CN" sz="1200" dirty="0" err="1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svchost</a:t>
            </a:r>
            <a:r>
              <a:rPr kumimoji="1" lang="en-US" altLang="zh-CN" sz="12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1" lang="en-US" altLang="zh-CN" sz="1200" dirty="0" err="1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exection</a:t>
            </a:r>
            <a:r>
              <a:rPr kumimoji="1" lang="en-US" altLang="zh-CN" sz="12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path&gt;</a:t>
            </a:r>
          </a:p>
          <a:p>
            <a:r>
              <a:rPr kumimoji="1" lang="en-US" altLang="zh-CN" sz="12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kumimoji="1" lang="en-US" altLang="zh-CN" sz="1200" dirty="0" err="1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svchost</a:t>
            </a:r>
            <a:r>
              <a:rPr kumimoji="1" lang="en-US" altLang="zh-CN" sz="12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parents nodes&gt;</a:t>
            </a:r>
          </a:p>
          <a:p>
            <a:endParaRPr kumimoji="1" lang="en-US" altLang="zh-CN" sz="1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C656C62B-0488-1B4C-887D-B3A626E0370A}"/>
              </a:ext>
            </a:extLst>
          </p:cNvPr>
          <p:cNvSpPr/>
          <p:nvPr/>
        </p:nvSpPr>
        <p:spPr>
          <a:xfrm>
            <a:off x="9900155" y="3757196"/>
            <a:ext cx="1676773" cy="873920"/>
          </a:xfrm>
          <a:prstGeom prst="rect">
            <a:avLst/>
          </a:prstGeom>
          <a:solidFill>
            <a:schemeClr val="bg1">
              <a:alpha val="40785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" altLang="zh-CN" sz="1050" i="1" dirty="0">
              <a:solidFill>
                <a:srgbClr val="D3AF86"/>
              </a:solidFill>
              <a:effectLst/>
              <a:latin typeface="Menlo" panose="020B0609030804020204" pitchFamily="49" charset="0"/>
            </a:endParaRPr>
          </a:p>
          <a:p>
            <a:endParaRPr lang="en" altLang="zh-CN" sz="1000" i="1" dirty="0">
              <a:solidFill>
                <a:srgbClr val="D3AF86"/>
              </a:solidFill>
              <a:latin typeface="Menlo" panose="020B0609030804020204" pitchFamily="49" charset="0"/>
            </a:endParaRPr>
          </a:p>
          <a:p>
            <a:r>
              <a:rPr lang="en" altLang="zh-CN" sz="1000" i="1" dirty="0">
                <a:solidFill>
                  <a:schemeClr val="accent3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"8:11:16.4157251 AM","powershell.exe","2900",”Fork","C:\Users\</a:t>
            </a:r>
            <a:r>
              <a:rPr lang="en" altLang="zh-CN" sz="1000" i="1" dirty="0" err="1">
                <a:solidFill>
                  <a:schemeClr val="accent3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azureuser</a:t>
            </a:r>
            <a:r>
              <a:rPr lang="en" altLang="zh-CN" sz="1000" i="1" dirty="0">
                <a:solidFill>
                  <a:schemeClr val="accent3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" altLang="zh-CN" sz="1000" i="1" dirty="0" err="1">
                <a:solidFill>
                  <a:schemeClr val="accent3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svchost.exe</a:t>
            </a:r>
            <a:r>
              <a:rPr lang="en" altLang="zh-CN" sz="1000" i="1" dirty="0">
                <a:solidFill>
                  <a:schemeClr val="accent3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"</a:t>
            </a:r>
          </a:p>
          <a:p>
            <a:pPr algn="l"/>
            <a:endParaRPr kumimoji="1" lang="zh-CN" altLang="en-US" sz="2400" b="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87" name="图片 86">
            <a:extLst>
              <a:ext uri="{FF2B5EF4-FFF2-40B4-BE49-F238E27FC236}">
                <a16:creationId xmlns:a16="http://schemas.microsoft.com/office/drawing/2014/main" id="{A432F823-B0C7-D141-9353-F3DF92D5E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937" y="2705487"/>
            <a:ext cx="346079" cy="41046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13DD690-9D34-DD40-8DAF-A666553EC1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27594" y="3871437"/>
            <a:ext cx="381000" cy="3556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BA86881-81E9-E44F-907E-D266BED032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0420294" y="3316622"/>
            <a:ext cx="517381" cy="315197"/>
          </a:xfrm>
          <a:prstGeom prst="rect">
            <a:avLst/>
          </a:prstGeom>
        </p:spPr>
      </p:pic>
      <p:sp>
        <p:nvSpPr>
          <p:cNvPr id="88" name="右箭头 87">
            <a:extLst>
              <a:ext uri="{FF2B5EF4-FFF2-40B4-BE49-F238E27FC236}">
                <a16:creationId xmlns:a16="http://schemas.microsoft.com/office/drawing/2014/main" id="{E1F125A6-B024-BC4E-AF45-FF996D9A9F67}"/>
              </a:ext>
            </a:extLst>
          </p:cNvPr>
          <p:cNvSpPr/>
          <p:nvPr/>
        </p:nvSpPr>
        <p:spPr>
          <a:xfrm>
            <a:off x="2006151" y="2844863"/>
            <a:ext cx="500159" cy="28647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90" name="右箭头 89">
            <a:extLst>
              <a:ext uri="{FF2B5EF4-FFF2-40B4-BE49-F238E27FC236}">
                <a16:creationId xmlns:a16="http://schemas.microsoft.com/office/drawing/2014/main" id="{696DF84D-8277-0649-A366-B71366F95A0A}"/>
              </a:ext>
            </a:extLst>
          </p:cNvPr>
          <p:cNvSpPr/>
          <p:nvPr/>
        </p:nvSpPr>
        <p:spPr>
          <a:xfrm>
            <a:off x="4970187" y="2852203"/>
            <a:ext cx="447611" cy="278218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91" name="右箭头 90">
            <a:extLst>
              <a:ext uri="{FF2B5EF4-FFF2-40B4-BE49-F238E27FC236}">
                <a16:creationId xmlns:a16="http://schemas.microsoft.com/office/drawing/2014/main" id="{394C58D4-9783-DA4E-85E5-A6CBC8307C5B}"/>
              </a:ext>
            </a:extLst>
          </p:cNvPr>
          <p:cNvSpPr/>
          <p:nvPr/>
        </p:nvSpPr>
        <p:spPr>
          <a:xfrm rot="5400000">
            <a:off x="3516579" y="3951548"/>
            <a:ext cx="338554" cy="240849"/>
          </a:xfrm>
          <a:prstGeom prst="rightArrow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95" name="右箭头 94">
            <a:extLst>
              <a:ext uri="{FF2B5EF4-FFF2-40B4-BE49-F238E27FC236}">
                <a16:creationId xmlns:a16="http://schemas.microsoft.com/office/drawing/2014/main" id="{722DDF1E-172D-F94C-8F1B-CD305EC0B610}"/>
              </a:ext>
            </a:extLst>
          </p:cNvPr>
          <p:cNvSpPr/>
          <p:nvPr/>
        </p:nvSpPr>
        <p:spPr>
          <a:xfrm rot="5400000">
            <a:off x="8323426" y="3791247"/>
            <a:ext cx="342058" cy="26845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id="{77906391-1D95-EE40-8BCA-3BA2C66AB64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903852" y="3148494"/>
            <a:ext cx="1238895" cy="969309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>
            <a:extLst>
              <a:ext uri="{FF2B5EF4-FFF2-40B4-BE49-F238E27FC236}">
                <a16:creationId xmlns:a16="http://schemas.microsoft.com/office/drawing/2014/main" id="{89B84957-517F-B244-BCBF-D0FA375D9E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61989" y="-352949"/>
            <a:ext cx="35186" cy="10024608"/>
          </a:xfrm>
          <a:prstGeom prst="bentConnector3">
            <a:avLst>
              <a:gd name="adj1" fmla="val -1274709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CE63EE8-10F2-DC4D-84B4-00521CD311A0}"/>
              </a:ext>
            </a:extLst>
          </p:cNvPr>
          <p:cNvSpPr txBox="1"/>
          <p:nvPr/>
        </p:nvSpPr>
        <p:spPr>
          <a:xfrm>
            <a:off x="11227872" y="3128990"/>
            <a:ext cx="10271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Malicious</a:t>
            </a:r>
            <a:endParaRPr lang="zh-CN" altLang="en-US" sz="160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BA3E4138-ABCB-4741-A96B-43A85CD846E5}"/>
              </a:ext>
            </a:extLst>
          </p:cNvPr>
          <p:cNvSpPr txBox="1"/>
          <p:nvPr/>
        </p:nvSpPr>
        <p:spPr>
          <a:xfrm>
            <a:off x="11346884" y="3479388"/>
            <a:ext cx="8887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600" b="1" dirty="0">
                <a:solidFill>
                  <a:srgbClr val="0070C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Normal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107" name="右箭头 106">
            <a:extLst>
              <a:ext uri="{FF2B5EF4-FFF2-40B4-BE49-F238E27FC236}">
                <a16:creationId xmlns:a16="http://schemas.microsoft.com/office/drawing/2014/main" id="{390A95BB-E24A-FB47-95B8-4B99FF8765C5}"/>
              </a:ext>
            </a:extLst>
          </p:cNvPr>
          <p:cNvSpPr/>
          <p:nvPr/>
        </p:nvSpPr>
        <p:spPr>
          <a:xfrm>
            <a:off x="10899464" y="3343778"/>
            <a:ext cx="433757" cy="27952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6EB2339-CF28-A743-AEFA-523A9CBB155E}"/>
              </a:ext>
            </a:extLst>
          </p:cNvPr>
          <p:cNvSpPr txBox="1"/>
          <p:nvPr/>
        </p:nvSpPr>
        <p:spPr>
          <a:xfrm>
            <a:off x="2807403" y="3204319"/>
            <a:ext cx="2103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>
                <a:solidFill>
                  <a:srgbClr val="FF0000"/>
                </a:solidFill>
              </a:rPr>
              <a:t>Xtmp.exe</a:t>
            </a:r>
            <a:r>
              <a:rPr kumimoji="1" lang="en-US" altLang="zh-CN" sz="1200" dirty="0">
                <a:solidFill>
                  <a:srgbClr val="FF0000"/>
                </a:solidFill>
              </a:rPr>
              <a:t>, svch0st.exe ...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9262BB52-CD8F-C449-A128-228ADAA076C6}"/>
              </a:ext>
            </a:extLst>
          </p:cNvPr>
          <p:cNvSpPr txBox="1"/>
          <p:nvPr/>
        </p:nvSpPr>
        <p:spPr>
          <a:xfrm>
            <a:off x="6693224" y="893914"/>
            <a:ext cx="1935458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</a:rPr>
              <a:t> LLM.  Prompt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14" name="下箭头 113">
            <a:extLst>
              <a:ext uri="{FF2B5EF4-FFF2-40B4-BE49-F238E27FC236}">
                <a16:creationId xmlns:a16="http://schemas.microsoft.com/office/drawing/2014/main" id="{77A037BB-D24E-944C-8D87-1382C3665E6A}"/>
              </a:ext>
            </a:extLst>
          </p:cNvPr>
          <p:cNvSpPr/>
          <p:nvPr/>
        </p:nvSpPr>
        <p:spPr>
          <a:xfrm>
            <a:off x="3465937" y="1318964"/>
            <a:ext cx="439838" cy="337346"/>
          </a:xfrm>
          <a:prstGeom prst="downArrow">
            <a:avLst/>
          </a:prstGeom>
          <a:solidFill>
            <a:schemeClr val="tx2">
              <a:alpha val="71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16" name="下箭头 115">
            <a:extLst>
              <a:ext uri="{FF2B5EF4-FFF2-40B4-BE49-F238E27FC236}">
                <a16:creationId xmlns:a16="http://schemas.microsoft.com/office/drawing/2014/main" id="{8FF5189F-ACB1-3147-91B9-B14C6D1CAF5E}"/>
              </a:ext>
            </a:extLst>
          </p:cNvPr>
          <p:cNvSpPr/>
          <p:nvPr/>
        </p:nvSpPr>
        <p:spPr>
          <a:xfrm>
            <a:off x="7348308" y="1281880"/>
            <a:ext cx="439838" cy="540397"/>
          </a:xfrm>
          <a:prstGeom prst="downArrow">
            <a:avLst/>
          </a:prstGeom>
          <a:solidFill>
            <a:schemeClr val="tx2">
              <a:alpha val="71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4" name="标题 2">
            <a:extLst>
              <a:ext uri="{FF2B5EF4-FFF2-40B4-BE49-F238E27FC236}">
                <a16:creationId xmlns:a16="http://schemas.microsoft.com/office/drawing/2014/main" id="{706A6079-5BC9-014E-8F8E-E01274B13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00" y="102400"/>
            <a:ext cx="11360800" cy="524800"/>
          </a:xfrm>
        </p:spPr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DD4B1033-83CE-C749-86C3-831499AC83F8}"/>
              </a:ext>
            </a:extLst>
          </p:cNvPr>
          <p:cNvCxnSpPr/>
          <p:nvPr/>
        </p:nvCxnSpPr>
        <p:spPr>
          <a:xfrm>
            <a:off x="4257675" y="2613073"/>
            <a:ext cx="1143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BC3206EC-2D53-8842-83CA-0D31C9C0C614}"/>
              </a:ext>
            </a:extLst>
          </p:cNvPr>
          <p:cNvCxnSpPr/>
          <p:nvPr/>
        </p:nvCxnSpPr>
        <p:spPr>
          <a:xfrm>
            <a:off x="4313790" y="3386997"/>
            <a:ext cx="110013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ADD6B197-6DFE-3349-B2BF-C7BBC3B9ABC6}"/>
              </a:ext>
            </a:extLst>
          </p:cNvPr>
          <p:cNvSpPr txBox="1"/>
          <p:nvPr/>
        </p:nvSpPr>
        <p:spPr>
          <a:xfrm>
            <a:off x="4420800" y="3135744"/>
            <a:ext cx="10711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dirty="0" err="1">
                <a:solidFill>
                  <a:srgbClr val="0070C0"/>
                </a:solidFill>
                <a:latin typeface="Söhne"/>
              </a:rPr>
              <a:t>Svchost.exe</a:t>
            </a:r>
            <a:r>
              <a:rPr kumimoji="1" lang="en-US" altLang="zh-CN" sz="1400" dirty="0">
                <a:solidFill>
                  <a:srgbClr val="0070C0"/>
                </a:solidFill>
                <a:latin typeface="Söhne"/>
              </a:rPr>
              <a:t> </a:t>
            </a:r>
            <a:endParaRPr lang="zh-CN" altLang="en-US" sz="14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8213DDC-CD7E-0448-A4E6-F5A3E2D210AC}"/>
              </a:ext>
            </a:extLst>
          </p:cNvPr>
          <p:cNvSpPr txBox="1"/>
          <p:nvPr/>
        </p:nvSpPr>
        <p:spPr>
          <a:xfrm>
            <a:off x="6040305" y="3493603"/>
            <a:ext cx="2132224" cy="307777"/>
          </a:xfrm>
          <a:prstGeom prst="rect">
            <a:avLst/>
          </a:prstGeom>
          <a:solidFill>
            <a:schemeClr val="accent1">
              <a:lumMod val="60000"/>
              <a:lumOff val="40000"/>
              <a:alpha val="4491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rgbClr val="0070C0"/>
                </a:solidFill>
              </a:rPr>
              <a:t>Constraint Extraction</a:t>
            </a:r>
          </a:p>
        </p:txBody>
      </p:sp>
    </p:spTree>
    <p:extLst>
      <p:ext uri="{BB962C8B-B14F-4D97-AF65-F5344CB8AC3E}">
        <p14:creationId xmlns:p14="http://schemas.microsoft.com/office/powerpoint/2010/main" val="51597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D29A-7B31-AFAC-E46B-60D4BFFD3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89D504-30B9-3C41-CAD2-FFC30F8BB25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>
            <a:normAutofit fontScale="90000"/>
          </a:bodyPr>
          <a:lstStyle/>
          <a:p>
            <a:endParaRPr lang="en-C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281385-4E12-C1DB-4AE4-33B47BE984C8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>
            <a:normAutofit fontScale="90000"/>
          </a:bodyPr>
          <a:lstStyle/>
          <a:p>
            <a:endParaRPr lang="en-CN"/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713B6AA4-431F-E072-A316-B3276CE2D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14780"/>
            <a:ext cx="7772400" cy="282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75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07F26-58B0-4F96-9EF6-4318372C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84" name="Picture 483">
            <a:extLst>
              <a:ext uri="{FF2B5EF4-FFF2-40B4-BE49-F238E27FC236}">
                <a16:creationId xmlns:a16="http://schemas.microsoft.com/office/drawing/2014/main" id="{BA318C76-69AB-C960-F94F-7DD076F02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16329"/>
            <a:ext cx="7772400" cy="382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1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">
            <a:extLst>
              <a:ext uri="{FF2B5EF4-FFF2-40B4-BE49-F238E27FC236}">
                <a16:creationId xmlns:a16="http://schemas.microsoft.com/office/drawing/2014/main" id="{D750A85E-1CDC-AB29-F3DB-0E6D3A43B19A}"/>
              </a:ext>
            </a:extLst>
          </p:cNvPr>
          <p:cNvSpPr/>
          <p:nvPr/>
        </p:nvSpPr>
        <p:spPr>
          <a:xfrm>
            <a:off x="1802316" y="1083625"/>
            <a:ext cx="9755769" cy="4536549"/>
          </a:xfrm>
          <a:custGeom>
            <a:avLst/>
            <a:gdLst>
              <a:gd name="connsiteX0" fmla="*/ 0 w 3013947"/>
              <a:gd name="connsiteY0" fmla="*/ 1222646 h 2445292"/>
              <a:gd name="connsiteX1" fmla="*/ 1513613 w 3013947"/>
              <a:gd name="connsiteY1" fmla="*/ 0 h 2445292"/>
              <a:gd name="connsiteX2" fmla="*/ 3013947 w 3013947"/>
              <a:gd name="connsiteY2" fmla="*/ 1222646 h 2445292"/>
              <a:gd name="connsiteX3" fmla="*/ 1513613 w 3013947"/>
              <a:gd name="connsiteY3" fmla="*/ 2445292 h 244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947" h="2445292">
                <a:moveTo>
                  <a:pt x="0" y="0"/>
                </a:moveTo>
                <a:lnTo>
                  <a:pt x="3013947" y="0"/>
                </a:lnTo>
                <a:lnTo>
                  <a:pt x="3013947" y="2445292"/>
                </a:lnTo>
                <a:lnTo>
                  <a:pt x="0" y="2445292"/>
                </a:lnTo>
                <a:lnTo>
                  <a:pt x="0" y="0"/>
                </a:lnTo>
                <a:close/>
              </a:path>
            </a:pathLst>
          </a:custGeom>
          <a:noFill/>
          <a:ln w="28575" cap="flat">
            <a:solidFill>
              <a:srgbClr val="2D72B7"/>
            </a:solidFill>
            <a:prstDash val="solid"/>
            <a:miter/>
          </a:ln>
        </p:spPr>
        <p:txBody>
          <a:bodyPr wrap="square" lIns="0" tIns="0" rIns="0" bIns="0" rtlCol="0" anchor="t"/>
          <a:lstStyle/>
          <a:p>
            <a:pPr algn="l"/>
            <a:endParaRPr sz="1672" dirty="0">
              <a:solidFill>
                <a:srgbClr val="35609F"/>
              </a:solidFill>
            </a:endParaRP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5D052721-7BF6-CDCD-0D9A-4813BF46E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8" y="2081095"/>
            <a:ext cx="1711913" cy="2026125"/>
          </a:xfrm>
          <a:prstGeom prst="rect">
            <a:avLst/>
          </a:prstGeom>
        </p:spPr>
      </p:pic>
      <p:sp>
        <p:nvSpPr>
          <p:cNvPr id="84" name="文本框 83">
            <a:extLst>
              <a:ext uri="{FF2B5EF4-FFF2-40B4-BE49-F238E27FC236}">
                <a16:creationId xmlns:a16="http://schemas.microsoft.com/office/drawing/2014/main" id="{F9380FAF-EF80-C245-8424-6F028CC7A799}"/>
              </a:ext>
            </a:extLst>
          </p:cNvPr>
          <p:cNvSpPr txBox="1"/>
          <p:nvPr/>
        </p:nvSpPr>
        <p:spPr>
          <a:xfrm>
            <a:off x="9461056" y="2292791"/>
            <a:ext cx="19110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200" b="1" dirty="0" err="1">
                <a:solidFill>
                  <a:srgbClr val="0070C0"/>
                </a:solidFill>
                <a:cs typeface="Calibri" panose="020F0502020204030204" pitchFamily="34" charset="0"/>
              </a:rPr>
              <a:t>Contraints</a:t>
            </a:r>
            <a:r>
              <a:rPr kumimoji="1" lang="en-US" altLang="zh-CN" sz="1200" b="1" dirty="0">
                <a:solidFill>
                  <a:srgbClr val="0070C0"/>
                </a:solidFill>
                <a:cs typeface="Calibri" panose="020F0502020204030204" pitchFamily="34" charset="0"/>
              </a:rPr>
              <a:t> list:</a:t>
            </a:r>
          </a:p>
          <a:p>
            <a:r>
              <a:rPr kumimoji="1" lang="en-US" altLang="zh-CN" sz="1200" dirty="0">
                <a:solidFill>
                  <a:schemeClr val="accent3">
                    <a:lumMod val="50000"/>
                  </a:schemeClr>
                </a:solidFill>
                <a:cs typeface="Calibri" panose="020F0502020204030204" pitchFamily="34" charset="0"/>
              </a:rPr>
              <a:t>(e.g.,</a:t>
            </a:r>
            <a:r>
              <a:rPr kumimoji="1" lang="zh-CN" altLang="en-US" sz="1200" dirty="0">
                <a:solidFill>
                  <a:schemeClr val="accent3">
                    <a:lumMod val="50000"/>
                  </a:schemeClr>
                </a:solidFill>
                <a:cs typeface="Calibri" panose="020F0502020204030204" pitchFamily="34" charset="0"/>
              </a:rPr>
              <a:t> </a:t>
            </a:r>
            <a:endParaRPr kumimoji="1" lang="en-US" altLang="zh-CN" sz="1200" dirty="0">
              <a:solidFill>
                <a:schemeClr val="accent3">
                  <a:lumMod val="50000"/>
                </a:schemeClr>
              </a:solidFill>
              <a:cs typeface="Calibri" panose="020F0502020204030204" pitchFamily="34" charset="0"/>
            </a:endParaRPr>
          </a:p>
          <a:p>
            <a:r>
              <a:rPr kumimoji="1" lang="en-US" altLang="zh-CN" sz="1200" dirty="0">
                <a:solidFill>
                  <a:schemeClr val="accent3">
                    <a:lumMod val="50000"/>
                  </a:schemeClr>
                </a:solidFill>
                <a:cs typeface="Calibri" panose="020F0502020204030204" pitchFamily="34" charset="0"/>
              </a:rPr>
              <a:t>&lt;</a:t>
            </a:r>
            <a:r>
              <a:rPr kumimoji="1" lang="en-US" altLang="zh-CN" sz="1200" dirty="0" err="1">
                <a:solidFill>
                  <a:schemeClr val="accent3">
                    <a:lumMod val="50000"/>
                  </a:schemeClr>
                </a:solidFill>
                <a:cs typeface="Calibri" panose="020F0502020204030204" pitchFamily="34" charset="0"/>
              </a:rPr>
              <a:t>svchost</a:t>
            </a:r>
            <a:r>
              <a:rPr kumimoji="1" lang="en-US" altLang="zh-CN" sz="1200" dirty="0">
                <a:solidFill>
                  <a:schemeClr val="accent3">
                    <a:lumMod val="50000"/>
                  </a:schemeClr>
                </a:solidFill>
                <a:cs typeface="Calibri" panose="020F0502020204030204" pitchFamily="34" charset="0"/>
              </a:rPr>
              <a:t>, </a:t>
            </a:r>
            <a:r>
              <a:rPr kumimoji="1" lang="en-US" altLang="zh-CN" sz="1200" dirty="0" err="1">
                <a:solidFill>
                  <a:schemeClr val="accent3">
                    <a:lumMod val="50000"/>
                  </a:schemeClr>
                </a:solidFill>
                <a:cs typeface="Calibri" panose="020F0502020204030204" pitchFamily="34" charset="0"/>
              </a:rPr>
              <a:t>exection</a:t>
            </a:r>
            <a:r>
              <a:rPr kumimoji="1" lang="en-US" altLang="zh-CN" sz="1200" dirty="0">
                <a:solidFill>
                  <a:schemeClr val="accent3">
                    <a:lumMod val="50000"/>
                  </a:schemeClr>
                </a:solidFill>
                <a:cs typeface="Calibri" panose="020F0502020204030204" pitchFamily="34" charset="0"/>
              </a:rPr>
              <a:t> path&gt;</a:t>
            </a:r>
          </a:p>
          <a:p>
            <a:r>
              <a:rPr kumimoji="1" lang="en-US" altLang="zh-CN" sz="1200" dirty="0">
                <a:solidFill>
                  <a:schemeClr val="accent3">
                    <a:lumMod val="50000"/>
                  </a:schemeClr>
                </a:solidFill>
                <a:cs typeface="Calibri" panose="020F0502020204030204" pitchFamily="34" charset="0"/>
              </a:rPr>
              <a:t>&lt;</a:t>
            </a:r>
            <a:r>
              <a:rPr kumimoji="1" lang="en-US" altLang="zh-CN" sz="1200" dirty="0" err="1">
                <a:solidFill>
                  <a:schemeClr val="accent3">
                    <a:lumMod val="50000"/>
                  </a:schemeClr>
                </a:solidFill>
                <a:cs typeface="Calibri" panose="020F0502020204030204" pitchFamily="34" charset="0"/>
              </a:rPr>
              <a:t>svchost</a:t>
            </a:r>
            <a:r>
              <a:rPr kumimoji="1" lang="en-US" altLang="zh-CN" sz="1200" dirty="0">
                <a:solidFill>
                  <a:schemeClr val="accent3">
                    <a:lumMod val="50000"/>
                  </a:schemeClr>
                </a:solidFill>
                <a:cs typeface="Calibri" panose="020F0502020204030204" pitchFamily="34" charset="0"/>
              </a:rPr>
              <a:t>, parents nodes&gt;</a:t>
            </a:r>
            <a:endParaRPr kumimoji="1"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38" name="Rectangle">
            <a:extLst>
              <a:ext uri="{FF2B5EF4-FFF2-40B4-BE49-F238E27FC236}">
                <a16:creationId xmlns:a16="http://schemas.microsoft.com/office/drawing/2014/main" id="{1416E364-0B17-EF47-8C68-619DB6924E40}"/>
              </a:ext>
            </a:extLst>
          </p:cNvPr>
          <p:cNvSpPr/>
          <p:nvPr/>
        </p:nvSpPr>
        <p:spPr>
          <a:xfrm>
            <a:off x="1925760" y="1602224"/>
            <a:ext cx="2951559" cy="3274575"/>
          </a:xfrm>
          <a:custGeom>
            <a:avLst/>
            <a:gdLst>
              <a:gd name="connsiteX0" fmla="*/ 0 w 3013947"/>
              <a:gd name="connsiteY0" fmla="*/ 1222646 h 2445292"/>
              <a:gd name="connsiteX1" fmla="*/ 1513613 w 3013947"/>
              <a:gd name="connsiteY1" fmla="*/ 0 h 2445292"/>
              <a:gd name="connsiteX2" fmla="*/ 3013947 w 3013947"/>
              <a:gd name="connsiteY2" fmla="*/ 1222646 h 2445292"/>
              <a:gd name="connsiteX3" fmla="*/ 1513613 w 3013947"/>
              <a:gd name="connsiteY3" fmla="*/ 2445292 h 244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947" h="2445292">
                <a:moveTo>
                  <a:pt x="0" y="0"/>
                </a:moveTo>
                <a:lnTo>
                  <a:pt x="3013947" y="0"/>
                </a:lnTo>
                <a:lnTo>
                  <a:pt x="3013947" y="2445292"/>
                </a:lnTo>
                <a:lnTo>
                  <a:pt x="0" y="24452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7600" cap="flat">
            <a:solidFill>
              <a:srgbClr val="323232"/>
            </a:solidFill>
            <a:miter/>
          </a:ln>
        </p:spPr>
        <p:txBody>
          <a:bodyPr wrap="square" lIns="0" tIns="0" rIns="0" bIns="0" rtlCol="0" anchor="t"/>
          <a:lstStyle/>
          <a:p>
            <a:pPr algn="l"/>
            <a:endParaRPr sz="1672" dirty="0">
              <a:solidFill>
                <a:srgbClr val="35609F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618DC47-C34A-3D4D-B42C-D3F543AB7DF8}"/>
              </a:ext>
            </a:extLst>
          </p:cNvPr>
          <p:cNvSpPr txBox="1"/>
          <p:nvPr/>
        </p:nvSpPr>
        <p:spPr>
          <a:xfrm>
            <a:off x="5985504" y="5127731"/>
            <a:ext cx="31500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rgbClr val="0070C0"/>
                </a:solidFill>
              </a:rPr>
              <a:t>Logs</a:t>
            </a:r>
            <a:r>
              <a:rPr kumimoji="1" lang="zh-CN" altLang="en-US" sz="1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1400" b="1" dirty="0">
                <a:solidFill>
                  <a:srgbClr val="0070C0"/>
                </a:solidFill>
              </a:rPr>
              <a:t>of</a:t>
            </a:r>
            <a:r>
              <a:rPr kumimoji="1" lang="zh-CN" altLang="en-US" sz="1400" b="1" dirty="0">
                <a:solidFill>
                  <a:srgbClr val="0070C0"/>
                </a:solidFill>
              </a:rPr>
              <a:t> </a:t>
            </a:r>
            <a:r>
              <a:rPr lang="en" altLang="zh-CN" sz="1400" b="1" i="0" dirty="0">
                <a:solidFill>
                  <a:srgbClr val="0070C0"/>
                </a:solidFill>
                <a:effectLst/>
              </a:rPr>
              <a:t>legitimate</a:t>
            </a:r>
            <a:r>
              <a:rPr lang="zh-CN" altLang="en-US" sz="1400" b="1" i="0" dirty="0">
                <a:solidFill>
                  <a:srgbClr val="0070C0"/>
                </a:solidFill>
                <a:effectLst/>
              </a:rPr>
              <a:t> </a:t>
            </a:r>
            <a:r>
              <a:rPr lang="en" altLang="zh-CN" sz="1400" b="1" i="0" dirty="0">
                <a:solidFill>
                  <a:srgbClr val="0070C0"/>
                </a:solidFill>
                <a:effectLst/>
              </a:rPr>
              <a:t>process</a:t>
            </a:r>
            <a:r>
              <a:rPr lang="en-US" altLang="zh-CN" sz="1400" b="1" i="0" dirty="0">
                <a:solidFill>
                  <a:srgbClr val="0070C0"/>
                </a:solidFill>
                <a:effectLst/>
              </a:rPr>
              <a:t>es</a:t>
            </a:r>
            <a:r>
              <a:rPr lang="en" altLang="zh-CN" sz="1400" b="1" i="0" dirty="0">
                <a:solidFill>
                  <a:srgbClr val="0070C0"/>
                </a:solidFill>
                <a:effectLst/>
              </a:rPr>
              <a:t> </a:t>
            </a:r>
          </a:p>
          <a:p>
            <a:pPr algn="ctr"/>
            <a:r>
              <a:rPr lang="en-US" altLang="zh-CN" sz="1200" i="0" dirty="0">
                <a:solidFill>
                  <a:srgbClr val="0070C0"/>
                </a:solidFill>
                <a:effectLst/>
              </a:rPr>
              <a:t>(e.g.,</a:t>
            </a:r>
            <a:r>
              <a:rPr lang="zh-CN" altLang="en-US" sz="1200" i="0" dirty="0">
                <a:solidFill>
                  <a:srgbClr val="0070C0"/>
                </a:solidFill>
                <a:effectLst/>
              </a:rPr>
              <a:t> </a:t>
            </a:r>
            <a:r>
              <a:rPr lang="en-US" altLang="zh-CN" sz="1200" i="0" dirty="0">
                <a:solidFill>
                  <a:srgbClr val="0070C0"/>
                </a:solidFill>
                <a:effectLst/>
              </a:rPr>
              <a:t>logs</a:t>
            </a:r>
            <a:r>
              <a:rPr lang="zh-CN" altLang="en-US" sz="1200" i="0" dirty="0">
                <a:solidFill>
                  <a:srgbClr val="0070C0"/>
                </a:solidFill>
                <a:effectLst/>
              </a:rPr>
              <a:t> </a:t>
            </a:r>
            <a:r>
              <a:rPr lang="en-US" altLang="zh-CN" sz="1200" i="0" dirty="0">
                <a:solidFill>
                  <a:srgbClr val="0070C0"/>
                </a:solidFill>
                <a:effectLst/>
              </a:rPr>
              <a:t>of</a:t>
            </a:r>
            <a:r>
              <a:rPr lang="zh-CN" altLang="en-US" sz="1200" i="0" dirty="0">
                <a:solidFill>
                  <a:srgbClr val="0070C0"/>
                </a:solidFill>
                <a:effectLst/>
              </a:rPr>
              <a:t> </a:t>
            </a:r>
            <a:r>
              <a:rPr kumimoji="1" lang="en-US" altLang="zh-CN" sz="1200" dirty="0" err="1">
                <a:solidFill>
                  <a:srgbClr val="0070C0"/>
                </a:solidFill>
              </a:rPr>
              <a:t>Svchost.exe</a:t>
            </a:r>
            <a:r>
              <a:rPr kumimoji="1" lang="en-US" altLang="zh-CN" sz="1200" dirty="0">
                <a:solidFill>
                  <a:srgbClr val="0070C0"/>
                </a:solidFill>
              </a:rPr>
              <a:t>)</a:t>
            </a:r>
            <a:endParaRPr kumimoji="1"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7E353DA-7D6B-5D46-AC57-53799EA534F2}"/>
              </a:ext>
            </a:extLst>
          </p:cNvPr>
          <p:cNvSpPr txBox="1"/>
          <p:nvPr/>
        </p:nvSpPr>
        <p:spPr>
          <a:xfrm>
            <a:off x="2288893" y="2164511"/>
            <a:ext cx="2269357" cy="492443"/>
          </a:xfrm>
          <a:prstGeom prst="rect">
            <a:avLst/>
          </a:prstGeom>
          <a:solidFill>
            <a:schemeClr val="bg1">
              <a:alpha val="31969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CN" sz="1400" b="1" i="0" dirty="0">
                <a:solidFill>
                  <a:srgbClr val="0070C0"/>
                </a:solidFill>
                <a:effectLst/>
              </a:rPr>
              <a:t>legitimate process</a:t>
            </a:r>
            <a:r>
              <a:rPr lang="en-US" altLang="zh-CN" sz="1400" b="1" i="0" dirty="0">
                <a:solidFill>
                  <a:srgbClr val="0070C0"/>
                </a:solidFill>
                <a:effectLst/>
              </a:rPr>
              <a:t>es</a:t>
            </a:r>
          </a:p>
          <a:p>
            <a:pPr algn="ctr"/>
            <a:r>
              <a:rPr kumimoji="1" lang="en-US" altLang="zh-CN" sz="1200" dirty="0">
                <a:solidFill>
                  <a:srgbClr val="0070C0"/>
                </a:solidFill>
              </a:rPr>
              <a:t>(e.g.,</a:t>
            </a:r>
            <a:r>
              <a:rPr kumimoji="1" lang="zh-CN" altLang="en-US" sz="1200" dirty="0">
                <a:solidFill>
                  <a:srgbClr val="0070C0"/>
                </a:solidFill>
              </a:rPr>
              <a:t> </a:t>
            </a:r>
            <a:r>
              <a:rPr kumimoji="1" lang="en-US" altLang="zh-CN" sz="1200" dirty="0" err="1">
                <a:solidFill>
                  <a:srgbClr val="0070C0"/>
                </a:solidFill>
              </a:rPr>
              <a:t>Svchost.exe</a:t>
            </a:r>
            <a:r>
              <a:rPr kumimoji="1" lang="en-US" altLang="zh-CN" sz="1200" dirty="0">
                <a:solidFill>
                  <a:srgbClr val="0070C0"/>
                </a:solidFill>
              </a:rPr>
              <a:t>)</a:t>
            </a:r>
            <a:endParaRPr kumimoji="1"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989E0CA-19F8-AE44-A691-17EC0B28333A}"/>
              </a:ext>
            </a:extLst>
          </p:cNvPr>
          <p:cNvSpPr/>
          <p:nvPr/>
        </p:nvSpPr>
        <p:spPr>
          <a:xfrm>
            <a:off x="2192854" y="2824709"/>
            <a:ext cx="2489200" cy="132395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6944F29-0EE8-9C40-835B-A1AF048A98BE}"/>
              </a:ext>
            </a:extLst>
          </p:cNvPr>
          <p:cNvSpPr txBox="1"/>
          <p:nvPr/>
        </p:nvSpPr>
        <p:spPr>
          <a:xfrm>
            <a:off x="2328320" y="2932979"/>
            <a:ext cx="2141801" cy="307777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CN" sz="1400" i="0" dirty="0">
                <a:solidFill>
                  <a:srgbClr val="FF0000"/>
                </a:solidFill>
                <a:effectLst/>
              </a:rPr>
              <a:t>Illegitimate process</a:t>
            </a:r>
            <a:r>
              <a:rPr lang="en-US" altLang="zh-CN" sz="1400" i="0" dirty="0">
                <a:solidFill>
                  <a:srgbClr val="FF0000"/>
                </a:solidFill>
                <a:effectLst/>
              </a:rPr>
              <a:t>es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6BA46A6-FD2E-7E40-BB2B-FAA6DE9964E4}"/>
              </a:ext>
            </a:extLst>
          </p:cNvPr>
          <p:cNvSpPr txBox="1"/>
          <p:nvPr/>
        </p:nvSpPr>
        <p:spPr>
          <a:xfrm>
            <a:off x="2327963" y="3732642"/>
            <a:ext cx="2239372" cy="307777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CN" sz="1400" b="1" i="0" dirty="0">
                <a:solidFill>
                  <a:schemeClr val="bg2">
                    <a:lumMod val="25000"/>
                  </a:schemeClr>
                </a:solidFill>
                <a:effectLst/>
              </a:rPr>
              <a:t>uncertain</a:t>
            </a:r>
            <a:r>
              <a:rPr lang="en" altLang="zh-CN" sz="1400" i="0" dirty="0">
                <a:solidFill>
                  <a:schemeClr val="bg2">
                    <a:lumMod val="25000"/>
                  </a:schemeClr>
                </a:solidFill>
                <a:effectLst/>
              </a:rPr>
              <a:t> process</a:t>
            </a:r>
            <a:r>
              <a:rPr lang="en-US" altLang="zh-CN" sz="1400" i="0" dirty="0">
                <a:solidFill>
                  <a:schemeClr val="bg2">
                    <a:lumMod val="25000"/>
                  </a:schemeClr>
                </a:solidFill>
                <a:effectLst/>
              </a:rPr>
              <a:t>es</a:t>
            </a:r>
            <a:endParaRPr kumimoji="1" lang="zh-CN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CCA5EFF-0FE0-AA4C-B35A-18C63CAF5D31}"/>
              </a:ext>
            </a:extLst>
          </p:cNvPr>
          <p:cNvSpPr txBox="1"/>
          <p:nvPr/>
        </p:nvSpPr>
        <p:spPr>
          <a:xfrm>
            <a:off x="2093423" y="1693580"/>
            <a:ext cx="2496453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</a:rPr>
              <a:t>Process Preprocessing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8" name="Rectangle">
            <a:extLst>
              <a:ext uri="{FF2B5EF4-FFF2-40B4-BE49-F238E27FC236}">
                <a16:creationId xmlns:a16="http://schemas.microsoft.com/office/drawing/2014/main" id="{449007F4-7900-C64A-9662-EED1BE91D509}"/>
              </a:ext>
            </a:extLst>
          </p:cNvPr>
          <p:cNvSpPr/>
          <p:nvPr/>
        </p:nvSpPr>
        <p:spPr>
          <a:xfrm>
            <a:off x="5077636" y="1602223"/>
            <a:ext cx="4045967" cy="3274575"/>
          </a:xfrm>
          <a:custGeom>
            <a:avLst/>
            <a:gdLst>
              <a:gd name="connsiteX0" fmla="*/ 0 w 3013947"/>
              <a:gd name="connsiteY0" fmla="*/ 1222646 h 2445292"/>
              <a:gd name="connsiteX1" fmla="*/ 1513613 w 3013947"/>
              <a:gd name="connsiteY1" fmla="*/ 0 h 2445292"/>
              <a:gd name="connsiteX2" fmla="*/ 3013947 w 3013947"/>
              <a:gd name="connsiteY2" fmla="*/ 1222646 h 2445292"/>
              <a:gd name="connsiteX3" fmla="*/ 1513613 w 3013947"/>
              <a:gd name="connsiteY3" fmla="*/ 2445292 h 244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947" h="2445292">
                <a:moveTo>
                  <a:pt x="0" y="0"/>
                </a:moveTo>
                <a:lnTo>
                  <a:pt x="3013947" y="0"/>
                </a:lnTo>
                <a:lnTo>
                  <a:pt x="3013947" y="2445292"/>
                </a:lnTo>
                <a:lnTo>
                  <a:pt x="0" y="24452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7600" cap="flat">
            <a:solidFill>
              <a:srgbClr val="323232"/>
            </a:solidFill>
            <a:miter/>
          </a:ln>
        </p:spPr>
        <p:txBody>
          <a:bodyPr wrap="square" lIns="0" tIns="0" rIns="0" bIns="0" rtlCol="0" anchor="t"/>
          <a:lstStyle/>
          <a:p>
            <a:pPr algn="l"/>
            <a:endParaRPr sz="1672" dirty="0">
              <a:solidFill>
                <a:srgbClr val="35609F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4267442-7F2D-5A4C-840B-CFF86FB1883D}"/>
              </a:ext>
            </a:extLst>
          </p:cNvPr>
          <p:cNvSpPr/>
          <p:nvPr/>
        </p:nvSpPr>
        <p:spPr>
          <a:xfrm>
            <a:off x="2171964" y="4401116"/>
            <a:ext cx="2282440" cy="406584"/>
          </a:xfrm>
          <a:prstGeom prst="rect">
            <a:avLst/>
          </a:prstGeom>
          <a:solidFill>
            <a:schemeClr val="bg1">
              <a:alpha val="407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accent2">
                    <a:lumMod val="75000"/>
                  </a:schemeClr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  malicious</a:t>
            </a:r>
            <a:endParaRPr kumimoji="1" lang="zh-CN" altLang="en-US" sz="2400" b="1" dirty="0">
              <a:solidFill>
                <a:schemeClr val="accent2">
                  <a:lumMod val="75000"/>
                </a:schemeClr>
              </a:solidFill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5F234CA-FEC4-4041-826E-6989E94BF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245" y="4390468"/>
            <a:ext cx="346079" cy="410466"/>
          </a:xfrm>
          <a:prstGeom prst="rect">
            <a:avLst/>
          </a:prstGeom>
        </p:spPr>
      </p:pic>
      <p:sp>
        <p:nvSpPr>
          <p:cNvPr id="72" name="文本框 71">
            <a:extLst>
              <a:ext uri="{FF2B5EF4-FFF2-40B4-BE49-F238E27FC236}">
                <a16:creationId xmlns:a16="http://schemas.microsoft.com/office/drawing/2014/main" id="{5563FF74-5212-5D45-8523-2219551B1504}"/>
              </a:ext>
            </a:extLst>
          </p:cNvPr>
          <p:cNvSpPr txBox="1"/>
          <p:nvPr/>
        </p:nvSpPr>
        <p:spPr>
          <a:xfrm>
            <a:off x="5251997" y="1698045"/>
            <a:ext cx="3697243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</a:rPr>
              <a:t>Constraints Generation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3AAA17B-84EA-B54D-8D87-CCA9E87396AE}"/>
              </a:ext>
            </a:extLst>
          </p:cNvPr>
          <p:cNvSpPr/>
          <p:nvPr/>
        </p:nvSpPr>
        <p:spPr>
          <a:xfrm>
            <a:off x="5401453" y="2160827"/>
            <a:ext cx="3427237" cy="2607819"/>
          </a:xfrm>
          <a:prstGeom prst="rect">
            <a:avLst/>
          </a:prstGeom>
          <a:solidFill>
            <a:schemeClr val="bg1">
              <a:alpha val="40785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9A6BDC7-7F1B-6843-832B-FD066AF0464B}"/>
              </a:ext>
            </a:extLst>
          </p:cNvPr>
          <p:cNvSpPr txBox="1"/>
          <p:nvPr/>
        </p:nvSpPr>
        <p:spPr>
          <a:xfrm>
            <a:off x="5776098" y="2316837"/>
            <a:ext cx="2132225" cy="307777"/>
          </a:xfrm>
          <a:prstGeom prst="rect">
            <a:avLst/>
          </a:prstGeom>
          <a:solidFill>
            <a:schemeClr val="accent1">
              <a:lumMod val="60000"/>
              <a:lumOff val="40000"/>
              <a:alpha val="4491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rgbClr val="0070C0"/>
                </a:solidFill>
              </a:rPr>
              <a:t>Process Behavior Tree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06007D49-2DAE-BC4C-9DCC-15EA0A48FC34}"/>
              </a:ext>
            </a:extLst>
          </p:cNvPr>
          <p:cNvSpPr txBox="1"/>
          <p:nvPr/>
        </p:nvSpPr>
        <p:spPr>
          <a:xfrm>
            <a:off x="5773094" y="2866641"/>
            <a:ext cx="2132224" cy="307777"/>
          </a:xfrm>
          <a:prstGeom prst="rect">
            <a:avLst/>
          </a:prstGeom>
          <a:solidFill>
            <a:schemeClr val="accent1">
              <a:lumMod val="60000"/>
              <a:lumOff val="40000"/>
              <a:alpha val="4491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rgbClr val="0070C0"/>
                </a:solidFill>
              </a:rPr>
              <a:t>Command Execution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3F27E579-5B95-914F-848B-7ED4D67AFCEB}"/>
              </a:ext>
            </a:extLst>
          </p:cNvPr>
          <p:cNvSpPr txBox="1"/>
          <p:nvPr/>
        </p:nvSpPr>
        <p:spPr>
          <a:xfrm>
            <a:off x="5775488" y="3945909"/>
            <a:ext cx="1221726" cy="738664"/>
          </a:xfrm>
          <a:prstGeom prst="rect">
            <a:avLst/>
          </a:prstGeom>
          <a:solidFill>
            <a:schemeClr val="accent1">
              <a:lumMod val="60000"/>
              <a:lumOff val="40000"/>
              <a:alpha val="4491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rgbClr val="0070C0"/>
                </a:solidFill>
              </a:rPr>
              <a:t>Explanation</a:t>
            </a:r>
          </a:p>
          <a:p>
            <a:pPr algn="ctr"/>
            <a:r>
              <a:rPr kumimoji="1" lang="zh-CN" altLang="en-US" sz="1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1400" b="1" dirty="0">
                <a:solidFill>
                  <a:srgbClr val="0070C0"/>
                </a:solidFill>
              </a:rPr>
              <a:t>&amp;</a:t>
            </a:r>
            <a:r>
              <a:rPr kumimoji="1" lang="zh-CN" altLang="en-US" sz="1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1400" b="1" dirty="0">
                <a:solidFill>
                  <a:srgbClr val="0070C0"/>
                </a:solidFill>
              </a:rPr>
              <a:t>Validation</a:t>
            </a:r>
            <a:endParaRPr kumimoji="1" lang="zh-CN" altLang="en-US" sz="1400" b="1" dirty="0">
              <a:solidFill>
                <a:srgbClr val="0070C0"/>
              </a:solidFill>
            </a:endParaRPr>
          </a:p>
        </p:txBody>
      </p:sp>
      <p:sp>
        <p:nvSpPr>
          <p:cNvPr id="80" name="Rectangle">
            <a:extLst>
              <a:ext uri="{FF2B5EF4-FFF2-40B4-BE49-F238E27FC236}">
                <a16:creationId xmlns:a16="http://schemas.microsoft.com/office/drawing/2014/main" id="{172D23B1-5744-E542-A145-94E4EC7E73BF}"/>
              </a:ext>
            </a:extLst>
          </p:cNvPr>
          <p:cNvSpPr/>
          <p:nvPr/>
        </p:nvSpPr>
        <p:spPr>
          <a:xfrm>
            <a:off x="9336526" y="1602224"/>
            <a:ext cx="2052873" cy="3274574"/>
          </a:xfrm>
          <a:custGeom>
            <a:avLst/>
            <a:gdLst>
              <a:gd name="connsiteX0" fmla="*/ 0 w 3013947"/>
              <a:gd name="connsiteY0" fmla="*/ 1222646 h 2445292"/>
              <a:gd name="connsiteX1" fmla="*/ 1513613 w 3013947"/>
              <a:gd name="connsiteY1" fmla="*/ 0 h 2445292"/>
              <a:gd name="connsiteX2" fmla="*/ 3013947 w 3013947"/>
              <a:gd name="connsiteY2" fmla="*/ 1222646 h 2445292"/>
              <a:gd name="connsiteX3" fmla="*/ 1513613 w 3013947"/>
              <a:gd name="connsiteY3" fmla="*/ 2445292 h 244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947" h="2445292">
                <a:moveTo>
                  <a:pt x="0" y="0"/>
                </a:moveTo>
                <a:lnTo>
                  <a:pt x="3013947" y="0"/>
                </a:lnTo>
                <a:lnTo>
                  <a:pt x="3013947" y="2445292"/>
                </a:lnTo>
                <a:lnTo>
                  <a:pt x="0" y="2445292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solidFill>
              <a:srgbClr val="323232"/>
            </a:solidFill>
            <a:miter/>
          </a:ln>
        </p:spPr>
        <p:txBody>
          <a:bodyPr wrap="square" lIns="0" tIns="0" rIns="0" bIns="0" rtlCol="0" anchor="t"/>
          <a:lstStyle/>
          <a:p>
            <a:pPr algn="l"/>
            <a:endParaRPr sz="1672" dirty="0">
              <a:solidFill>
                <a:srgbClr val="35609F"/>
              </a:solidFill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6D5F83C2-C7FB-7949-B445-3977C5E72844}"/>
              </a:ext>
            </a:extLst>
          </p:cNvPr>
          <p:cNvSpPr txBox="1"/>
          <p:nvPr/>
        </p:nvSpPr>
        <p:spPr>
          <a:xfrm>
            <a:off x="9411632" y="1699161"/>
            <a:ext cx="1928292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</a:rPr>
              <a:t>Threat Detection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E7F1CA1-1B1A-3D44-940F-50A765ACF120}"/>
              </a:ext>
            </a:extLst>
          </p:cNvPr>
          <p:cNvSpPr txBox="1"/>
          <p:nvPr/>
        </p:nvSpPr>
        <p:spPr>
          <a:xfrm>
            <a:off x="7685793" y="4327056"/>
            <a:ext cx="12945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200" b="1" dirty="0">
                <a:solidFill>
                  <a:srgbClr val="0070C0"/>
                </a:solidFill>
                <a:cs typeface="Calibri" panose="020F0502020204030204" pitchFamily="34" charset="0"/>
              </a:rPr>
              <a:t>Constraints list</a:t>
            </a:r>
            <a:endParaRPr kumimoji="1" lang="en-US" altLang="zh-CN" sz="1200" dirty="0">
              <a:solidFill>
                <a:schemeClr val="accent3">
                  <a:lumMod val="50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DC3E1FDE-E47C-DB40-BA68-7C5023D9DFFD}"/>
              </a:ext>
            </a:extLst>
          </p:cNvPr>
          <p:cNvSpPr/>
          <p:nvPr/>
        </p:nvSpPr>
        <p:spPr>
          <a:xfrm>
            <a:off x="9453967" y="2321856"/>
            <a:ext cx="1817544" cy="8739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C656C62B-0488-1B4C-887D-B3A626E0370A}"/>
              </a:ext>
            </a:extLst>
          </p:cNvPr>
          <p:cNvSpPr/>
          <p:nvPr/>
        </p:nvSpPr>
        <p:spPr>
          <a:xfrm>
            <a:off x="9493743" y="3757196"/>
            <a:ext cx="1811636" cy="873920"/>
          </a:xfrm>
          <a:prstGeom prst="rect">
            <a:avLst/>
          </a:prstGeom>
          <a:solidFill>
            <a:schemeClr val="bg1">
              <a:alpha val="40785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" altLang="zh-CN" sz="1050" i="1" dirty="0">
              <a:solidFill>
                <a:srgbClr val="D3AF86"/>
              </a:solidFill>
              <a:effectLst/>
            </a:endParaRPr>
          </a:p>
          <a:p>
            <a:endParaRPr lang="en" altLang="zh-CN" sz="1000" i="1" dirty="0">
              <a:solidFill>
                <a:srgbClr val="D3AF86"/>
              </a:solidFill>
            </a:endParaRPr>
          </a:p>
          <a:p>
            <a:r>
              <a:rPr lang="en" altLang="zh-CN" sz="1000" i="1" dirty="0">
                <a:solidFill>
                  <a:schemeClr val="accent3">
                    <a:lumMod val="50000"/>
                  </a:schemeClr>
                </a:solidFill>
                <a:effectLst/>
              </a:rPr>
              <a:t>"8:11:16.4157251 AM","powershell.exe","2900",”Fork","C:\Users\</a:t>
            </a:r>
            <a:r>
              <a:rPr lang="en" altLang="zh-CN" sz="1000" i="1" dirty="0" err="1">
                <a:solidFill>
                  <a:schemeClr val="accent3">
                    <a:lumMod val="50000"/>
                  </a:schemeClr>
                </a:solidFill>
                <a:effectLst/>
              </a:rPr>
              <a:t>azureuser</a:t>
            </a:r>
            <a:r>
              <a:rPr lang="en" altLang="zh-CN" sz="1000" i="1" dirty="0">
                <a:solidFill>
                  <a:schemeClr val="accent3">
                    <a:lumMod val="50000"/>
                  </a:schemeClr>
                </a:solidFill>
                <a:effectLst/>
              </a:rPr>
              <a:t>\</a:t>
            </a:r>
            <a:r>
              <a:rPr lang="en" altLang="zh-CN" sz="1000" i="1" dirty="0" err="1">
                <a:solidFill>
                  <a:schemeClr val="accent3">
                    <a:lumMod val="50000"/>
                  </a:schemeClr>
                </a:solidFill>
                <a:effectLst/>
              </a:rPr>
              <a:t>svchost.exe</a:t>
            </a:r>
            <a:r>
              <a:rPr lang="en" altLang="zh-CN" sz="1000" i="1" dirty="0">
                <a:solidFill>
                  <a:schemeClr val="accent3">
                    <a:lumMod val="50000"/>
                  </a:schemeClr>
                </a:solidFill>
                <a:effectLst/>
              </a:rPr>
              <a:t>"</a:t>
            </a:r>
          </a:p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13DD690-9D34-DD40-8DAF-A666553EC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24413" y="3810053"/>
            <a:ext cx="427334" cy="39884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BA86881-81E9-E44F-907E-D266BED032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9979172" y="3316353"/>
            <a:ext cx="517381" cy="315197"/>
          </a:xfrm>
          <a:prstGeom prst="rect">
            <a:avLst/>
          </a:prstGeom>
        </p:spPr>
      </p:pic>
      <p:sp>
        <p:nvSpPr>
          <p:cNvPr id="88" name="右箭头 87">
            <a:extLst>
              <a:ext uri="{FF2B5EF4-FFF2-40B4-BE49-F238E27FC236}">
                <a16:creationId xmlns:a16="http://schemas.microsoft.com/office/drawing/2014/main" id="{E1F125A6-B024-BC4E-AF45-FF996D9A9F67}"/>
              </a:ext>
            </a:extLst>
          </p:cNvPr>
          <p:cNvSpPr/>
          <p:nvPr/>
        </p:nvSpPr>
        <p:spPr>
          <a:xfrm>
            <a:off x="1736308" y="2337445"/>
            <a:ext cx="210847" cy="28647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91" name="右箭头 90">
            <a:extLst>
              <a:ext uri="{FF2B5EF4-FFF2-40B4-BE49-F238E27FC236}">
                <a16:creationId xmlns:a16="http://schemas.microsoft.com/office/drawing/2014/main" id="{394C58D4-9783-DA4E-85E5-A6CBC8307C5B}"/>
              </a:ext>
            </a:extLst>
          </p:cNvPr>
          <p:cNvSpPr/>
          <p:nvPr/>
        </p:nvSpPr>
        <p:spPr>
          <a:xfrm rot="5400000">
            <a:off x="3298237" y="4153390"/>
            <a:ext cx="220130" cy="346168"/>
          </a:xfrm>
          <a:prstGeom prst="rightArrow">
            <a:avLst>
              <a:gd name="adj1" fmla="val 42971"/>
              <a:gd name="adj2" fmla="val 46154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95" name="右箭头 94">
            <a:extLst>
              <a:ext uri="{FF2B5EF4-FFF2-40B4-BE49-F238E27FC236}">
                <a16:creationId xmlns:a16="http://schemas.microsoft.com/office/drawing/2014/main" id="{722DDF1E-172D-F94C-8F1B-CD305EC0B610}"/>
              </a:ext>
            </a:extLst>
          </p:cNvPr>
          <p:cNvSpPr/>
          <p:nvPr/>
        </p:nvSpPr>
        <p:spPr>
          <a:xfrm>
            <a:off x="7023459" y="4202575"/>
            <a:ext cx="275322" cy="26845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id="{77906391-1D95-EE40-8BCA-3BA2C66AB648}"/>
              </a:ext>
            </a:extLst>
          </p:cNvPr>
          <p:cNvCxnSpPr>
            <a:cxnSpLocks/>
            <a:stCxn id="20" idx="3"/>
            <a:endCxn id="85" idx="1"/>
          </p:cNvCxnSpPr>
          <p:nvPr/>
        </p:nvCxnSpPr>
        <p:spPr>
          <a:xfrm flipV="1">
            <a:off x="7762001" y="2758816"/>
            <a:ext cx="1691966" cy="1553289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CE63EE8-10F2-DC4D-84B4-00521CD311A0}"/>
              </a:ext>
            </a:extLst>
          </p:cNvPr>
          <p:cNvSpPr txBox="1"/>
          <p:nvPr/>
        </p:nvSpPr>
        <p:spPr>
          <a:xfrm>
            <a:off x="11538316" y="3118620"/>
            <a:ext cx="12506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600" b="1" dirty="0">
                <a:solidFill>
                  <a:schemeClr val="accent2">
                    <a:lumMod val="75000"/>
                  </a:schemeClr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Malicious</a:t>
            </a:r>
            <a:endParaRPr lang="zh-CN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BA3E4138-ABCB-4741-A96B-43A85CD846E5}"/>
              </a:ext>
            </a:extLst>
          </p:cNvPr>
          <p:cNvSpPr txBox="1"/>
          <p:nvPr/>
        </p:nvSpPr>
        <p:spPr>
          <a:xfrm>
            <a:off x="11625574" y="3543811"/>
            <a:ext cx="1169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600" b="1" dirty="0">
                <a:solidFill>
                  <a:srgbClr val="0070C0"/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Normal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6EB2339-CF28-A743-AEFA-523A9CBB155E}"/>
              </a:ext>
            </a:extLst>
          </p:cNvPr>
          <p:cNvSpPr txBox="1"/>
          <p:nvPr/>
        </p:nvSpPr>
        <p:spPr>
          <a:xfrm>
            <a:off x="2387588" y="3212786"/>
            <a:ext cx="2048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FF0000"/>
                </a:solidFill>
              </a:rPr>
              <a:t>(e.g.,</a:t>
            </a:r>
            <a:r>
              <a:rPr kumimoji="1" lang="zh-CN" altLang="en-US" sz="1200" dirty="0">
                <a:solidFill>
                  <a:srgbClr val="FF0000"/>
                </a:solidFill>
              </a:rPr>
              <a:t> </a:t>
            </a:r>
            <a:r>
              <a:rPr kumimoji="1" lang="en-US" altLang="zh-CN" sz="1200" dirty="0" err="1">
                <a:solidFill>
                  <a:srgbClr val="FF0000"/>
                </a:solidFill>
              </a:rPr>
              <a:t>Xtmp.exe</a:t>
            </a:r>
            <a:r>
              <a:rPr kumimoji="1" lang="en-US" altLang="zh-CN" sz="1200" dirty="0">
                <a:solidFill>
                  <a:srgbClr val="FF0000"/>
                </a:solidFill>
              </a:rPr>
              <a:t>, </a:t>
            </a:r>
            <a:r>
              <a:rPr kumimoji="1" lang="en-US" altLang="zh-CN" sz="1200" b="1" dirty="0">
                <a:solidFill>
                  <a:srgbClr val="FF0000"/>
                </a:solidFill>
              </a:rPr>
              <a:t>svch0st</a:t>
            </a:r>
            <a:r>
              <a:rPr kumimoji="1" lang="en-US" altLang="zh-CN" sz="1200" dirty="0">
                <a:solidFill>
                  <a:srgbClr val="FF0000"/>
                </a:solidFill>
              </a:rPr>
              <a:t>.exe)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4" name="标题 2">
            <a:extLst>
              <a:ext uri="{FF2B5EF4-FFF2-40B4-BE49-F238E27FC236}">
                <a16:creationId xmlns:a16="http://schemas.microsoft.com/office/drawing/2014/main" id="{706A6079-5BC9-014E-8F8E-E01274B13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00" y="102400"/>
            <a:ext cx="11360800" cy="524800"/>
          </a:xfrm>
        </p:spPr>
        <p:txBody>
          <a:bodyPr/>
          <a:lstStyle/>
          <a:p>
            <a:r>
              <a:rPr lang="en-US" altLang="zh-CN" dirty="0">
                <a:latin typeface="+mn-lt"/>
              </a:rPr>
              <a:t>Overview</a:t>
            </a:r>
            <a:endParaRPr lang="zh-CN" altLang="en-US" dirty="0">
              <a:latin typeface="+mn-lt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8213DDC-CD7E-0448-A4E6-F5A3E2D210AC}"/>
              </a:ext>
            </a:extLst>
          </p:cNvPr>
          <p:cNvSpPr txBox="1"/>
          <p:nvPr/>
        </p:nvSpPr>
        <p:spPr>
          <a:xfrm>
            <a:off x="5778347" y="3419683"/>
            <a:ext cx="2132224" cy="307777"/>
          </a:xfrm>
          <a:prstGeom prst="rect">
            <a:avLst/>
          </a:prstGeom>
          <a:solidFill>
            <a:schemeClr val="accent1">
              <a:lumMod val="60000"/>
              <a:lumOff val="40000"/>
              <a:alpha val="4491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rgbClr val="0070C0"/>
                </a:solidFill>
              </a:rPr>
              <a:t>Constraint Extraction</a:t>
            </a:r>
          </a:p>
        </p:txBody>
      </p:sp>
      <p:sp>
        <p:nvSpPr>
          <p:cNvPr id="15" name="右箭头 87">
            <a:extLst>
              <a:ext uri="{FF2B5EF4-FFF2-40B4-BE49-F238E27FC236}">
                <a16:creationId xmlns:a16="http://schemas.microsoft.com/office/drawing/2014/main" id="{68422DD2-7CBC-343A-14EF-66A0D65237EB}"/>
              </a:ext>
            </a:extLst>
          </p:cNvPr>
          <p:cNvSpPr/>
          <p:nvPr/>
        </p:nvSpPr>
        <p:spPr>
          <a:xfrm>
            <a:off x="1737270" y="3462867"/>
            <a:ext cx="210847" cy="28647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5" name="右箭头 87">
            <a:extLst>
              <a:ext uri="{FF2B5EF4-FFF2-40B4-BE49-F238E27FC236}">
                <a16:creationId xmlns:a16="http://schemas.microsoft.com/office/drawing/2014/main" id="{93CE85F4-880B-C8BE-A6D8-70832BE3CDB9}"/>
              </a:ext>
            </a:extLst>
          </p:cNvPr>
          <p:cNvSpPr/>
          <p:nvPr/>
        </p:nvSpPr>
        <p:spPr>
          <a:xfrm>
            <a:off x="4589876" y="2328396"/>
            <a:ext cx="727178" cy="28647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cxnSp>
        <p:nvCxnSpPr>
          <p:cNvPr id="36" name="肘形连接符 23">
            <a:extLst>
              <a:ext uri="{FF2B5EF4-FFF2-40B4-BE49-F238E27FC236}">
                <a16:creationId xmlns:a16="http://schemas.microsoft.com/office/drawing/2014/main" id="{F3242019-983E-106E-32C3-4CF298D88FE5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4360320" y="2540000"/>
            <a:ext cx="397934" cy="817034"/>
          </a:xfrm>
          <a:prstGeom prst="bentConnector2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69">
            <a:extLst>
              <a:ext uri="{FF2B5EF4-FFF2-40B4-BE49-F238E27FC236}">
                <a16:creationId xmlns:a16="http://schemas.microsoft.com/office/drawing/2014/main" id="{04BECC4F-BB3D-AB58-AB30-23336DBA913B}"/>
              </a:ext>
            </a:extLst>
          </p:cNvPr>
          <p:cNvSpPr/>
          <p:nvPr/>
        </p:nvSpPr>
        <p:spPr>
          <a:xfrm>
            <a:off x="3428987" y="3251201"/>
            <a:ext cx="931333" cy="211666"/>
          </a:xfrm>
          <a:prstGeom prst="rect">
            <a:avLst/>
          </a:prstGeom>
          <a:noFill/>
          <a:ln w="28575">
            <a:solidFill>
              <a:srgbClr val="2D72B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b="1" dirty="0">
              <a:solidFill>
                <a:srgbClr val="FF0000"/>
              </a:solidFill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DD6B197-6DFE-3349-B2BF-C7BBC3B9ABC6}"/>
              </a:ext>
            </a:extLst>
          </p:cNvPr>
          <p:cNvSpPr txBox="1"/>
          <p:nvPr/>
        </p:nvSpPr>
        <p:spPr>
          <a:xfrm>
            <a:off x="3743452" y="3432076"/>
            <a:ext cx="10711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200" b="1" dirty="0" err="1">
                <a:solidFill>
                  <a:srgbClr val="0070C0"/>
                </a:solidFill>
              </a:rPr>
              <a:t>Svchost.exe</a:t>
            </a:r>
            <a:r>
              <a:rPr kumimoji="1" lang="en-US" altLang="zh-CN" sz="1200" b="1" dirty="0">
                <a:solidFill>
                  <a:srgbClr val="0070C0"/>
                </a:solidFill>
              </a:rPr>
              <a:t> </a:t>
            </a:r>
            <a:endParaRPr lang="zh-CN" altLang="en-US" sz="1200" b="1" dirty="0"/>
          </a:p>
        </p:txBody>
      </p:sp>
      <p:cxnSp>
        <p:nvCxnSpPr>
          <p:cNvPr id="60" name="肘形连接符 23">
            <a:extLst>
              <a:ext uri="{FF2B5EF4-FFF2-40B4-BE49-F238E27FC236}">
                <a16:creationId xmlns:a16="http://schemas.microsoft.com/office/drawing/2014/main" id="{A0709D43-4F9B-DA9F-AA21-EAA998F2F096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4986699" y="2472267"/>
            <a:ext cx="5412862" cy="2158849"/>
          </a:xfrm>
          <a:prstGeom prst="bentConnector4">
            <a:avLst>
              <a:gd name="adj1" fmla="val -130"/>
              <a:gd name="adj2" fmla="val 12157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图片 86">
            <a:extLst>
              <a:ext uri="{FF2B5EF4-FFF2-40B4-BE49-F238E27FC236}">
                <a16:creationId xmlns:a16="http://schemas.microsoft.com/office/drawing/2014/main" id="{A432F823-B0C7-D141-9353-F3DF92D5E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9522" y="2645777"/>
            <a:ext cx="432225" cy="512638"/>
          </a:xfrm>
          <a:prstGeom prst="rect">
            <a:avLst/>
          </a:prstGeom>
        </p:spPr>
      </p:pic>
      <p:sp>
        <p:nvSpPr>
          <p:cNvPr id="107" name="右箭头 106">
            <a:extLst>
              <a:ext uri="{FF2B5EF4-FFF2-40B4-BE49-F238E27FC236}">
                <a16:creationId xmlns:a16="http://schemas.microsoft.com/office/drawing/2014/main" id="{390A95BB-E24A-FB47-95B8-4B99FF8765C5}"/>
              </a:ext>
            </a:extLst>
          </p:cNvPr>
          <p:cNvSpPr/>
          <p:nvPr/>
        </p:nvSpPr>
        <p:spPr>
          <a:xfrm>
            <a:off x="10395461" y="3390517"/>
            <a:ext cx="1407361" cy="213214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5AED2E75-55AF-E949-9269-9656FBEAAA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1432" y="4062828"/>
            <a:ext cx="430569" cy="49855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15191"/>
              </a:srgbClr>
            </a:outerShdw>
          </a:effectLst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274C888A-1C2E-34EF-C78A-4EDC5DD7A00E}"/>
              </a:ext>
            </a:extLst>
          </p:cNvPr>
          <p:cNvSpPr txBox="1"/>
          <p:nvPr/>
        </p:nvSpPr>
        <p:spPr>
          <a:xfrm>
            <a:off x="11873887" y="3314189"/>
            <a:ext cx="6551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600" b="1" dirty="0">
                <a:solidFill>
                  <a:schemeClr val="accent3">
                    <a:lumMod val="50000"/>
                  </a:schemeClr>
                </a:solidFill>
                <a:cs typeface="Calibri" panose="020F0502020204030204" pitchFamily="34" charset="0"/>
              </a:rPr>
              <a:t>or</a:t>
            </a:r>
            <a:endParaRPr lang="en-CN" sz="24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B1CD957-5F76-1664-5E2E-0BDFD114E168}"/>
              </a:ext>
            </a:extLst>
          </p:cNvPr>
          <p:cNvSpPr txBox="1"/>
          <p:nvPr/>
        </p:nvSpPr>
        <p:spPr>
          <a:xfrm>
            <a:off x="10371914" y="1084147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D72B7"/>
                </a:solidFill>
              </a:rPr>
              <a:t>Refuter</a:t>
            </a:r>
            <a:endParaRPr lang="en-CN" sz="2400" b="1" dirty="0">
              <a:solidFill>
                <a:srgbClr val="2D72B7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3189E79-01F2-67B3-BB4F-A17165CD75F3}"/>
              </a:ext>
            </a:extLst>
          </p:cNvPr>
          <p:cNvSpPr txBox="1"/>
          <p:nvPr/>
        </p:nvSpPr>
        <p:spPr>
          <a:xfrm>
            <a:off x="9523796" y="3293699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Check</a:t>
            </a:r>
            <a:endParaRPr lang="en-CN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4" name="文本框 56">
            <a:extLst>
              <a:ext uri="{FF2B5EF4-FFF2-40B4-BE49-F238E27FC236}">
                <a16:creationId xmlns:a16="http://schemas.microsoft.com/office/drawing/2014/main" id="{D7530209-A185-6112-C485-2EAF09CBF189}"/>
              </a:ext>
            </a:extLst>
          </p:cNvPr>
          <p:cNvSpPr txBox="1"/>
          <p:nvPr/>
        </p:nvSpPr>
        <p:spPr>
          <a:xfrm>
            <a:off x="2654195" y="1119085"/>
            <a:ext cx="1482050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</a:rPr>
              <a:t> LLM.  Prompt</a:t>
            </a:r>
            <a:endParaRPr kumimoji="1"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45" name="下箭头 113">
            <a:extLst>
              <a:ext uri="{FF2B5EF4-FFF2-40B4-BE49-F238E27FC236}">
                <a16:creationId xmlns:a16="http://schemas.microsoft.com/office/drawing/2014/main" id="{75F72CD2-DDC7-4D4B-F2D4-FA1F755DC71D}"/>
              </a:ext>
            </a:extLst>
          </p:cNvPr>
          <p:cNvSpPr/>
          <p:nvPr/>
        </p:nvSpPr>
        <p:spPr>
          <a:xfrm>
            <a:off x="3150725" y="1474290"/>
            <a:ext cx="430661" cy="311314"/>
          </a:xfrm>
          <a:prstGeom prst="downArrow">
            <a:avLst/>
          </a:prstGeom>
          <a:solidFill>
            <a:schemeClr val="tx2">
              <a:alpha val="71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46" name="文本框 56">
            <a:extLst>
              <a:ext uri="{FF2B5EF4-FFF2-40B4-BE49-F238E27FC236}">
                <a16:creationId xmlns:a16="http://schemas.microsoft.com/office/drawing/2014/main" id="{505F9D01-5F47-CDE5-A4DA-4E460CB032B8}"/>
              </a:ext>
            </a:extLst>
          </p:cNvPr>
          <p:cNvSpPr txBox="1"/>
          <p:nvPr/>
        </p:nvSpPr>
        <p:spPr>
          <a:xfrm>
            <a:off x="6446032" y="1119085"/>
            <a:ext cx="1482050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</a:rPr>
              <a:t> LLM.  Prompt</a:t>
            </a:r>
            <a:endParaRPr kumimoji="1"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47" name="下箭头 113">
            <a:extLst>
              <a:ext uri="{FF2B5EF4-FFF2-40B4-BE49-F238E27FC236}">
                <a16:creationId xmlns:a16="http://schemas.microsoft.com/office/drawing/2014/main" id="{EA85C303-8E21-2E47-F5C6-FF96EEC70F7E}"/>
              </a:ext>
            </a:extLst>
          </p:cNvPr>
          <p:cNvSpPr/>
          <p:nvPr/>
        </p:nvSpPr>
        <p:spPr>
          <a:xfrm>
            <a:off x="7049476" y="1474290"/>
            <a:ext cx="430661" cy="311314"/>
          </a:xfrm>
          <a:prstGeom prst="downArrow">
            <a:avLst/>
          </a:prstGeom>
          <a:solidFill>
            <a:schemeClr val="tx2">
              <a:alpha val="71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" name="右箭头 87">
            <a:extLst>
              <a:ext uri="{FF2B5EF4-FFF2-40B4-BE49-F238E27FC236}">
                <a16:creationId xmlns:a16="http://schemas.microsoft.com/office/drawing/2014/main" id="{E6502096-79BD-6ED9-EEC9-3AA216B87D42}"/>
              </a:ext>
            </a:extLst>
          </p:cNvPr>
          <p:cNvSpPr/>
          <p:nvPr/>
        </p:nvSpPr>
        <p:spPr>
          <a:xfrm rot="5400000">
            <a:off x="6721782" y="2673266"/>
            <a:ext cx="170851" cy="15815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7" name="右箭头 87">
            <a:extLst>
              <a:ext uri="{FF2B5EF4-FFF2-40B4-BE49-F238E27FC236}">
                <a16:creationId xmlns:a16="http://schemas.microsoft.com/office/drawing/2014/main" id="{0285F66D-D9DE-DDFE-FDFE-B4AB3409FEED}"/>
              </a:ext>
            </a:extLst>
          </p:cNvPr>
          <p:cNvSpPr/>
          <p:nvPr/>
        </p:nvSpPr>
        <p:spPr>
          <a:xfrm rot="5400000">
            <a:off x="6721781" y="3228134"/>
            <a:ext cx="170851" cy="15815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" name="右箭头 87">
            <a:extLst>
              <a:ext uri="{FF2B5EF4-FFF2-40B4-BE49-F238E27FC236}">
                <a16:creationId xmlns:a16="http://schemas.microsoft.com/office/drawing/2014/main" id="{09E11508-21CB-D712-A323-FC8AACE9978A}"/>
              </a:ext>
            </a:extLst>
          </p:cNvPr>
          <p:cNvSpPr/>
          <p:nvPr/>
        </p:nvSpPr>
        <p:spPr>
          <a:xfrm rot="5400000">
            <a:off x="6722048" y="3765567"/>
            <a:ext cx="170851" cy="15815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cxnSp>
        <p:nvCxnSpPr>
          <p:cNvPr id="9" name="肘形连接符 23">
            <a:extLst>
              <a:ext uri="{FF2B5EF4-FFF2-40B4-BE49-F238E27FC236}">
                <a16:creationId xmlns:a16="http://schemas.microsoft.com/office/drawing/2014/main" id="{4FB5DBEA-146F-CE1D-0EE1-FB41CE529321}"/>
              </a:ext>
            </a:extLst>
          </p:cNvPr>
          <p:cNvCxnSpPr>
            <a:cxnSpLocks/>
            <a:endCxn id="76" idx="3"/>
          </p:cNvCxnSpPr>
          <p:nvPr/>
        </p:nvCxnSpPr>
        <p:spPr>
          <a:xfrm flipV="1">
            <a:off x="6870091" y="2470726"/>
            <a:ext cx="1038232" cy="780475"/>
          </a:xfrm>
          <a:prstGeom prst="bentConnector3">
            <a:avLst>
              <a:gd name="adj1" fmla="val 122018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3">
            <a:extLst>
              <a:ext uri="{FF2B5EF4-FFF2-40B4-BE49-F238E27FC236}">
                <a16:creationId xmlns:a16="http://schemas.microsoft.com/office/drawing/2014/main" id="{06490327-DC6D-97DF-86AD-9583412518D3}"/>
              </a:ext>
            </a:extLst>
          </p:cNvPr>
          <p:cNvCxnSpPr>
            <a:cxnSpLocks/>
            <a:stCxn id="76" idx="1"/>
            <a:endCxn id="74" idx="1"/>
          </p:cNvCxnSpPr>
          <p:nvPr/>
        </p:nvCxnSpPr>
        <p:spPr>
          <a:xfrm rot="10800000" flipH="1" flipV="1">
            <a:off x="5776097" y="2470726"/>
            <a:ext cx="2249" cy="1102846"/>
          </a:xfrm>
          <a:prstGeom prst="bentConnector3">
            <a:avLst>
              <a:gd name="adj1" fmla="val -10164518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33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">
            <a:extLst>
              <a:ext uri="{FF2B5EF4-FFF2-40B4-BE49-F238E27FC236}">
                <a16:creationId xmlns:a16="http://schemas.microsoft.com/office/drawing/2014/main" id="{D750A85E-1CDC-AB29-F3DB-0E6D3A43B19A}"/>
              </a:ext>
            </a:extLst>
          </p:cNvPr>
          <p:cNvSpPr/>
          <p:nvPr/>
        </p:nvSpPr>
        <p:spPr>
          <a:xfrm>
            <a:off x="1802316" y="1083625"/>
            <a:ext cx="9755769" cy="4536549"/>
          </a:xfrm>
          <a:custGeom>
            <a:avLst/>
            <a:gdLst>
              <a:gd name="connsiteX0" fmla="*/ 0 w 3013947"/>
              <a:gd name="connsiteY0" fmla="*/ 1222646 h 2445292"/>
              <a:gd name="connsiteX1" fmla="*/ 1513613 w 3013947"/>
              <a:gd name="connsiteY1" fmla="*/ 0 h 2445292"/>
              <a:gd name="connsiteX2" fmla="*/ 3013947 w 3013947"/>
              <a:gd name="connsiteY2" fmla="*/ 1222646 h 2445292"/>
              <a:gd name="connsiteX3" fmla="*/ 1513613 w 3013947"/>
              <a:gd name="connsiteY3" fmla="*/ 2445292 h 244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947" h="2445292">
                <a:moveTo>
                  <a:pt x="0" y="0"/>
                </a:moveTo>
                <a:lnTo>
                  <a:pt x="3013947" y="0"/>
                </a:lnTo>
                <a:lnTo>
                  <a:pt x="3013947" y="2445292"/>
                </a:lnTo>
                <a:lnTo>
                  <a:pt x="0" y="2445292"/>
                </a:lnTo>
                <a:lnTo>
                  <a:pt x="0" y="0"/>
                </a:lnTo>
                <a:close/>
              </a:path>
            </a:pathLst>
          </a:custGeom>
          <a:noFill/>
          <a:ln w="28575" cap="flat">
            <a:solidFill>
              <a:srgbClr val="2D72B7"/>
            </a:solidFill>
            <a:prstDash val="solid"/>
            <a:miter/>
          </a:ln>
        </p:spPr>
        <p:txBody>
          <a:bodyPr wrap="square" lIns="0" tIns="0" rIns="0" bIns="0" rtlCol="0" anchor="t"/>
          <a:lstStyle/>
          <a:p>
            <a:pPr algn="l"/>
            <a:endParaRPr sz="1672" dirty="0">
              <a:solidFill>
                <a:srgbClr val="35609F"/>
              </a:solidFill>
            </a:endParaRP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5D052721-7BF6-CDCD-0D9A-4813BF46E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8" y="2081095"/>
            <a:ext cx="1711913" cy="2026125"/>
          </a:xfrm>
          <a:prstGeom prst="rect">
            <a:avLst/>
          </a:prstGeom>
        </p:spPr>
      </p:pic>
      <p:sp>
        <p:nvSpPr>
          <p:cNvPr id="84" name="文本框 83">
            <a:extLst>
              <a:ext uri="{FF2B5EF4-FFF2-40B4-BE49-F238E27FC236}">
                <a16:creationId xmlns:a16="http://schemas.microsoft.com/office/drawing/2014/main" id="{F9380FAF-EF80-C245-8424-6F028CC7A799}"/>
              </a:ext>
            </a:extLst>
          </p:cNvPr>
          <p:cNvSpPr txBox="1"/>
          <p:nvPr/>
        </p:nvSpPr>
        <p:spPr>
          <a:xfrm>
            <a:off x="9397537" y="2297302"/>
            <a:ext cx="19110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zh-CN" sz="1200" b="1" dirty="0" err="1">
                <a:solidFill>
                  <a:srgbClr val="0070C0"/>
                </a:solidFill>
                <a:cs typeface="Calibri" panose="020F0502020204030204" pitchFamily="34" charset="0"/>
              </a:rPr>
              <a:t>Behaviorial</a:t>
            </a:r>
            <a:r>
              <a:rPr kumimoji="1" lang="en" altLang="zh-CN" sz="1200" b="1" dirty="0">
                <a:solidFill>
                  <a:srgbClr val="0070C0"/>
                </a:solidFill>
                <a:cs typeface="Calibri" panose="020F0502020204030204" pitchFamily="34" charset="0"/>
              </a:rPr>
              <a:t> Invariants</a:t>
            </a:r>
            <a:r>
              <a:rPr kumimoji="1" lang="en-US" altLang="zh-CN" sz="1200" b="1" dirty="0">
                <a:solidFill>
                  <a:srgbClr val="0070C0"/>
                </a:solidFill>
                <a:cs typeface="Calibri" panose="020F0502020204030204" pitchFamily="34" charset="0"/>
              </a:rPr>
              <a:t> list:</a:t>
            </a:r>
            <a:endParaRPr kumimoji="1" lang="en-US" altLang="zh-CN" sz="1100" b="1" dirty="0">
              <a:solidFill>
                <a:srgbClr val="0070C0"/>
              </a:solidFill>
              <a:cs typeface="Calibri" panose="020F0502020204030204" pitchFamily="34" charset="0"/>
            </a:endParaRPr>
          </a:p>
          <a:p>
            <a:r>
              <a:rPr kumimoji="1" lang="en-US" altLang="zh-CN" sz="1200" dirty="0">
                <a:solidFill>
                  <a:schemeClr val="accent3">
                    <a:lumMod val="50000"/>
                  </a:schemeClr>
                </a:solidFill>
                <a:cs typeface="Calibri" panose="020F0502020204030204" pitchFamily="34" charset="0"/>
              </a:rPr>
              <a:t>(e.g.,</a:t>
            </a:r>
            <a:r>
              <a:rPr kumimoji="1" lang="zh-CN" altLang="en-US" sz="1200" dirty="0">
                <a:solidFill>
                  <a:schemeClr val="accent3">
                    <a:lumMod val="50000"/>
                  </a:schemeClr>
                </a:solidFill>
                <a:cs typeface="Calibri" panose="020F0502020204030204" pitchFamily="34" charset="0"/>
              </a:rPr>
              <a:t> </a:t>
            </a:r>
            <a:endParaRPr kumimoji="1" lang="en-US" altLang="zh-CN" sz="1200" dirty="0">
              <a:solidFill>
                <a:schemeClr val="accent3">
                  <a:lumMod val="50000"/>
                </a:schemeClr>
              </a:solidFill>
              <a:cs typeface="Calibri" panose="020F0502020204030204" pitchFamily="34" charset="0"/>
            </a:endParaRPr>
          </a:p>
          <a:p>
            <a:r>
              <a:rPr kumimoji="1" lang="en-US" altLang="zh-CN" sz="1200" dirty="0">
                <a:solidFill>
                  <a:schemeClr val="accent3">
                    <a:lumMod val="50000"/>
                  </a:schemeClr>
                </a:solidFill>
                <a:cs typeface="Calibri" panose="020F0502020204030204" pitchFamily="34" charset="0"/>
              </a:rPr>
              <a:t>&lt;</a:t>
            </a:r>
            <a:r>
              <a:rPr kumimoji="1" lang="en-US" altLang="zh-CN" sz="1200" dirty="0" err="1">
                <a:solidFill>
                  <a:schemeClr val="accent3">
                    <a:lumMod val="50000"/>
                  </a:schemeClr>
                </a:solidFill>
                <a:cs typeface="Calibri" panose="020F0502020204030204" pitchFamily="34" charset="0"/>
              </a:rPr>
              <a:t>svchost</a:t>
            </a:r>
            <a:r>
              <a:rPr kumimoji="1" lang="en-US" altLang="zh-CN" sz="1200" dirty="0">
                <a:solidFill>
                  <a:schemeClr val="accent3">
                    <a:lumMod val="50000"/>
                  </a:schemeClr>
                </a:solidFill>
                <a:cs typeface="Calibri" panose="020F0502020204030204" pitchFamily="34" charset="0"/>
              </a:rPr>
              <a:t>, </a:t>
            </a:r>
            <a:r>
              <a:rPr kumimoji="1" lang="en-US" altLang="zh-CN" sz="1200" dirty="0" err="1">
                <a:solidFill>
                  <a:schemeClr val="accent3">
                    <a:lumMod val="50000"/>
                  </a:schemeClr>
                </a:solidFill>
                <a:cs typeface="Calibri" panose="020F0502020204030204" pitchFamily="34" charset="0"/>
              </a:rPr>
              <a:t>exection</a:t>
            </a:r>
            <a:r>
              <a:rPr kumimoji="1" lang="en-US" altLang="zh-CN" sz="1200" dirty="0">
                <a:solidFill>
                  <a:schemeClr val="accent3">
                    <a:lumMod val="50000"/>
                  </a:schemeClr>
                </a:solidFill>
                <a:cs typeface="Calibri" panose="020F0502020204030204" pitchFamily="34" charset="0"/>
              </a:rPr>
              <a:t> path&gt;</a:t>
            </a:r>
          </a:p>
          <a:p>
            <a:r>
              <a:rPr kumimoji="1" lang="en-US" altLang="zh-CN" sz="1200" dirty="0">
                <a:solidFill>
                  <a:schemeClr val="accent3">
                    <a:lumMod val="50000"/>
                  </a:schemeClr>
                </a:solidFill>
                <a:cs typeface="Calibri" panose="020F0502020204030204" pitchFamily="34" charset="0"/>
              </a:rPr>
              <a:t>&lt;</a:t>
            </a:r>
            <a:r>
              <a:rPr kumimoji="1" lang="en-US" altLang="zh-CN" sz="1200" dirty="0" err="1">
                <a:solidFill>
                  <a:schemeClr val="accent3">
                    <a:lumMod val="50000"/>
                  </a:schemeClr>
                </a:solidFill>
                <a:cs typeface="Calibri" panose="020F0502020204030204" pitchFamily="34" charset="0"/>
              </a:rPr>
              <a:t>svchost</a:t>
            </a:r>
            <a:r>
              <a:rPr kumimoji="1" lang="en-US" altLang="zh-CN" sz="1200" dirty="0">
                <a:solidFill>
                  <a:schemeClr val="accent3">
                    <a:lumMod val="50000"/>
                  </a:schemeClr>
                </a:solidFill>
                <a:cs typeface="Calibri" panose="020F0502020204030204" pitchFamily="34" charset="0"/>
              </a:rPr>
              <a:t>, parents nodes&gt;</a:t>
            </a:r>
            <a:endParaRPr kumimoji="1"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38" name="Rectangle">
            <a:extLst>
              <a:ext uri="{FF2B5EF4-FFF2-40B4-BE49-F238E27FC236}">
                <a16:creationId xmlns:a16="http://schemas.microsoft.com/office/drawing/2014/main" id="{1416E364-0B17-EF47-8C68-619DB6924E40}"/>
              </a:ext>
            </a:extLst>
          </p:cNvPr>
          <p:cNvSpPr/>
          <p:nvPr/>
        </p:nvSpPr>
        <p:spPr>
          <a:xfrm>
            <a:off x="1925760" y="1602224"/>
            <a:ext cx="2951559" cy="3274575"/>
          </a:xfrm>
          <a:custGeom>
            <a:avLst/>
            <a:gdLst>
              <a:gd name="connsiteX0" fmla="*/ 0 w 3013947"/>
              <a:gd name="connsiteY0" fmla="*/ 1222646 h 2445292"/>
              <a:gd name="connsiteX1" fmla="*/ 1513613 w 3013947"/>
              <a:gd name="connsiteY1" fmla="*/ 0 h 2445292"/>
              <a:gd name="connsiteX2" fmla="*/ 3013947 w 3013947"/>
              <a:gd name="connsiteY2" fmla="*/ 1222646 h 2445292"/>
              <a:gd name="connsiteX3" fmla="*/ 1513613 w 3013947"/>
              <a:gd name="connsiteY3" fmla="*/ 2445292 h 244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947" h="2445292">
                <a:moveTo>
                  <a:pt x="0" y="0"/>
                </a:moveTo>
                <a:lnTo>
                  <a:pt x="3013947" y="0"/>
                </a:lnTo>
                <a:lnTo>
                  <a:pt x="3013947" y="2445292"/>
                </a:lnTo>
                <a:lnTo>
                  <a:pt x="0" y="24452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7600" cap="flat">
            <a:solidFill>
              <a:srgbClr val="323232"/>
            </a:solidFill>
            <a:miter/>
          </a:ln>
        </p:spPr>
        <p:txBody>
          <a:bodyPr wrap="square" lIns="0" tIns="0" rIns="0" bIns="0" rtlCol="0" anchor="t"/>
          <a:lstStyle/>
          <a:p>
            <a:pPr algn="l"/>
            <a:endParaRPr sz="1672" dirty="0">
              <a:solidFill>
                <a:srgbClr val="35609F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618DC47-C34A-3D4D-B42C-D3F543AB7DF8}"/>
              </a:ext>
            </a:extLst>
          </p:cNvPr>
          <p:cNvSpPr txBox="1"/>
          <p:nvPr/>
        </p:nvSpPr>
        <p:spPr>
          <a:xfrm>
            <a:off x="5985504" y="5127731"/>
            <a:ext cx="31500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rgbClr val="0070C0"/>
                </a:solidFill>
              </a:rPr>
              <a:t>Logs</a:t>
            </a:r>
            <a:r>
              <a:rPr kumimoji="1" lang="zh-CN" altLang="en-US" sz="1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1400" b="1" dirty="0">
                <a:solidFill>
                  <a:srgbClr val="0070C0"/>
                </a:solidFill>
              </a:rPr>
              <a:t>of</a:t>
            </a:r>
            <a:r>
              <a:rPr kumimoji="1" lang="zh-CN" altLang="en-US" sz="1400" b="1" dirty="0">
                <a:solidFill>
                  <a:srgbClr val="0070C0"/>
                </a:solidFill>
              </a:rPr>
              <a:t> </a:t>
            </a:r>
            <a:r>
              <a:rPr lang="en" altLang="zh-CN" sz="1400" b="1" i="0" dirty="0">
                <a:solidFill>
                  <a:srgbClr val="0070C0"/>
                </a:solidFill>
                <a:effectLst/>
              </a:rPr>
              <a:t>legitimate</a:t>
            </a:r>
            <a:r>
              <a:rPr lang="zh-CN" altLang="en-US" sz="1400" b="1" i="0" dirty="0">
                <a:solidFill>
                  <a:srgbClr val="0070C0"/>
                </a:solidFill>
                <a:effectLst/>
              </a:rPr>
              <a:t> </a:t>
            </a:r>
            <a:r>
              <a:rPr lang="en" altLang="zh-CN" sz="1400" b="1" i="0" dirty="0">
                <a:solidFill>
                  <a:srgbClr val="0070C0"/>
                </a:solidFill>
                <a:effectLst/>
              </a:rPr>
              <a:t>process</a:t>
            </a:r>
            <a:r>
              <a:rPr lang="en-US" altLang="zh-CN" sz="1400" b="1" i="0" dirty="0">
                <a:solidFill>
                  <a:srgbClr val="0070C0"/>
                </a:solidFill>
                <a:effectLst/>
              </a:rPr>
              <a:t>es</a:t>
            </a:r>
            <a:r>
              <a:rPr lang="en" altLang="zh-CN" sz="1400" b="1" i="0" dirty="0">
                <a:solidFill>
                  <a:srgbClr val="0070C0"/>
                </a:solidFill>
                <a:effectLst/>
              </a:rPr>
              <a:t> </a:t>
            </a:r>
          </a:p>
          <a:p>
            <a:pPr algn="ctr"/>
            <a:r>
              <a:rPr lang="en-US" altLang="zh-CN" sz="1200" i="0" dirty="0">
                <a:solidFill>
                  <a:srgbClr val="0070C0"/>
                </a:solidFill>
                <a:effectLst/>
              </a:rPr>
              <a:t>(e.g.,</a:t>
            </a:r>
            <a:r>
              <a:rPr lang="zh-CN" altLang="en-US" sz="1200" i="0" dirty="0">
                <a:solidFill>
                  <a:srgbClr val="0070C0"/>
                </a:solidFill>
                <a:effectLst/>
              </a:rPr>
              <a:t> </a:t>
            </a:r>
            <a:r>
              <a:rPr lang="en-US" altLang="zh-CN" sz="1200" i="0" dirty="0">
                <a:solidFill>
                  <a:srgbClr val="0070C0"/>
                </a:solidFill>
                <a:effectLst/>
              </a:rPr>
              <a:t>logs</a:t>
            </a:r>
            <a:r>
              <a:rPr lang="zh-CN" altLang="en-US" sz="1200" i="0" dirty="0">
                <a:solidFill>
                  <a:srgbClr val="0070C0"/>
                </a:solidFill>
                <a:effectLst/>
              </a:rPr>
              <a:t> </a:t>
            </a:r>
            <a:r>
              <a:rPr lang="en-US" altLang="zh-CN" sz="1200" i="0" dirty="0">
                <a:solidFill>
                  <a:srgbClr val="0070C0"/>
                </a:solidFill>
                <a:effectLst/>
              </a:rPr>
              <a:t>of</a:t>
            </a:r>
            <a:r>
              <a:rPr lang="zh-CN" altLang="en-US" sz="1200" i="0" dirty="0">
                <a:solidFill>
                  <a:srgbClr val="0070C0"/>
                </a:solidFill>
                <a:effectLst/>
              </a:rPr>
              <a:t> </a:t>
            </a:r>
            <a:r>
              <a:rPr kumimoji="1" lang="en-US" altLang="zh-CN" sz="1200" dirty="0" err="1">
                <a:solidFill>
                  <a:srgbClr val="0070C0"/>
                </a:solidFill>
              </a:rPr>
              <a:t>Svchost.exe</a:t>
            </a:r>
            <a:r>
              <a:rPr kumimoji="1" lang="en-US" altLang="zh-CN" sz="1200" dirty="0">
                <a:solidFill>
                  <a:srgbClr val="0070C0"/>
                </a:solidFill>
              </a:rPr>
              <a:t>)</a:t>
            </a:r>
            <a:endParaRPr kumimoji="1"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7E353DA-7D6B-5D46-AC57-53799EA534F2}"/>
              </a:ext>
            </a:extLst>
          </p:cNvPr>
          <p:cNvSpPr txBox="1"/>
          <p:nvPr/>
        </p:nvSpPr>
        <p:spPr>
          <a:xfrm>
            <a:off x="2288893" y="2164511"/>
            <a:ext cx="2269357" cy="492443"/>
          </a:xfrm>
          <a:prstGeom prst="rect">
            <a:avLst/>
          </a:prstGeom>
          <a:solidFill>
            <a:schemeClr val="bg1">
              <a:alpha val="31969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CN" sz="1400" b="1" i="0" dirty="0">
                <a:solidFill>
                  <a:srgbClr val="0070C0"/>
                </a:solidFill>
                <a:effectLst/>
              </a:rPr>
              <a:t>legitimate process</a:t>
            </a:r>
            <a:r>
              <a:rPr lang="en-US" altLang="zh-CN" sz="1400" b="1" i="0" dirty="0">
                <a:solidFill>
                  <a:srgbClr val="0070C0"/>
                </a:solidFill>
                <a:effectLst/>
              </a:rPr>
              <a:t>es</a:t>
            </a:r>
          </a:p>
          <a:p>
            <a:pPr algn="ctr"/>
            <a:r>
              <a:rPr kumimoji="1" lang="en-US" altLang="zh-CN" sz="1200" dirty="0">
                <a:solidFill>
                  <a:srgbClr val="0070C0"/>
                </a:solidFill>
              </a:rPr>
              <a:t>(e.g.,</a:t>
            </a:r>
            <a:r>
              <a:rPr kumimoji="1" lang="zh-CN" altLang="en-US" sz="1200" dirty="0">
                <a:solidFill>
                  <a:srgbClr val="0070C0"/>
                </a:solidFill>
              </a:rPr>
              <a:t> </a:t>
            </a:r>
            <a:r>
              <a:rPr kumimoji="1" lang="en-US" altLang="zh-CN" sz="1200" dirty="0" err="1">
                <a:solidFill>
                  <a:srgbClr val="0070C0"/>
                </a:solidFill>
              </a:rPr>
              <a:t>Svchost.exe</a:t>
            </a:r>
            <a:r>
              <a:rPr kumimoji="1" lang="en-US" altLang="zh-CN" sz="1200" dirty="0">
                <a:solidFill>
                  <a:srgbClr val="0070C0"/>
                </a:solidFill>
              </a:rPr>
              <a:t>)</a:t>
            </a:r>
            <a:endParaRPr kumimoji="1"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989E0CA-19F8-AE44-A691-17EC0B28333A}"/>
              </a:ext>
            </a:extLst>
          </p:cNvPr>
          <p:cNvSpPr/>
          <p:nvPr/>
        </p:nvSpPr>
        <p:spPr>
          <a:xfrm>
            <a:off x="2192854" y="2824709"/>
            <a:ext cx="2489200" cy="132395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6944F29-0EE8-9C40-835B-A1AF048A98BE}"/>
              </a:ext>
            </a:extLst>
          </p:cNvPr>
          <p:cNvSpPr txBox="1"/>
          <p:nvPr/>
        </p:nvSpPr>
        <p:spPr>
          <a:xfrm>
            <a:off x="2328320" y="2932979"/>
            <a:ext cx="2141801" cy="307777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CN" sz="1400" i="0" dirty="0">
                <a:solidFill>
                  <a:srgbClr val="FF0000"/>
                </a:solidFill>
                <a:effectLst/>
              </a:rPr>
              <a:t>Illegitimate process</a:t>
            </a:r>
            <a:r>
              <a:rPr lang="en-US" altLang="zh-CN" sz="1400" i="0" dirty="0">
                <a:solidFill>
                  <a:srgbClr val="FF0000"/>
                </a:solidFill>
                <a:effectLst/>
              </a:rPr>
              <a:t>es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6BA46A6-FD2E-7E40-BB2B-FAA6DE9964E4}"/>
              </a:ext>
            </a:extLst>
          </p:cNvPr>
          <p:cNvSpPr txBox="1"/>
          <p:nvPr/>
        </p:nvSpPr>
        <p:spPr>
          <a:xfrm>
            <a:off x="2327963" y="3732642"/>
            <a:ext cx="2239372" cy="307777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CN" sz="1400" b="1" i="0" dirty="0">
                <a:solidFill>
                  <a:schemeClr val="bg2">
                    <a:lumMod val="25000"/>
                  </a:schemeClr>
                </a:solidFill>
                <a:effectLst/>
              </a:rPr>
              <a:t>uncertain</a:t>
            </a:r>
            <a:r>
              <a:rPr lang="en" altLang="zh-CN" sz="1400" i="0" dirty="0">
                <a:solidFill>
                  <a:schemeClr val="bg2">
                    <a:lumMod val="25000"/>
                  </a:schemeClr>
                </a:solidFill>
                <a:effectLst/>
              </a:rPr>
              <a:t> process</a:t>
            </a:r>
            <a:r>
              <a:rPr lang="en-US" altLang="zh-CN" sz="1400" i="0" dirty="0">
                <a:solidFill>
                  <a:schemeClr val="bg2">
                    <a:lumMod val="25000"/>
                  </a:schemeClr>
                </a:solidFill>
                <a:effectLst/>
              </a:rPr>
              <a:t>es</a:t>
            </a:r>
            <a:endParaRPr kumimoji="1" lang="zh-CN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CCA5EFF-0FE0-AA4C-B35A-18C63CAF5D31}"/>
              </a:ext>
            </a:extLst>
          </p:cNvPr>
          <p:cNvSpPr txBox="1"/>
          <p:nvPr/>
        </p:nvSpPr>
        <p:spPr>
          <a:xfrm>
            <a:off x="2093423" y="1693580"/>
            <a:ext cx="2496453" cy="33855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</a:rPr>
              <a:t>Process Preprocessing</a:t>
            </a:r>
            <a:endParaRPr kumimoji="1"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68" name="Rectangle">
            <a:extLst>
              <a:ext uri="{FF2B5EF4-FFF2-40B4-BE49-F238E27FC236}">
                <a16:creationId xmlns:a16="http://schemas.microsoft.com/office/drawing/2014/main" id="{449007F4-7900-C64A-9662-EED1BE91D509}"/>
              </a:ext>
            </a:extLst>
          </p:cNvPr>
          <p:cNvSpPr/>
          <p:nvPr/>
        </p:nvSpPr>
        <p:spPr>
          <a:xfrm>
            <a:off x="5077636" y="1602223"/>
            <a:ext cx="4045967" cy="3274575"/>
          </a:xfrm>
          <a:custGeom>
            <a:avLst/>
            <a:gdLst>
              <a:gd name="connsiteX0" fmla="*/ 0 w 3013947"/>
              <a:gd name="connsiteY0" fmla="*/ 1222646 h 2445292"/>
              <a:gd name="connsiteX1" fmla="*/ 1513613 w 3013947"/>
              <a:gd name="connsiteY1" fmla="*/ 0 h 2445292"/>
              <a:gd name="connsiteX2" fmla="*/ 3013947 w 3013947"/>
              <a:gd name="connsiteY2" fmla="*/ 1222646 h 2445292"/>
              <a:gd name="connsiteX3" fmla="*/ 1513613 w 3013947"/>
              <a:gd name="connsiteY3" fmla="*/ 2445292 h 244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947" h="2445292">
                <a:moveTo>
                  <a:pt x="0" y="0"/>
                </a:moveTo>
                <a:lnTo>
                  <a:pt x="3013947" y="0"/>
                </a:lnTo>
                <a:lnTo>
                  <a:pt x="3013947" y="2445292"/>
                </a:lnTo>
                <a:lnTo>
                  <a:pt x="0" y="24452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7600" cap="flat">
            <a:solidFill>
              <a:srgbClr val="323232"/>
            </a:solidFill>
            <a:miter/>
          </a:ln>
        </p:spPr>
        <p:txBody>
          <a:bodyPr wrap="square" lIns="0" tIns="0" rIns="0" bIns="0" rtlCol="0" anchor="t"/>
          <a:lstStyle/>
          <a:p>
            <a:pPr algn="l"/>
            <a:endParaRPr sz="1672" dirty="0">
              <a:solidFill>
                <a:srgbClr val="35609F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4267442-7F2D-5A4C-840B-CFF86FB1883D}"/>
              </a:ext>
            </a:extLst>
          </p:cNvPr>
          <p:cNvSpPr/>
          <p:nvPr/>
        </p:nvSpPr>
        <p:spPr>
          <a:xfrm>
            <a:off x="2171964" y="4401116"/>
            <a:ext cx="2282440" cy="406584"/>
          </a:xfrm>
          <a:prstGeom prst="rect">
            <a:avLst/>
          </a:prstGeom>
          <a:solidFill>
            <a:schemeClr val="bg1">
              <a:alpha val="407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accent2">
                    <a:lumMod val="75000"/>
                  </a:schemeClr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  malicious</a:t>
            </a:r>
            <a:endParaRPr kumimoji="1" lang="zh-CN" altLang="en-US" sz="2400" b="1" dirty="0">
              <a:solidFill>
                <a:schemeClr val="accent2">
                  <a:lumMod val="75000"/>
                </a:schemeClr>
              </a:solidFill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5F234CA-FEC4-4041-826E-6989E94BF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245" y="4390468"/>
            <a:ext cx="346079" cy="410466"/>
          </a:xfrm>
          <a:prstGeom prst="rect">
            <a:avLst/>
          </a:prstGeom>
        </p:spPr>
      </p:pic>
      <p:sp>
        <p:nvSpPr>
          <p:cNvPr id="72" name="文本框 71">
            <a:extLst>
              <a:ext uri="{FF2B5EF4-FFF2-40B4-BE49-F238E27FC236}">
                <a16:creationId xmlns:a16="http://schemas.microsoft.com/office/drawing/2014/main" id="{5563FF74-5212-5D45-8523-2219551B1504}"/>
              </a:ext>
            </a:extLst>
          </p:cNvPr>
          <p:cNvSpPr txBox="1"/>
          <p:nvPr/>
        </p:nvSpPr>
        <p:spPr>
          <a:xfrm>
            <a:off x="5251998" y="1698045"/>
            <a:ext cx="3589546" cy="33855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</a:rPr>
              <a:t>Behavioral Reference Construction</a:t>
            </a:r>
            <a:endParaRPr kumimoji="1"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3AAA17B-84EA-B54D-8D87-CCA9E87396AE}"/>
              </a:ext>
            </a:extLst>
          </p:cNvPr>
          <p:cNvSpPr/>
          <p:nvPr/>
        </p:nvSpPr>
        <p:spPr>
          <a:xfrm>
            <a:off x="5401453" y="2160827"/>
            <a:ext cx="3409771" cy="1946393"/>
          </a:xfrm>
          <a:prstGeom prst="rect">
            <a:avLst/>
          </a:prstGeom>
          <a:solidFill>
            <a:schemeClr val="bg1">
              <a:alpha val="40785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9A6BDC7-7F1B-6843-832B-FD066AF0464B}"/>
              </a:ext>
            </a:extLst>
          </p:cNvPr>
          <p:cNvSpPr txBox="1"/>
          <p:nvPr/>
        </p:nvSpPr>
        <p:spPr>
          <a:xfrm>
            <a:off x="5776098" y="2316837"/>
            <a:ext cx="2132225" cy="307777"/>
          </a:xfrm>
          <a:prstGeom prst="rect">
            <a:avLst/>
          </a:prstGeom>
          <a:solidFill>
            <a:schemeClr val="accent1">
              <a:lumMod val="60000"/>
              <a:lumOff val="40000"/>
              <a:alpha val="4491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rgbClr val="0070C0"/>
                </a:solidFill>
              </a:rPr>
              <a:t>Process Behavior Tree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06007D49-2DAE-BC4C-9DCC-15EA0A48FC34}"/>
              </a:ext>
            </a:extLst>
          </p:cNvPr>
          <p:cNvSpPr txBox="1"/>
          <p:nvPr/>
        </p:nvSpPr>
        <p:spPr>
          <a:xfrm>
            <a:off x="5773094" y="2866641"/>
            <a:ext cx="2132224" cy="307777"/>
          </a:xfrm>
          <a:prstGeom prst="rect">
            <a:avLst/>
          </a:prstGeom>
          <a:solidFill>
            <a:schemeClr val="accent1">
              <a:lumMod val="60000"/>
              <a:lumOff val="40000"/>
              <a:alpha val="4491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rgbClr val="0070C0"/>
                </a:solidFill>
              </a:rPr>
              <a:t>Command Execution</a:t>
            </a:r>
          </a:p>
        </p:txBody>
      </p:sp>
      <p:sp>
        <p:nvSpPr>
          <p:cNvPr id="80" name="Rectangle">
            <a:extLst>
              <a:ext uri="{FF2B5EF4-FFF2-40B4-BE49-F238E27FC236}">
                <a16:creationId xmlns:a16="http://schemas.microsoft.com/office/drawing/2014/main" id="{172D23B1-5744-E542-A145-94E4EC7E73BF}"/>
              </a:ext>
            </a:extLst>
          </p:cNvPr>
          <p:cNvSpPr/>
          <p:nvPr/>
        </p:nvSpPr>
        <p:spPr>
          <a:xfrm>
            <a:off x="9336526" y="1602224"/>
            <a:ext cx="2052873" cy="3274574"/>
          </a:xfrm>
          <a:custGeom>
            <a:avLst/>
            <a:gdLst>
              <a:gd name="connsiteX0" fmla="*/ 0 w 3013947"/>
              <a:gd name="connsiteY0" fmla="*/ 1222646 h 2445292"/>
              <a:gd name="connsiteX1" fmla="*/ 1513613 w 3013947"/>
              <a:gd name="connsiteY1" fmla="*/ 0 h 2445292"/>
              <a:gd name="connsiteX2" fmla="*/ 3013947 w 3013947"/>
              <a:gd name="connsiteY2" fmla="*/ 1222646 h 2445292"/>
              <a:gd name="connsiteX3" fmla="*/ 1513613 w 3013947"/>
              <a:gd name="connsiteY3" fmla="*/ 2445292 h 244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947" h="2445292">
                <a:moveTo>
                  <a:pt x="0" y="0"/>
                </a:moveTo>
                <a:lnTo>
                  <a:pt x="3013947" y="0"/>
                </a:lnTo>
                <a:lnTo>
                  <a:pt x="3013947" y="2445292"/>
                </a:lnTo>
                <a:lnTo>
                  <a:pt x="0" y="2445292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solidFill>
              <a:srgbClr val="323232"/>
            </a:solidFill>
            <a:miter/>
          </a:ln>
        </p:spPr>
        <p:txBody>
          <a:bodyPr wrap="square" lIns="0" tIns="0" rIns="0" bIns="0" rtlCol="0" anchor="t"/>
          <a:lstStyle/>
          <a:p>
            <a:pPr algn="l"/>
            <a:endParaRPr sz="1672" dirty="0">
              <a:solidFill>
                <a:srgbClr val="35609F"/>
              </a:solidFill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6D5F83C2-C7FB-7949-B445-3977C5E72844}"/>
              </a:ext>
            </a:extLst>
          </p:cNvPr>
          <p:cNvSpPr txBox="1"/>
          <p:nvPr/>
        </p:nvSpPr>
        <p:spPr>
          <a:xfrm>
            <a:off x="9411632" y="1699161"/>
            <a:ext cx="1928292" cy="33855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</a:rPr>
              <a:t>Threat Detection</a:t>
            </a:r>
            <a:endParaRPr kumimoji="1"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DC3E1FDE-E47C-DB40-BA68-7C5023D9DFFD}"/>
              </a:ext>
            </a:extLst>
          </p:cNvPr>
          <p:cNvSpPr/>
          <p:nvPr/>
        </p:nvSpPr>
        <p:spPr>
          <a:xfrm>
            <a:off x="9453967" y="2321856"/>
            <a:ext cx="1817544" cy="8739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C656C62B-0488-1B4C-887D-B3A626E0370A}"/>
              </a:ext>
            </a:extLst>
          </p:cNvPr>
          <p:cNvSpPr/>
          <p:nvPr/>
        </p:nvSpPr>
        <p:spPr>
          <a:xfrm>
            <a:off x="9493743" y="3757196"/>
            <a:ext cx="1811636" cy="873920"/>
          </a:xfrm>
          <a:prstGeom prst="rect">
            <a:avLst/>
          </a:prstGeom>
          <a:solidFill>
            <a:schemeClr val="bg1">
              <a:alpha val="40785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" altLang="zh-CN" sz="1050" i="1" dirty="0">
              <a:solidFill>
                <a:srgbClr val="D3AF86"/>
              </a:solidFill>
              <a:effectLst/>
            </a:endParaRPr>
          </a:p>
          <a:p>
            <a:endParaRPr lang="en" altLang="zh-CN" sz="1000" i="1" dirty="0">
              <a:solidFill>
                <a:srgbClr val="D3AF86"/>
              </a:solidFill>
            </a:endParaRPr>
          </a:p>
          <a:p>
            <a:r>
              <a:rPr lang="en" altLang="zh-CN" sz="1000" i="1" dirty="0">
                <a:solidFill>
                  <a:schemeClr val="accent3">
                    <a:lumMod val="50000"/>
                  </a:schemeClr>
                </a:solidFill>
                <a:effectLst/>
              </a:rPr>
              <a:t>"8:11:16.4157251 AM","powershell.exe","2900",”Fork","C:\Users\</a:t>
            </a:r>
            <a:r>
              <a:rPr lang="en" altLang="zh-CN" sz="1000" i="1" dirty="0" err="1">
                <a:solidFill>
                  <a:schemeClr val="accent3">
                    <a:lumMod val="50000"/>
                  </a:schemeClr>
                </a:solidFill>
                <a:effectLst/>
              </a:rPr>
              <a:t>azureuser</a:t>
            </a:r>
            <a:r>
              <a:rPr lang="en" altLang="zh-CN" sz="1000" i="1" dirty="0">
                <a:solidFill>
                  <a:schemeClr val="accent3">
                    <a:lumMod val="50000"/>
                  </a:schemeClr>
                </a:solidFill>
                <a:effectLst/>
              </a:rPr>
              <a:t>\</a:t>
            </a:r>
            <a:r>
              <a:rPr lang="en" altLang="zh-CN" sz="1000" i="1" dirty="0" err="1">
                <a:solidFill>
                  <a:schemeClr val="accent3">
                    <a:lumMod val="50000"/>
                  </a:schemeClr>
                </a:solidFill>
                <a:effectLst/>
              </a:rPr>
              <a:t>svchost.exe</a:t>
            </a:r>
            <a:r>
              <a:rPr lang="en" altLang="zh-CN" sz="1000" i="1" dirty="0">
                <a:solidFill>
                  <a:schemeClr val="accent3">
                    <a:lumMod val="50000"/>
                  </a:schemeClr>
                </a:solidFill>
                <a:effectLst/>
              </a:rPr>
              <a:t>"</a:t>
            </a:r>
          </a:p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13DD690-9D34-DD40-8DAF-A666553EC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8605" y="3810053"/>
            <a:ext cx="427334" cy="39884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BA86881-81E9-E44F-907E-D266BED032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9979172" y="3316353"/>
            <a:ext cx="517381" cy="315197"/>
          </a:xfrm>
          <a:prstGeom prst="rect">
            <a:avLst/>
          </a:prstGeom>
        </p:spPr>
      </p:pic>
      <p:sp>
        <p:nvSpPr>
          <p:cNvPr id="88" name="右箭头 87">
            <a:extLst>
              <a:ext uri="{FF2B5EF4-FFF2-40B4-BE49-F238E27FC236}">
                <a16:creationId xmlns:a16="http://schemas.microsoft.com/office/drawing/2014/main" id="{E1F125A6-B024-BC4E-AF45-FF996D9A9F67}"/>
              </a:ext>
            </a:extLst>
          </p:cNvPr>
          <p:cNvSpPr/>
          <p:nvPr/>
        </p:nvSpPr>
        <p:spPr>
          <a:xfrm>
            <a:off x="1736308" y="2337445"/>
            <a:ext cx="210847" cy="28647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91" name="右箭头 90">
            <a:extLst>
              <a:ext uri="{FF2B5EF4-FFF2-40B4-BE49-F238E27FC236}">
                <a16:creationId xmlns:a16="http://schemas.microsoft.com/office/drawing/2014/main" id="{394C58D4-9783-DA4E-85E5-A6CBC8307C5B}"/>
              </a:ext>
            </a:extLst>
          </p:cNvPr>
          <p:cNvSpPr/>
          <p:nvPr/>
        </p:nvSpPr>
        <p:spPr>
          <a:xfrm rot="5400000">
            <a:off x="3298237" y="4153390"/>
            <a:ext cx="220130" cy="346168"/>
          </a:xfrm>
          <a:prstGeom prst="rightArrow">
            <a:avLst>
              <a:gd name="adj1" fmla="val 42971"/>
              <a:gd name="adj2" fmla="val 46154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CE63EE8-10F2-DC4D-84B4-00521CD311A0}"/>
              </a:ext>
            </a:extLst>
          </p:cNvPr>
          <p:cNvSpPr txBox="1"/>
          <p:nvPr/>
        </p:nvSpPr>
        <p:spPr>
          <a:xfrm>
            <a:off x="11345626" y="3096092"/>
            <a:ext cx="12506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b="1" dirty="0">
                <a:solidFill>
                  <a:schemeClr val="accent2">
                    <a:lumMod val="75000"/>
                  </a:schemeClr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Malicious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BA3E4138-ABCB-4741-A96B-43A85CD846E5}"/>
              </a:ext>
            </a:extLst>
          </p:cNvPr>
          <p:cNvSpPr txBox="1"/>
          <p:nvPr/>
        </p:nvSpPr>
        <p:spPr>
          <a:xfrm>
            <a:off x="11484733" y="3533822"/>
            <a:ext cx="1169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b="1" dirty="0">
                <a:solidFill>
                  <a:srgbClr val="0070C0"/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Normal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6EB2339-CF28-A743-AEFA-523A9CBB155E}"/>
              </a:ext>
            </a:extLst>
          </p:cNvPr>
          <p:cNvSpPr txBox="1"/>
          <p:nvPr/>
        </p:nvSpPr>
        <p:spPr>
          <a:xfrm>
            <a:off x="2387588" y="3212786"/>
            <a:ext cx="2048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FF0000"/>
                </a:solidFill>
              </a:rPr>
              <a:t>(e.g.,</a:t>
            </a:r>
            <a:r>
              <a:rPr kumimoji="1" lang="zh-CN" altLang="en-US" sz="1200" dirty="0">
                <a:solidFill>
                  <a:srgbClr val="FF0000"/>
                </a:solidFill>
              </a:rPr>
              <a:t> </a:t>
            </a:r>
            <a:r>
              <a:rPr kumimoji="1" lang="en-US" altLang="zh-CN" sz="1200" dirty="0" err="1">
                <a:solidFill>
                  <a:srgbClr val="FF0000"/>
                </a:solidFill>
              </a:rPr>
              <a:t>Xtmp.exe</a:t>
            </a:r>
            <a:r>
              <a:rPr kumimoji="1" lang="en-US" altLang="zh-CN" sz="1200" dirty="0">
                <a:solidFill>
                  <a:srgbClr val="FF0000"/>
                </a:solidFill>
              </a:rPr>
              <a:t>, </a:t>
            </a:r>
            <a:r>
              <a:rPr kumimoji="1" lang="en-US" altLang="zh-CN" sz="1200" b="1" dirty="0">
                <a:solidFill>
                  <a:srgbClr val="FF0000"/>
                </a:solidFill>
              </a:rPr>
              <a:t>svch0st</a:t>
            </a:r>
            <a:r>
              <a:rPr kumimoji="1" lang="en-US" altLang="zh-CN" sz="1200" dirty="0">
                <a:solidFill>
                  <a:srgbClr val="FF0000"/>
                </a:solidFill>
              </a:rPr>
              <a:t>.exe)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4" name="标题 2">
            <a:extLst>
              <a:ext uri="{FF2B5EF4-FFF2-40B4-BE49-F238E27FC236}">
                <a16:creationId xmlns:a16="http://schemas.microsoft.com/office/drawing/2014/main" id="{706A6079-5BC9-014E-8F8E-E01274B13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00" y="102400"/>
            <a:ext cx="11360800" cy="524800"/>
          </a:xfrm>
        </p:spPr>
        <p:txBody>
          <a:bodyPr/>
          <a:lstStyle/>
          <a:p>
            <a:r>
              <a:rPr lang="en-US" altLang="zh-CN" dirty="0">
                <a:latin typeface="+mn-lt"/>
              </a:rPr>
              <a:t>Overview</a:t>
            </a:r>
            <a:endParaRPr lang="zh-CN" altLang="en-US" dirty="0">
              <a:latin typeface="+mn-lt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8213DDC-CD7E-0448-A4E6-F5A3E2D210AC}"/>
              </a:ext>
            </a:extLst>
          </p:cNvPr>
          <p:cNvSpPr txBox="1"/>
          <p:nvPr/>
        </p:nvSpPr>
        <p:spPr>
          <a:xfrm>
            <a:off x="5778347" y="3419683"/>
            <a:ext cx="2132224" cy="523220"/>
          </a:xfrm>
          <a:prstGeom prst="rect">
            <a:avLst/>
          </a:prstGeom>
          <a:solidFill>
            <a:schemeClr val="accent1">
              <a:lumMod val="60000"/>
              <a:lumOff val="40000"/>
              <a:alpha val="4491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rgbClr val="0070C0"/>
                </a:solidFill>
              </a:rPr>
              <a:t>Behavioral Invariants Extraction</a:t>
            </a:r>
          </a:p>
        </p:txBody>
      </p:sp>
      <p:sp>
        <p:nvSpPr>
          <p:cNvPr id="15" name="右箭头 87">
            <a:extLst>
              <a:ext uri="{FF2B5EF4-FFF2-40B4-BE49-F238E27FC236}">
                <a16:creationId xmlns:a16="http://schemas.microsoft.com/office/drawing/2014/main" id="{68422DD2-7CBC-343A-14EF-66A0D65237EB}"/>
              </a:ext>
            </a:extLst>
          </p:cNvPr>
          <p:cNvSpPr/>
          <p:nvPr/>
        </p:nvSpPr>
        <p:spPr>
          <a:xfrm>
            <a:off x="1737270" y="3462867"/>
            <a:ext cx="210847" cy="28647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5" name="右箭头 87">
            <a:extLst>
              <a:ext uri="{FF2B5EF4-FFF2-40B4-BE49-F238E27FC236}">
                <a16:creationId xmlns:a16="http://schemas.microsoft.com/office/drawing/2014/main" id="{93CE85F4-880B-C8BE-A6D8-70832BE3CDB9}"/>
              </a:ext>
            </a:extLst>
          </p:cNvPr>
          <p:cNvSpPr/>
          <p:nvPr/>
        </p:nvSpPr>
        <p:spPr>
          <a:xfrm>
            <a:off x="4589876" y="2328396"/>
            <a:ext cx="727178" cy="28647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cxnSp>
        <p:nvCxnSpPr>
          <p:cNvPr id="36" name="肘形连接符 23">
            <a:extLst>
              <a:ext uri="{FF2B5EF4-FFF2-40B4-BE49-F238E27FC236}">
                <a16:creationId xmlns:a16="http://schemas.microsoft.com/office/drawing/2014/main" id="{F3242019-983E-106E-32C3-4CF298D88FE5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4360320" y="2540000"/>
            <a:ext cx="397934" cy="817034"/>
          </a:xfrm>
          <a:prstGeom prst="bentConnector2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69">
            <a:extLst>
              <a:ext uri="{FF2B5EF4-FFF2-40B4-BE49-F238E27FC236}">
                <a16:creationId xmlns:a16="http://schemas.microsoft.com/office/drawing/2014/main" id="{04BECC4F-BB3D-AB58-AB30-23336DBA913B}"/>
              </a:ext>
            </a:extLst>
          </p:cNvPr>
          <p:cNvSpPr/>
          <p:nvPr/>
        </p:nvSpPr>
        <p:spPr>
          <a:xfrm>
            <a:off x="3428987" y="3251201"/>
            <a:ext cx="931333" cy="211666"/>
          </a:xfrm>
          <a:prstGeom prst="rect">
            <a:avLst/>
          </a:prstGeom>
          <a:noFill/>
          <a:ln w="28575">
            <a:solidFill>
              <a:srgbClr val="2D72B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b="1" dirty="0">
              <a:solidFill>
                <a:srgbClr val="FF0000"/>
              </a:solidFill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DD6B197-6DFE-3349-B2BF-C7BBC3B9ABC6}"/>
              </a:ext>
            </a:extLst>
          </p:cNvPr>
          <p:cNvSpPr txBox="1"/>
          <p:nvPr/>
        </p:nvSpPr>
        <p:spPr>
          <a:xfrm>
            <a:off x="3743452" y="3432076"/>
            <a:ext cx="10711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200" b="1" dirty="0" err="1">
                <a:solidFill>
                  <a:srgbClr val="0070C0"/>
                </a:solidFill>
              </a:rPr>
              <a:t>Svchost.exe</a:t>
            </a:r>
            <a:r>
              <a:rPr kumimoji="1" lang="en-US" altLang="zh-CN" sz="1200" b="1" dirty="0">
                <a:solidFill>
                  <a:srgbClr val="0070C0"/>
                </a:solidFill>
              </a:rPr>
              <a:t> </a:t>
            </a:r>
            <a:endParaRPr lang="zh-CN" altLang="en-US" sz="1200" b="1" dirty="0"/>
          </a:p>
        </p:txBody>
      </p:sp>
      <p:cxnSp>
        <p:nvCxnSpPr>
          <p:cNvPr id="60" name="肘形连接符 23">
            <a:extLst>
              <a:ext uri="{FF2B5EF4-FFF2-40B4-BE49-F238E27FC236}">
                <a16:creationId xmlns:a16="http://schemas.microsoft.com/office/drawing/2014/main" id="{A0709D43-4F9B-DA9F-AA21-EAA998F2F096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4986699" y="2472267"/>
            <a:ext cx="5412862" cy="2158849"/>
          </a:xfrm>
          <a:prstGeom prst="bentConnector4">
            <a:avLst>
              <a:gd name="adj1" fmla="val -130"/>
              <a:gd name="adj2" fmla="val 12157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图片 86">
            <a:extLst>
              <a:ext uri="{FF2B5EF4-FFF2-40B4-BE49-F238E27FC236}">
                <a16:creationId xmlns:a16="http://schemas.microsoft.com/office/drawing/2014/main" id="{A432F823-B0C7-D141-9353-F3DF92D5E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3211" y="2645777"/>
            <a:ext cx="432225" cy="512638"/>
          </a:xfrm>
          <a:prstGeom prst="rect">
            <a:avLst/>
          </a:prstGeom>
        </p:spPr>
      </p:pic>
      <p:sp>
        <p:nvSpPr>
          <p:cNvPr id="107" name="右箭头 106">
            <a:extLst>
              <a:ext uri="{FF2B5EF4-FFF2-40B4-BE49-F238E27FC236}">
                <a16:creationId xmlns:a16="http://schemas.microsoft.com/office/drawing/2014/main" id="{390A95BB-E24A-FB47-95B8-4B99FF8765C5}"/>
              </a:ext>
            </a:extLst>
          </p:cNvPr>
          <p:cNvSpPr/>
          <p:nvPr/>
        </p:nvSpPr>
        <p:spPr>
          <a:xfrm>
            <a:off x="10395461" y="3390517"/>
            <a:ext cx="1188869" cy="20903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74C888A-1C2E-34EF-C78A-4EDC5DD7A00E}"/>
              </a:ext>
            </a:extLst>
          </p:cNvPr>
          <p:cNvSpPr txBox="1"/>
          <p:nvPr/>
        </p:nvSpPr>
        <p:spPr>
          <a:xfrm>
            <a:off x="11656470" y="3325756"/>
            <a:ext cx="6551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600" b="1" dirty="0">
                <a:solidFill>
                  <a:schemeClr val="accent3">
                    <a:lumMod val="50000"/>
                  </a:schemeClr>
                </a:solidFill>
                <a:cs typeface="Calibri" panose="020F0502020204030204" pitchFamily="34" charset="0"/>
              </a:rPr>
              <a:t>or</a:t>
            </a:r>
            <a:endParaRPr lang="en-CN" sz="24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B1CD957-5F76-1664-5E2E-0BDFD114E168}"/>
              </a:ext>
            </a:extLst>
          </p:cNvPr>
          <p:cNvSpPr txBox="1"/>
          <p:nvPr/>
        </p:nvSpPr>
        <p:spPr>
          <a:xfrm>
            <a:off x="10371914" y="1084147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D72B7"/>
                </a:solidFill>
              </a:rPr>
              <a:t>Refuter</a:t>
            </a:r>
            <a:endParaRPr lang="en-CN" sz="2400" b="1" dirty="0">
              <a:solidFill>
                <a:srgbClr val="2D72B7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3189E79-01F2-67B3-BB4F-A17165CD75F3}"/>
              </a:ext>
            </a:extLst>
          </p:cNvPr>
          <p:cNvSpPr txBox="1"/>
          <p:nvPr/>
        </p:nvSpPr>
        <p:spPr>
          <a:xfrm>
            <a:off x="9523796" y="3293699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Check</a:t>
            </a:r>
            <a:endParaRPr lang="en-CN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4" name="文本框 56">
            <a:extLst>
              <a:ext uri="{FF2B5EF4-FFF2-40B4-BE49-F238E27FC236}">
                <a16:creationId xmlns:a16="http://schemas.microsoft.com/office/drawing/2014/main" id="{D7530209-A185-6112-C485-2EAF09CBF189}"/>
              </a:ext>
            </a:extLst>
          </p:cNvPr>
          <p:cNvSpPr txBox="1"/>
          <p:nvPr/>
        </p:nvSpPr>
        <p:spPr>
          <a:xfrm>
            <a:off x="2654195" y="1119085"/>
            <a:ext cx="1482050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</a:rPr>
              <a:t> LLM.  Prompt</a:t>
            </a:r>
            <a:endParaRPr kumimoji="1"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45" name="下箭头 113">
            <a:extLst>
              <a:ext uri="{FF2B5EF4-FFF2-40B4-BE49-F238E27FC236}">
                <a16:creationId xmlns:a16="http://schemas.microsoft.com/office/drawing/2014/main" id="{75F72CD2-DDC7-4D4B-F2D4-FA1F755DC71D}"/>
              </a:ext>
            </a:extLst>
          </p:cNvPr>
          <p:cNvSpPr/>
          <p:nvPr/>
        </p:nvSpPr>
        <p:spPr>
          <a:xfrm>
            <a:off x="3150725" y="1474290"/>
            <a:ext cx="430661" cy="311314"/>
          </a:xfrm>
          <a:prstGeom prst="downArrow">
            <a:avLst/>
          </a:prstGeom>
          <a:solidFill>
            <a:schemeClr val="tx2">
              <a:alpha val="71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46" name="文本框 56">
            <a:extLst>
              <a:ext uri="{FF2B5EF4-FFF2-40B4-BE49-F238E27FC236}">
                <a16:creationId xmlns:a16="http://schemas.microsoft.com/office/drawing/2014/main" id="{505F9D01-5F47-CDE5-A4DA-4E460CB032B8}"/>
              </a:ext>
            </a:extLst>
          </p:cNvPr>
          <p:cNvSpPr txBox="1"/>
          <p:nvPr/>
        </p:nvSpPr>
        <p:spPr>
          <a:xfrm>
            <a:off x="6446032" y="1119085"/>
            <a:ext cx="1482050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</a:rPr>
              <a:t> LLM.  Prompt</a:t>
            </a:r>
            <a:endParaRPr kumimoji="1"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47" name="下箭头 113">
            <a:extLst>
              <a:ext uri="{FF2B5EF4-FFF2-40B4-BE49-F238E27FC236}">
                <a16:creationId xmlns:a16="http://schemas.microsoft.com/office/drawing/2014/main" id="{EA85C303-8E21-2E47-F5C6-FF96EEC70F7E}"/>
              </a:ext>
            </a:extLst>
          </p:cNvPr>
          <p:cNvSpPr/>
          <p:nvPr/>
        </p:nvSpPr>
        <p:spPr>
          <a:xfrm>
            <a:off x="7049476" y="1474290"/>
            <a:ext cx="430661" cy="311314"/>
          </a:xfrm>
          <a:prstGeom prst="downArrow">
            <a:avLst/>
          </a:prstGeom>
          <a:solidFill>
            <a:schemeClr val="tx2">
              <a:alpha val="71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" name="右箭头 87">
            <a:extLst>
              <a:ext uri="{FF2B5EF4-FFF2-40B4-BE49-F238E27FC236}">
                <a16:creationId xmlns:a16="http://schemas.microsoft.com/office/drawing/2014/main" id="{E6502096-79BD-6ED9-EEC9-3AA216B87D42}"/>
              </a:ext>
            </a:extLst>
          </p:cNvPr>
          <p:cNvSpPr/>
          <p:nvPr/>
        </p:nvSpPr>
        <p:spPr>
          <a:xfrm rot="5400000">
            <a:off x="6721782" y="2673266"/>
            <a:ext cx="170851" cy="15815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7" name="右箭头 87">
            <a:extLst>
              <a:ext uri="{FF2B5EF4-FFF2-40B4-BE49-F238E27FC236}">
                <a16:creationId xmlns:a16="http://schemas.microsoft.com/office/drawing/2014/main" id="{0285F66D-D9DE-DDFE-FDFE-B4AB3409FEED}"/>
              </a:ext>
            </a:extLst>
          </p:cNvPr>
          <p:cNvSpPr/>
          <p:nvPr/>
        </p:nvSpPr>
        <p:spPr>
          <a:xfrm rot="5400000">
            <a:off x="6721781" y="3228134"/>
            <a:ext cx="170851" cy="15815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" name="右箭头 87">
            <a:extLst>
              <a:ext uri="{FF2B5EF4-FFF2-40B4-BE49-F238E27FC236}">
                <a16:creationId xmlns:a16="http://schemas.microsoft.com/office/drawing/2014/main" id="{09E11508-21CB-D712-A323-FC8AACE9978A}"/>
              </a:ext>
            </a:extLst>
          </p:cNvPr>
          <p:cNvSpPr/>
          <p:nvPr/>
        </p:nvSpPr>
        <p:spPr>
          <a:xfrm rot="5400000">
            <a:off x="6680609" y="4036928"/>
            <a:ext cx="237006" cy="14195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cxnSp>
        <p:nvCxnSpPr>
          <p:cNvPr id="9" name="肘形连接符 23">
            <a:extLst>
              <a:ext uri="{FF2B5EF4-FFF2-40B4-BE49-F238E27FC236}">
                <a16:creationId xmlns:a16="http://schemas.microsoft.com/office/drawing/2014/main" id="{4FB5DBEA-146F-CE1D-0EE1-FB41CE529321}"/>
              </a:ext>
            </a:extLst>
          </p:cNvPr>
          <p:cNvCxnSpPr>
            <a:cxnSpLocks/>
            <a:endCxn id="76" idx="3"/>
          </p:cNvCxnSpPr>
          <p:nvPr/>
        </p:nvCxnSpPr>
        <p:spPr>
          <a:xfrm flipV="1">
            <a:off x="6870091" y="2470726"/>
            <a:ext cx="1038232" cy="780475"/>
          </a:xfrm>
          <a:prstGeom prst="bentConnector3">
            <a:avLst>
              <a:gd name="adj1" fmla="val 122018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3">
            <a:extLst>
              <a:ext uri="{FF2B5EF4-FFF2-40B4-BE49-F238E27FC236}">
                <a16:creationId xmlns:a16="http://schemas.microsoft.com/office/drawing/2014/main" id="{06490327-DC6D-97DF-86AD-9583412518D3}"/>
              </a:ext>
            </a:extLst>
          </p:cNvPr>
          <p:cNvCxnSpPr>
            <a:cxnSpLocks/>
            <a:stCxn id="76" idx="1"/>
            <a:endCxn id="74" idx="1"/>
          </p:cNvCxnSpPr>
          <p:nvPr/>
        </p:nvCxnSpPr>
        <p:spPr>
          <a:xfrm rot="10800000" flipH="1" flipV="1">
            <a:off x="5776097" y="2470725"/>
            <a:ext cx="2249" cy="1210567"/>
          </a:xfrm>
          <a:prstGeom prst="bentConnector3">
            <a:avLst>
              <a:gd name="adj1" fmla="val -10164518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5E968950-8B27-C149-8CEA-3A96D0F96DF4}"/>
              </a:ext>
            </a:extLst>
          </p:cNvPr>
          <p:cNvSpPr txBox="1"/>
          <p:nvPr/>
        </p:nvSpPr>
        <p:spPr>
          <a:xfrm>
            <a:off x="5317054" y="4235086"/>
            <a:ext cx="3524489" cy="33855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</a:rPr>
              <a:t>Runtime Behavioral Validation</a:t>
            </a:r>
            <a:endParaRPr kumimoji="1" lang="zh-CN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61" name="肘形连接符 23">
            <a:extLst>
              <a:ext uri="{FF2B5EF4-FFF2-40B4-BE49-F238E27FC236}">
                <a16:creationId xmlns:a16="http://schemas.microsoft.com/office/drawing/2014/main" id="{2137B0FF-A7EA-0C4E-AE20-2CF3029F51B1}"/>
              </a:ext>
            </a:extLst>
          </p:cNvPr>
          <p:cNvCxnSpPr>
            <a:cxnSpLocks/>
            <a:stCxn id="57" idx="3"/>
            <a:endCxn id="85" idx="1"/>
          </p:cNvCxnSpPr>
          <p:nvPr/>
        </p:nvCxnSpPr>
        <p:spPr>
          <a:xfrm flipV="1">
            <a:off x="8841543" y="2758816"/>
            <a:ext cx="612424" cy="1645547"/>
          </a:xfrm>
          <a:prstGeom prst="bentConnector3">
            <a:avLst>
              <a:gd name="adj1" fmla="val 2867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81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>
            <a:extLst>
              <a:ext uri="{FF2B5EF4-FFF2-40B4-BE49-F238E27FC236}">
                <a16:creationId xmlns:a16="http://schemas.microsoft.com/office/drawing/2014/main" id="{83AAA17B-84EA-B54D-8D87-CCA9E87396AE}"/>
              </a:ext>
            </a:extLst>
          </p:cNvPr>
          <p:cNvSpPr/>
          <p:nvPr/>
        </p:nvSpPr>
        <p:spPr>
          <a:xfrm>
            <a:off x="5618745" y="1715395"/>
            <a:ext cx="4340056" cy="2301673"/>
          </a:xfrm>
          <a:prstGeom prst="rect">
            <a:avLst/>
          </a:prstGeom>
          <a:solidFill>
            <a:schemeClr val="bg1">
              <a:alpha val="40785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36" name="Rectangle">
            <a:extLst>
              <a:ext uri="{FF2B5EF4-FFF2-40B4-BE49-F238E27FC236}">
                <a16:creationId xmlns:a16="http://schemas.microsoft.com/office/drawing/2014/main" id="{D750A85E-1CDC-AB29-F3DB-0E6D3A43B19A}"/>
              </a:ext>
            </a:extLst>
          </p:cNvPr>
          <p:cNvSpPr/>
          <p:nvPr/>
        </p:nvSpPr>
        <p:spPr>
          <a:xfrm>
            <a:off x="2026076" y="1192175"/>
            <a:ext cx="8046917" cy="5434962"/>
          </a:xfrm>
          <a:custGeom>
            <a:avLst/>
            <a:gdLst>
              <a:gd name="connsiteX0" fmla="*/ 0 w 3013947"/>
              <a:gd name="connsiteY0" fmla="*/ 1222646 h 2445292"/>
              <a:gd name="connsiteX1" fmla="*/ 1513613 w 3013947"/>
              <a:gd name="connsiteY1" fmla="*/ 0 h 2445292"/>
              <a:gd name="connsiteX2" fmla="*/ 3013947 w 3013947"/>
              <a:gd name="connsiteY2" fmla="*/ 1222646 h 2445292"/>
              <a:gd name="connsiteX3" fmla="*/ 1513613 w 3013947"/>
              <a:gd name="connsiteY3" fmla="*/ 2445292 h 244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947" h="2445292">
                <a:moveTo>
                  <a:pt x="0" y="0"/>
                </a:moveTo>
                <a:lnTo>
                  <a:pt x="3013947" y="0"/>
                </a:lnTo>
                <a:lnTo>
                  <a:pt x="3013947" y="2445292"/>
                </a:lnTo>
                <a:lnTo>
                  <a:pt x="0" y="2445292"/>
                </a:lnTo>
                <a:lnTo>
                  <a:pt x="0" y="0"/>
                </a:lnTo>
                <a:close/>
              </a:path>
            </a:pathLst>
          </a:custGeom>
          <a:noFill/>
          <a:ln w="28575" cap="flat">
            <a:solidFill>
              <a:srgbClr val="2D72B7"/>
            </a:solidFill>
            <a:prstDash val="solid"/>
            <a:miter/>
          </a:ln>
        </p:spPr>
        <p:txBody>
          <a:bodyPr wrap="square" lIns="0" tIns="0" rIns="0" bIns="0" rtlCol="0" anchor="t"/>
          <a:lstStyle/>
          <a:p>
            <a:pPr algn="l"/>
            <a:endParaRPr sz="1672" dirty="0">
              <a:solidFill>
                <a:srgbClr val="35609F"/>
              </a:solidFill>
            </a:endParaRP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5D052721-7BF6-CDCD-0D9A-4813BF46E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8" y="2081095"/>
            <a:ext cx="1711913" cy="2026125"/>
          </a:xfrm>
          <a:prstGeom prst="rect">
            <a:avLst/>
          </a:prstGeom>
        </p:spPr>
      </p:pic>
      <p:sp>
        <p:nvSpPr>
          <p:cNvPr id="38" name="Rectangle">
            <a:extLst>
              <a:ext uri="{FF2B5EF4-FFF2-40B4-BE49-F238E27FC236}">
                <a16:creationId xmlns:a16="http://schemas.microsoft.com/office/drawing/2014/main" id="{1416E364-0B17-EF47-8C68-619DB6924E40}"/>
              </a:ext>
            </a:extLst>
          </p:cNvPr>
          <p:cNvSpPr/>
          <p:nvPr/>
        </p:nvSpPr>
        <p:spPr>
          <a:xfrm>
            <a:off x="2260726" y="1698044"/>
            <a:ext cx="3057479" cy="4779086"/>
          </a:xfrm>
          <a:custGeom>
            <a:avLst/>
            <a:gdLst>
              <a:gd name="connsiteX0" fmla="*/ 0 w 3013947"/>
              <a:gd name="connsiteY0" fmla="*/ 1222646 h 2445292"/>
              <a:gd name="connsiteX1" fmla="*/ 1513613 w 3013947"/>
              <a:gd name="connsiteY1" fmla="*/ 0 h 2445292"/>
              <a:gd name="connsiteX2" fmla="*/ 3013947 w 3013947"/>
              <a:gd name="connsiteY2" fmla="*/ 1222646 h 2445292"/>
              <a:gd name="connsiteX3" fmla="*/ 1513613 w 3013947"/>
              <a:gd name="connsiteY3" fmla="*/ 2445292 h 244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947" h="2445292">
                <a:moveTo>
                  <a:pt x="0" y="0"/>
                </a:moveTo>
                <a:lnTo>
                  <a:pt x="3013947" y="0"/>
                </a:lnTo>
                <a:lnTo>
                  <a:pt x="3013947" y="2445292"/>
                </a:lnTo>
                <a:lnTo>
                  <a:pt x="0" y="24452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7600" cap="flat">
            <a:solidFill>
              <a:srgbClr val="323232"/>
            </a:solidFill>
            <a:miter/>
          </a:ln>
        </p:spPr>
        <p:txBody>
          <a:bodyPr wrap="square" lIns="0" tIns="0" rIns="0" bIns="0" rtlCol="0" anchor="t"/>
          <a:lstStyle/>
          <a:p>
            <a:pPr algn="l"/>
            <a:endParaRPr sz="1672" dirty="0">
              <a:solidFill>
                <a:srgbClr val="35609F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7E353DA-7D6B-5D46-AC57-53799EA534F2}"/>
              </a:ext>
            </a:extLst>
          </p:cNvPr>
          <p:cNvSpPr txBox="1"/>
          <p:nvPr/>
        </p:nvSpPr>
        <p:spPr>
          <a:xfrm>
            <a:off x="2514752" y="2408448"/>
            <a:ext cx="2378337" cy="615553"/>
          </a:xfrm>
          <a:prstGeom prst="rect">
            <a:avLst/>
          </a:prstGeom>
          <a:solidFill>
            <a:schemeClr val="bg1">
              <a:alpha val="31969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CN" b="1" i="0" dirty="0">
                <a:solidFill>
                  <a:srgbClr val="0070C0"/>
                </a:solidFill>
                <a:effectLst/>
              </a:rPr>
              <a:t>legitimate process</a:t>
            </a:r>
            <a:r>
              <a:rPr lang="en-US" altLang="zh-CN" b="1" i="0" dirty="0">
                <a:solidFill>
                  <a:srgbClr val="0070C0"/>
                </a:solidFill>
                <a:effectLst/>
              </a:rPr>
              <a:t>es</a:t>
            </a:r>
          </a:p>
          <a:p>
            <a:pPr algn="ctr"/>
            <a:r>
              <a:rPr kumimoji="1" lang="en-US" altLang="zh-CN" sz="1600" dirty="0">
                <a:solidFill>
                  <a:srgbClr val="0070C0"/>
                </a:solidFill>
              </a:rPr>
              <a:t>(e.g.,</a:t>
            </a:r>
            <a:r>
              <a:rPr kumimoji="1" lang="zh-CN" altLang="en-US" sz="1600" dirty="0">
                <a:solidFill>
                  <a:srgbClr val="0070C0"/>
                </a:solidFill>
              </a:rPr>
              <a:t> </a:t>
            </a:r>
            <a:r>
              <a:rPr kumimoji="1" lang="en-US" altLang="zh-CN" sz="1600" dirty="0" err="1">
                <a:solidFill>
                  <a:srgbClr val="0070C0"/>
                </a:solidFill>
              </a:rPr>
              <a:t>Svchost.exe</a:t>
            </a:r>
            <a:r>
              <a:rPr kumimoji="1" lang="en-US" altLang="zh-CN" sz="1600" dirty="0">
                <a:solidFill>
                  <a:srgbClr val="0070C0"/>
                </a:solidFill>
              </a:rPr>
              <a:t>)</a:t>
            </a:r>
            <a:endParaRPr kumimoji="1"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989E0CA-19F8-AE44-A691-17EC0B28333A}"/>
              </a:ext>
            </a:extLst>
          </p:cNvPr>
          <p:cNvSpPr/>
          <p:nvPr/>
        </p:nvSpPr>
        <p:spPr>
          <a:xfrm>
            <a:off x="2371211" y="3555787"/>
            <a:ext cx="2689093" cy="188929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6944F29-0EE8-9C40-835B-A1AF048A98BE}"/>
              </a:ext>
            </a:extLst>
          </p:cNvPr>
          <p:cNvSpPr txBox="1"/>
          <p:nvPr/>
        </p:nvSpPr>
        <p:spPr>
          <a:xfrm>
            <a:off x="2512314" y="3793027"/>
            <a:ext cx="2297619" cy="369332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CN" i="0" dirty="0">
                <a:solidFill>
                  <a:srgbClr val="FF0000"/>
                </a:solidFill>
                <a:effectLst/>
              </a:rPr>
              <a:t>Illegitimate process</a:t>
            </a:r>
            <a:r>
              <a:rPr lang="en-US" altLang="zh-CN" i="0" dirty="0">
                <a:solidFill>
                  <a:srgbClr val="FF0000"/>
                </a:solidFill>
                <a:effectLst/>
              </a:rPr>
              <a:t>es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6BA46A6-FD2E-7E40-BB2B-FAA6DE9964E4}"/>
              </a:ext>
            </a:extLst>
          </p:cNvPr>
          <p:cNvSpPr txBox="1"/>
          <p:nvPr/>
        </p:nvSpPr>
        <p:spPr>
          <a:xfrm>
            <a:off x="2550386" y="4843069"/>
            <a:ext cx="2239372" cy="369332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CN" b="1" i="0" dirty="0">
                <a:solidFill>
                  <a:schemeClr val="bg2">
                    <a:lumMod val="25000"/>
                  </a:schemeClr>
                </a:solidFill>
                <a:effectLst/>
              </a:rPr>
              <a:t>uncertain</a:t>
            </a:r>
            <a:r>
              <a:rPr lang="en" altLang="zh-CN" i="0" dirty="0">
                <a:solidFill>
                  <a:schemeClr val="bg2">
                    <a:lumMod val="25000"/>
                  </a:schemeClr>
                </a:solidFill>
                <a:effectLst/>
              </a:rPr>
              <a:t> process</a:t>
            </a:r>
            <a:r>
              <a:rPr lang="en-US" altLang="zh-CN" i="0" dirty="0">
                <a:solidFill>
                  <a:schemeClr val="bg2">
                    <a:lumMod val="25000"/>
                  </a:schemeClr>
                </a:solidFill>
                <a:effectLst/>
              </a:rPr>
              <a:t>es</a:t>
            </a:r>
            <a:endParaRPr kumimoji="1"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CCA5EFF-0FE0-AA4C-B35A-18C63CAF5D31}"/>
              </a:ext>
            </a:extLst>
          </p:cNvPr>
          <p:cNvSpPr txBox="1"/>
          <p:nvPr/>
        </p:nvSpPr>
        <p:spPr>
          <a:xfrm>
            <a:off x="2371211" y="1794991"/>
            <a:ext cx="2784279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chemeClr val="bg1"/>
                </a:solidFill>
              </a:rPr>
              <a:t>Process Preprocessing</a:t>
            </a:r>
            <a:endParaRPr kumimoji="1"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4267442-7F2D-5A4C-840B-CFF86FB1883D}"/>
              </a:ext>
            </a:extLst>
          </p:cNvPr>
          <p:cNvSpPr/>
          <p:nvPr/>
        </p:nvSpPr>
        <p:spPr>
          <a:xfrm>
            <a:off x="2392242" y="5777094"/>
            <a:ext cx="2282440" cy="406584"/>
          </a:xfrm>
          <a:prstGeom prst="rect">
            <a:avLst/>
          </a:prstGeom>
          <a:solidFill>
            <a:schemeClr val="bg1">
              <a:alpha val="407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accent2">
                    <a:lumMod val="75000"/>
                  </a:schemeClr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  malicious</a:t>
            </a:r>
            <a:endParaRPr kumimoji="1" lang="zh-CN" altLang="en-US" sz="2400" b="1" dirty="0">
              <a:solidFill>
                <a:schemeClr val="accent2">
                  <a:lumMod val="75000"/>
                </a:schemeClr>
              </a:solidFill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5F234CA-FEC4-4041-826E-6989E94BF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4785" y="5770627"/>
            <a:ext cx="346079" cy="410466"/>
          </a:xfrm>
          <a:prstGeom prst="rect">
            <a:avLst/>
          </a:prstGeom>
        </p:spPr>
      </p:pic>
      <p:sp>
        <p:nvSpPr>
          <p:cNvPr id="72" name="文本框 71">
            <a:extLst>
              <a:ext uri="{FF2B5EF4-FFF2-40B4-BE49-F238E27FC236}">
                <a16:creationId xmlns:a16="http://schemas.microsoft.com/office/drawing/2014/main" id="{5563FF74-5212-5D45-8523-2219551B1504}"/>
              </a:ext>
            </a:extLst>
          </p:cNvPr>
          <p:cNvSpPr txBox="1"/>
          <p:nvPr/>
        </p:nvSpPr>
        <p:spPr>
          <a:xfrm>
            <a:off x="5717908" y="1791181"/>
            <a:ext cx="4158676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chemeClr val="bg1"/>
                </a:solidFill>
              </a:rPr>
              <a:t>Behavioral Reference Construction</a:t>
            </a:r>
            <a:endParaRPr kumimoji="1"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9A6BDC7-7F1B-6843-832B-FD066AF0464B}"/>
              </a:ext>
            </a:extLst>
          </p:cNvPr>
          <p:cNvSpPr txBox="1"/>
          <p:nvPr/>
        </p:nvSpPr>
        <p:spPr>
          <a:xfrm>
            <a:off x="6599066" y="2254702"/>
            <a:ext cx="2295277" cy="338554"/>
          </a:xfrm>
          <a:prstGeom prst="rect">
            <a:avLst/>
          </a:prstGeom>
          <a:solidFill>
            <a:schemeClr val="accent1">
              <a:lumMod val="60000"/>
              <a:lumOff val="40000"/>
              <a:alpha val="4491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70C0"/>
                </a:solidFill>
              </a:rPr>
              <a:t>Process Behavior Tree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06007D49-2DAE-BC4C-9DCC-15EA0A48FC34}"/>
              </a:ext>
            </a:extLst>
          </p:cNvPr>
          <p:cNvSpPr txBox="1"/>
          <p:nvPr/>
        </p:nvSpPr>
        <p:spPr>
          <a:xfrm>
            <a:off x="6596062" y="2759241"/>
            <a:ext cx="2295276" cy="338554"/>
          </a:xfrm>
          <a:prstGeom prst="rect">
            <a:avLst/>
          </a:prstGeom>
          <a:solidFill>
            <a:schemeClr val="accent1">
              <a:lumMod val="60000"/>
              <a:lumOff val="40000"/>
              <a:alpha val="4491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70C0"/>
                </a:solidFill>
              </a:rPr>
              <a:t>Command Execution</a:t>
            </a:r>
          </a:p>
        </p:txBody>
      </p:sp>
      <p:sp>
        <p:nvSpPr>
          <p:cNvPr id="80" name="Rectangle">
            <a:extLst>
              <a:ext uri="{FF2B5EF4-FFF2-40B4-BE49-F238E27FC236}">
                <a16:creationId xmlns:a16="http://schemas.microsoft.com/office/drawing/2014/main" id="{172D23B1-5744-E542-A145-94E4EC7E73BF}"/>
              </a:ext>
            </a:extLst>
          </p:cNvPr>
          <p:cNvSpPr/>
          <p:nvPr/>
        </p:nvSpPr>
        <p:spPr>
          <a:xfrm>
            <a:off x="5618746" y="4324925"/>
            <a:ext cx="4111086" cy="2152205"/>
          </a:xfrm>
          <a:custGeom>
            <a:avLst/>
            <a:gdLst>
              <a:gd name="connsiteX0" fmla="*/ 0 w 3013947"/>
              <a:gd name="connsiteY0" fmla="*/ 1222646 h 2445292"/>
              <a:gd name="connsiteX1" fmla="*/ 1513613 w 3013947"/>
              <a:gd name="connsiteY1" fmla="*/ 0 h 2445292"/>
              <a:gd name="connsiteX2" fmla="*/ 3013947 w 3013947"/>
              <a:gd name="connsiteY2" fmla="*/ 1222646 h 2445292"/>
              <a:gd name="connsiteX3" fmla="*/ 1513613 w 3013947"/>
              <a:gd name="connsiteY3" fmla="*/ 2445292 h 244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947" h="2445292">
                <a:moveTo>
                  <a:pt x="0" y="0"/>
                </a:moveTo>
                <a:lnTo>
                  <a:pt x="3013947" y="0"/>
                </a:lnTo>
                <a:lnTo>
                  <a:pt x="3013947" y="2445292"/>
                </a:lnTo>
                <a:lnTo>
                  <a:pt x="0" y="2445292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solidFill>
              <a:srgbClr val="323232"/>
            </a:solidFill>
            <a:miter/>
          </a:ln>
        </p:spPr>
        <p:txBody>
          <a:bodyPr wrap="square" lIns="0" tIns="0" rIns="0" bIns="0" rtlCol="0" anchor="t"/>
          <a:lstStyle/>
          <a:p>
            <a:pPr algn="l"/>
            <a:endParaRPr sz="1672" dirty="0">
              <a:solidFill>
                <a:srgbClr val="35609F"/>
              </a:solidFill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13DD690-9D34-DD40-8DAF-A666553EC1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2858" y="5792048"/>
            <a:ext cx="427334" cy="398845"/>
          </a:xfrm>
          <a:prstGeom prst="rect">
            <a:avLst/>
          </a:prstGeom>
        </p:spPr>
      </p:pic>
      <p:sp>
        <p:nvSpPr>
          <p:cNvPr id="88" name="右箭头 87">
            <a:extLst>
              <a:ext uri="{FF2B5EF4-FFF2-40B4-BE49-F238E27FC236}">
                <a16:creationId xmlns:a16="http://schemas.microsoft.com/office/drawing/2014/main" id="{E1F125A6-B024-BC4E-AF45-FF996D9A9F67}"/>
              </a:ext>
            </a:extLst>
          </p:cNvPr>
          <p:cNvSpPr/>
          <p:nvPr/>
        </p:nvSpPr>
        <p:spPr>
          <a:xfrm>
            <a:off x="1745118" y="2337445"/>
            <a:ext cx="509543" cy="28647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91" name="右箭头 90">
            <a:extLst>
              <a:ext uri="{FF2B5EF4-FFF2-40B4-BE49-F238E27FC236}">
                <a16:creationId xmlns:a16="http://schemas.microsoft.com/office/drawing/2014/main" id="{394C58D4-9783-DA4E-85E5-A6CBC8307C5B}"/>
              </a:ext>
            </a:extLst>
          </p:cNvPr>
          <p:cNvSpPr/>
          <p:nvPr/>
        </p:nvSpPr>
        <p:spPr>
          <a:xfrm rot="5400000">
            <a:off x="3566811" y="5429453"/>
            <a:ext cx="256053" cy="346168"/>
          </a:xfrm>
          <a:prstGeom prst="rightArrow">
            <a:avLst>
              <a:gd name="adj1" fmla="val 42971"/>
              <a:gd name="adj2" fmla="val 46154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CE63EE8-10F2-DC4D-84B4-00521CD311A0}"/>
              </a:ext>
            </a:extLst>
          </p:cNvPr>
          <p:cNvSpPr txBox="1"/>
          <p:nvPr/>
        </p:nvSpPr>
        <p:spPr>
          <a:xfrm>
            <a:off x="10148492" y="4869954"/>
            <a:ext cx="12506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600" b="1" dirty="0">
                <a:solidFill>
                  <a:schemeClr val="accent2">
                    <a:lumMod val="75000"/>
                  </a:schemeClr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Malicious</a:t>
            </a:r>
            <a:endParaRPr lang="zh-CN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BA3E4138-ABCB-4741-A96B-43A85CD846E5}"/>
              </a:ext>
            </a:extLst>
          </p:cNvPr>
          <p:cNvSpPr txBox="1"/>
          <p:nvPr/>
        </p:nvSpPr>
        <p:spPr>
          <a:xfrm>
            <a:off x="10242774" y="5452534"/>
            <a:ext cx="1169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600" b="1" dirty="0">
                <a:solidFill>
                  <a:srgbClr val="0070C0"/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Normal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6EB2339-CF28-A743-AEFA-523A9CBB155E}"/>
              </a:ext>
            </a:extLst>
          </p:cNvPr>
          <p:cNvSpPr txBox="1"/>
          <p:nvPr/>
        </p:nvSpPr>
        <p:spPr>
          <a:xfrm>
            <a:off x="2410591" y="4199611"/>
            <a:ext cx="2744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FF0000"/>
                </a:solidFill>
              </a:rPr>
              <a:t>(e.g.,</a:t>
            </a:r>
            <a:r>
              <a:rPr kumimoji="1" lang="zh-CN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 err="1">
                <a:solidFill>
                  <a:srgbClr val="FF0000"/>
                </a:solidFill>
              </a:rPr>
              <a:t>Xtmp.exe</a:t>
            </a:r>
            <a:r>
              <a:rPr kumimoji="1" lang="en-US" altLang="zh-CN" sz="1600" dirty="0">
                <a:solidFill>
                  <a:srgbClr val="FF0000"/>
                </a:solidFill>
              </a:rPr>
              <a:t>, </a:t>
            </a:r>
            <a:r>
              <a:rPr kumimoji="1" lang="en-US" altLang="zh-CN" sz="1600" b="1" dirty="0">
                <a:solidFill>
                  <a:srgbClr val="FF0000"/>
                </a:solidFill>
              </a:rPr>
              <a:t>svch0st</a:t>
            </a:r>
            <a:r>
              <a:rPr kumimoji="1" lang="en-US" altLang="zh-CN" sz="1600" dirty="0">
                <a:solidFill>
                  <a:srgbClr val="FF0000"/>
                </a:solidFill>
              </a:rPr>
              <a:t>.exe)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54" name="标题 2">
            <a:extLst>
              <a:ext uri="{FF2B5EF4-FFF2-40B4-BE49-F238E27FC236}">
                <a16:creationId xmlns:a16="http://schemas.microsoft.com/office/drawing/2014/main" id="{706A6079-5BC9-014E-8F8E-E01274B13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00" y="102400"/>
            <a:ext cx="11360800" cy="524800"/>
          </a:xfrm>
        </p:spPr>
        <p:txBody>
          <a:bodyPr/>
          <a:lstStyle/>
          <a:p>
            <a:r>
              <a:rPr lang="en-US" altLang="zh-CN">
                <a:latin typeface="+mn-lt"/>
              </a:rPr>
              <a:t>Overview</a:t>
            </a:r>
            <a:endParaRPr lang="zh-CN" altLang="en-US" dirty="0">
              <a:latin typeface="+mn-lt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8213DDC-CD7E-0448-A4E6-F5A3E2D210AC}"/>
              </a:ext>
            </a:extLst>
          </p:cNvPr>
          <p:cNvSpPr txBox="1"/>
          <p:nvPr/>
        </p:nvSpPr>
        <p:spPr>
          <a:xfrm>
            <a:off x="6601314" y="3294177"/>
            <a:ext cx="2290023" cy="584775"/>
          </a:xfrm>
          <a:prstGeom prst="rect">
            <a:avLst/>
          </a:prstGeom>
          <a:solidFill>
            <a:schemeClr val="accent1">
              <a:lumMod val="60000"/>
              <a:lumOff val="40000"/>
              <a:alpha val="4491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70C0"/>
                </a:solidFill>
              </a:rPr>
              <a:t>Behavioral Invariants Extraction</a:t>
            </a:r>
          </a:p>
        </p:txBody>
      </p:sp>
      <p:sp>
        <p:nvSpPr>
          <p:cNvPr id="15" name="右箭头 87">
            <a:extLst>
              <a:ext uri="{FF2B5EF4-FFF2-40B4-BE49-F238E27FC236}">
                <a16:creationId xmlns:a16="http://schemas.microsoft.com/office/drawing/2014/main" id="{68422DD2-7CBC-343A-14EF-66A0D65237EB}"/>
              </a:ext>
            </a:extLst>
          </p:cNvPr>
          <p:cNvSpPr/>
          <p:nvPr/>
        </p:nvSpPr>
        <p:spPr>
          <a:xfrm>
            <a:off x="1761323" y="3462867"/>
            <a:ext cx="495502" cy="28647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5" name="右箭头 87">
            <a:extLst>
              <a:ext uri="{FF2B5EF4-FFF2-40B4-BE49-F238E27FC236}">
                <a16:creationId xmlns:a16="http://schemas.microsoft.com/office/drawing/2014/main" id="{93CE85F4-880B-C8BE-A6D8-70832BE3CDB9}"/>
              </a:ext>
            </a:extLst>
          </p:cNvPr>
          <p:cNvSpPr/>
          <p:nvPr/>
        </p:nvSpPr>
        <p:spPr>
          <a:xfrm>
            <a:off x="4893089" y="2548716"/>
            <a:ext cx="949786" cy="28647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cxnSp>
        <p:nvCxnSpPr>
          <p:cNvPr id="36" name="肘形连接符 23">
            <a:extLst>
              <a:ext uri="{FF2B5EF4-FFF2-40B4-BE49-F238E27FC236}">
                <a16:creationId xmlns:a16="http://schemas.microsoft.com/office/drawing/2014/main" id="{F3242019-983E-106E-32C3-4CF298D88FE5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4944940" y="2741135"/>
            <a:ext cx="278607" cy="1631074"/>
          </a:xfrm>
          <a:prstGeom prst="bentConnector2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69">
            <a:extLst>
              <a:ext uri="{FF2B5EF4-FFF2-40B4-BE49-F238E27FC236}">
                <a16:creationId xmlns:a16="http://schemas.microsoft.com/office/drawing/2014/main" id="{04BECC4F-BB3D-AB58-AB30-23336DBA913B}"/>
              </a:ext>
            </a:extLst>
          </p:cNvPr>
          <p:cNvSpPr/>
          <p:nvPr/>
        </p:nvSpPr>
        <p:spPr>
          <a:xfrm>
            <a:off x="3844631" y="4238025"/>
            <a:ext cx="1100309" cy="268367"/>
          </a:xfrm>
          <a:prstGeom prst="rect">
            <a:avLst/>
          </a:prstGeom>
          <a:noFill/>
          <a:ln w="28575">
            <a:solidFill>
              <a:srgbClr val="2D72B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b="1" dirty="0">
              <a:solidFill>
                <a:srgbClr val="FF0000"/>
              </a:solidFill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DD6B197-6DFE-3349-B2BF-C7BBC3B9ABC6}"/>
              </a:ext>
            </a:extLst>
          </p:cNvPr>
          <p:cNvSpPr txBox="1"/>
          <p:nvPr/>
        </p:nvSpPr>
        <p:spPr>
          <a:xfrm>
            <a:off x="4253169" y="4482191"/>
            <a:ext cx="12755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600" b="1" dirty="0" err="1">
                <a:solidFill>
                  <a:srgbClr val="0070C0"/>
                </a:solidFill>
              </a:rPr>
              <a:t>Svchost.exe</a:t>
            </a:r>
            <a:r>
              <a:rPr kumimoji="1" lang="en-US" altLang="zh-CN" sz="1600" b="1" dirty="0">
                <a:solidFill>
                  <a:srgbClr val="0070C0"/>
                </a:solidFill>
              </a:rPr>
              <a:t> </a:t>
            </a:r>
            <a:endParaRPr lang="zh-CN" altLang="en-US" sz="1600" b="1" dirty="0"/>
          </a:p>
        </p:txBody>
      </p:sp>
      <p:pic>
        <p:nvPicPr>
          <p:cNvPr id="87" name="图片 86">
            <a:extLst>
              <a:ext uri="{FF2B5EF4-FFF2-40B4-BE49-F238E27FC236}">
                <a16:creationId xmlns:a16="http://schemas.microsoft.com/office/drawing/2014/main" id="{A432F823-B0C7-D141-9353-F3DF92D5E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5656" y="4347391"/>
            <a:ext cx="432225" cy="512638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274C888A-1C2E-34EF-C78A-4EDC5DD7A00E}"/>
              </a:ext>
            </a:extLst>
          </p:cNvPr>
          <p:cNvSpPr txBox="1"/>
          <p:nvPr/>
        </p:nvSpPr>
        <p:spPr>
          <a:xfrm>
            <a:off x="10450376" y="5154290"/>
            <a:ext cx="426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>
                <a:solidFill>
                  <a:schemeClr val="accent3">
                    <a:lumMod val="50000"/>
                  </a:schemeClr>
                </a:solidFill>
                <a:cs typeface="Calibri" panose="020F0502020204030204" pitchFamily="34" charset="0"/>
              </a:rPr>
              <a:t>or</a:t>
            </a:r>
            <a:endParaRPr lang="en-CN" sz="28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B1CD957-5F76-1664-5E2E-0BDFD114E168}"/>
              </a:ext>
            </a:extLst>
          </p:cNvPr>
          <p:cNvSpPr txBox="1"/>
          <p:nvPr/>
        </p:nvSpPr>
        <p:spPr>
          <a:xfrm>
            <a:off x="5155490" y="1128314"/>
            <a:ext cx="1385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2D72B7"/>
                </a:solidFill>
              </a:rPr>
              <a:t>Refuter</a:t>
            </a:r>
            <a:endParaRPr lang="en-CN" sz="2400" b="1" dirty="0">
              <a:solidFill>
                <a:srgbClr val="2D72B7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3189E79-01F2-67B3-BB4F-A17165CD75F3}"/>
              </a:ext>
            </a:extLst>
          </p:cNvPr>
          <p:cNvSpPr txBox="1"/>
          <p:nvPr/>
        </p:nvSpPr>
        <p:spPr>
          <a:xfrm>
            <a:off x="8656546" y="4986773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FF0000"/>
                </a:solidFill>
              </a:rPr>
              <a:t>Consistency</a:t>
            </a:r>
          </a:p>
          <a:p>
            <a:pPr algn="ctr"/>
            <a:r>
              <a:rPr lang="en-US" altLang="zh-CN" sz="1400" b="1" dirty="0">
                <a:solidFill>
                  <a:srgbClr val="FF0000"/>
                </a:solidFill>
              </a:rPr>
              <a:t>Check</a:t>
            </a:r>
            <a:endParaRPr lang="en-CN" sz="1400" b="1" dirty="0">
              <a:solidFill>
                <a:srgbClr val="FF0000"/>
              </a:solidFill>
            </a:endParaRPr>
          </a:p>
        </p:txBody>
      </p:sp>
      <p:sp>
        <p:nvSpPr>
          <p:cNvPr id="2" name="右箭头 87">
            <a:extLst>
              <a:ext uri="{FF2B5EF4-FFF2-40B4-BE49-F238E27FC236}">
                <a16:creationId xmlns:a16="http://schemas.microsoft.com/office/drawing/2014/main" id="{E6502096-79BD-6ED9-EEC9-3AA216B87D42}"/>
              </a:ext>
            </a:extLst>
          </p:cNvPr>
          <p:cNvSpPr/>
          <p:nvPr/>
        </p:nvSpPr>
        <p:spPr>
          <a:xfrm rot="5400000">
            <a:off x="7703830" y="2610223"/>
            <a:ext cx="170851" cy="15815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7" name="右箭头 87">
            <a:extLst>
              <a:ext uri="{FF2B5EF4-FFF2-40B4-BE49-F238E27FC236}">
                <a16:creationId xmlns:a16="http://schemas.microsoft.com/office/drawing/2014/main" id="{0285F66D-D9DE-DDFE-FDFE-B4AB3409FEED}"/>
              </a:ext>
            </a:extLst>
          </p:cNvPr>
          <p:cNvSpPr/>
          <p:nvPr/>
        </p:nvSpPr>
        <p:spPr>
          <a:xfrm rot="5400000">
            <a:off x="7703829" y="3119351"/>
            <a:ext cx="170851" cy="15815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cxnSp>
        <p:nvCxnSpPr>
          <p:cNvPr id="9" name="肘形连接符 23">
            <a:extLst>
              <a:ext uri="{FF2B5EF4-FFF2-40B4-BE49-F238E27FC236}">
                <a16:creationId xmlns:a16="http://schemas.microsoft.com/office/drawing/2014/main" id="{4FB5DBEA-146F-CE1D-0EE1-FB41CE529321}"/>
              </a:ext>
            </a:extLst>
          </p:cNvPr>
          <p:cNvCxnSpPr>
            <a:cxnSpLocks/>
            <a:endCxn id="76" idx="3"/>
          </p:cNvCxnSpPr>
          <p:nvPr/>
        </p:nvCxnSpPr>
        <p:spPr>
          <a:xfrm flipV="1">
            <a:off x="7867940" y="2423979"/>
            <a:ext cx="1026403" cy="734252"/>
          </a:xfrm>
          <a:prstGeom prst="bentConnector3">
            <a:avLst>
              <a:gd name="adj1" fmla="val 122272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3">
            <a:extLst>
              <a:ext uri="{FF2B5EF4-FFF2-40B4-BE49-F238E27FC236}">
                <a16:creationId xmlns:a16="http://schemas.microsoft.com/office/drawing/2014/main" id="{06490327-DC6D-97DF-86AD-9583412518D3}"/>
              </a:ext>
            </a:extLst>
          </p:cNvPr>
          <p:cNvCxnSpPr>
            <a:cxnSpLocks/>
            <a:stCxn id="76" idx="1"/>
            <a:endCxn id="74" idx="1"/>
          </p:cNvCxnSpPr>
          <p:nvPr/>
        </p:nvCxnSpPr>
        <p:spPr>
          <a:xfrm rot="10800000" flipH="1" flipV="1">
            <a:off x="6599066" y="2423978"/>
            <a:ext cx="2248" cy="1130967"/>
          </a:xfrm>
          <a:prstGeom prst="bentConnector3">
            <a:avLst>
              <a:gd name="adj1" fmla="val -10169039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右箭头 87">
            <a:extLst>
              <a:ext uri="{FF2B5EF4-FFF2-40B4-BE49-F238E27FC236}">
                <a16:creationId xmlns:a16="http://schemas.microsoft.com/office/drawing/2014/main" id="{C8EA5FF9-3B03-AC69-2E41-7BBD97D32B25}"/>
              </a:ext>
            </a:extLst>
          </p:cNvPr>
          <p:cNvSpPr/>
          <p:nvPr/>
        </p:nvSpPr>
        <p:spPr>
          <a:xfrm rot="5400000">
            <a:off x="7579782" y="4134461"/>
            <a:ext cx="434926" cy="26053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cxnSp>
        <p:nvCxnSpPr>
          <p:cNvPr id="37" name="肘形连接符 23">
            <a:extLst>
              <a:ext uri="{FF2B5EF4-FFF2-40B4-BE49-F238E27FC236}">
                <a16:creationId xmlns:a16="http://schemas.microsoft.com/office/drawing/2014/main" id="{D6241C6D-863F-3F9B-6E3E-A664B60A48BF}"/>
              </a:ext>
            </a:extLst>
          </p:cNvPr>
          <p:cNvCxnSpPr>
            <a:cxnSpLocks/>
            <a:stCxn id="35" idx="1"/>
            <a:endCxn id="79" idx="1"/>
          </p:cNvCxnSpPr>
          <p:nvPr/>
        </p:nvCxnSpPr>
        <p:spPr>
          <a:xfrm rot="10800000" flipH="1" flipV="1">
            <a:off x="4893088" y="2691952"/>
            <a:ext cx="1392013" cy="2905067"/>
          </a:xfrm>
          <a:prstGeom prst="bentConnector3">
            <a:avLst>
              <a:gd name="adj1" fmla="val 41462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7">
            <a:extLst>
              <a:ext uri="{FF2B5EF4-FFF2-40B4-BE49-F238E27FC236}">
                <a16:creationId xmlns:a16="http://schemas.microsoft.com/office/drawing/2014/main" id="{854A2C6D-5D78-ACE9-EE3B-6AF966B688EF}"/>
              </a:ext>
            </a:extLst>
          </p:cNvPr>
          <p:cNvSpPr txBox="1"/>
          <p:nvPr/>
        </p:nvSpPr>
        <p:spPr>
          <a:xfrm>
            <a:off x="6285102" y="5304632"/>
            <a:ext cx="2556818" cy="584775"/>
          </a:xfrm>
          <a:prstGeom prst="rect">
            <a:avLst/>
          </a:prstGeom>
          <a:solidFill>
            <a:schemeClr val="accent1">
              <a:lumMod val="60000"/>
              <a:lumOff val="40000"/>
              <a:alpha val="4491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70C0"/>
                </a:solidFill>
              </a:rPr>
              <a:t>Runtime</a:t>
            </a:r>
            <a:r>
              <a:rPr kumimoji="1" lang="zh-CN" altLang="en-US" sz="16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b="1" dirty="0">
                <a:solidFill>
                  <a:srgbClr val="0070C0"/>
                </a:solidFill>
              </a:rPr>
              <a:t>logical</a:t>
            </a:r>
            <a:r>
              <a:rPr kumimoji="1" lang="zh-CN" altLang="en-US" sz="16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b="1" dirty="0">
                <a:solidFill>
                  <a:srgbClr val="0070C0"/>
                </a:solidFill>
              </a:rPr>
              <a:t>proposition</a:t>
            </a:r>
            <a:r>
              <a:rPr kumimoji="1" lang="zh-CN" altLang="en-US" sz="16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b="1" dirty="0">
                <a:solidFill>
                  <a:srgbClr val="0070C0"/>
                </a:solidFill>
              </a:rPr>
              <a:t>Transformer</a:t>
            </a:r>
          </a:p>
        </p:txBody>
      </p:sp>
      <p:sp>
        <p:nvSpPr>
          <p:cNvPr id="82" name="文本框 77">
            <a:extLst>
              <a:ext uri="{FF2B5EF4-FFF2-40B4-BE49-F238E27FC236}">
                <a16:creationId xmlns:a16="http://schemas.microsoft.com/office/drawing/2014/main" id="{B0FEC8A7-D086-B857-C23B-2CEF07F8E37F}"/>
              </a:ext>
            </a:extLst>
          </p:cNvPr>
          <p:cNvSpPr txBox="1"/>
          <p:nvPr/>
        </p:nvSpPr>
        <p:spPr>
          <a:xfrm>
            <a:off x="6289003" y="4506392"/>
            <a:ext cx="2556818" cy="584775"/>
          </a:xfrm>
          <a:prstGeom prst="rect">
            <a:avLst/>
          </a:prstGeom>
          <a:solidFill>
            <a:schemeClr val="accent1">
              <a:lumMod val="60000"/>
              <a:lumOff val="40000"/>
              <a:alpha val="4491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70C0"/>
                </a:solidFill>
              </a:rPr>
              <a:t>Reference</a:t>
            </a:r>
            <a:r>
              <a:rPr kumimoji="1" lang="zh-CN" altLang="en-US" sz="16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b="1" dirty="0">
                <a:solidFill>
                  <a:srgbClr val="0070C0"/>
                </a:solidFill>
              </a:rPr>
              <a:t>logical</a:t>
            </a:r>
            <a:r>
              <a:rPr kumimoji="1" lang="zh-CN" altLang="en-US" sz="16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b="1" dirty="0">
                <a:solidFill>
                  <a:srgbClr val="0070C0"/>
                </a:solidFill>
              </a:rPr>
              <a:t>proposition</a:t>
            </a:r>
            <a:r>
              <a:rPr kumimoji="1" lang="zh-CN" altLang="en-US" sz="16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b="1" dirty="0">
                <a:solidFill>
                  <a:srgbClr val="0070C0"/>
                </a:solidFill>
              </a:rPr>
              <a:t>Transformer</a:t>
            </a:r>
          </a:p>
        </p:txBody>
      </p:sp>
      <p:sp>
        <p:nvSpPr>
          <p:cNvPr id="83" name="文本框 80">
            <a:extLst>
              <a:ext uri="{FF2B5EF4-FFF2-40B4-BE49-F238E27FC236}">
                <a16:creationId xmlns:a16="http://schemas.microsoft.com/office/drawing/2014/main" id="{8C934724-C003-96E1-A469-29D737726608}"/>
              </a:ext>
            </a:extLst>
          </p:cNvPr>
          <p:cNvSpPr txBox="1"/>
          <p:nvPr/>
        </p:nvSpPr>
        <p:spPr>
          <a:xfrm>
            <a:off x="5808725" y="6043418"/>
            <a:ext cx="3716502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chemeClr val="bg1"/>
                </a:solidFill>
              </a:rPr>
              <a:t>Runtime Behavioral Validation</a:t>
            </a:r>
            <a:endParaRPr kumimoji="1"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10" name="Bent Arrow 109">
            <a:extLst>
              <a:ext uri="{FF2B5EF4-FFF2-40B4-BE49-F238E27FC236}">
                <a16:creationId xmlns:a16="http://schemas.microsoft.com/office/drawing/2014/main" id="{68ABD910-C058-AF54-3615-B2EFEE9A047D}"/>
              </a:ext>
            </a:extLst>
          </p:cNvPr>
          <p:cNvSpPr/>
          <p:nvPr/>
        </p:nvSpPr>
        <p:spPr>
          <a:xfrm rot="5400000">
            <a:off x="8919857" y="4600831"/>
            <a:ext cx="335014" cy="4549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641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en-CN" sz="24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11" name="Bent Arrow 110">
            <a:extLst>
              <a:ext uri="{FF2B5EF4-FFF2-40B4-BE49-F238E27FC236}">
                <a16:creationId xmlns:a16="http://schemas.microsoft.com/office/drawing/2014/main" id="{B82736CE-A400-104A-25C8-EF14FD19326B}"/>
              </a:ext>
            </a:extLst>
          </p:cNvPr>
          <p:cNvSpPr/>
          <p:nvPr/>
        </p:nvSpPr>
        <p:spPr>
          <a:xfrm rot="5400000" flipH="1">
            <a:off x="8943246" y="5391139"/>
            <a:ext cx="288234" cy="45497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641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en-CN" sz="24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14" name="右箭头 87">
            <a:extLst>
              <a:ext uri="{FF2B5EF4-FFF2-40B4-BE49-F238E27FC236}">
                <a16:creationId xmlns:a16="http://schemas.microsoft.com/office/drawing/2014/main" id="{67E67810-10A3-A3AF-D98F-A59A50CC2C77}"/>
              </a:ext>
            </a:extLst>
          </p:cNvPr>
          <p:cNvSpPr/>
          <p:nvPr/>
        </p:nvSpPr>
        <p:spPr>
          <a:xfrm>
            <a:off x="9657406" y="5214923"/>
            <a:ext cx="827736" cy="23015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solidFill>
                <a:srgbClr val="FF0000"/>
              </a:solidFill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26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>
            <a:extLst>
              <a:ext uri="{FF2B5EF4-FFF2-40B4-BE49-F238E27FC236}">
                <a16:creationId xmlns:a16="http://schemas.microsoft.com/office/drawing/2014/main" id="{83AAA17B-84EA-B54D-8D87-CCA9E87396AE}"/>
              </a:ext>
            </a:extLst>
          </p:cNvPr>
          <p:cNvSpPr/>
          <p:nvPr/>
        </p:nvSpPr>
        <p:spPr>
          <a:xfrm>
            <a:off x="5618745" y="1715395"/>
            <a:ext cx="4340056" cy="2301673"/>
          </a:xfrm>
          <a:prstGeom prst="rect">
            <a:avLst/>
          </a:prstGeom>
          <a:solidFill>
            <a:schemeClr val="bg1">
              <a:alpha val="40785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36" name="Rectangle">
            <a:extLst>
              <a:ext uri="{FF2B5EF4-FFF2-40B4-BE49-F238E27FC236}">
                <a16:creationId xmlns:a16="http://schemas.microsoft.com/office/drawing/2014/main" id="{D750A85E-1CDC-AB29-F3DB-0E6D3A43B19A}"/>
              </a:ext>
            </a:extLst>
          </p:cNvPr>
          <p:cNvSpPr/>
          <p:nvPr/>
        </p:nvSpPr>
        <p:spPr>
          <a:xfrm>
            <a:off x="2026076" y="1192175"/>
            <a:ext cx="8046917" cy="5434962"/>
          </a:xfrm>
          <a:custGeom>
            <a:avLst/>
            <a:gdLst>
              <a:gd name="connsiteX0" fmla="*/ 0 w 3013947"/>
              <a:gd name="connsiteY0" fmla="*/ 1222646 h 2445292"/>
              <a:gd name="connsiteX1" fmla="*/ 1513613 w 3013947"/>
              <a:gd name="connsiteY1" fmla="*/ 0 h 2445292"/>
              <a:gd name="connsiteX2" fmla="*/ 3013947 w 3013947"/>
              <a:gd name="connsiteY2" fmla="*/ 1222646 h 2445292"/>
              <a:gd name="connsiteX3" fmla="*/ 1513613 w 3013947"/>
              <a:gd name="connsiteY3" fmla="*/ 2445292 h 244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947" h="2445292">
                <a:moveTo>
                  <a:pt x="0" y="0"/>
                </a:moveTo>
                <a:lnTo>
                  <a:pt x="3013947" y="0"/>
                </a:lnTo>
                <a:lnTo>
                  <a:pt x="3013947" y="2445292"/>
                </a:lnTo>
                <a:lnTo>
                  <a:pt x="0" y="2445292"/>
                </a:lnTo>
                <a:lnTo>
                  <a:pt x="0" y="0"/>
                </a:lnTo>
                <a:close/>
              </a:path>
            </a:pathLst>
          </a:custGeom>
          <a:noFill/>
          <a:ln w="28575" cap="flat">
            <a:solidFill>
              <a:srgbClr val="2D72B7"/>
            </a:solidFill>
            <a:prstDash val="solid"/>
            <a:miter/>
          </a:ln>
        </p:spPr>
        <p:txBody>
          <a:bodyPr wrap="square" lIns="0" tIns="0" rIns="0" bIns="0" rtlCol="0" anchor="t"/>
          <a:lstStyle/>
          <a:p>
            <a:pPr algn="l"/>
            <a:endParaRPr sz="1672" dirty="0">
              <a:solidFill>
                <a:srgbClr val="35609F"/>
              </a:solidFill>
            </a:endParaRPr>
          </a:p>
        </p:txBody>
      </p:sp>
      <p:sp>
        <p:nvSpPr>
          <p:cNvPr id="38" name="Rectangle">
            <a:extLst>
              <a:ext uri="{FF2B5EF4-FFF2-40B4-BE49-F238E27FC236}">
                <a16:creationId xmlns:a16="http://schemas.microsoft.com/office/drawing/2014/main" id="{1416E364-0B17-EF47-8C68-619DB6924E40}"/>
              </a:ext>
            </a:extLst>
          </p:cNvPr>
          <p:cNvSpPr/>
          <p:nvPr/>
        </p:nvSpPr>
        <p:spPr>
          <a:xfrm>
            <a:off x="2260726" y="1698044"/>
            <a:ext cx="3057479" cy="4779086"/>
          </a:xfrm>
          <a:custGeom>
            <a:avLst/>
            <a:gdLst>
              <a:gd name="connsiteX0" fmla="*/ 0 w 3013947"/>
              <a:gd name="connsiteY0" fmla="*/ 1222646 h 2445292"/>
              <a:gd name="connsiteX1" fmla="*/ 1513613 w 3013947"/>
              <a:gd name="connsiteY1" fmla="*/ 0 h 2445292"/>
              <a:gd name="connsiteX2" fmla="*/ 3013947 w 3013947"/>
              <a:gd name="connsiteY2" fmla="*/ 1222646 h 2445292"/>
              <a:gd name="connsiteX3" fmla="*/ 1513613 w 3013947"/>
              <a:gd name="connsiteY3" fmla="*/ 2445292 h 244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947" h="2445292">
                <a:moveTo>
                  <a:pt x="0" y="0"/>
                </a:moveTo>
                <a:lnTo>
                  <a:pt x="3013947" y="0"/>
                </a:lnTo>
                <a:lnTo>
                  <a:pt x="3013947" y="2445292"/>
                </a:lnTo>
                <a:lnTo>
                  <a:pt x="0" y="24452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7600" cap="flat">
            <a:solidFill>
              <a:srgbClr val="323232"/>
            </a:solidFill>
            <a:miter/>
          </a:ln>
        </p:spPr>
        <p:txBody>
          <a:bodyPr wrap="square" lIns="0" tIns="0" rIns="0" bIns="0" rtlCol="0" anchor="t"/>
          <a:lstStyle/>
          <a:p>
            <a:pPr algn="l"/>
            <a:endParaRPr sz="1672" dirty="0">
              <a:solidFill>
                <a:srgbClr val="35609F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7E353DA-7D6B-5D46-AC57-53799EA534F2}"/>
              </a:ext>
            </a:extLst>
          </p:cNvPr>
          <p:cNvSpPr txBox="1"/>
          <p:nvPr/>
        </p:nvSpPr>
        <p:spPr>
          <a:xfrm>
            <a:off x="2514752" y="2408448"/>
            <a:ext cx="2378337" cy="615553"/>
          </a:xfrm>
          <a:prstGeom prst="rect">
            <a:avLst/>
          </a:prstGeom>
          <a:solidFill>
            <a:schemeClr val="bg1">
              <a:alpha val="31969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CN" b="1" i="0" dirty="0">
                <a:solidFill>
                  <a:srgbClr val="0070C0"/>
                </a:solidFill>
                <a:effectLst/>
              </a:rPr>
              <a:t>legitimate process</a:t>
            </a:r>
            <a:r>
              <a:rPr lang="en-US" altLang="zh-CN" b="1" i="0" dirty="0">
                <a:solidFill>
                  <a:srgbClr val="0070C0"/>
                </a:solidFill>
                <a:effectLst/>
              </a:rPr>
              <a:t>es</a:t>
            </a:r>
          </a:p>
          <a:p>
            <a:pPr algn="ctr"/>
            <a:r>
              <a:rPr kumimoji="1" lang="en-US" altLang="zh-CN" sz="1600" dirty="0">
                <a:solidFill>
                  <a:srgbClr val="0070C0"/>
                </a:solidFill>
              </a:rPr>
              <a:t>(e.g.,</a:t>
            </a:r>
            <a:r>
              <a:rPr kumimoji="1" lang="zh-CN" altLang="en-US" sz="1600" dirty="0">
                <a:solidFill>
                  <a:srgbClr val="0070C0"/>
                </a:solidFill>
              </a:rPr>
              <a:t> </a:t>
            </a:r>
            <a:r>
              <a:rPr kumimoji="1" lang="en-US" altLang="zh-CN" sz="1600" dirty="0" err="1">
                <a:solidFill>
                  <a:srgbClr val="0070C0"/>
                </a:solidFill>
              </a:rPr>
              <a:t>Svchost.exe</a:t>
            </a:r>
            <a:r>
              <a:rPr kumimoji="1" lang="en-US" altLang="zh-CN" sz="1600" dirty="0">
                <a:solidFill>
                  <a:srgbClr val="0070C0"/>
                </a:solidFill>
              </a:rPr>
              <a:t>)</a:t>
            </a:r>
            <a:endParaRPr kumimoji="1"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989E0CA-19F8-AE44-A691-17EC0B28333A}"/>
              </a:ext>
            </a:extLst>
          </p:cNvPr>
          <p:cNvSpPr/>
          <p:nvPr/>
        </p:nvSpPr>
        <p:spPr>
          <a:xfrm>
            <a:off x="2371211" y="3555787"/>
            <a:ext cx="2689093" cy="188929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6944F29-0EE8-9C40-835B-A1AF048A98BE}"/>
              </a:ext>
            </a:extLst>
          </p:cNvPr>
          <p:cNvSpPr txBox="1"/>
          <p:nvPr/>
        </p:nvSpPr>
        <p:spPr>
          <a:xfrm>
            <a:off x="2512314" y="3793027"/>
            <a:ext cx="2297619" cy="369332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CN" i="0" dirty="0">
                <a:solidFill>
                  <a:srgbClr val="FF0000"/>
                </a:solidFill>
                <a:effectLst/>
              </a:rPr>
              <a:t>Illegitimate process</a:t>
            </a:r>
            <a:r>
              <a:rPr lang="en-US" altLang="zh-CN" i="0" dirty="0">
                <a:solidFill>
                  <a:srgbClr val="FF0000"/>
                </a:solidFill>
                <a:effectLst/>
              </a:rPr>
              <a:t>es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6BA46A6-FD2E-7E40-BB2B-FAA6DE9964E4}"/>
              </a:ext>
            </a:extLst>
          </p:cNvPr>
          <p:cNvSpPr txBox="1"/>
          <p:nvPr/>
        </p:nvSpPr>
        <p:spPr>
          <a:xfrm>
            <a:off x="2550386" y="4843069"/>
            <a:ext cx="2239372" cy="369332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CN" b="1" i="0" dirty="0">
                <a:solidFill>
                  <a:schemeClr val="bg2">
                    <a:lumMod val="25000"/>
                  </a:schemeClr>
                </a:solidFill>
                <a:effectLst/>
              </a:rPr>
              <a:t>uncertain</a:t>
            </a:r>
            <a:r>
              <a:rPr lang="en" altLang="zh-CN" i="0" dirty="0">
                <a:solidFill>
                  <a:schemeClr val="bg2">
                    <a:lumMod val="25000"/>
                  </a:schemeClr>
                </a:solidFill>
                <a:effectLst/>
              </a:rPr>
              <a:t> process</a:t>
            </a:r>
            <a:r>
              <a:rPr lang="en-US" altLang="zh-CN" i="0" dirty="0">
                <a:solidFill>
                  <a:schemeClr val="bg2">
                    <a:lumMod val="25000"/>
                  </a:schemeClr>
                </a:solidFill>
                <a:effectLst/>
              </a:rPr>
              <a:t>es</a:t>
            </a:r>
            <a:endParaRPr kumimoji="1"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CCA5EFF-0FE0-AA4C-B35A-18C63CAF5D31}"/>
              </a:ext>
            </a:extLst>
          </p:cNvPr>
          <p:cNvSpPr txBox="1"/>
          <p:nvPr/>
        </p:nvSpPr>
        <p:spPr>
          <a:xfrm>
            <a:off x="2371211" y="1794991"/>
            <a:ext cx="2784279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chemeClr val="bg1"/>
                </a:solidFill>
              </a:rPr>
              <a:t>Process Preprocessing</a:t>
            </a:r>
            <a:endParaRPr kumimoji="1"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4267442-7F2D-5A4C-840B-CFF86FB1883D}"/>
              </a:ext>
            </a:extLst>
          </p:cNvPr>
          <p:cNvSpPr/>
          <p:nvPr/>
        </p:nvSpPr>
        <p:spPr>
          <a:xfrm>
            <a:off x="2392242" y="5777094"/>
            <a:ext cx="2282440" cy="406584"/>
          </a:xfrm>
          <a:prstGeom prst="rect">
            <a:avLst/>
          </a:prstGeom>
          <a:solidFill>
            <a:schemeClr val="bg1">
              <a:alpha val="407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accent2">
                    <a:lumMod val="75000"/>
                  </a:schemeClr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  malicious</a:t>
            </a:r>
            <a:endParaRPr kumimoji="1" lang="zh-CN" altLang="en-US" sz="2400" b="1" dirty="0">
              <a:solidFill>
                <a:schemeClr val="accent2">
                  <a:lumMod val="75000"/>
                </a:schemeClr>
              </a:solidFill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5F234CA-FEC4-4041-826E-6989E94BF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785" y="5770627"/>
            <a:ext cx="346079" cy="410466"/>
          </a:xfrm>
          <a:prstGeom prst="rect">
            <a:avLst/>
          </a:prstGeom>
        </p:spPr>
      </p:pic>
      <p:sp>
        <p:nvSpPr>
          <p:cNvPr id="72" name="文本框 71">
            <a:extLst>
              <a:ext uri="{FF2B5EF4-FFF2-40B4-BE49-F238E27FC236}">
                <a16:creationId xmlns:a16="http://schemas.microsoft.com/office/drawing/2014/main" id="{5563FF74-5212-5D45-8523-2219551B1504}"/>
              </a:ext>
            </a:extLst>
          </p:cNvPr>
          <p:cNvSpPr txBox="1"/>
          <p:nvPr/>
        </p:nvSpPr>
        <p:spPr>
          <a:xfrm>
            <a:off x="5717908" y="1791181"/>
            <a:ext cx="4158676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chemeClr val="bg1"/>
                </a:solidFill>
              </a:rPr>
              <a:t>Behavioral Reference Construction</a:t>
            </a:r>
            <a:endParaRPr kumimoji="1"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9A6BDC7-7F1B-6843-832B-FD066AF0464B}"/>
              </a:ext>
            </a:extLst>
          </p:cNvPr>
          <p:cNvSpPr txBox="1"/>
          <p:nvPr/>
        </p:nvSpPr>
        <p:spPr>
          <a:xfrm>
            <a:off x="6599066" y="2254702"/>
            <a:ext cx="2295277" cy="338554"/>
          </a:xfrm>
          <a:prstGeom prst="rect">
            <a:avLst/>
          </a:prstGeom>
          <a:solidFill>
            <a:schemeClr val="accent1">
              <a:lumMod val="60000"/>
              <a:lumOff val="40000"/>
              <a:alpha val="4491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70C0"/>
                </a:solidFill>
              </a:rPr>
              <a:t>Process Behavior Tree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06007D49-2DAE-BC4C-9DCC-15EA0A48FC34}"/>
              </a:ext>
            </a:extLst>
          </p:cNvPr>
          <p:cNvSpPr txBox="1"/>
          <p:nvPr/>
        </p:nvSpPr>
        <p:spPr>
          <a:xfrm>
            <a:off x="6596062" y="2759241"/>
            <a:ext cx="2295276" cy="338554"/>
          </a:xfrm>
          <a:prstGeom prst="rect">
            <a:avLst/>
          </a:prstGeom>
          <a:solidFill>
            <a:schemeClr val="accent1">
              <a:lumMod val="60000"/>
              <a:lumOff val="40000"/>
              <a:alpha val="4491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70C0"/>
                </a:solidFill>
              </a:rPr>
              <a:t>Command Execution</a:t>
            </a:r>
          </a:p>
        </p:txBody>
      </p:sp>
      <p:sp>
        <p:nvSpPr>
          <p:cNvPr id="80" name="Rectangle">
            <a:extLst>
              <a:ext uri="{FF2B5EF4-FFF2-40B4-BE49-F238E27FC236}">
                <a16:creationId xmlns:a16="http://schemas.microsoft.com/office/drawing/2014/main" id="{172D23B1-5744-E542-A145-94E4EC7E73BF}"/>
              </a:ext>
            </a:extLst>
          </p:cNvPr>
          <p:cNvSpPr/>
          <p:nvPr/>
        </p:nvSpPr>
        <p:spPr>
          <a:xfrm>
            <a:off x="5618746" y="4324925"/>
            <a:ext cx="4111086" cy="2152205"/>
          </a:xfrm>
          <a:custGeom>
            <a:avLst/>
            <a:gdLst>
              <a:gd name="connsiteX0" fmla="*/ 0 w 3013947"/>
              <a:gd name="connsiteY0" fmla="*/ 1222646 h 2445292"/>
              <a:gd name="connsiteX1" fmla="*/ 1513613 w 3013947"/>
              <a:gd name="connsiteY1" fmla="*/ 0 h 2445292"/>
              <a:gd name="connsiteX2" fmla="*/ 3013947 w 3013947"/>
              <a:gd name="connsiteY2" fmla="*/ 1222646 h 2445292"/>
              <a:gd name="connsiteX3" fmla="*/ 1513613 w 3013947"/>
              <a:gd name="connsiteY3" fmla="*/ 2445292 h 244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947" h="2445292">
                <a:moveTo>
                  <a:pt x="0" y="0"/>
                </a:moveTo>
                <a:lnTo>
                  <a:pt x="3013947" y="0"/>
                </a:lnTo>
                <a:lnTo>
                  <a:pt x="3013947" y="2445292"/>
                </a:lnTo>
                <a:lnTo>
                  <a:pt x="0" y="2445292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solidFill>
              <a:srgbClr val="323232"/>
            </a:solidFill>
            <a:miter/>
          </a:ln>
        </p:spPr>
        <p:txBody>
          <a:bodyPr wrap="square" lIns="0" tIns="0" rIns="0" bIns="0" rtlCol="0" anchor="t"/>
          <a:lstStyle/>
          <a:p>
            <a:pPr algn="l"/>
            <a:endParaRPr sz="1672" dirty="0">
              <a:solidFill>
                <a:srgbClr val="35609F"/>
              </a:solidFill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13DD690-9D34-DD40-8DAF-A666553EC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858" y="5792048"/>
            <a:ext cx="427334" cy="398845"/>
          </a:xfrm>
          <a:prstGeom prst="rect">
            <a:avLst/>
          </a:prstGeom>
        </p:spPr>
      </p:pic>
      <p:sp>
        <p:nvSpPr>
          <p:cNvPr id="88" name="右箭头 87">
            <a:extLst>
              <a:ext uri="{FF2B5EF4-FFF2-40B4-BE49-F238E27FC236}">
                <a16:creationId xmlns:a16="http://schemas.microsoft.com/office/drawing/2014/main" id="{E1F125A6-B024-BC4E-AF45-FF996D9A9F67}"/>
              </a:ext>
            </a:extLst>
          </p:cNvPr>
          <p:cNvSpPr/>
          <p:nvPr/>
        </p:nvSpPr>
        <p:spPr>
          <a:xfrm>
            <a:off x="1745118" y="2337445"/>
            <a:ext cx="509543" cy="28647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91" name="右箭头 90">
            <a:extLst>
              <a:ext uri="{FF2B5EF4-FFF2-40B4-BE49-F238E27FC236}">
                <a16:creationId xmlns:a16="http://schemas.microsoft.com/office/drawing/2014/main" id="{394C58D4-9783-DA4E-85E5-A6CBC8307C5B}"/>
              </a:ext>
            </a:extLst>
          </p:cNvPr>
          <p:cNvSpPr/>
          <p:nvPr/>
        </p:nvSpPr>
        <p:spPr>
          <a:xfrm rot="5400000">
            <a:off x="3566811" y="5429453"/>
            <a:ext cx="256053" cy="346168"/>
          </a:xfrm>
          <a:prstGeom prst="rightArrow">
            <a:avLst>
              <a:gd name="adj1" fmla="val 42971"/>
              <a:gd name="adj2" fmla="val 46154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CE63EE8-10F2-DC4D-84B4-00521CD311A0}"/>
              </a:ext>
            </a:extLst>
          </p:cNvPr>
          <p:cNvSpPr txBox="1"/>
          <p:nvPr/>
        </p:nvSpPr>
        <p:spPr>
          <a:xfrm>
            <a:off x="10148492" y="4869954"/>
            <a:ext cx="12506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600" b="1" dirty="0">
                <a:solidFill>
                  <a:schemeClr val="accent2">
                    <a:lumMod val="75000"/>
                  </a:schemeClr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Malicious</a:t>
            </a:r>
            <a:endParaRPr lang="zh-CN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BA3E4138-ABCB-4741-A96B-43A85CD846E5}"/>
              </a:ext>
            </a:extLst>
          </p:cNvPr>
          <p:cNvSpPr txBox="1"/>
          <p:nvPr/>
        </p:nvSpPr>
        <p:spPr>
          <a:xfrm>
            <a:off x="10242774" y="5452534"/>
            <a:ext cx="1169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600" b="1" dirty="0">
                <a:solidFill>
                  <a:srgbClr val="0070C0"/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Normal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6EB2339-CF28-A743-AEFA-523A9CBB155E}"/>
              </a:ext>
            </a:extLst>
          </p:cNvPr>
          <p:cNvSpPr txBox="1"/>
          <p:nvPr/>
        </p:nvSpPr>
        <p:spPr>
          <a:xfrm>
            <a:off x="2410591" y="4199611"/>
            <a:ext cx="2744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FF0000"/>
                </a:solidFill>
              </a:rPr>
              <a:t>(e.g.,</a:t>
            </a:r>
            <a:r>
              <a:rPr kumimoji="1" lang="zh-CN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 err="1">
                <a:solidFill>
                  <a:srgbClr val="FF0000"/>
                </a:solidFill>
              </a:rPr>
              <a:t>Xtmp.exe</a:t>
            </a:r>
            <a:r>
              <a:rPr kumimoji="1" lang="en-US" altLang="zh-CN" sz="1600" dirty="0">
                <a:solidFill>
                  <a:srgbClr val="FF0000"/>
                </a:solidFill>
              </a:rPr>
              <a:t>, </a:t>
            </a:r>
            <a:r>
              <a:rPr kumimoji="1" lang="en-US" altLang="zh-CN" sz="1600" b="1" dirty="0">
                <a:solidFill>
                  <a:srgbClr val="FF0000"/>
                </a:solidFill>
              </a:rPr>
              <a:t>svch0st</a:t>
            </a:r>
            <a:r>
              <a:rPr kumimoji="1" lang="en-US" altLang="zh-CN" sz="1600" dirty="0">
                <a:solidFill>
                  <a:srgbClr val="FF0000"/>
                </a:solidFill>
              </a:rPr>
              <a:t>.exe)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54" name="标题 2">
            <a:extLst>
              <a:ext uri="{FF2B5EF4-FFF2-40B4-BE49-F238E27FC236}">
                <a16:creationId xmlns:a16="http://schemas.microsoft.com/office/drawing/2014/main" id="{706A6079-5BC9-014E-8F8E-E01274B13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00" y="102400"/>
            <a:ext cx="11360800" cy="524800"/>
          </a:xfrm>
        </p:spPr>
        <p:txBody>
          <a:bodyPr/>
          <a:lstStyle/>
          <a:p>
            <a:r>
              <a:rPr lang="en-US" altLang="zh-CN">
                <a:latin typeface="+mn-lt"/>
              </a:rPr>
              <a:t>Overview</a:t>
            </a:r>
            <a:endParaRPr lang="zh-CN" altLang="en-US" dirty="0">
              <a:latin typeface="+mn-lt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8213DDC-CD7E-0448-A4E6-F5A3E2D210AC}"/>
              </a:ext>
            </a:extLst>
          </p:cNvPr>
          <p:cNvSpPr txBox="1"/>
          <p:nvPr/>
        </p:nvSpPr>
        <p:spPr>
          <a:xfrm>
            <a:off x="6601314" y="3294177"/>
            <a:ext cx="2290023" cy="584775"/>
          </a:xfrm>
          <a:prstGeom prst="rect">
            <a:avLst/>
          </a:prstGeom>
          <a:solidFill>
            <a:schemeClr val="accent1">
              <a:lumMod val="60000"/>
              <a:lumOff val="40000"/>
              <a:alpha val="4491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70C0"/>
                </a:solidFill>
              </a:rPr>
              <a:t>Behavioral Invariants Extraction</a:t>
            </a:r>
          </a:p>
        </p:txBody>
      </p:sp>
      <p:sp>
        <p:nvSpPr>
          <p:cNvPr id="35" name="右箭头 87">
            <a:extLst>
              <a:ext uri="{FF2B5EF4-FFF2-40B4-BE49-F238E27FC236}">
                <a16:creationId xmlns:a16="http://schemas.microsoft.com/office/drawing/2014/main" id="{93CE85F4-880B-C8BE-A6D8-70832BE3CDB9}"/>
              </a:ext>
            </a:extLst>
          </p:cNvPr>
          <p:cNvSpPr/>
          <p:nvPr/>
        </p:nvSpPr>
        <p:spPr>
          <a:xfrm>
            <a:off x="4893089" y="2548716"/>
            <a:ext cx="949786" cy="28647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cxnSp>
        <p:nvCxnSpPr>
          <p:cNvPr id="36" name="肘形连接符 23">
            <a:extLst>
              <a:ext uri="{FF2B5EF4-FFF2-40B4-BE49-F238E27FC236}">
                <a16:creationId xmlns:a16="http://schemas.microsoft.com/office/drawing/2014/main" id="{F3242019-983E-106E-32C3-4CF298D88FE5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5155490" y="2741135"/>
            <a:ext cx="68057" cy="1627753"/>
          </a:xfrm>
          <a:prstGeom prst="bentConnector2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69">
            <a:extLst>
              <a:ext uri="{FF2B5EF4-FFF2-40B4-BE49-F238E27FC236}">
                <a16:creationId xmlns:a16="http://schemas.microsoft.com/office/drawing/2014/main" id="{04BECC4F-BB3D-AB58-AB30-23336DBA913B}"/>
              </a:ext>
            </a:extLst>
          </p:cNvPr>
          <p:cNvSpPr/>
          <p:nvPr/>
        </p:nvSpPr>
        <p:spPr>
          <a:xfrm>
            <a:off x="3844631" y="4238025"/>
            <a:ext cx="1100309" cy="268367"/>
          </a:xfrm>
          <a:prstGeom prst="rect">
            <a:avLst/>
          </a:prstGeom>
          <a:noFill/>
          <a:ln w="28575">
            <a:solidFill>
              <a:srgbClr val="2D72B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b="1" dirty="0">
              <a:solidFill>
                <a:srgbClr val="FF0000"/>
              </a:solidFill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DD6B197-6DFE-3349-B2BF-C7BBC3B9ABC6}"/>
              </a:ext>
            </a:extLst>
          </p:cNvPr>
          <p:cNvSpPr txBox="1"/>
          <p:nvPr/>
        </p:nvSpPr>
        <p:spPr>
          <a:xfrm>
            <a:off x="4253169" y="4482191"/>
            <a:ext cx="12755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600" b="1" dirty="0" err="1">
                <a:solidFill>
                  <a:srgbClr val="0070C0"/>
                </a:solidFill>
              </a:rPr>
              <a:t>Svchost.exe</a:t>
            </a:r>
            <a:r>
              <a:rPr kumimoji="1" lang="en-US" altLang="zh-CN" sz="1600" b="1" dirty="0">
                <a:solidFill>
                  <a:srgbClr val="0070C0"/>
                </a:solidFill>
              </a:rPr>
              <a:t> </a:t>
            </a:r>
            <a:endParaRPr lang="zh-CN" altLang="en-US" sz="1600" b="1" dirty="0"/>
          </a:p>
        </p:txBody>
      </p:sp>
      <p:pic>
        <p:nvPicPr>
          <p:cNvPr id="87" name="图片 86">
            <a:extLst>
              <a:ext uri="{FF2B5EF4-FFF2-40B4-BE49-F238E27FC236}">
                <a16:creationId xmlns:a16="http://schemas.microsoft.com/office/drawing/2014/main" id="{A432F823-B0C7-D141-9353-F3DF92D5E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5656" y="4347391"/>
            <a:ext cx="432225" cy="512638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274C888A-1C2E-34EF-C78A-4EDC5DD7A00E}"/>
              </a:ext>
            </a:extLst>
          </p:cNvPr>
          <p:cNvSpPr txBox="1"/>
          <p:nvPr/>
        </p:nvSpPr>
        <p:spPr>
          <a:xfrm>
            <a:off x="10450376" y="5154290"/>
            <a:ext cx="426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>
                <a:solidFill>
                  <a:schemeClr val="accent3">
                    <a:lumMod val="50000"/>
                  </a:schemeClr>
                </a:solidFill>
                <a:cs typeface="Calibri" panose="020F0502020204030204" pitchFamily="34" charset="0"/>
              </a:rPr>
              <a:t>or</a:t>
            </a:r>
            <a:endParaRPr lang="en-CN" sz="28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B1CD957-5F76-1664-5E2E-0BDFD114E168}"/>
              </a:ext>
            </a:extLst>
          </p:cNvPr>
          <p:cNvSpPr txBox="1"/>
          <p:nvPr/>
        </p:nvSpPr>
        <p:spPr>
          <a:xfrm>
            <a:off x="5155490" y="1128314"/>
            <a:ext cx="1385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2D72B7"/>
                </a:solidFill>
              </a:rPr>
              <a:t>Refuter</a:t>
            </a:r>
            <a:endParaRPr lang="en-CN" sz="2400" b="1" dirty="0">
              <a:solidFill>
                <a:srgbClr val="2D72B7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3189E79-01F2-67B3-BB4F-A17165CD75F3}"/>
              </a:ext>
            </a:extLst>
          </p:cNvPr>
          <p:cNvSpPr txBox="1"/>
          <p:nvPr/>
        </p:nvSpPr>
        <p:spPr>
          <a:xfrm>
            <a:off x="8656546" y="4986773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FF0000"/>
                </a:solidFill>
              </a:rPr>
              <a:t>Consistency</a:t>
            </a:r>
          </a:p>
          <a:p>
            <a:pPr algn="ctr"/>
            <a:r>
              <a:rPr lang="en-US" altLang="zh-CN" sz="1400" b="1" dirty="0">
                <a:solidFill>
                  <a:srgbClr val="FF0000"/>
                </a:solidFill>
              </a:rPr>
              <a:t>Check</a:t>
            </a:r>
            <a:endParaRPr lang="en-CN" sz="1400" b="1" dirty="0">
              <a:solidFill>
                <a:srgbClr val="FF0000"/>
              </a:solidFill>
            </a:endParaRPr>
          </a:p>
        </p:txBody>
      </p:sp>
      <p:sp>
        <p:nvSpPr>
          <p:cNvPr id="2" name="右箭头 87">
            <a:extLst>
              <a:ext uri="{FF2B5EF4-FFF2-40B4-BE49-F238E27FC236}">
                <a16:creationId xmlns:a16="http://schemas.microsoft.com/office/drawing/2014/main" id="{E6502096-79BD-6ED9-EEC9-3AA216B87D42}"/>
              </a:ext>
            </a:extLst>
          </p:cNvPr>
          <p:cNvSpPr/>
          <p:nvPr/>
        </p:nvSpPr>
        <p:spPr>
          <a:xfrm rot="5400000">
            <a:off x="7703830" y="2610223"/>
            <a:ext cx="170851" cy="15815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7" name="右箭头 87">
            <a:extLst>
              <a:ext uri="{FF2B5EF4-FFF2-40B4-BE49-F238E27FC236}">
                <a16:creationId xmlns:a16="http://schemas.microsoft.com/office/drawing/2014/main" id="{0285F66D-D9DE-DDFE-FDFE-B4AB3409FEED}"/>
              </a:ext>
            </a:extLst>
          </p:cNvPr>
          <p:cNvSpPr/>
          <p:nvPr/>
        </p:nvSpPr>
        <p:spPr>
          <a:xfrm rot="5400000">
            <a:off x="7703829" y="3119351"/>
            <a:ext cx="170851" cy="15815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cxnSp>
        <p:nvCxnSpPr>
          <p:cNvPr id="9" name="肘形连接符 23">
            <a:extLst>
              <a:ext uri="{FF2B5EF4-FFF2-40B4-BE49-F238E27FC236}">
                <a16:creationId xmlns:a16="http://schemas.microsoft.com/office/drawing/2014/main" id="{4FB5DBEA-146F-CE1D-0EE1-FB41CE529321}"/>
              </a:ext>
            </a:extLst>
          </p:cNvPr>
          <p:cNvCxnSpPr>
            <a:cxnSpLocks/>
            <a:endCxn id="76" idx="3"/>
          </p:cNvCxnSpPr>
          <p:nvPr/>
        </p:nvCxnSpPr>
        <p:spPr>
          <a:xfrm flipV="1">
            <a:off x="7867940" y="2423979"/>
            <a:ext cx="1026403" cy="734252"/>
          </a:xfrm>
          <a:prstGeom prst="bentConnector3">
            <a:avLst>
              <a:gd name="adj1" fmla="val 122272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3">
            <a:extLst>
              <a:ext uri="{FF2B5EF4-FFF2-40B4-BE49-F238E27FC236}">
                <a16:creationId xmlns:a16="http://schemas.microsoft.com/office/drawing/2014/main" id="{06490327-DC6D-97DF-86AD-9583412518D3}"/>
              </a:ext>
            </a:extLst>
          </p:cNvPr>
          <p:cNvCxnSpPr>
            <a:cxnSpLocks/>
            <a:stCxn id="76" idx="1"/>
            <a:endCxn id="74" idx="1"/>
          </p:cNvCxnSpPr>
          <p:nvPr/>
        </p:nvCxnSpPr>
        <p:spPr>
          <a:xfrm rot="10800000" flipH="1" flipV="1">
            <a:off x="6599066" y="2423978"/>
            <a:ext cx="2248" cy="1130967"/>
          </a:xfrm>
          <a:prstGeom prst="bentConnector3">
            <a:avLst>
              <a:gd name="adj1" fmla="val -10169039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右箭头 87">
            <a:extLst>
              <a:ext uri="{FF2B5EF4-FFF2-40B4-BE49-F238E27FC236}">
                <a16:creationId xmlns:a16="http://schemas.microsoft.com/office/drawing/2014/main" id="{C8EA5FF9-3B03-AC69-2E41-7BBD97D32B25}"/>
              </a:ext>
            </a:extLst>
          </p:cNvPr>
          <p:cNvSpPr/>
          <p:nvPr/>
        </p:nvSpPr>
        <p:spPr>
          <a:xfrm rot="5400000">
            <a:off x="7579782" y="4134461"/>
            <a:ext cx="434926" cy="26053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cxnSp>
        <p:nvCxnSpPr>
          <p:cNvPr id="37" name="肘形连接符 23">
            <a:extLst>
              <a:ext uri="{FF2B5EF4-FFF2-40B4-BE49-F238E27FC236}">
                <a16:creationId xmlns:a16="http://schemas.microsoft.com/office/drawing/2014/main" id="{D6241C6D-863F-3F9B-6E3E-A664B60A48BF}"/>
              </a:ext>
            </a:extLst>
          </p:cNvPr>
          <p:cNvCxnSpPr>
            <a:cxnSpLocks/>
            <a:stCxn id="35" idx="1"/>
            <a:endCxn id="79" idx="1"/>
          </p:cNvCxnSpPr>
          <p:nvPr/>
        </p:nvCxnSpPr>
        <p:spPr>
          <a:xfrm rot="10800000" flipH="1" flipV="1">
            <a:off x="4893088" y="2691952"/>
            <a:ext cx="1392013" cy="2905067"/>
          </a:xfrm>
          <a:prstGeom prst="bentConnector3">
            <a:avLst>
              <a:gd name="adj1" fmla="val 41462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7">
            <a:extLst>
              <a:ext uri="{FF2B5EF4-FFF2-40B4-BE49-F238E27FC236}">
                <a16:creationId xmlns:a16="http://schemas.microsoft.com/office/drawing/2014/main" id="{854A2C6D-5D78-ACE9-EE3B-6AF966B688EF}"/>
              </a:ext>
            </a:extLst>
          </p:cNvPr>
          <p:cNvSpPr txBox="1"/>
          <p:nvPr/>
        </p:nvSpPr>
        <p:spPr>
          <a:xfrm>
            <a:off x="6285102" y="5304632"/>
            <a:ext cx="2556818" cy="584775"/>
          </a:xfrm>
          <a:prstGeom prst="rect">
            <a:avLst/>
          </a:prstGeom>
          <a:solidFill>
            <a:schemeClr val="accent1">
              <a:lumMod val="60000"/>
              <a:lumOff val="40000"/>
              <a:alpha val="4491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70C0"/>
                </a:solidFill>
              </a:rPr>
              <a:t>Runtime</a:t>
            </a:r>
            <a:r>
              <a:rPr kumimoji="1" lang="zh-CN" altLang="en-US" sz="16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b="1" dirty="0">
                <a:solidFill>
                  <a:srgbClr val="0070C0"/>
                </a:solidFill>
              </a:rPr>
              <a:t>logical</a:t>
            </a:r>
            <a:r>
              <a:rPr kumimoji="1" lang="zh-CN" altLang="en-US" sz="16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b="1" dirty="0">
                <a:solidFill>
                  <a:srgbClr val="0070C0"/>
                </a:solidFill>
              </a:rPr>
              <a:t>proposition</a:t>
            </a:r>
            <a:r>
              <a:rPr kumimoji="1" lang="zh-CN" altLang="en-US" sz="16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b="1" dirty="0">
                <a:solidFill>
                  <a:srgbClr val="0070C0"/>
                </a:solidFill>
              </a:rPr>
              <a:t>Transformer</a:t>
            </a:r>
          </a:p>
        </p:txBody>
      </p:sp>
      <p:sp>
        <p:nvSpPr>
          <p:cNvPr id="82" name="文本框 77">
            <a:extLst>
              <a:ext uri="{FF2B5EF4-FFF2-40B4-BE49-F238E27FC236}">
                <a16:creationId xmlns:a16="http://schemas.microsoft.com/office/drawing/2014/main" id="{B0FEC8A7-D086-B857-C23B-2CEF07F8E37F}"/>
              </a:ext>
            </a:extLst>
          </p:cNvPr>
          <p:cNvSpPr txBox="1"/>
          <p:nvPr/>
        </p:nvSpPr>
        <p:spPr>
          <a:xfrm>
            <a:off x="6289003" y="4506392"/>
            <a:ext cx="2556818" cy="584775"/>
          </a:xfrm>
          <a:prstGeom prst="rect">
            <a:avLst/>
          </a:prstGeom>
          <a:solidFill>
            <a:schemeClr val="accent1">
              <a:lumMod val="60000"/>
              <a:lumOff val="40000"/>
              <a:alpha val="4491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70C0"/>
                </a:solidFill>
              </a:rPr>
              <a:t>Reference</a:t>
            </a:r>
            <a:r>
              <a:rPr kumimoji="1" lang="zh-CN" altLang="en-US" sz="16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b="1" dirty="0">
                <a:solidFill>
                  <a:srgbClr val="0070C0"/>
                </a:solidFill>
              </a:rPr>
              <a:t>logical</a:t>
            </a:r>
            <a:r>
              <a:rPr kumimoji="1" lang="zh-CN" altLang="en-US" sz="16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b="1" dirty="0">
                <a:solidFill>
                  <a:srgbClr val="0070C0"/>
                </a:solidFill>
              </a:rPr>
              <a:t>proposition</a:t>
            </a:r>
            <a:r>
              <a:rPr kumimoji="1" lang="zh-CN" altLang="en-US" sz="16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b="1" dirty="0">
                <a:solidFill>
                  <a:srgbClr val="0070C0"/>
                </a:solidFill>
              </a:rPr>
              <a:t>Transformer</a:t>
            </a:r>
          </a:p>
        </p:txBody>
      </p:sp>
      <p:sp>
        <p:nvSpPr>
          <p:cNvPr id="83" name="文本框 80">
            <a:extLst>
              <a:ext uri="{FF2B5EF4-FFF2-40B4-BE49-F238E27FC236}">
                <a16:creationId xmlns:a16="http://schemas.microsoft.com/office/drawing/2014/main" id="{8C934724-C003-96E1-A469-29D737726608}"/>
              </a:ext>
            </a:extLst>
          </p:cNvPr>
          <p:cNvSpPr txBox="1"/>
          <p:nvPr/>
        </p:nvSpPr>
        <p:spPr>
          <a:xfrm>
            <a:off x="5808725" y="6043418"/>
            <a:ext cx="3716502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chemeClr val="bg1"/>
                </a:solidFill>
              </a:rPr>
              <a:t>Runtime Behavioral Validation</a:t>
            </a:r>
            <a:endParaRPr kumimoji="1"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10" name="Bent Arrow 109">
            <a:extLst>
              <a:ext uri="{FF2B5EF4-FFF2-40B4-BE49-F238E27FC236}">
                <a16:creationId xmlns:a16="http://schemas.microsoft.com/office/drawing/2014/main" id="{68ABD910-C058-AF54-3615-B2EFEE9A047D}"/>
              </a:ext>
            </a:extLst>
          </p:cNvPr>
          <p:cNvSpPr/>
          <p:nvPr/>
        </p:nvSpPr>
        <p:spPr>
          <a:xfrm rot="5400000">
            <a:off x="8919857" y="4600831"/>
            <a:ext cx="335014" cy="4549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641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en-CN" sz="24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11" name="Bent Arrow 110">
            <a:extLst>
              <a:ext uri="{FF2B5EF4-FFF2-40B4-BE49-F238E27FC236}">
                <a16:creationId xmlns:a16="http://schemas.microsoft.com/office/drawing/2014/main" id="{B82736CE-A400-104A-25C8-EF14FD19326B}"/>
              </a:ext>
            </a:extLst>
          </p:cNvPr>
          <p:cNvSpPr/>
          <p:nvPr/>
        </p:nvSpPr>
        <p:spPr>
          <a:xfrm rot="5400000" flipH="1">
            <a:off x="8943246" y="5391139"/>
            <a:ext cx="288234" cy="45497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641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en-CN" sz="24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14" name="右箭头 87">
            <a:extLst>
              <a:ext uri="{FF2B5EF4-FFF2-40B4-BE49-F238E27FC236}">
                <a16:creationId xmlns:a16="http://schemas.microsoft.com/office/drawing/2014/main" id="{67E67810-10A3-A3AF-D98F-A59A50CC2C77}"/>
              </a:ext>
            </a:extLst>
          </p:cNvPr>
          <p:cNvSpPr/>
          <p:nvPr/>
        </p:nvSpPr>
        <p:spPr>
          <a:xfrm>
            <a:off x="9657406" y="5214923"/>
            <a:ext cx="827736" cy="23015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solidFill>
                <a:srgbClr val="FF0000"/>
              </a:solidFill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913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">
            <a:extLst>
              <a:ext uri="{FF2B5EF4-FFF2-40B4-BE49-F238E27FC236}">
                <a16:creationId xmlns:a16="http://schemas.microsoft.com/office/drawing/2014/main" id="{D750A85E-1CDC-AB29-F3DB-0E6D3A43B19A}"/>
              </a:ext>
            </a:extLst>
          </p:cNvPr>
          <p:cNvSpPr/>
          <p:nvPr/>
        </p:nvSpPr>
        <p:spPr>
          <a:xfrm>
            <a:off x="1802316" y="1083625"/>
            <a:ext cx="9755769" cy="4536549"/>
          </a:xfrm>
          <a:custGeom>
            <a:avLst/>
            <a:gdLst>
              <a:gd name="connsiteX0" fmla="*/ 0 w 3013947"/>
              <a:gd name="connsiteY0" fmla="*/ 1222646 h 2445292"/>
              <a:gd name="connsiteX1" fmla="*/ 1513613 w 3013947"/>
              <a:gd name="connsiteY1" fmla="*/ 0 h 2445292"/>
              <a:gd name="connsiteX2" fmla="*/ 3013947 w 3013947"/>
              <a:gd name="connsiteY2" fmla="*/ 1222646 h 2445292"/>
              <a:gd name="connsiteX3" fmla="*/ 1513613 w 3013947"/>
              <a:gd name="connsiteY3" fmla="*/ 2445292 h 244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947" h="2445292">
                <a:moveTo>
                  <a:pt x="0" y="0"/>
                </a:moveTo>
                <a:lnTo>
                  <a:pt x="3013947" y="0"/>
                </a:lnTo>
                <a:lnTo>
                  <a:pt x="3013947" y="2445292"/>
                </a:lnTo>
                <a:lnTo>
                  <a:pt x="0" y="2445292"/>
                </a:lnTo>
                <a:lnTo>
                  <a:pt x="0" y="0"/>
                </a:lnTo>
                <a:close/>
              </a:path>
            </a:pathLst>
          </a:custGeom>
          <a:noFill/>
          <a:ln w="28575" cap="flat">
            <a:solidFill>
              <a:srgbClr val="2D72B7"/>
            </a:solidFill>
            <a:prstDash val="solid"/>
            <a:miter/>
          </a:ln>
        </p:spPr>
        <p:txBody>
          <a:bodyPr wrap="square" lIns="0" tIns="0" rIns="0" bIns="0" rtlCol="0" anchor="t"/>
          <a:lstStyle/>
          <a:p>
            <a:pPr algn="l"/>
            <a:endParaRPr sz="1672" dirty="0">
              <a:solidFill>
                <a:srgbClr val="35609F"/>
              </a:solidFill>
            </a:endParaRP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5D052721-7BF6-CDCD-0D9A-4813BF46E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8" y="2081095"/>
            <a:ext cx="1711913" cy="2026125"/>
          </a:xfrm>
          <a:prstGeom prst="rect">
            <a:avLst/>
          </a:prstGeom>
        </p:spPr>
      </p:pic>
      <p:sp>
        <p:nvSpPr>
          <p:cNvPr id="84" name="文本框 83">
            <a:extLst>
              <a:ext uri="{FF2B5EF4-FFF2-40B4-BE49-F238E27FC236}">
                <a16:creationId xmlns:a16="http://schemas.microsoft.com/office/drawing/2014/main" id="{F9380FAF-EF80-C245-8424-6F028CC7A799}"/>
              </a:ext>
            </a:extLst>
          </p:cNvPr>
          <p:cNvSpPr txBox="1"/>
          <p:nvPr/>
        </p:nvSpPr>
        <p:spPr>
          <a:xfrm>
            <a:off x="9461056" y="2292791"/>
            <a:ext cx="19110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200" b="1" dirty="0" err="1">
                <a:solidFill>
                  <a:srgbClr val="0070C0"/>
                </a:solidFill>
                <a:cs typeface="Calibri" panose="020F0502020204030204" pitchFamily="34" charset="0"/>
              </a:rPr>
              <a:t>Contraints</a:t>
            </a:r>
            <a:r>
              <a:rPr kumimoji="1" lang="en-US" altLang="zh-CN" sz="1200" b="1" dirty="0">
                <a:solidFill>
                  <a:srgbClr val="0070C0"/>
                </a:solidFill>
                <a:cs typeface="Calibri" panose="020F0502020204030204" pitchFamily="34" charset="0"/>
              </a:rPr>
              <a:t> list:</a:t>
            </a:r>
          </a:p>
          <a:p>
            <a:r>
              <a:rPr kumimoji="1" lang="en-US" altLang="zh-CN" sz="1200" dirty="0">
                <a:solidFill>
                  <a:schemeClr val="accent3">
                    <a:lumMod val="50000"/>
                  </a:schemeClr>
                </a:solidFill>
                <a:cs typeface="Calibri" panose="020F0502020204030204" pitchFamily="34" charset="0"/>
              </a:rPr>
              <a:t>(e.g.,</a:t>
            </a:r>
            <a:r>
              <a:rPr kumimoji="1" lang="zh-CN" altLang="en-US" sz="1200" dirty="0">
                <a:solidFill>
                  <a:schemeClr val="accent3">
                    <a:lumMod val="50000"/>
                  </a:schemeClr>
                </a:solidFill>
                <a:cs typeface="Calibri" panose="020F0502020204030204" pitchFamily="34" charset="0"/>
              </a:rPr>
              <a:t> </a:t>
            </a:r>
            <a:endParaRPr kumimoji="1" lang="en-US" altLang="zh-CN" sz="1200" dirty="0">
              <a:solidFill>
                <a:schemeClr val="accent3">
                  <a:lumMod val="50000"/>
                </a:schemeClr>
              </a:solidFill>
              <a:cs typeface="Calibri" panose="020F0502020204030204" pitchFamily="34" charset="0"/>
            </a:endParaRPr>
          </a:p>
          <a:p>
            <a:r>
              <a:rPr kumimoji="1" lang="en-US" altLang="zh-CN" sz="1200" dirty="0">
                <a:solidFill>
                  <a:schemeClr val="accent3">
                    <a:lumMod val="50000"/>
                  </a:schemeClr>
                </a:solidFill>
                <a:cs typeface="Calibri" panose="020F0502020204030204" pitchFamily="34" charset="0"/>
              </a:rPr>
              <a:t>&lt;</a:t>
            </a:r>
            <a:r>
              <a:rPr kumimoji="1" lang="en-US" altLang="zh-CN" sz="1200" dirty="0" err="1">
                <a:solidFill>
                  <a:schemeClr val="accent3">
                    <a:lumMod val="50000"/>
                  </a:schemeClr>
                </a:solidFill>
                <a:cs typeface="Calibri" panose="020F0502020204030204" pitchFamily="34" charset="0"/>
              </a:rPr>
              <a:t>svchost</a:t>
            </a:r>
            <a:r>
              <a:rPr kumimoji="1" lang="en-US" altLang="zh-CN" sz="1200" dirty="0">
                <a:solidFill>
                  <a:schemeClr val="accent3">
                    <a:lumMod val="50000"/>
                  </a:schemeClr>
                </a:solidFill>
                <a:cs typeface="Calibri" panose="020F0502020204030204" pitchFamily="34" charset="0"/>
              </a:rPr>
              <a:t>, </a:t>
            </a:r>
            <a:r>
              <a:rPr kumimoji="1" lang="en-US" altLang="zh-CN" sz="1200" dirty="0" err="1">
                <a:solidFill>
                  <a:schemeClr val="accent3">
                    <a:lumMod val="50000"/>
                  </a:schemeClr>
                </a:solidFill>
                <a:cs typeface="Calibri" panose="020F0502020204030204" pitchFamily="34" charset="0"/>
              </a:rPr>
              <a:t>exection</a:t>
            </a:r>
            <a:r>
              <a:rPr kumimoji="1" lang="en-US" altLang="zh-CN" sz="1200" dirty="0">
                <a:solidFill>
                  <a:schemeClr val="accent3">
                    <a:lumMod val="50000"/>
                  </a:schemeClr>
                </a:solidFill>
                <a:cs typeface="Calibri" panose="020F0502020204030204" pitchFamily="34" charset="0"/>
              </a:rPr>
              <a:t> path&gt;</a:t>
            </a:r>
          </a:p>
          <a:p>
            <a:r>
              <a:rPr kumimoji="1" lang="en-US" altLang="zh-CN" sz="1200" dirty="0">
                <a:solidFill>
                  <a:schemeClr val="accent3">
                    <a:lumMod val="50000"/>
                  </a:schemeClr>
                </a:solidFill>
                <a:cs typeface="Calibri" panose="020F0502020204030204" pitchFamily="34" charset="0"/>
              </a:rPr>
              <a:t>&lt;</a:t>
            </a:r>
            <a:r>
              <a:rPr kumimoji="1" lang="en-US" altLang="zh-CN" sz="1200" dirty="0" err="1">
                <a:solidFill>
                  <a:schemeClr val="accent3">
                    <a:lumMod val="50000"/>
                  </a:schemeClr>
                </a:solidFill>
                <a:cs typeface="Calibri" panose="020F0502020204030204" pitchFamily="34" charset="0"/>
              </a:rPr>
              <a:t>svchost</a:t>
            </a:r>
            <a:r>
              <a:rPr kumimoji="1" lang="en-US" altLang="zh-CN" sz="1200" dirty="0">
                <a:solidFill>
                  <a:schemeClr val="accent3">
                    <a:lumMod val="50000"/>
                  </a:schemeClr>
                </a:solidFill>
                <a:cs typeface="Calibri" panose="020F0502020204030204" pitchFamily="34" charset="0"/>
              </a:rPr>
              <a:t>, parents nodes&gt;</a:t>
            </a:r>
            <a:endParaRPr kumimoji="1"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38" name="Rectangle">
            <a:extLst>
              <a:ext uri="{FF2B5EF4-FFF2-40B4-BE49-F238E27FC236}">
                <a16:creationId xmlns:a16="http://schemas.microsoft.com/office/drawing/2014/main" id="{1416E364-0B17-EF47-8C68-619DB6924E40}"/>
              </a:ext>
            </a:extLst>
          </p:cNvPr>
          <p:cNvSpPr/>
          <p:nvPr/>
        </p:nvSpPr>
        <p:spPr>
          <a:xfrm>
            <a:off x="1925760" y="1602224"/>
            <a:ext cx="2951559" cy="3274575"/>
          </a:xfrm>
          <a:custGeom>
            <a:avLst/>
            <a:gdLst>
              <a:gd name="connsiteX0" fmla="*/ 0 w 3013947"/>
              <a:gd name="connsiteY0" fmla="*/ 1222646 h 2445292"/>
              <a:gd name="connsiteX1" fmla="*/ 1513613 w 3013947"/>
              <a:gd name="connsiteY1" fmla="*/ 0 h 2445292"/>
              <a:gd name="connsiteX2" fmla="*/ 3013947 w 3013947"/>
              <a:gd name="connsiteY2" fmla="*/ 1222646 h 2445292"/>
              <a:gd name="connsiteX3" fmla="*/ 1513613 w 3013947"/>
              <a:gd name="connsiteY3" fmla="*/ 2445292 h 244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947" h="2445292">
                <a:moveTo>
                  <a:pt x="0" y="0"/>
                </a:moveTo>
                <a:lnTo>
                  <a:pt x="3013947" y="0"/>
                </a:lnTo>
                <a:lnTo>
                  <a:pt x="3013947" y="2445292"/>
                </a:lnTo>
                <a:lnTo>
                  <a:pt x="0" y="24452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7600" cap="flat">
            <a:solidFill>
              <a:srgbClr val="323232"/>
            </a:solidFill>
            <a:miter/>
          </a:ln>
        </p:spPr>
        <p:txBody>
          <a:bodyPr wrap="square" lIns="0" tIns="0" rIns="0" bIns="0" rtlCol="0" anchor="t"/>
          <a:lstStyle/>
          <a:p>
            <a:pPr algn="l"/>
            <a:endParaRPr sz="1672" dirty="0">
              <a:solidFill>
                <a:srgbClr val="35609F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618DC47-C34A-3D4D-B42C-D3F543AB7DF8}"/>
              </a:ext>
            </a:extLst>
          </p:cNvPr>
          <p:cNvSpPr txBox="1"/>
          <p:nvPr/>
        </p:nvSpPr>
        <p:spPr>
          <a:xfrm>
            <a:off x="5985504" y="5127731"/>
            <a:ext cx="31500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rgbClr val="0070C0"/>
                </a:solidFill>
              </a:rPr>
              <a:t>Logs</a:t>
            </a:r>
            <a:r>
              <a:rPr kumimoji="1" lang="zh-CN" altLang="en-US" sz="1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1400" b="1" dirty="0">
                <a:solidFill>
                  <a:srgbClr val="0070C0"/>
                </a:solidFill>
              </a:rPr>
              <a:t>of</a:t>
            </a:r>
            <a:r>
              <a:rPr kumimoji="1" lang="zh-CN" altLang="en-US" sz="1400" b="1" dirty="0">
                <a:solidFill>
                  <a:srgbClr val="0070C0"/>
                </a:solidFill>
              </a:rPr>
              <a:t> </a:t>
            </a:r>
            <a:r>
              <a:rPr lang="en" altLang="zh-CN" sz="1400" b="1" i="0" dirty="0">
                <a:solidFill>
                  <a:srgbClr val="0070C0"/>
                </a:solidFill>
                <a:effectLst/>
              </a:rPr>
              <a:t>legitimate</a:t>
            </a:r>
            <a:r>
              <a:rPr lang="zh-CN" altLang="en-US" sz="1400" b="1" i="0" dirty="0">
                <a:solidFill>
                  <a:srgbClr val="0070C0"/>
                </a:solidFill>
                <a:effectLst/>
              </a:rPr>
              <a:t> </a:t>
            </a:r>
            <a:r>
              <a:rPr lang="en" altLang="zh-CN" sz="1400" b="1" i="0" dirty="0">
                <a:solidFill>
                  <a:srgbClr val="0070C0"/>
                </a:solidFill>
                <a:effectLst/>
              </a:rPr>
              <a:t>process</a:t>
            </a:r>
            <a:r>
              <a:rPr lang="en-US" altLang="zh-CN" sz="1400" b="1" i="0" dirty="0">
                <a:solidFill>
                  <a:srgbClr val="0070C0"/>
                </a:solidFill>
                <a:effectLst/>
              </a:rPr>
              <a:t>es</a:t>
            </a:r>
            <a:r>
              <a:rPr lang="en" altLang="zh-CN" sz="1400" b="1" i="0" dirty="0">
                <a:solidFill>
                  <a:srgbClr val="0070C0"/>
                </a:solidFill>
                <a:effectLst/>
              </a:rPr>
              <a:t> </a:t>
            </a:r>
          </a:p>
          <a:p>
            <a:pPr algn="ctr"/>
            <a:r>
              <a:rPr lang="en-US" altLang="zh-CN" sz="1200" i="0" dirty="0">
                <a:solidFill>
                  <a:srgbClr val="0070C0"/>
                </a:solidFill>
                <a:effectLst/>
              </a:rPr>
              <a:t>(e.g.,</a:t>
            </a:r>
            <a:r>
              <a:rPr lang="zh-CN" altLang="en-US" sz="1200" i="0" dirty="0">
                <a:solidFill>
                  <a:srgbClr val="0070C0"/>
                </a:solidFill>
                <a:effectLst/>
              </a:rPr>
              <a:t> </a:t>
            </a:r>
            <a:r>
              <a:rPr lang="en-US" altLang="zh-CN" sz="1200" i="0" dirty="0">
                <a:solidFill>
                  <a:srgbClr val="0070C0"/>
                </a:solidFill>
                <a:effectLst/>
              </a:rPr>
              <a:t>logs</a:t>
            </a:r>
            <a:r>
              <a:rPr lang="zh-CN" altLang="en-US" sz="1200" i="0" dirty="0">
                <a:solidFill>
                  <a:srgbClr val="0070C0"/>
                </a:solidFill>
                <a:effectLst/>
              </a:rPr>
              <a:t> </a:t>
            </a:r>
            <a:r>
              <a:rPr lang="en-US" altLang="zh-CN" sz="1200" i="0" dirty="0">
                <a:solidFill>
                  <a:srgbClr val="0070C0"/>
                </a:solidFill>
                <a:effectLst/>
              </a:rPr>
              <a:t>of</a:t>
            </a:r>
            <a:r>
              <a:rPr lang="zh-CN" altLang="en-US" sz="1200" i="0" dirty="0">
                <a:solidFill>
                  <a:srgbClr val="0070C0"/>
                </a:solidFill>
                <a:effectLst/>
              </a:rPr>
              <a:t> </a:t>
            </a:r>
            <a:r>
              <a:rPr kumimoji="1" lang="en-US" altLang="zh-CN" sz="1200" dirty="0" err="1">
                <a:solidFill>
                  <a:srgbClr val="0070C0"/>
                </a:solidFill>
              </a:rPr>
              <a:t>Svchost.exe</a:t>
            </a:r>
            <a:r>
              <a:rPr kumimoji="1" lang="en-US" altLang="zh-CN" sz="1200" dirty="0">
                <a:solidFill>
                  <a:srgbClr val="0070C0"/>
                </a:solidFill>
              </a:rPr>
              <a:t>)</a:t>
            </a:r>
            <a:endParaRPr kumimoji="1"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7E353DA-7D6B-5D46-AC57-53799EA534F2}"/>
              </a:ext>
            </a:extLst>
          </p:cNvPr>
          <p:cNvSpPr txBox="1"/>
          <p:nvPr/>
        </p:nvSpPr>
        <p:spPr>
          <a:xfrm>
            <a:off x="2288893" y="2164511"/>
            <a:ext cx="2269357" cy="492443"/>
          </a:xfrm>
          <a:prstGeom prst="rect">
            <a:avLst/>
          </a:prstGeom>
          <a:solidFill>
            <a:schemeClr val="bg1">
              <a:alpha val="31969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CN" sz="1400" b="1" i="0" dirty="0">
                <a:solidFill>
                  <a:srgbClr val="0070C0"/>
                </a:solidFill>
                <a:effectLst/>
              </a:rPr>
              <a:t>legitimate process</a:t>
            </a:r>
            <a:r>
              <a:rPr lang="en-US" altLang="zh-CN" sz="1400" b="1" i="0" dirty="0">
                <a:solidFill>
                  <a:srgbClr val="0070C0"/>
                </a:solidFill>
                <a:effectLst/>
              </a:rPr>
              <a:t>es</a:t>
            </a:r>
          </a:p>
          <a:p>
            <a:pPr algn="ctr"/>
            <a:r>
              <a:rPr kumimoji="1" lang="en-US" altLang="zh-CN" sz="1200" dirty="0">
                <a:solidFill>
                  <a:srgbClr val="0070C0"/>
                </a:solidFill>
              </a:rPr>
              <a:t>(e.g.,</a:t>
            </a:r>
            <a:r>
              <a:rPr kumimoji="1" lang="zh-CN" altLang="en-US" sz="1200" dirty="0">
                <a:solidFill>
                  <a:srgbClr val="0070C0"/>
                </a:solidFill>
              </a:rPr>
              <a:t> </a:t>
            </a:r>
            <a:r>
              <a:rPr kumimoji="1" lang="en-US" altLang="zh-CN" sz="1200" dirty="0" err="1">
                <a:solidFill>
                  <a:srgbClr val="0070C0"/>
                </a:solidFill>
              </a:rPr>
              <a:t>Svchost.exe</a:t>
            </a:r>
            <a:r>
              <a:rPr kumimoji="1" lang="en-US" altLang="zh-CN" sz="1200" dirty="0">
                <a:solidFill>
                  <a:srgbClr val="0070C0"/>
                </a:solidFill>
              </a:rPr>
              <a:t>)</a:t>
            </a:r>
            <a:endParaRPr kumimoji="1"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989E0CA-19F8-AE44-A691-17EC0B28333A}"/>
              </a:ext>
            </a:extLst>
          </p:cNvPr>
          <p:cNvSpPr/>
          <p:nvPr/>
        </p:nvSpPr>
        <p:spPr>
          <a:xfrm>
            <a:off x="2192854" y="2824709"/>
            <a:ext cx="2489200" cy="132395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6944F29-0EE8-9C40-835B-A1AF048A98BE}"/>
              </a:ext>
            </a:extLst>
          </p:cNvPr>
          <p:cNvSpPr txBox="1"/>
          <p:nvPr/>
        </p:nvSpPr>
        <p:spPr>
          <a:xfrm>
            <a:off x="2328320" y="2932979"/>
            <a:ext cx="2141801" cy="307777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CN" sz="1400" i="0" dirty="0">
                <a:solidFill>
                  <a:srgbClr val="FF0000"/>
                </a:solidFill>
                <a:effectLst/>
              </a:rPr>
              <a:t>Illegitimate process</a:t>
            </a:r>
            <a:r>
              <a:rPr lang="en-US" altLang="zh-CN" sz="1400" i="0" dirty="0">
                <a:solidFill>
                  <a:srgbClr val="FF0000"/>
                </a:solidFill>
                <a:effectLst/>
              </a:rPr>
              <a:t>es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6BA46A6-FD2E-7E40-BB2B-FAA6DE9964E4}"/>
              </a:ext>
            </a:extLst>
          </p:cNvPr>
          <p:cNvSpPr txBox="1"/>
          <p:nvPr/>
        </p:nvSpPr>
        <p:spPr>
          <a:xfrm>
            <a:off x="2327963" y="3732642"/>
            <a:ext cx="2239372" cy="307777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CN" sz="1400" b="1" i="0" dirty="0">
                <a:solidFill>
                  <a:schemeClr val="bg2">
                    <a:lumMod val="25000"/>
                  </a:schemeClr>
                </a:solidFill>
                <a:effectLst/>
              </a:rPr>
              <a:t>uncertain</a:t>
            </a:r>
            <a:r>
              <a:rPr lang="en" altLang="zh-CN" sz="1400" i="0" dirty="0">
                <a:solidFill>
                  <a:schemeClr val="bg2">
                    <a:lumMod val="25000"/>
                  </a:schemeClr>
                </a:solidFill>
                <a:effectLst/>
              </a:rPr>
              <a:t> process</a:t>
            </a:r>
            <a:r>
              <a:rPr lang="en-US" altLang="zh-CN" sz="1400" i="0" dirty="0">
                <a:solidFill>
                  <a:schemeClr val="bg2">
                    <a:lumMod val="25000"/>
                  </a:schemeClr>
                </a:solidFill>
                <a:effectLst/>
              </a:rPr>
              <a:t>es</a:t>
            </a:r>
            <a:endParaRPr kumimoji="1" lang="zh-CN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CCA5EFF-0FE0-AA4C-B35A-18C63CAF5D31}"/>
              </a:ext>
            </a:extLst>
          </p:cNvPr>
          <p:cNvSpPr txBox="1"/>
          <p:nvPr/>
        </p:nvSpPr>
        <p:spPr>
          <a:xfrm>
            <a:off x="2093423" y="1693580"/>
            <a:ext cx="2496453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</a:rPr>
              <a:t>Process Preprocessing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8" name="Rectangle">
            <a:extLst>
              <a:ext uri="{FF2B5EF4-FFF2-40B4-BE49-F238E27FC236}">
                <a16:creationId xmlns:a16="http://schemas.microsoft.com/office/drawing/2014/main" id="{449007F4-7900-C64A-9662-EED1BE91D509}"/>
              </a:ext>
            </a:extLst>
          </p:cNvPr>
          <p:cNvSpPr/>
          <p:nvPr/>
        </p:nvSpPr>
        <p:spPr>
          <a:xfrm>
            <a:off x="5077636" y="1602223"/>
            <a:ext cx="4045967" cy="3274575"/>
          </a:xfrm>
          <a:custGeom>
            <a:avLst/>
            <a:gdLst>
              <a:gd name="connsiteX0" fmla="*/ 0 w 3013947"/>
              <a:gd name="connsiteY0" fmla="*/ 1222646 h 2445292"/>
              <a:gd name="connsiteX1" fmla="*/ 1513613 w 3013947"/>
              <a:gd name="connsiteY1" fmla="*/ 0 h 2445292"/>
              <a:gd name="connsiteX2" fmla="*/ 3013947 w 3013947"/>
              <a:gd name="connsiteY2" fmla="*/ 1222646 h 2445292"/>
              <a:gd name="connsiteX3" fmla="*/ 1513613 w 3013947"/>
              <a:gd name="connsiteY3" fmla="*/ 2445292 h 244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947" h="2445292">
                <a:moveTo>
                  <a:pt x="0" y="0"/>
                </a:moveTo>
                <a:lnTo>
                  <a:pt x="3013947" y="0"/>
                </a:lnTo>
                <a:lnTo>
                  <a:pt x="3013947" y="2445292"/>
                </a:lnTo>
                <a:lnTo>
                  <a:pt x="0" y="24452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7600" cap="flat">
            <a:solidFill>
              <a:srgbClr val="323232"/>
            </a:solidFill>
            <a:miter/>
          </a:ln>
        </p:spPr>
        <p:txBody>
          <a:bodyPr wrap="square" lIns="0" tIns="0" rIns="0" bIns="0" rtlCol="0" anchor="t"/>
          <a:lstStyle/>
          <a:p>
            <a:pPr algn="l"/>
            <a:endParaRPr sz="1672" dirty="0">
              <a:solidFill>
                <a:srgbClr val="35609F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4267442-7F2D-5A4C-840B-CFF86FB1883D}"/>
              </a:ext>
            </a:extLst>
          </p:cNvPr>
          <p:cNvSpPr/>
          <p:nvPr/>
        </p:nvSpPr>
        <p:spPr>
          <a:xfrm>
            <a:off x="2171964" y="4401116"/>
            <a:ext cx="2282440" cy="406584"/>
          </a:xfrm>
          <a:prstGeom prst="rect">
            <a:avLst/>
          </a:prstGeom>
          <a:solidFill>
            <a:schemeClr val="bg1">
              <a:alpha val="407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accent2">
                    <a:lumMod val="75000"/>
                  </a:schemeClr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  malicious</a:t>
            </a:r>
            <a:endParaRPr kumimoji="1" lang="zh-CN" altLang="en-US" sz="2400" b="1" dirty="0">
              <a:solidFill>
                <a:schemeClr val="accent2">
                  <a:lumMod val="75000"/>
                </a:schemeClr>
              </a:solidFill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5F234CA-FEC4-4041-826E-6989E94BF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245" y="4390468"/>
            <a:ext cx="346079" cy="410466"/>
          </a:xfrm>
          <a:prstGeom prst="rect">
            <a:avLst/>
          </a:prstGeom>
        </p:spPr>
      </p:pic>
      <p:sp>
        <p:nvSpPr>
          <p:cNvPr id="72" name="文本框 71">
            <a:extLst>
              <a:ext uri="{FF2B5EF4-FFF2-40B4-BE49-F238E27FC236}">
                <a16:creationId xmlns:a16="http://schemas.microsoft.com/office/drawing/2014/main" id="{5563FF74-5212-5D45-8523-2219551B1504}"/>
              </a:ext>
            </a:extLst>
          </p:cNvPr>
          <p:cNvSpPr txBox="1"/>
          <p:nvPr/>
        </p:nvSpPr>
        <p:spPr>
          <a:xfrm>
            <a:off x="5251997" y="1698045"/>
            <a:ext cx="3697243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</a:rPr>
              <a:t>Constraints Generation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3AAA17B-84EA-B54D-8D87-CCA9E87396AE}"/>
              </a:ext>
            </a:extLst>
          </p:cNvPr>
          <p:cNvSpPr/>
          <p:nvPr/>
        </p:nvSpPr>
        <p:spPr>
          <a:xfrm>
            <a:off x="5376623" y="2160827"/>
            <a:ext cx="3452067" cy="2607819"/>
          </a:xfrm>
          <a:prstGeom prst="rect">
            <a:avLst/>
          </a:prstGeom>
          <a:solidFill>
            <a:schemeClr val="bg1">
              <a:alpha val="40785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9A6BDC7-7F1B-6843-832B-FD066AF0464B}"/>
              </a:ext>
            </a:extLst>
          </p:cNvPr>
          <p:cNvSpPr txBox="1"/>
          <p:nvPr/>
        </p:nvSpPr>
        <p:spPr>
          <a:xfrm>
            <a:off x="5631723" y="2316837"/>
            <a:ext cx="2132225" cy="307777"/>
          </a:xfrm>
          <a:prstGeom prst="rect">
            <a:avLst/>
          </a:prstGeom>
          <a:solidFill>
            <a:schemeClr val="accent1">
              <a:lumMod val="60000"/>
              <a:lumOff val="40000"/>
              <a:alpha val="4491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rgbClr val="0070C0"/>
                </a:solidFill>
              </a:rPr>
              <a:t>Process Behavior Tree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06007D49-2DAE-BC4C-9DCC-15EA0A48FC34}"/>
              </a:ext>
            </a:extLst>
          </p:cNvPr>
          <p:cNvSpPr txBox="1"/>
          <p:nvPr/>
        </p:nvSpPr>
        <p:spPr>
          <a:xfrm>
            <a:off x="5628719" y="2866641"/>
            <a:ext cx="2132224" cy="307777"/>
          </a:xfrm>
          <a:prstGeom prst="rect">
            <a:avLst/>
          </a:prstGeom>
          <a:solidFill>
            <a:schemeClr val="accent1">
              <a:lumMod val="60000"/>
              <a:lumOff val="40000"/>
              <a:alpha val="4491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rgbClr val="0070C0"/>
                </a:solidFill>
              </a:rPr>
              <a:t>Command Execution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3F27E579-5B95-914F-848B-7ED4D67AFCEB}"/>
              </a:ext>
            </a:extLst>
          </p:cNvPr>
          <p:cNvSpPr txBox="1"/>
          <p:nvPr/>
        </p:nvSpPr>
        <p:spPr>
          <a:xfrm>
            <a:off x="5631113" y="3945909"/>
            <a:ext cx="1221726" cy="738664"/>
          </a:xfrm>
          <a:prstGeom prst="rect">
            <a:avLst/>
          </a:prstGeom>
          <a:solidFill>
            <a:schemeClr val="accent1">
              <a:lumMod val="60000"/>
              <a:lumOff val="40000"/>
              <a:alpha val="4491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rgbClr val="0070C0"/>
                </a:solidFill>
              </a:rPr>
              <a:t>Explanation</a:t>
            </a:r>
          </a:p>
          <a:p>
            <a:pPr algn="ctr"/>
            <a:r>
              <a:rPr kumimoji="1" lang="zh-CN" altLang="en-US" sz="1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1400" b="1" dirty="0">
                <a:solidFill>
                  <a:srgbClr val="0070C0"/>
                </a:solidFill>
              </a:rPr>
              <a:t>&amp;</a:t>
            </a:r>
            <a:r>
              <a:rPr kumimoji="1" lang="zh-CN" altLang="en-US" sz="1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1400" b="1" dirty="0">
                <a:solidFill>
                  <a:srgbClr val="0070C0"/>
                </a:solidFill>
              </a:rPr>
              <a:t>Validation</a:t>
            </a:r>
            <a:endParaRPr kumimoji="1" lang="zh-CN" altLang="en-US" sz="1400" b="1" dirty="0">
              <a:solidFill>
                <a:srgbClr val="0070C0"/>
              </a:solidFill>
            </a:endParaRPr>
          </a:p>
        </p:txBody>
      </p:sp>
      <p:sp>
        <p:nvSpPr>
          <p:cNvPr id="80" name="Rectangle">
            <a:extLst>
              <a:ext uri="{FF2B5EF4-FFF2-40B4-BE49-F238E27FC236}">
                <a16:creationId xmlns:a16="http://schemas.microsoft.com/office/drawing/2014/main" id="{172D23B1-5744-E542-A145-94E4EC7E73BF}"/>
              </a:ext>
            </a:extLst>
          </p:cNvPr>
          <p:cNvSpPr/>
          <p:nvPr/>
        </p:nvSpPr>
        <p:spPr>
          <a:xfrm>
            <a:off x="9336526" y="1602224"/>
            <a:ext cx="2052873" cy="3274574"/>
          </a:xfrm>
          <a:custGeom>
            <a:avLst/>
            <a:gdLst>
              <a:gd name="connsiteX0" fmla="*/ 0 w 3013947"/>
              <a:gd name="connsiteY0" fmla="*/ 1222646 h 2445292"/>
              <a:gd name="connsiteX1" fmla="*/ 1513613 w 3013947"/>
              <a:gd name="connsiteY1" fmla="*/ 0 h 2445292"/>
              <a:gd name="connsiteX2" fmla="*/ 3013947 w 3013947"/>
              <a:gd name="connsiteY2" fmla="*/ 1222646 h 2445292"/>
              <a:gd name="connsiteX3" fmla="*/ 1513613 w 3013947"/>
              <a:gd name="connsiteY3" fmla="*/ 2445292 h 244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947" h="2445292">
                <a:moveTo>
                  <a:pt x="0" y="0"/>
                </a:moveTo>
                <a:lnTo>
                  <a:pt x="3013947" y="0"/>
                </a:lnTo>
                <a:lnTo>
                  <a:pt x="3013947" y="2445292"/>
                </a:lnTo>
                <a:lnTo>
                  <a:pt x="0" y="2445292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solidFill>
              <a:srgbClr val="323232"/>
            </a:solidFill>
            <a:miter/>
          </a:ln>
        </p:spPr>
        <p:txBody>
          <a:bodyPr wrap="square" lIns="0" tIns="0" rIns="0" bIns="0" rtlCol="0" anchor="t"/>
          <a:lstStyle/>
          <a:p>
            <a:pPr algn="l"/>
            <a:endParaRPr sz="1672" dirty="0">
              <a:solidFill>
                <a:srgbClr val="35609F"/>
              </a:solidFill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6D5F83C2-C7FB-7949-B445-3977C5E72844}"/>
              </a:ext>
            </a:extLst>
          </p:cNvPr>
          <p:cNvSpPr txBox="1"/>
          <p:nvPr/>
        </p:nvSpPr>
        <p:spPr>
          <a:xfrm>
            <a:off x="9411632" y="1699161"/>
            <a:ext cx="1928292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</a:rPr>
              <a:t>Threat Detection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E7F1CA1-1B1A-3D44-940F-50A765ACF120}"/>
              </a:ext>
            </a:extLst>
          </p:cNvPr>
          <p:cNvSpPr txBox="1"/>
          <p:nvPr/>
        </p:nvSpPr>
        <p:spPr>
          <a:xfrm>
            <a:off x="7666543" y="4327056"/>
            <a:ext cx="12945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100" b="1" dirty="0">
                <a:solidFill>
                  <a:srgbClr val="0070C0"/>
                </a:solidFill>
                <a:cs typeface="Calibri" panose="020F0502020204030204" pitchFamily="34" charset="0"/>
              </a:rPr>
              <a:t>Constraints list</a:t>
            </a:r>
            <a:endParaRPr kumimoji="1" lang="en-US" altLang="zh-CN" sz="1100" dirty="0">
              <a:solidFill>
                <a:schemeClr val="accent3">
                  <a:lumMod val="50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DC3E1FDE-E47C-DB40-BA68-7C5023D9DFFD}"/>
              </a:ext>
            </a:extLst>
          </p:cNvPr>
          <p:cNvSpPr/>
          <p:nvPr/>
        </p:nvSpPr>
        <p:spPr>
          <a:xfrm>
            <a:off x="9453967" y="2321856"/>
            <a:ext cx="1817544" cy="8739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C656C62B-0488-1B4C-887D-B3A626E0370A}"/>
              </a:ext>
            </a:extLst>
          </p:cNvPr>
          <p:cNvSpPr/>
          <p:nvPr/>
        </p:nvSpPr>
        <p:spPr>
          <a:xfrm>
            <a:off x="9493743" y="3757196"/>
            <a:ext cx="1811636" cy="873920"/>
          </a:xfrm>
          <a:prstGeom prst="rect">
            <a:avLst/>
          </a:prstGeom>
          <a:solidFill>
            <a:schemeClr val="bg1">
              <a:alpha val="40785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" altLang="zh-CN" sz="1050" i="1" dirty="0">
              <a:solidFill>
                <a:srgbClr val="D3AF86"/>
              </a:solidFill>
              <a:effectLst/>
            </a:endParaRPr>
          </a:p>
          <a:p>
            <a:endParaRPr lang="en" altLang="zh-CN" sz="1000" i="1" dirty="0">
              <a:solidFill>
                <a:srgbClr val="D3AF86"/>
              </a:solidFill>
            </a:endParaRPr>
          </a:p>
          <a:p>
            <a:r>
              <a:rPr lang="en" altLang="zh-CN" sz="1000" i="1" dirty="0">
                <a:solidFill>
                  <a:schemeClr val="accent3">
                    <a:lumMod val="50000"/>
                  </a:schemeClr>
                </a:solidFill>
                <a:effectLst/>
              </a:rPr>
              <a:t>"8:11:16.4157251 AM","powershell.exe","2900",”Fork","C:\Users\</a:t>
            </a:r>
            <a:r>
              <a:rPr lang="en" altLang="zh-CN" sz="1000" i="1" dirty="0" err="1">
                <a:solidFill>
                  <a:schemeClr val="accent3">
                    <a:lumMod val="50000"/>
                  </a:schemeClr>
                </a:solidFill>
                <a:effectLst/>
              </a:rPr>
              <a:t>azureuser</a:t>
            </a:r>
            <a:r>
              <a:rPr lang="en" altLang="zh-CN" sz="1000" i="1" dirty="0">
                <a:solidFill>
                  <a:schemeClr val="accent3">
                    <a:lumMod val="50000"/>
                  </a:schemeClr>
                </a:solidFill>
                <a:effectLst/>
              </a:rPr>
              <a:t>\</a:t>
            </a:r>
            <a:r>
              <a:rPr lang="en" altLang="zh-CN" sz="1000" i="1" dirty="0" err="1">
                <a:solidFill>
                  <a:schemeClr val="accent3">
                    <a:lumMod val="50000"/>
                  </a:schemeClr>
                </a:solidFill>
                <a:effectLst/>
              </a:rPr>
              <a:t>svchost.exe</a:t>
            </a:r>
            <a:r>
              <a:rPr lang="en" altLang="zh-CN" sz="1000" i="1" dirty="0">
                <a:solidFill>
                  <a:schemeClr val="accent3">
                    <a:lumMod val="50000"/>
                  </a:schemeClr>
                </a:solidFill>
                <a:effectLst/>
              </a:rPr>
              <a:t>"</a:t>
            </a:r>
          </a:p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13DD690-9D34-DD40-8DAF-A666553EC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95538" y="3810054"/>
            <a:ext cx="291118" cy="27171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BA86881-81E9-E44F-907E-D266BED032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9979172" y="3316353"/>
            <a:ext cx="517381" cy="315197"/>
          </a:xfrm>
          <a:prstGeom prst="rect">
            <a:avLst/>
          </a:prstGeom>
        </p:spPr>
      </p:pic>
      <p:sp>
        <p:nvSpPr>
          <p:cNvPr id="88" name="右箭头 87">
            <a:extLst>
              <a:ext uri="{FF2B5EF4-FFF2-40B4-BE49-F238E27FC236}">
                <a16:creationId xmlns:a16="http://schemas.microsoft.com/office/drawing/2014/main" id="{E1F125A6-B024-BC4E-AF45-FF996D9A9F67}"/>
              </a:ext>
            </a:extLst>
          </p:cNvPr>
          <p:cNvSpPr/>
          <p:nvPr/>
        </p:nvSpPr>
        <p:spPr>
          <a:xfrm>
            <a:off x="1736308" y="2337445"/>
            <a:ext cx="210847" cy="28647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91" name="右箭头 90">
            <a:extLst>
              <a:ext uri="{FF2B5EF4-FFF2-40B4-BE49-F238E27FC236}">
                <a16:creationId xmlns:a16="http://schemas.microsoft.com/office/drawing/2014/main" id="{394C58D4-9783-DA4E-85E5-A6CBC8307C5B}"/>
              </a:ext>
            </a:extLst>
          </p:cNvPr>
          <p:cNvSpPr/>
          <p:nvPr/>
        </p:nvSpPr>
        <p:spPr>
          <a:xfrm rot="5400000">
            <a:off x="3298237" y="4153390"/>
            <a:ext cx="220130" cy="346168"/>
          </a:xfrm>
          <a:prstGeom prst="rightArrow">
            <a:avLst>
              <a:gd name="adj1" fmla="val 42971"/>
              <a:gd name="adj2" fmla="val 46154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95" name="右箭头 94">
            <a:extLst>
              <a:ext uri="{FF2B5EF4-FFF2-40B4-BE49-F238E27FC236}">
                <a16:creationId xmlns:a16="http://schemas.microsoft.com/office/drawing/2014/main" id="{722DDF1E-172D-F94C-8F1B-CD305EC0B610}"/>
              </a:ext>
            </a:extLst>
          </p:cNvPr>
          <p:cNvSpPr/>
          <p:nvPr/>
        </p:nvSpPr>
        <p:spPr>
          <a:xfrm>
            <a:off x="6790547" y="4202575"/>
            <a:ext cx="363859" cy="26845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id="{77906391-1D95-EE40-8BCA-3BA2C66AB648}"/>
              </a:ext>
            </a:extLst>
          </p:cNvPr>
          <p:cNvCxnSpPr>
            <a:cxnSpLocks/>
            <a:stCxn id="20" idx="3"/>
            <a:endCxn id="85" idx="1"/>
          </p:cNvCxnSpPr>
          <p:nvPr/>
        </p:nvCxnSpPr>
        <p:spPr>
          <a:xfrm flipV="1">
            <a:off x="7617626" y="2758816"/>
            <a:ext cx="1836341" cy="1553289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CE63EE8-10F2-DC4D-84B4-00521CD311A0}"/>
              </a:ext>
            </a:extLst>
          </p:cNvPr>
          <p:cNvSpPr txBox="1"/>
          <p:nvPr/>
        </p:nvSpPr>
        <p:spPr>
          <a:xfrm>
            <a:off x="11509442" y="3118620"/>
            <a:ext cx="9506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b="1" dirty="0">
                <a:solidFill>
                  <a:schemeClr val="accent2">
                    <a:lumMod val="75000"/>
                  </a:schemeClr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Malicious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BA3E4138-ABCB-4741-A96B-43A85CD846E5}"/>
              </a:ext>
            </a:extLst>
          </p:cNvPr>
          <p:cNvSpPr txBox="1"/>
          <p:nvPr/>
        </p:nvSpPr>
        <p:spPr>
          <a:xfrm>
            <a:off x="11596700" y="3543811"/>
            <a:ext cx="8887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b="1" dirty="0">
                <a:solidFill>
                  <a:srgbClr val="0070C0"/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Normal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6EB2339-CF28-A743-AEFA-523A9CBB155E}"/>
              </a:ext>
            </a:extLst>
          </p:cNvPr>
          <p:cNvSpPr txBox="1"/>
          <p:nvPr/>
        </p:nvSpPr>
        <p:spPr>
          <a:xfrm>
            <a:off x="2387588" y="3212786"/>
            <a:ext cx="2048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FF0000"/>
                </a:solidFill>
              </a:rPr>
              <a:t>(e.g.,</a:t>
            </a:r>
            <a:r>
              <a:rPr kumimoji="1" lang="zh-CN" altLang="en-US" sz="1200" dirty="0">
                <a:solidFill>
                  <a:srgbClr val="FF0000"/>
                </a:solidFill>
              </a:rPr>
              <a:t> </a:t>
            </a:r>
            <a:r>
              <a:rPr kumimoji="1" lang="en-US" altLang="zh-CN" sz="1200" dirty="0" err="1">
                <a:solidFill>
                  <a:srgbClr val="FF0000"/>
                </a:solidFill>
              </a:rPr>
              <a:t>Xtmp.exe</a:t>
            </a:r>
            <a:r>
              <a:rPr kumimoji="1" lang="en-US" altLang="zh-CN" sz="1200" dirty="0">
                <a:solidFill>
                  <a:srgbClr val="FF0000"/>
                </a:solidFill>
              </a:rPr>
              <a:t>, </a:t>
            </a:r>
            <a:r>
              <a:rPr kumimoji="1" lang="en-US" altLang="zh-CN" sz="1200" b="1" dirty="0">
                <a:solidFill>
                  <a:srgbClr val="FF0000"/>
                </a:solidFill>
              </a:rPr>
              <a:t>svch0st</a:t>
            </a:r>
            <a:r>
              <a:rPr kumimoji="1" lang="en-US" altLang="zh-CN" sz="1200" dirty="0">
                <a:solidFill>
                  <a:srgbClr val="FF0000"/>
                </a:solidFill>
              </a:rPr>
              <a:t>.exe)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4" name="标题 2">
            <a:extLst>
              <a:ext uri="{FF2B5EF4-FFF2-40B4-BE49-F238E27FC236}">
                <a16:creationId xmlns:a16="http://schemas.microsoft.com/office/drawing/2014/main" id="{706A6079-5BC9-014E-8F8E-E01274B13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00" y="102400"/>
            <a:ext cx="11360800" cy="524800"/>
          </a:xfrm>
        </p:spPr>
        <p:txBody>
          <a:bodyPr/>
          <a:lstStyle/>
          <a:p>
            <a:r>
              <a:rPr lang="en-US" altLang="zh-CN" dirty="0">
                <a:latin typeface="+mn-lt"/>
              </a:rPr>
              <a:t>Overview</a:t>
            </a:r>
            <a:endParaRPr lang="zh-CN" altLang="en-US" dirty="0">
              <a:latin typeface="+mn-lt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8213DDC-CD7E-0448-A4E6-F5A3E2D210AC}"/>
              </a:ext>
            </a:extLst>
          </p:cNvPr>
          <p:cNvSpPr txBox="1"/>
          <p:nvPr/>
        </p:nvSpPr>
        <p:spPr>
          <a:xfrm>
            <a:off x="5633972" y="3419683"/>
            <a:ext cx="2132224" cy="307777"/>
          </a:xfrm>
          <a:prstGeom prst="rect">
            <a:avLst/>
          </a:prstGeom>
          <a:solidFill>
            <a:schemeClr val="accent1">
              <a:lumMod val="60000"/>
              <a:lumOff val="40000"/>
              <a:alpha val="4491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rgbClr val="0070C0"/>
                </a:solidFill>
              </a:rPr>
              <a:t>Constraint Extraction</a:t>
            </a:r>
          </a:p>
        </p:txBody>
      </p:sp>
      <p:sp>
        <p:nvSpPr>
          <p:cNvPr id="15" name="右箭头 87">
            <a:extLst>
              <a:ext uri="{FF2B5EF4-FFF2-40B4-BE49-F238E27FC236}">
                <a16:creationId xmlns:a16="http://schemas.microsoft.com/office/drawing/2014/main" id="{68422DD2-7CBC-343A-14EF-66A0D65237EB}"/>
              </a:ext>
            </a:extLst>
          </p:cNvPr>
          <p:cNvSpPr/>
          <p:nvPr/>
        </p:nvSpPr>
        <p:spPr>
          <a:xfrm>
            <a:off x="1737270" y="3462867"/>
            <a:ext cx="210847" cy="28647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5" name="右箭头 87">
            <a:extLst>
              <a:ext uri="{FF2B5EF4-FFF2-40B4-BE49-F238E27FC236}">
                <a16:creationId xmlns:a16="http://schemas.microsoft.com/office/drawing/2014/main" id="{93CE85F4-880B-C8BE-A6D8-70832BE3CDB9}"/>
              </a:ext>
            </a:extLst>
          </p:cNvPr>
          <p:cNvSpPr/>
          <p:nvPr/>
        </p:nvSpPr>
        <p:spPr>
          <a:xfrm>
            <a:off x="4589876" y="2328396"/>
            <a:ext cx="727178" cy="28647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cxnSp>
        <p:nvCxnSpPr>
          <p:cNvPr id="36" name="肘形连接符 23">
            <a:extLst>
              <a:ext uri="{FF2B5EF4-FFF2-40B4-BE49-F238E27FC236}">
                <a16:creationId xmlns:a16="http://schemas.microsoft.com/office/drawing/2014/main" id="{F3242019-983E-106E-32C3-4CF298D88FE5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4360320" y="2540000"/>
            <a:ext cx="397934" cy="817034"/>
          </a:xfrm>
          <a:prstGeom prst="bentConnector2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69">
            <a:extLst>
              <a:ext uri="{FF2B5EF4-FFF2-40B4-BE49-F238E27FC236}">
                <a16:creationId xmlns:a16="http://schemas.microsoft.com/office/drawing/2014/main" id="{04BECC4F-BB3D-AB58-AB30-23336DBA913B}"/>
              </a:ext>
            </a:extLst>
          </p:cNvPr>
          <p:cNvSpPr/>
          <p:nvPr/>
        </p:nvSpPr>
        <p:spPr>
          <a:xfrm>
            <a:off x="3428987" y="3251201"/>
            <a:ext cx="931333" cy="211666"/>
          </a:xfrm>
          <a:prstGeom prst="rect">
            <a:avLst/>
          </a:prstGeom>
          <a:noFill/>
          <a:ln w="28575">
            <a:solidFill>
              <a:srgbClr val="2D72B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b="1" dirty="0">
              <a:solidFill>
                <a:srgbClr val="FF0000"/>
              </a:solidFill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DD6B197-6DFE-3349-B2BF-C7BBC3B9ABC6}"/>
              </a:ext>
            </a:extLst>
          </p:cNvPr>
          <p:cNvSpPr txBox="1"/>
          <p:nvPr/>
        </p:nvSpPr>
        <p:spPr>
          <a:xfrm>
            <a:off x="3743452" y="3432076"/>
            <a:ext cx="10711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200" b="1" dirty="0" err="1">
                <a:solidFill>
                  <a:srgbClr val="0070C0"/>
                </a:solidFill>
              </a:rPr>
              <a:t>Svchost.exe</a:t>
            </a:r>
            <a:r>
              <a:rPr kumimoji="1" lang="en-US" altLang="zh-CN" sz="1200" b="1" dirty="0">
                <a:solidFill>
                  <a:srgbClr val="0070C0"/>
                </a:solidFill>
              </a:rPr>
              <a:t> </a:t>
            </a:r>
            <a:endParaRPr lang="zh-CN" altLang="en-US" sz="1200" b="1" dirty="0"/>
          </a:p>
        </p:txBody>
      </p:sp>
      <p:cxnSp>
        <p:nvCxnSpPr>
          <p:cNvPr id="60" name="肘形连接符 23">
            <a:extLst>
              <a:ext uri="{FF2B5EF4-FFF2-40B4-BE49-F238E27FC236}">
                <a16:creationId xmlns:a16="http://schemas.microsoft.com/office/drawing/2014/main" id="{A0709D43-4F9B-DA9F-AA21-EAA998F2F096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4986699" y="2472267"/>
            <a:ext cx="5412862" cy="2158849"/>
          </a:xfrm>
          <a:prstGeom prst="bentConnector4">
            <a:avLst>
              <a:gd name="adj1" fmla="val -130"/>
              <a:gd name="adj2" fmla="val 12157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图片 86">
            <a:extLst>
              <a:ext uri="{FF2B5EF4-FFF2-40B4-BE49-F238E27FC236}">
                <a16:creationId xmlns:a16="http://schemas.microsoft.com/office/drawing/2014/main" id="{A432F823-B0C7-D141-9353-F3DF92D5E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0647" y="2843997"/>
            <a:ext cx="265097" cy="314417"/>
          </a:xfrm>
          <a:prstGeom prst="rect">
            <a:avLst/>
          </a:prstGeom>
        </p:spPr>
      </p:pic>
      <p:sp>
        <p:nvSpPr>
          <p:cNvPr id="107" name="右箭头 106">
            <a:extLst>
              <a:ext uri="{FF2B5EF4-FFF2-40B4-BE49-F238E27FC236}">
                <a16:creationId xmlns:a16="http://schemas.microsoft.com/office/drawing/2014/main" id="{390A95BB-E24A-FB47-95B8-4B99FF8765C5}"/>
              </a:ext>
            </a:extLst>
          </p:cNvPr>
          <p:cNvSpPr/>
          <p:nvPr/>
        </p:nvSpPr>
        <p:spPr>
          <a:xfrm>
            <a:off x="10395461" y="3390517"/>
            <a:ext cx="1407361" cy="213214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5AED2E75-55AF-E949-9269-9656FBEAAA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7057" y="4062828"/>
            <a:ext cx="430569" cy="49855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15191"/>
              </a:srgbClr>
            </a:outerShdw>
          </a:effectLst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274C888A-1C2E-34EF-C78A-4EDC5DD7A00E}"/>
              </a:ext>
            </a:extLst>
          </p:cNvPr>
          <p:cNvSpPr txBox="1"/>
          <p:nvPr/>
        </p:nvSpPr>
        <p:spPr>
          <a:xfrm>
            <a:off x="11845012" y="3314189"/>
            <a:ext cx="4979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b="1" dirty="0">
                <a:solidFill>
                  <a:schemeClr val="accent3">
                    <a:lumMod val="50000"/>
                  </a:schemeClr>
                </a:solidFill>
                <a:cs typeface="Calibri" panose="020F0502020204030204" pitchFamily="34" charset="0"/>
              </a:rPr>
              <a:t>or</a:t>
            </a:r>
            <a:endParaRPr lang="en-CN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B1CD957-5F76-1664-5E2E-0BDFD114E168}"/>
              </a:ext>
            </a:extLst>
          </p:cNvPr>
          <p:cNvSpPr txBox="1"/>
          <p:nvPr/>
        </p:nvSpPr>
        <p:spPr>
          <a:xfrm>
            <a:off x="10371914" y="1084147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solidFill>
                  <a:srgbClr val="2D72B7"/>
                </a:solidFill>
              </a:rPr>
              <a:t>ProGds</a:t>
            </a:r>
            <a:endParaRPr lang="en-CN" sz="2400" b="1" dirty="0">
              <a:solidFill>
                <a:srgbClr val="2D72B7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3189E79-01F2-67B3-BB4F-A17165CD75F3}"/>
              </a:ext>
            </a:extLst>
          </p:cNvPr>
          <p:cNvSpPr txBox="1"/>
          <p:nvPr/>
        </p:nvSpPr>
        <p:spPr>
          <a:xfrm>
            <a:off x="9523796" y="3293699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Check</a:t>
            </a:r>
            <a:endParaRPr lang="en-CN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4" name="文本框 56">
            <a:extLst>
              <a:ext uri="{FF2B5EF4-FFF2-40B4-BE49-F238E27FC236}">
                <a16:creationId xmlns:a16="http://schemas.microsoft.com/office/drawing/2014/main" id="{D7530209-A185-6112-C485-2EAF09CBF189}"/>
              </a:ext>
            </a:extLst>
          </p:cNvPr>
          <p:cNvSpPr txBox="1"/>
          <p:nvPr/>
        </p:nvSpPr>
        <p:spPr>
          <a:xfrm>
            <a:off x="2654195" y="1119085"/>
            <a:ext cx="1482050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</a:rPr>
              <a:t> LLM.  Prompt</a:t>
            </a:r>
            <a:endParaRPr kumimoji="1"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45" name="下箭头 113">
            <a:extLst>
              <a:ext uri="{FF2B5EF4-FFF2-40B4-BE49-F238E27FC236}">
                <a16:creationId xmlns:a16="http://schemas.microsoft.com/office/drawing/2014/main" id="{75F72CD2-DDC7-4D4B-F2D4-FA1F755DC71D}"/>
              </a:ext>
            </a:extLst>
          </p:cNvPr>
          <p:cNvSpPr/>
          <p:nvPr/>
        </p:nvSpPr>
        <p:spPr>
          <a:xfrm>
            <a:off x="3150725" y="1474290"/>
            <a:ext cx="430661" cy="311314"/>
          </a:xfrm>
          <a:prstGeom prst="downArrow">
            <a:avLst/>
          </a:prstGeom>
          <a:solidFill>
            <a:schemeClr val="tx2">
              <a:alpha val="71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46" name="文本框 56">
            <a:extLst>
              <a:ext uri="{FF2B5EF4-FFF2-40B4-BE49-F238E27FC236}">
                <a16:creationId xmlns:a16="http://schemas.microsoft.com/office/drawing/2014/main" id="{505F9D01-5F47-CDE5-A4DA-4E460CB032B8}"/>
              </a:ext>
            </a:extLst>
          </p:cNvPr>
          <p:cNvSpPr txBox="1"/>
          <p:nvPr/>
        </p:nvSpPr>
        <p:spPr>
          <a:xfrm>
            <a:off x="6446032" y="1119085"/>
            <a:ext cx="1482050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</a:rPr>
              <a:t> LLM.  Prompt</a:t>
            </a:r>
            <a:endParaRPr kumimoji="1"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47" name="下箭头 113">
            <a:extLst>
              <a:ext uri="{FF2B5EF4-FFF2-40B4-BE49-F238E27FC236}">
                <a16:creationId xmlns:a16="http://schemas.microsoft.com/office/drawing/2014/main" id="{EA85C303-8E21-2E47-F5C6-FF96EEC70F7E}"/>
              </a:ext>
            </a:extLst>
          </p:cNvPr>
          <p:cNvSpPr/>
          <p:nvPr/>
        </p:nvSpPr>
        <p:spPr>
          <a:xfrm>
            <a:off x="6972476" y="1474290"/>
            <a:ext cx="430661" cy="311314"/>
          </a:xfrm>
          <a:prstGeom prst="downArrow">
            <a:avLst/>
          </a:prstGeom>
          <a:solidFill>
            <a:schemeClr val="tx2">
              <a:alpha val="71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" name="右箭头 87">
            <a:extLst>
              <a:ext uri="{FF2B5EF4-FFF2-40B4-BE49-F238E27FC236}">
                <a16:creationId xmlns:a16="http://schemas.microsoft.com/office/drawing/2014/main" id="{E6502096-79BD-6ED9-EEC9-3AA216B87D42}"/>
              </a:ext>
            </a:extLst>
          </p:cNvPr>
          <p:cNvSpPr/>
          <p:nvPr/>
        </p:nvSpPr>
        <p:spPr>
          <a:xfrm rot="5400000">
            <a:off x="6577407" y="2673266"/>
            <a:ext cx="170851" cy="15815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7" name="右箭头 87">
            <a:extLst>
              <a:ext uri="{FF2B5EF4-FFF2-40B4-BE49-F238E27FC236}">
                <a16:creationId xmlns:a16="http://schemas.microsoft.com/office/drawing/2014/main" id="{0285F66D-D9DE-DDFE-FDFE-B4AB3409FEED}"/>
              </a:ext>
            </a:extLst>
          </p:cNvPr>
          <p:cNvSpPr/>
          <p:nvPr/>
        </p:nvSpPr>
        <p:spPr>
          <a:xfrm rot="5400000">
            <a:off x="6577406" y="3228134"/>
            <a:ext cx="170851" cy="15815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" name="右箭头 87">
            <a:extLst>
              <a:ext uri="{FF2B5EF4-FFF2-40B4-BE49-F238E27FC236}">
                <a16:creationId xmlns:a16="http://schemas.microsoft.com/office/drawing/2014/main" id="{09E11508-21CB-D712-A323-FC8AACE9978A}"/>
              </a:ext>
            </a:extLst>
          </p:cNvPr>
          <p:cNvSpPr/>
          <p:nvPr/>
        </p:nvSpPr>
        <p:spPr>
          <a:xfrm rot="5400000">
            <a:off x="6577673" y="3765567"/>
            <a:ext cx="170851" cy="15815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642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59C8DF0-84C9-EF43-B2E9-C002DFE2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Profile/ Constraint Construction  </a:t>
            </a:r>
            <a:endParaRPr lang="zh-CN" altLang="en-US" dirty="0"/>
          </a:p>
        </p:txBody>
      </p:sp>
      <p:sp>
        <p:nvSpPr>
          <p:cNvPr id="24" name="Rectangle">
            <a:extLst>
              <a:ext uri="{FF2B5EF4-FFF2-40B4-BE49-F238E27FC236}">
                <a16:creationId xmlns:a16="http://schemas.microsoft.com/office/drawing/2014/main" id="{E2F2DB80-50A6-8447-96E5-861288277997}"/>
              </a:ext>
            </a:extLst>
          </p:cNvPr>
          <p:cNvSpPr/>
          <p:nvPr/>
        </p:nvSpPr>
        <p:spPr>
          <a:xfrm>
            <a:off x="165904" y="928428"/>
            <a:ext cx="6096000" cy="2991034"/>
          </a:xfrm>
          <a:custGeom>
            <a:avLst/>
            <a:gdLst>
              <a:gd name="connsiteX0" fmla="*/ 0 w 3013947"/>
              <a:gd name="connsiteY0" fmla="*/ 1222646 h 2445292"/>
              <a:gd name="connsiteX1" fmla="*/ 1513613 w 3013947"/>
              <a:gd name="connsiteY1" fmla="*/ 0 h 2445292"/>
              <a:gd name="connsiteX2" fmla="*/ 3013947 w 3013947"/>
              <a:gd name="connsiteY2" fmla="*/ 1222646 h 2445292"/>
              <a:gd name="connsiteX3" fmla="*/ 1513613 w 3013947"/>
              <a:gd name="connsiteY3" fmla="*/ 2445292 h 244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947" h="2445292">
                <a:moveTo>
                  <a:pt x="0" y="0"/>
                </a:moveTo>
                <a:lnTo>
                  <a:pt x="3013947" y="0"/>
                </a:lnTo>
                <a:lnTo>
                  <a:pt x="3013947" y="2445292"/>
                </a:lnTo>
                <a:lnTo>
                  <a:pt x="0" y="24452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7600" cap="flat">
            <a:solidFill>
              <a:srgbClr val="323232"/>
            </a:solidFill>
            <a:miter/>
          </a:ln>
        </p:spPr>
        <p:txBody>
          <a:bodyPr wrap="square" lIns="0" tIns="0" rIns="0" bIns="0" rtlCol="0" anchor="t"/>
          <a:lstStyle/>
          <a:p>
            <a:pPr algn="l"/>
            <a:endParaRPr sz="1672" dirty="0">
              <a:solidFill>
                <a:srgbClr val="35609F"/>
              </a:solidFill>
              <a:latin typeface="微软雅黑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97C0BF5-7CC9-D546-985C-EDC38CFC2D74}"/>
              </a:ext>
            </a:extLst>
          </p:cNvPr>
          <p:cNvSpPr txBox="1"/>
          <p:nvPr/>
        </p:nvSpPr>
        <p:spPr>
          <a:xfrm>
            <a:off x="702842" y="1047586"/>
            <a:ext cx="5393158" cy="369332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" altLang="zh-CN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Behavior Tree Construction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67CE9B-5583-2F45-82FA-3B5DFED0D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972" y="2084132"/>
            <a:ext cx="1779618" cy="1587500"/>
          </a:xfrm>
          <a:prstGeom prst="rect">
            <a:avLst/>
          </a:prstGeom>
        </p:spPr>
      </p:pic>
      <p:sp>
        <p:nvSpPr>
          <p:cNvPr id="47" name="Rectangle">
            <a:extLst>
              <a:ext uri="{FF2B5EF4-FFF2-40B4-BE49-F238E27FC236}">
                <a16:creationId xmlns:a16="http://schemas.microsoft.com/office/drawing/2014/main" id="{12135B1D-DF2C-9440-9775-0125D2D52AEE}"/>
              </a:ext>
            </a:extLst>
          </p:cNvPr>
          <p:cNvSpPr/>
          <p:nvPr/>
        </p:nvSpPr>
        <p:spPr>
          <a:xfrm>
            <a:off x="165903" y="4003395"/>
            <a:ext cx="6096000" cy="2154337"/>
          </a:xfrm>
          <a:custGeom>
            <a:avLst/>
            <a:gdLst>
              <a:gd name="connsiteX0" fmla="*/ 0 w 3013947"/>
              <a:gd name="connsiteY0" fmla="*/ 1222646 h 2445292"/>
              <a:gd name="connsiteX1" fmla="*/ 1513613 w 3013947"/>
              <a:gd name="connsiteY1" fmla="*/ 0 h 2445292"/>
              <a:gd name="connsiteX2" fmla="*/ 3013947 w 3013947"/>
              <a:gd name="connsiteY2" fmla="*/ 1222646 h 2445292"/>
              <a:gd name="connsiteX3" fmla="*/ 1513613 w 3013947"/>
              <a:gd name="connsiteY3" fmla="*/ 2445292 h 244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947" h="2445292">
                <a:moveTo>
                  <a:pt x="0" y="0"/>
                </a:moveTo>
                <a:lnTo>
                  <a:pt x="3013947" y="0"/>
                </a:lnTo>
                <a:lnTo>
                  <a:pt x="3013947" y="2445292"/>
                </a:lnTo>
                <a:lnTo>
                  <a:pt x="0" y="24452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7600" cap="flat">
            <a:solidFill>
              <a:srgbClr val="323232"/>
            </a:solidFill>
            <a:miter/>
          </a:ln>
        </p:spPr>
        <p:txBody>
          <a:bodyPr wrap="square" lIns="0" tIns="0" rIns="0" bIns="0" rtlCol="0" anchor="t"/>
          <a:lstStyle/>
          <a:p>
            <a:pPr algn="l"/>
            <a:endParaRPr sz="1672" dirty="0">
              <a:solidFill>
                <a:srgbClr val="35609F"/>
              </a:solidFill>
              <a:latin typeface="微软雅黑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F7D1145-6760-7346-9B7D-93BDDDD2C956}"/>
              </a:ext>
            </a:extLst>
          </p:cNvPr>
          <p:cNvSpPr txBox="1"/>
          <p:nvPr/>
        </p:nvSpPr>
        <p:spPr>
          <a:xfrm>
            <a:off x="702842" y="4104065"/>
            <a:ext cx="3736614" cy="369332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" altLang="zh-CN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Command Execution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0CE8DB1-17BF-034D-AD9D-B111D633581C}"/>
              </a:ext>
            </a:extLst>
          </p:cNvPr>
          <p:cNvSpPr txBox="1"/>
          <p:nvPr/>
        </p:nvSpPr>
        <p:spPr>
          <a:xfrm>
            <a:off x="8568653" y="1088175"/>
            <a:ext cx="3070978" cy="677108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chemeClr val="bg1"/>
                </a:solidFill>
              </a:rPr>
              <a:t>Behavioral Invariants</a:t>
            </a:r>
            <a:r>
              <a:rPr lang="en" altLang="zh-CN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E</a:t>
            </a:r>
            <a:r>
              <a:rPr lang="en" altLang="zh-CN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xtraction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F2EE40-3287-0248-B14D-686B0277C8CD}"/>
              </a:ext>
            </a:extLst>
          </p:cNvPr>
          <p:cNvSpPr/>
          <p:nvPr/>
        </p:nvSpPr>
        <p:spPr>
          <a:xfrm>
            <a:off x="3209199" y="1478015"/>
            <a:ext cx="1779618" cy="60611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Behavior tree construction</a:t>
            </a:r>
            <a:endParaRPr kumimoji="1" lang="zh-CN" altLang="en-US" b="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49" name="Rectangle">
            <a:extLst>
              <a:ext uri="{FF2B5EF4-FFF2-40B4-BE49-F238E27FC236}">
                <a16:creationId xmlns:a16="http://schemas.microsoft.com/office/drawing/2014/main" id="{EB889ADB-408A-7A44-9E8D-ACE9523778E8}"/>
              </a:ext>
            </a:extLst>
          </p:cNvPr>
          <p:cNvSpPr/>
          <p:nvPr/>
        </p:nvSpPr>
        <p:spPr>
          <a:xfrm>
            <a:off x="5544273" y="1594104"/>
            <a:ext cx="2927922" cy="4335468"/>
          </a:xfrm>
          <a:custGeom>
            <a:avLst/>
            <a:gdLst>
              <a:gd name="connsiteX0" fmla="*/ 0 w 3013947"/>
              <a:gd name="connsiteY0" fmla="*/ 1222646 h 2445292"/>
              <a:gd name="connsiteX1" fmla="*/ 1513613 w 3013947"/>
              <a:gd name="connsiteY1" fmla="*/ 0 h 2445292"/>
              <a:gd name="connsiteX2" fmla="*/ 3013947 w 3013947"/>
              <a:gd name="connsiteY2" fmla="*/ 1222646 h 2445292"/>
              <a:gd name="connsiteX3" fmla="*/ 1513613 w 3013947"/>
              <a:gd name="connsiteY3" fmla="*/ 2445292 h 244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947" h="2445292">
                <a:moveTo>
                  <a:pt x="0" y="0"/>
                </a:moveTo>
                <a:lnTo>
                  <a:pt x="3013947" y="0"/>
                </a:lnTo>
                <a:lnTo>
                  <a:pt x="3013947" y="2445292"/>
                </a:lnTo>
                <a:lnTo>
                  <a:pt x="0" y="24452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7600" cap="flat">
            <a:solidFill>
              <a:srgbClr val="323232"/>
            </a:solidFill>
            <a:miter/>
          </a:ln>
        </p:spPr>
        <p:txBody>
          <a:bodyPr wrap="square" lIns="0" tIns="0" rIns="0" bIns="0" rtlCol="0" anchor="t"/>
          <a:lstStyle/>
          <a:p>
            <a:pPr algn="l"/>
            <a:endParaRPr sz="1672" dirty="0">
              <a:solidFill>
                <a:srgbClr val="35609F"/>
              </a:solidFill>
              <a:latin typeface="微软雅黑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A40116-072E-1D43-8C91-B319352FC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61558"/>
            <a:ext cx="688283" cy="884935"/>
          </a:xfrm>
          <a:prstGeom prst="rect">
            <a:avLst/>
          </a:prstGeom>
        </p:spPr>
      </p:pic>
      <p:sp>
        <p:nvSpPr>
          <p:cNvPr id="56" name="矩形 55">
            <a:extLst>
              <a:ext uri="{FF2B5EF4-FFF2-40B4-BE49-F238E27FC236}">
                <a16:creationId xmlns:a16="http://schemas.microsoft.com/office/drawing/2014/main" id="{0F2BE475-FD09-CA48-9E3B-B5F283FA90ED}"/>
              </a:ext>
            </a:extLst>
          </p:cNvPr>
          <p:cNvSpPr/>
          <p:nvPr/>
        </p:nvSpPr>
        <p:spPr>
          <a:xfrm>
            <a:off x="3259126" y="4550305"/>
            <a:ext cx="2269316" cy="6889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b="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algn="ctr"/>
            <a:r>
              <a:rPr kumimoji="1" lang="en-US" altLang="zh-CN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Command</a:t>
            </a:r>
            <a:r>
              <a:rPr kumimoji="1" lang="en-US" altLang="zh-CN" sz="1600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" altLang="zh-CN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Execution</a:t>
            </a:r>
            <a:r>
              <a:rPr kumimoji="1" lang="en-US" altLang="zh-CN" sz="1600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</a:p>
          <a:p>
            <a:pPr algn="ctr"/>
            <a:endParaRPr kumimoji="1" lang="zh-CN" altLang="en-US" sz="2400" b="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65F5669-A130-B941-B24B-80AC934C6CFA}"/>
              </a:ext>
            </a:extLst>
          </p:cNvPr>
          <p:cNvSpPr/>
          <p:nvPr/>
        </p:nvSpPr>
        <p:spPr>
          <a:xfrm>
            <a:off x="8787146" y="1986977"/>
            <a:ext cx="3226864" cy="60611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Behavioral Invariants </a:t>
            </a:r>
            <a:r>
              <a:rPr lang="en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E</a:t>
            </a:r>
            <a:r>
              <a:rPr lang="en" altLang="zh-CN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xtraction 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47D9799-3C2F-1643-9802-D550A77E47CB}"/>
              </a:ext>
            </a:extLst>
          </p:cNvPr>
          <p:cNvSpPr/>
          <p:nvPr/>
        </p:nvSpPr>
        <p:spPr>
          <a:xfrm>
            <a:off x="5830227" y="2869702"/>
            <a:ext cx="2356013" cy="484088"/>
          </a:xfrm>
          <a:prstGeom prst="rect">
            <a:avLst/>
          </a:prstGeom>
          <a:solidFill>
            <a:srgbClr val="0070C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b="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Memory</a:t>
            </a:r>
            <a:endParaRPr kumimoji="1" lang="zh-CN" altLang="en-US" sz="3200" b="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algn="ctr"/>
            <a:endParaRPr kumimoji="1" lang="zh-CN" altLang="en-US" sz="2400" b="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2489D62-0ECC-7E43-A376-5D2D1658EE14}"/>
              </a:ext>
            </a:extLst>
          </p:cNvPr>
          <p:cNvSpPr/>
          <p:nvPr/>
        </p:nvSpPr>
        <p:spPr>
          <a:xfrm>
            <a:off x="5850384" y="3429000"/>
            <a:ext cx="2356013" cy="537411"/>
          </a:xfrm>
          <a:prstGeom prst="rect">
            <a:avLst/>
          </a:prstGeom>
          <a:solidFill>
            <a:srgbClr val="0070C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bg1"/>
                </a:solidFill>
              </a:rPr>
              <a:t>Validation</a:t>
            </a:r>
            <a:endParaRPr kumimoji="1"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B8E15E-8379-2E4C-8CD2-6969AEF61B83}"/>
              </a:ext>
            </a:extLst>
          </p:cNvPr>
          <p:cNvSpPr txBox="1"/>
          <p:nvPr/>
        </p:nvSpPr>
        <p:spPr>
          <a:xfrm>
            <a:off x="6602405" y="2028426"/>
            <a:ext cx="1422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  <a:endParaRPr kumimoji="1" lang="zh-CN" altLang="en-US" sz="28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C047342-63A6-1248-92F5-0D354797CFBB}"/>
              </a:ext>
            </a:extLst>
          </p:cNvPr>
          <p:cNvSpPr/>
          <p:nvPr/>
        </p:nvSpPr>
        <p:spPr>
          <a:xfrm>
            <a:off x="5857704" y="3938978"/>
            <a:ext cx="2356013" cy="1871436"/>
          </a:xfrm>
          <a:prstGeom prst="rect">
            <a:avLst/>
          </a:prstGeom>
          <a:solidFill>
            <a:srgbClr val="0070C0">
              <a:alpha val="4011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zh-CN" sz="1600" b="1" dirty="0">
                <a:solidFill>
                  <a:schemeClr val="tx2">
                    <a:lumMod val="75000"/>
                  </a:schemeClr>
                </a:solidFill>
                <a:latin typeface="Söhne"/>
              </a:rPr>
              <a:t>F</a:t>
            </a:r>
            <a:r>
              <a:rPr lang="en" altLang="zh-CN" sz="1600" b="1" i="0" dirty="0">
                <a:solidFill>
                  <a:schemeClr val="tx2">
                    <a:lumMod val="75000"/>
                  </a:schemeClr>
                </a:solidFill>
                <a:effectLst/>
                <a:latin typeface="Söhne"/>
              </a:rPr>
              <a:t>actuality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1400" b="0" i="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Real-world Log Validation</a:t>
            </a:r>
            <a:endParaRPr lang="en" altLang="zh-CN" sz="1400" b="1" dirty="0">
              <a:solidFill>
                <a:schemeClr val="tx2">
                  <a:lumMod val="75000"/>
                </a:schemeClr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1400" i="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Multi-session Cross-Validation</a:t>
            </a:r>
            <a:endParaRPr lang="en" altLang="zh-CN" sz="1400" i="0" dirty="0">
              <a:solidFill>
                <a:schemeClr val="tx2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D55A71A-039F-AB48-BCEF-8111CE1D1A60}"/>
              </a:ext>
            </a:extLst>
          </p:cNvPr>
          <p:cNvCxnSpPr>
            <a:cxnSpLocks/>
            <a:stCxn id="7" idx="1"/>
            <a:endCxn id="10" idx="3"/>
          </p:cNvCxnSpPr>
          <p:nvPr/>
        </p:nvCxnSpPr>
        <p:spPr>
          <a:xfrm flipH="1" flipV="1">
            <a:off x="4988817" y="1781074"/>
            <a:ext cx="1107183" cy="422952"/>
          </a:xfrm>
          <a:prstGeom prst="straightConnector1">
            <a:avLst/>
          </a:prstGeom>
          <a:ln w="50800" cmpd="dbl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4DB9B3DF-E78A-DF43-A1D1-ADC6C18BD8DA}"/>
              </a:ext>
            </a:extLst>
          </p:cNvPr>
          <p:cNvCxnSpPr>
            <a:cxnSpLocks/>
          </p:cNvCxnSpPr>
          <p:nvPr/>
        </p:nvCxnSpPr>
        <p:spPr>
          <a:xfrm flipV="1">
            <a:off x="7707169" y="1981477"/>
            <a:ext cx="1079977" cy="294295"/>
          </a:xfrm>
          <a:prstGeom prst="straightConnector1">
            <a:avLst/>
          </a:prstGeom>
          <a:ln w="53975" cmpd="dbl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CC2800B6-FCD8-C244-A1FE-6BBF3806DF3D}"/>
              </a:ext>
            </a:extLst>
          </p:cNvPr>
          <p:cNvCxnSpPr>
            <a:cxnSpLocks/>
            <a:stCxn id="7" idx="1"/>
            <a:endCxn id="56" idx="0"/>
          </p:cNvCxnSpPr>
          <p:nvPr/>
        </p:nvCxnSpPr>
        <p:spPr>
          <a:xfrm flipH="1">
            <a:off x="4393784" y="2204026"/>
            <a:ext cx="1702216" cy="2346279"/>
          </a:xfrm>
          <a:prstGeom prst="straightConnector1">
            <a:avLst/>
          </a:prstGeom>
          <a:ln w="53975" cmpd="dbl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4D6B5220-A8F9-0A4D-AFED-4A63DE8DEDE7}"/>
              </a:ext>
            </a:extLst>
          </p:cNvPr>
          <p:cNvSpPr/>
          <p:nvPr/>
        </p:nvSpPr>
        <p:spPr>
          <a:xfrm>
            <a:off x="305760" y="1466627"/>
            <a:ext cx="2655662" cy="1817714"/>
          </a:xfrm>
          <a:prstGeom prst="rect">
            <a:avLst/>
          </a:prstGeom>
          <a:solidFill>
            <a:schemeClr val="bg1">
              <a:alpha val="40785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66EE4B3-7DFD-AE4F-B31E-B4392505D7AE}"/>
              </a:ext>
            </a:extLst>
          </p:cNvPr>
          <p:cNvSpPr txBox="1"/>
          <p:nvPr/>
        </p:nvSpPr>
        <p:spPr>
          <a:xfrm>
            <a:off x="425450" y="1549447"/>
            <a:ext cx="24878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chemeClr val="accent1">
                    <a:lumMod val="75000"/>
                  </a:schemeClr>
                </a:solidFill>
              </a:rPr>
              <a:t>Behavior Generation Prompt</a:t>
            </a:r>
            <a:endParaRPr kumimoji="1"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7FD0C1D-F01C-C845-BDF0-854FC6BE7EC5}"/>
              </a:ext>
            </a:extLst>
          </p:cNvPr>
          <p:cNvSpPr txBox="1"/>
          <p:nvPr/>
        </p:nvSpPr>
        <p:spPr>
          <a:xfrm>
            <a:off x="450403" y="1880000"/>
            <a:ext cx="2487841" cy="1485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 System: You are a security expert and you are familiar with the legal </a:t>
            </a:r>
            <a:r>
              <a:rPr kumimoji="1" lang="en" altLang="zh-CN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behaviour</a:t>
            </a:r>
            <a:r>
              <a:rPr kumimoji="1" lang="en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 of important windows processes.</a:t>
            </a:r>
          </a:p>
          <a:p>
            <a:r>
              <a:rPr kumimoji="1" lang="en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Goal: Generate Behavior Tree</a:t>
            </a:r>
          </a:p>
          <a:p>
            <a:r>
              <a:rPr kumimoji="1" lang="en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The format of this knowledge tree is as follows:</a:t>
            </a:r>
          </a:p>
          <a:p>
            <a:r>
              <a:rPr kumimoji="1" lang="en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1.Basic profile</a:t>
            </a:r>
          </a:p>
          <a:p>
            <a:r>
              <a:rPr kumimoji="1" lang="en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2 Basic </a:t>
            </a:r>
            <a:r>
              <a:rPr kumimoji="1" lang="en" altLang="zh-CN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BeHavior</a:t>
            </a:r>
            <a:endParaRPr kumimoji="1" lang="en" altLang="zh-CN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en" altLang="zh-CN" sz="105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3C5FA1E-FA93-C749-82CB-E668E29C0CF2}"/>
              </a:ext>
            </a:extLst>
          </p:cNvPr>
          <p:cNvSpPr txBox="1"/>
          <p:nvPr/>
        </p:nvSpPr>
        <p:spPr>
          <a:xfrm>
            <a:off x="348790" y="3513324"/>
            <a:ext cx="2593106" cy="338554"/>
          </a:xfrm>
          <a:prstGeom prst="rect">
            <a:avLst/>
          </a:prstGeom>
          <a:solidFill>
            <a:schemeClr val="bg1">
              <a:alpha val="40785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sz="1600" b="1">
                <a:solidFill>
                  <a:schemeClr val="accent1">
                    <a:lumMod val="75000"/>
                  </a:schemeClr>
                </a:solidFill>
                <a:latin typeface="Söhne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" altLang="zh-CN" dirty="0"/>
              <a:t>Self-Ask</a:t>
            </a:r>
            <a:endParaRPr lang="zh-CN" altLang="en-US" dirty="0"/>
          </a:p>
        </p:txBody>
      </p:sp>
      <p:sp>
        <p:nvSpPr>
          <p:cNvPr id="68" name="右箭头 67">
            <a:extLst>
              <a:ext uri="{FF2B5EF4-FFF2-40B4-BE49-F238E27FC236}">
                <a16:creationId xmlns:a16="http://schemas.microsoft.com/office/drawing/2014/main" id="{40A66BBB-624F-3D47-B8BD-93A6B64C4F55}"/>
              </a:ext>
            </a:extLst>
          </p:cNvPr>
          <p:cNvSpPr/>
          <p:nvPr/>
        </p:nvSpPr>
        <p:spPr>
          <a:xfrm rot="10800000">
            <a:off x="2935233" y="1761558"/>
            <a:ext cx="279270" cy="20344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75" name="右箭头 74">
            <a:extLst>
              <a:ext uri="{FF2B5EF4-FFF2-40B4-BE49-F238E27FC236}">
                <a16:creationId xmlns:a16="http://schemas.microsoft.com/office/drawing/2014/main" id="{16CCD8F4-20C5-A64C-8874-6D1F35411252}"/>
              </a:ext>
            </a:extLst>
          </p:cNvPr>
          <p:cNvSpPr/>
          <p:nvPr/>
        </p:nvSpPr>
        <p:spPr>
          <a:xfrm rot="5400000">
            <a:off x="1392277" y="3314625"/>
            <a:ext cx="279270" cy="20344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76" name="右箭头 75">
            <a:extLst>
              <a:ext uri="{FF2B5EF4-FFF2-40B4-BE49-F238E27FC236}">
                <a16:creationId xmlns:a16="http://schemas.microsoft.com/office/drawing/2014/main" id="{5774072A-265A-A843-AE19-FB2999D7EF49}"/>
              </a:ext>
            </a:extLst>
          </p:cNvPr>
          <p:cNvSpPr/>
          <p:nvPr/>
        </p:nvSpPr>
        <p:spPr>
          <a:xfrm rot="18804058">
            <a:off x="2988643" y="3452390"/>
            <a:ext cx="279270" cy="20344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0780CEE-B985-3B49-AF63-38DB5B1A16F5}"/>
              </a:ext>
            </a:extLst>
          </p:cNvPr>
          <p:cNvSpPr/>
          <p:nvPr/>
        </p:nvSpPr>
        <p:spPr>
          <a:xfrm>
            <a:off x="193823" y="4535095"/>
            <a:ext cx="2822486" cy="593124"/>
          </a:xfrm>
          <a:prstGeom prst="rect">
            <a:avLst/>
          </a:prstGeom>
          <a:solidFill>
            <a:schemeClr val="bg1">
              <a:alpha val="40785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Söhne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35EAE61-A223-9148-8039-379225140205}"/>
              </a:ext>
            </a:extLst>
          </p:cNvPr>
          <p:cNvSpPr txBox="1"/>
          <p:nvPr/>
        </p:nvSpPr>
        <p:spPr>
          <a:xfrm>
            <a:off x="251448" y="4673938"/>
            <a:ext cx="24144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Behavior-&gt;Commands Prompt</a:t>
            </a:r>
            <a:endParaRPr kumimoji="1" lang="zh-CN" altLang="en-US" sz="14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43C0CD2-87EB-2348-89D8-587EC0197BD1}"/>
              </a:ext>
            </a:extLst>
          </p:cNvPr>
          <p:cNvSpPr/>
          <p:nvPr/>
        </p:nvSpPr>
        <p:spPr>
          <a:xfrm>
            <a:off x="193822" y="5217290"/>
            <a:ext cx="2826731" cy="413328"/>
          </a:xfrm>
          <a:prstGeom prst="rect">
            <a:avLst/>
          </a:prstGeom>
          <a:solidFill>
            <a:schemeClr val="bg1">
              <a:alpha val="40785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90FD15FE-77E3-5042-A9FC-980369BD82D9}"/>
              </a:ext>
            </a:extLst>
          </p:cNvPr>
          <p:cNvSpPr txBox="1"/>
          <p:nvPr/>
        </p:nvSpPr>
        <p:spPr>
          <a:xfrm>
            <a:off x="253372" y="5273413"/>
            <a:ext cx="24125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chemeClr val="accent1">
                    <a:lumMod val="75000"/>
                  </a:schemeClr>
                </a:solidFill>
              </a:rPr>
              <a:t>Commands Execution</a:t>
            </a:r>
            <a:endParaRPr kumimoji="1"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2DD0484B-32AA-934E-8589-8699FE0DB6D0}"/>
              </a:ext>
            </a:extLst>
          </p:cNvPr>
          <p:cNvSpPr/>
          <p:nvPr/>
        </p:nvSpPr>
        <p:spPr>
          <a:xfrm>
            <a:off x="188690" y="5703392"/>
            <a:ext cx="2826731" cy="413328"/>
          </a:xfrm>
          <a:prstGeom prst="rect">
            <a:avLst/>
          </a:prstGeom>
          <a:solidFill>
            <a:schemeClr val="bg1">
              <a:alpha val="40785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D4AD9632-EB28-2643-BDCF-B9552A945076}"/>
              </a:ext>
            </a:extLst>
          </p:cNvPr>
          <p:cNvSpPr txBox="1"/>
          <p:nvPr/>
        </p:nvSpPr>
        <p:spPr>
          <a:xfrm>
            <a:off x="258778" y="5756167"/>
            <a:ext cx="240716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chemeClr val="accent1">
                    <a:lumMod val="75000"/>
                  </a:schemeClr>
                </a:solidFill>
              </a:rPr>
              <a:t>Real Logs</a:t>
            </a:r>
            <a:endParaRPr kumimoji="1"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0" name="右箭头 89">
            <a:extLst>
              <a:ext uri="{FF2B5EF4-FFF2-40B4-BE49-F238E27FC236}">
                <a16:creationId xmlns:a16="http://schemas.microsoft.com/office/drawing/2014/main" id="{DB5CCF5C-E055-E646-80E3-70686788BCA7}"/>
              </a:ext>
            </a:extLst>
          </p:cNvPr>
          <p:cNvSpPr/>
          <p:nvPr/>
        </p:nvSpPr>
        <p:spPr>
          <a:xfrm rot="5400000">
            <a:off x="1295225" y="5108062"/>
            <a:ext cx="241356" cy="17486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91" name="右箭头 90">
            <a:extLst>
              <a:ext uri="{FF2B5EF4-FFF2-40B4-BE49-F238E27FC236}">
                <a16:creationId xmlns:a16="http://schemas.microsoft.com/office/drawing/2014/main" id="{C2D5DEA0-C070-AD4D-8C5A-FEDE067C3635}"/>
              </a:ext>
            </a:extLst>
          </p:cNvPr>
          <p:cNvSpPr/>
          <p:nvPr/>
        </p:nvSpPr>
        <p:spPr>
          <a:xfrm rot="5400000">
            <a:off x="1295225" y="5585120"/>
            <a:ext cx="241356" cy="17486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BDFCEFD8-B30B-8343-8D52-564228CFF5F3}"/>
              </a:ext>
            </a:extLst>
          </p:cNvPr>
          <p:cNvSpPr/>
          <p:nvPr/>
        </p:nvSpPr>
        <p:spPr>
          <a:xfrm>
            <a:off x="8732590" y="4714078"/>
            <a:ext cx="3005193" cy="67212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Söhne"/>
            </a:endParaRPr>
          </a:p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Process Behavioral Invariants</a:t>
            </a:r>
          </a:p>
          <a:p>
            <a:r>
              <a:rPr lang="en" altLang="zh-CN" sz="1600" b="1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 </a:t>
            </a:r>
            <a:endParaRPr lang="zh-CN" altLang="en-US" sz="1400" dirty="0">
              <a:solidFill>
                <a:srgbClr val="0070C0"/>
              </a:solidFill>
              <a:latin typeface="Söhne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570A0BE9-4D3E-8446-8241-DB1E7A1A0A79}"/>
              </a:ext>
            </a:extLst>
          </p:cNvPr>
          <p:cNvSpPr/>
          <p:nvPr/>
        </p:nvSpPr>
        <p:spPr>
          <a:xfrm>
            <a:off x="8812696" y="2677722"/>
            <a:ext cx="2844424" cy="580484"/>
          </a:xfrm>
          <a:prstGeom prst="rect">
            <a:avLst/>
          </a:prstGeom>
          <a:solidFill>
            <a:schemeClr val="bg1">
              <a:alpha val="40785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Common Items and Common Subsequence</a:t>
            </a:r>
          </a:p>
        </p:txBody>
      </p:sp>
      <p:sp>
        <p:nvSpPr>
          <p:cNvPr id="96" name="右箭头 95">
            <a:extLst>
              <a:ext uri="{FF2B5EF4-FFF2-40B4-BE49-F238E27FC236}">
                <a16:creationId xmlns:a16="http://schemas.microsoft.com/office/drawing/2014/main" id="{E186AE08-E018-C146-A806-2CE5BDEF9F80}"/>
              </a:ext>
            </a:extLst>
          </p:cNvPr>
          <p:cNvSpPr/>
          <p:nvPr/>
        </p:nvSpPr>
        <p:spPr>
          <a:xfrm rot="5400000">
            <a:off x="9913486" y="3363465"/>
            <a:ext cx="376785" cy="19891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cxnSp>
        <p:nvCxnSpPr>
          <p:cNvPr id="100" name="肘形连接符 99">
            <a:extLst>
              <a:ext uri="{FF2B5EF4-FFF2-40B4-BE49-F238E27FC236}">
                <a16:creationId xmlns:a16="http://schemas.microsoft.com/office/drawing/2014/main" id="{2737AFC8-B739-8844-99DF-26CB0F61426F}"/>
              </a:ext>
            </a:extLst>
          </p:cNvPr>
          <p:cNvCxnSpPr>
            <a:cxnSpLocks/>
            <a:stCxn id="88" idx="3"/>
          </p:cNvCxnSpPr>
          <p:nvPr/>
        </p:nvCxnSpPr>
        <p:spPr>
          <a:xfrm flipV="1">
            <a:off x="3015421" y="4933315"/>
            <a:ext cx="2970531" cy="976741"/>
          </a:xfrm>
          <a:prstGeom prst="bentConnector3">
            <a:avLst>
              <a:gd name="adj1" fmla="val 66525"/>
            </a:avLst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 106">
            <a:extLst>
              <a:ext uri="{FF2B5EF4-FFF2-40B4-BE49-F238E27FC236}">
                <a16:creationId xmlns:a16="http://schemas.microsoft.com/office/drawing/2014/main" id="{A922933C-B0E8-F947-9784-CEF74214A7C6}"/>
              </a:ext>
            </a:extLst>
          </p:cNvPr>
          <p:cNvSpPr/>
          <p:nvPr/>
        </p:nvSpPr>
        <p:spPr>
          <a:xfrm>
            <a:off x="2580265" y="4647038"/>
            <a:ext cx="331812" cy="3344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L</a:t>
            </a:r>
            <a:endParaRPr kumimoji="1" lang="zh-CN" altLang="en-US" sz="2400" b="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1391E3EF-5202-1744-839E-9E2E6FB5DA17}"/>
              </a:ext>
            </a:extLst>
          </p:cNvPr>
          <p:cNvSpPr/>
          <p:nvPr/>
        </p:nvSpPr>
        <p:spPr>
          <a:xfrm>
            <a:off x="2541508" y="5239217"/>
            <a:ext cx="331812" cy="3344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</a:t>
            </a:r>
            <a:endParaRPr kumimoji="1" lang="zh-CN" altLang="en-US" sz="2400" b="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387D0E53-6DC7-4A48-8F38-FA3A84E1EB53}"/>
              </a:ext>
            </a:extLst>
          </p:cNvPr>
          <p:cNvSpPr/>
          <p:nvPr/>
        </p:nvSpPr>
        <p:spPr>
          <a:xfrm>
            <a:off x="8809822" y="3687351"/>
            <a:ext cx="2844424" cy="606117"/>
          </a:xfrm>
          <a:prstGeom prst="rect">
            <a:avLst/>
          </a:prstGeom>
          <a:solidFill>
            <a:schemeClr val="bg1">
              <a:alpha val="40785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LLM: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obtain and </a:t>
            </a:r>
            <a:r>
              <a:rPr lang="en" altLang="zh-CN" sz="1600" b="1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explain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Behavioral Invariants</a:t>
            </a:r>
            <a:r>
              <a:rPr lang="en" altLang="zh-CN" sz="1600" b="1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 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Söhne"/>
            </a:endParaRPr>
          </a:p>
        </p:txBody>
      </p:sp>
      <p:sp>
        <p:nvSpPr>
          <p:cNvPr id="113" name="右箭头 112">
            <a:extLst>
              <a:ext uri="{FF2B5EF4-FFF2-40B4-BE49-F238E27FC236}">
                <a16:creationId xmlns:a16="http://schemas.microsoft.com/office/drawing/2014/main" id="{9060EFB6-C20D-4347-9EBD-2A46D779E5E9}"/>
              </a:ext>
            </a:extLst>
          </p:cNvPr>
          <p:cNvSpPr/>
          <p:nvPr/>
        </p:nvSpPr>
        <p:spPr>
          <a:xfrm rot="5400000">
            <a:off x="9907249" y="4382935"/>
            <a:ext cx="359658" cy="22851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E0AFDA3E-46E7-D345-B4FF-1F576BAA86A0}"/>
              </a:ext>
            </a:extLst>
          </p:cNvPr>
          <p:cNvSpPr/>
          <p:nvPr/>
        </p:nvSpPr>
        <p:spPr>
          <a:xfrm>
            <a:off x="11203805" y="2789631"/>
            <a:ext cx="331812" cy="3344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</a:t>
            </a:r>
            <a:endParaRPr kumimoji="1" lang="zh-CN" altLang="en-US" sz="2400" b="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44BED6B0-9023-A54D-817D-B2CC483503C0}"/>
              </a:ext>
            </a:extLst>
          </p:cNvPr>
          <p:cNvSpPr/>
          <p:nvPr/>
        </p:nvSpPr>
        <p:spPr>
          <a:xfrm>
            <a:off x="2497658" y="2739148"/>
            <a:ext cx="331812" cy="3344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L</a:t>
            </a:r>
            <a:endParaRPr kumimoji="1" lang="zh-CN" altLang="en-US" sz="2400" b="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FBD019AE-8902-AD43-AEFD-5B78DC27EA7F}"/>
              </a:ext>
            </a:extLst>
          </p:cNvPr>
          <p:cNvSpPr/>
          <p:nvPr/>
        </p:nvSpPr>
        <p:spPr>
          <a:xfrm>
            <a:off x="2528410" y="5748079"/>
            <a:ext cx="331812" cy="3344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</a:t>
            </a:r>
            <a:endParaRPr kumimoji="1" lang="zh-CN" altLang="en-US" sz="2400" b="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1097A01A-BAEC-7345-85DD-962FA606B127}"/>
              </a:ext>
            </a:extLst>
          </p:cNvPr>
          <p:cNvSpPr/>
          <p:nvPr/>
        </p:nvSpPr>
        <p:spPr>
          <a:xfrm>
            <a:off x="6842327" y="6220126"/>
            <a:ext cx="331812" cy="3344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L</a:t>
            </a:r>
            <a:endParaRPr kumimoji="1" lang="zh-CN" altLang="en-US" sz="2400" b="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FD482BC7-B6C5-E841-9BA0-7C9BAFAFDB39}"/>
              </a:ext>
            </a:extLst>
          </p:cNvPr>
          <p:cNvSpPr/>
          <p:nvPr/>
        </p:nvSpPr>
        <p:spPr>
          <a:xfrm>
            <a:off x="8838180" y="6229897"/>
            <a:ext cx="331812" cy="3344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</a:t>
            </a:r>
            <a:endParaRPr kumimoji="1" lang="zh-CN" altLang="en-US" sz="2400" b="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7552DF65-D675-5F41-B32D-F4ED2A497C36}"/>
              </a:ext>
            </a:extLst>
          </p:cNvPr>
          <p:cNvSpPr txBox="1"/>
          <p:nvPr/>
        </p:nvSpPr>
        <p:spPr>
          <a:xfrm>
            <a:off x="7174139" y="6206551"/>
            <a:ext cx="1328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LLM program</a:t>
            </a:r>
            <a:endParaRPr kumimoji="1" lang="zh-CN" altLang="en-US" sz="16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651DA2FF-1D22-6742-914A-FA3A03CCF0FC}"/>
              </a:ext>
            </a:extLst>
          </p:cNvPr>
          <p:cNvSpPr txBox="1"/>
          <p:nvPr/>
        </p:nvSpPr>
        <p:spPr>
          <a:xfrm>
            <a:off x="9198867" y="6209792"/>
            <a:ext cx="2004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600" b="1" dirty="0">
                <a:solidFill>
                  <a:srgbClr val="0070C0"/>
                </a:solidFill>
                <a:latin typeface="Söhne"/>
              </a:rPr>
              <a:t>T</a:t>
            </a:r>
            <a:r>
              <a:rPr lang="en" altLang="zh-CN" sz="1600" b="1" i="0" dirty="0">
                <a:solidFill>
                  <a:srgbClr val="0070C0"/>
                </a:solidFill>
                <a:effectLst/>
                <a:latin typeface="Söhne"/>
              </a:rPr>
              <a:t>raditional</a:t>
            </a:r>
            <a:r>
              <a:rPr kumimoji="1" lang="en-US" altLang="zh-CN" sz="1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program</a:t>
            </a:r>
            <a:endParaRPr kumimoji="1" lang="zh-CN" altLang="en-US" sz="16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5CE747F5-C080-7D4E-A3C7-C86890616532}"/>
              </a:ext>
            </a:extLst>
          </p:cNvPr>
          <p:cNvSpPr/>
          <p:nvPr/>
        </p:nvSpPr>
        <p:spPr>
          <a:xfrm>
            <a:off x="11203805" y="3836166"/>
            <a:ext cx="331812" cy="3344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L</a:t>
            </a:r>
            <a:endParaRPr kumimoji="1" lang="zh-CN" altLang="en-US" sz="2400" b="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87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">
            <a:extLst>
              <a:ext uri="{FF2B5EF4-FFF2-40B4-BE49-F238E27FC236}">
                <a16:creationId xmlns:a16="http://schemas.microsoft.com/office/drawing/2014/main" id="{8AD77164-5710-5A49-A609-79BFBA3EBB93}"/>
              </a:ext>
            </a:extLst>
          </p:cNvPr>
          <p:cNvSpPr/>
          <p:nvPr/>
        </p:nvSpPr>
        <p:spPr>
          <a:xfrm>
            <a:off x="6664977" y="1423401"/>
            <a:ext cx="5207886" cy="4561763"/>
          </a:xfrm>
          <a:custGeom>
            <a:avLst/>
            <a:gdLst>
              <a:gd name="connsiteX0" fmla="*/ 0 w 3013947"/>
              <a:gd name="connsiteY0" fmla="*/ 1222646 h 2445292"/>
              <a:gd name="connsiteX1" fmla="*/ 1513613 w 3013947"/>
              <a:gd name="connsiteY1" fmla="*/ 0 h 2445292"/>
              <a:gd name="connsiteX2" fmla="*/ 3013947 w 3013947"/>
              <a:gd name="connsiteY2" fmla="*/ 1222646 h 2445292"/>
              <a:gd name="connsiteX3" fmla="*/ 1513613 w 3013947"/>
              <a:gd name="connsiteY3" fmla="*/ 2445292 h 244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947" h="2445292">
                <a:moveTo>
                  <a:pt x="0" y="0"/>
                </a:moveTo>
                <a:lnTo>
                  <a:pt x="3013947" y="0"/>
                </a:lnTo>
                <a:lnTo>
                  <a:pt x="3013947" y="2445292"/>
                </a:lnTo>
                <a:lnTo>
                  <a:pt x="0" y="24452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7031"/>
            </a:schemeClr>
          </a:solidFill>
          <a:ln w="7600" cap="flat">
            <a:noFill/>
            <a:miter/>
          </a:ln>
        </p:spPr>
        <p:txBody>
          <a:bodyPr wrap="square" lIns="0" tIns="0" rIns="0" bIns="0" rtlCol="0" anchor="t"/>
          <a:lstStyle/>
          <a:p>
            <a:pPr algn="l"/>
            <a:r>
              <a:rPr lang="en" altLang="zh-CN" sz="1400" dirty="0">
                <a:solidFill>
                  <a:schemeClr val="accent5">
                    <a:lumMod val="75000"/>
                  </a:schemeClr>
                </a:solidFill>
                <a:latin typeface="微软雅黑"/>
              </a:rPr>
              <a:t>Behavior Tree: </a:t>
            </a:r>
            <a:r>
              <a:rPr lang="en" altLang="zh-CN" sz="1400" dirty="0" err="1">
                <a:solidFill>
                  <a:schemeClr val="accent5">
                    <a:lumMod val="75000"/>
                  </a:schemeClr>
                </a:solidFill>
                <a:latin typeface="微软雅黑"/>
              </a:rPr>
              <a:t>svchost.exe</a:t>
            </a:r>
            <a:endParaRPr lang="en" altLang="zh-CN" sz="1400" dirty="0">
              <a:solidFill>
                <a:schemeClr val="accent5">
                  <a:lumMod val="75000"/>
                </a:schemeClr>
              </a:solidFill>
              <a:latin typeface="微软雅黑"/>
            </a:endParaRPr>
          </a:p>
          <a:p>
            <a:pPr algn="l"/>
            <a:endParaRPr lang="en" altLang="zh-CN" sz="1100" dirty="0">
              <a:solidFill>
                <a:schemeClr val="bg2">
                  <a:lumMod val="25000"/>
                </a:schemeClr>
              </a:solidFill>
              <a:latin typeface="微软雅黑"/>
            </a:endParaRPr>
          </a:p>
          <a:p>
            <a:pPr algn="l"/>
            <a:r>
              <a:rPr lang="en" altLang="zh-CN" sz="1100" dirty="0">
                <a:solidFill>
                  <a:schemeClr val="accent1">
                    <a:lumMod val="75000"/>
                  </a:schemeClr>
                </a:solidFill>
                <a:latin typeface="微软雅黑"/>
              </a:rPr>
              <a:t>1. Basic Profile</a:t>
            </a:r>
          </a:p>
          <a:p>
            <a:pPr algn="l"/>
            <a:r>
              <a:rPr lang="en" altLang="zh-CN" sz="1100" dirty="0">
                <a:solidFill>
                  <a:schemeClr val="accent1">
                    <a:lumMod val="75000"/>
                  </a:schemeClr>
                </a:solidFill>
                <a:latin typeface="微软雅黑"/>
              </a:rPr>
              <a:t>1.1. Execution Path</a:t>
            </a:r>
          </a:p>
          <a:p>
            <a:pPr algn="l"/>
            <a:r>
              <a:rPr lang="en" altLang="zh-CN" sz="1100" dirty="0">
                <a:solidFill>
                  <a:schemeClr val="accent1">
                    <a:lumMod val="75000"/>
                  </a:schemeClr>
                </a:solidFill>
                <a:latin typeface="微软雅黑"/>
              </a:rPr>
              <a:t>     - C:\Windows\System32\</a:t>
            </a:r>
            <a:r>
              <a:rPr lang="en" altLang="zh-CN" sz="1100" dirty="0" err="1">
                <a:solidFill>
                  <a:schemeClr val="accent1">
                    <a:lumMod val="75000"/>
                  </a:schemeClr>
                </a:solidFill>
                <a:latin typeface="微软雅黑"/>
              </a:rPr>
              <a:t>svchost.exe</a:t>
            </a:r>
            <a:endParaRPr lang="en" altLang="zh-CN" sz="1100" dirty="0">
              <a:solidFill>
                <a:schemeClr val="accent1">
                  <a:lumMod val="75000"/>
                </a:schemeClr>
              </a:solidFill>
              <a:latin typeface="微软雅黑"/>
            </a:endParaRPr>
          </a:p>
          <a:p>
            <a:pPr algn="l"/>
            <a:r>
              <a:rPr lang="en" altLang="zh-CN" sz="1100" dirty="0">
                <a:solidFill>
                  <a:schemeClr val="accent1">
                    <a:lumMod val="75000"/>
                  </a:schemeClr>
                </a:solidFill>
                <a:latin typeface="微软雅黑"/>
              </a:rPr>
              <a:t>1.2 Parent and child processes</a:t>
            </a:r>
          </a:p>
          <a:p>
            <a:pPr algn="l"/>
            <a:r>
              <a:rPr lang="en" altLang="zh-CN" sz="1100" dirty="0">
                <a:solidFill>
                  <a:schemeClr val="accent1">
                    <a:lumMod val="75000"/>
                  </a:schemeClr>
                </a:solidFill>
                <a:latin typeface="微软雅黑"/>
              </a:rPr>
              <a:t>     - Parent process: Usually </a:t>
            </a:r>
            <a:r>
              <a:rPr lang="en" altLang="zh-CN" sz="1100" dirty="0" err="1">
                <a:solidFill>
                  <a:schemeClr val="accent1">
                    <a:lumMod val="75000"/>
                  </a:schemeClr>
                </a:solidFill>
                <a:latin typeface="微软雅黑"/>
              </a:rPr>
              <a:t>services.exe</a:t>
            </a:r>
            <a:r>
              <a:rPr lang="en" altLang="zh-CN" sz="1100" dirty="0">
                <a:solidFill>
                  <a:schemeClr val="accent1">
                    <a:lumMod val="75000"/>
                  </a:schemeClr>
                </a:solidFill>
                <a:latin typeface="微软雅黑"/>
              </a:rPr>
              <a:t>.</a:t>
            </a:r>
          </a:p>
          <a:p>
            <a:pPr algn="l"/>
            <a:r>
              <a:rPr lang="en" altLang="zh-CN" sz="1100" dirty="0">
                <a:solidFill>
                  <a:schemeClr val="accent1">
                    <a:lumMod val="75000"/>
                  </a:schemeClr>
                </a:solidFill>
                <a:latin typeface="微软雅黑"/>
              </a:rPr>
              <a:t>     - Child processes: depend on the services they host, but </a:t>
            </a:r>
            <a:r>
              <a:rPr lang="en" altLang="zh-CN" sz="1100" dirty="0" err="1">
                <a:solidFill>
                  <a:schemeClr val="accent1">
                    <a:lumMod val="75000"/>
                  </a:schemeClr>
                </a:solidFill>
                <a:latin typeface="微软雅黑"/>
              </a:rPr>
              <a:t>svchost.exe</a:t>
            </a:r>
            <a:r>
              <a:rPr lang="en" altLang="zh-CN" sz="1100" dirty="0">
                <a:solidFill>
                  <a:schemeClr val="accent1">
                    <a:lumMod val="75000"/>
                  </a:schemeClr>
                </a:solidFill>
                <a:latin typeface="微软雅黑"/>
              </a:rPr>
              <a:t> does not usually spawn children directly.</a:t>
            </a:r>
          </a:p>
          <a:p>
            <a:pPr algn="l"/>
            <a:r>
              <a:rPr lang="en" altLang="zh-CN" sz="1100" dirty="0">
                <a:solidFill>
                  <a:schemeClr val="accent1">
                    <a:lumMod val="75000"/>
                  </a:schemeClr>
                </a:solidFill>
                <a:latin typeface="微软雅黑"/>
              </a:rPr>
              <a:t>1.3. Privileges</a:t>
            </a:r>
          </a:p>
          <a:p>
            <a:pPr algn="l"/>
            <a:r>
              <a:rPr lang="en" altLang="zh-CN" sz="1100" dirty="0">
                <a:solidFill>
                  <a:schemeClr val="accent1">
                    <a:lumMod val="75000"/>
                  </a:schemeClr>
                </a:solidFill>
                <a:latin typeface="微软雅黑"/>
              </a:rPr>
              <a:t>     - </a:t>
            </a:r>
            <a:r>
              <a:rPr lang="en" altLang="zh-CN" sz="1100" dirty="0" err="1">
                <a:solidFill>
                  <a:schemeClr val="accent1">
                    <a:lumMod val="75000"/>
                  </a:schemeClr>
                </a:solidFill>
                <a:latin typeface="微软雅黑"/>
              </a:rPr>
              <a:t>svchost.exe</a:t>
            </a:r>
            <a:r>
              <a:rPr lang="en" altLang="zh-CN" sz="1100" dirty="0">
                <a:solidFill>
                  <a:schemeClr val="accent1">
                    <a:lumMod val="75000"/>
                  </a:schemeClr>
                </a:solidFill>
                <a:latin typeface="微软雅黑"/>
              </a:rPr>
              <a:t> can run in several security contexts, from Network Service to Local System, depending on the specific service it is hosting.</a:t>
            </a:r>
          </a:p>
          <a:p>
            <a:pPr algn="l"/>
            <a:endParaRPr lang="en" altLang="zh-CN" sz="1100" dirty="0">
              <a:solidFill>
                <a:schemeClr val="bg2">
                  <a:lumMod val="25000"/>
                </a:schemeClr>
              </a:solidFill>
              <a:latin typeface="微软雅黑"/>
            </a:endParaRPr>
          </a:p>
          <a:p>
            <a:pPr algn="l"/>
            <a:r>
              <a:rPr lang="en" altLang="zh-CN" sz="1100" dirty="0">
                <a:solidFill>
                  <a:schemeClr val="accent2">
                    <a:lumMod val="75000"/>
                  </a:schemeClr>
                </a:solidFill>
                <a:latin typeface="微软雅黑"/>
              </a:rPr>
              <a:t>2. Fundamental Behavior</a:t>
            </a:r>
          </a:p>
          <a:p>
            <a:pPr algn="l"/>
            <a:r>
              <a:rPr lang="en" altLang="zh-CN" sz="1100" dirty="0">
                <a:solidFill>
                  <a:schemeClr val="accent2">
                    <a:lumMod val="75000"/>
                  </a:schemeClr>
                </a:solidFill>
                <a:latin typeface="微软雅黑"/>
              </a:rPr>
              <a:t>2.1. Service hosting</a:t>
            </a:r>
          </a:p>
          <a:p>
            <a:pPr algn="l"/>
            <a:r>
              <a:rPr lang="en" altLang="zh-CN" sz="1100" dirty="0">
                <a:solidFill>
                  <a:schemeClr val="accent2">
                    <a:lumMod val="75000"/>
                  </a:schemeClr>
                </a:solidFill>
                <a:latin typeface="微软雅黑"/>
              </a:rPr>
              <a:t>     - Used to host multiple Windows services.</a:t>
            </a:r>
          </a:p>
          <a:p>
            <a:pPr algn="l"/>
            <a:r>
              <a:rPr lang="en" altLang="zh-CN" sz="1100" dirty="0">
                <a:solidFill>
                  <a:schemeClr val="accent2">
                    <a:lumMod val="75000"/>
                  </a:schemeClr>
                </a:solidFill>
                <a:latin typeface="微软雅黑"/>
              </a:rPr>
              <a:t>     2.1.1 Host DHCP Services</a:t>
            </a:r>
          </a:p>
          <a:p>
            <a:pPr algn="l"/>
            <a:r>
              <a:rPr lang="en" altLang="zh-CN" sz="1100" dirty="0">
                <a:solidFill>
                  <a:schemeClr val="accent2">
                    <a:lumMod val="75000"/>
                  </a:schemeClr>
                </a:solidFill>
                <a:latin typeface="微软雅黑"/>
              </a:rPr>
              <a:t>          2.1.1.1 Releasing and Renewing Ip Address</a:t>
            </a:r>
          </a:p>
          <a:p>
            <a:pPr algn="l"/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微软雅黑"/>
              </a:rPr>
              <a:t>2.2 </a:t>
            </a:r>
            <a:r>
              <a:rPr lang="en" altLang="zh-CN" sz="1100" dirty="0">
                <a:solidFill>
                  <a:schemeClr val="accent2">
                    <a:lumMod val="75000"/>
                  </a:schemeClr>
                </a:solidFill>
                <a:latin typeface="微软雅黑"/>
              </a:rPr>
              <a:t>service isolation</a:t>
            </a:r>
          </a:p>
          <a:p>
            <a:pPr algn="l"/>
            <a:r>
              <a:rPr lang="en" altLang="zh-CN" sz="1100" dirty="0">
                <a:solidFill>
                  <a:schemeClr val="accent2">
                    <a:lumMod val="75000"/>
                  </a:schemeClr>
                </a:solidFill>
                <a:latin typeface="微软雅黑"/>
              </a:rPr>
              <a:t>2.3. Dynamic Link Library Loading</a:t>
            </a:r>
          </a:p>
          <a:p>
            <a:pPr algn="l"/>
            <a:r>
              <a:rPr lang="en" altLang="zh-CN" sz="1100" dirty="0">
                <a:solidFill>
                  <a:schemeClr val="accent2">
                    <a:lumMod val="75000"/>
                  </a:schemeClr>
                </a:solidFill>
                <a:latin typeface="微软雅黑"/>
              </a:rPr>
              <a:t>     - Loads and executes services implemented as DLLs by the service it is hosting.</a:t>
            </a:r>
          </a:p>
          <a:p>
            <a:pPr algn="l"/>
            <a:r>
              <a:rPr lang="en" altLang="zh-CN" sz="1100" dirty="0">
                <a:solidFill>
                  <a:schemeClr val="accent2">
                    <a:lumMod val="75000"/>
                  </a:schemeClr>
                </a:solidFill>
                <a:latin typeface="微软雅黑"/>
              </a:rPr>
              <a:t>2.4. Network communication</a:t>
            </a:r>
          </a:p>
          <a:p>
            <a:pPr algn="l"/>
            <a:r>
              <a:rPr lang="en" altLang="zh-CN" sz="1100" dirty="0">
                <a:solidFill>
                  <a:schemeClr val="accent2">
                    <a:lumMod val="75000"/>
                  </a:schemeClr>
                </a:solidFill>
                <a:latin typeface="微软雅黑"/>
              </a:rPr>
              <a:t>     - Communicates with external servers, such as Windows Update servers.</a:t>
            </a:r>
          </a:p>
          <a:p>
            <a:pPr algn="l"/>
            <a:r>
              <a:rPr lang="en" altLang="zh-CN" sz="1100" dirty="0">
                <a:solidFill>
                  <a:schemeClr val="accent2">
                    <a:lumMod val="75000"/>
                  </a:schemeClr>
                </a:solidFill>
                <a:latin typeface="微软雅黑"/>
              </a:rPr>
              <a:t>2.5. Resource Usage</a:t>
            </a:r>
          </a:p>
          <a:p>
            <a:pPr algn="l"/>
            <a:r>
              <a:rPr lang="en" altLang="zh-CN" sz="1100" dirty="0">
                <a:solidFill>
                  <a:schemeClr val="accent2">
                    <a:lumMod val="75000"/>
                  </a:schemeClr>
                </a:solidFill>
                <a:latin typeface="微软雅黑"/>
              </a:rPr>
              <a:t>     - Use of CPU, memory and disk resources.</a:t>
            </a:r>
          </a:p>
          <a:p>
            <a:pPr algn="l"/>
            <a:endParaRPr lang="en" altLang="zh-CN" sz="1000" dirty="0">
              <a:solidFill>
                <a:srgbClr val="35609F"/>
              </a:solidFill>
              <a:latin typeface="微软雅黑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986771-FD37-9646-A209-73C6A6FC1AC5}"/>
              </a:ext>
            </a:extLst>
          </p:cNvPr>
          <p:cNvSpPr/>
          <p:nvPr/>
        </p:nvSpPr>
        <p:spPr>
          <a:xfrm>
            <a:off x="6664977" y="3652856"/>
            <a:ext cx="5207886" cy="2332308"/>
          </a:xfrm>
          <a:prstGeom prst="rect">
            <a:avLst/>
          </a:prstGeom>
          <a:solidFill>
            <a:schemeClr val="accent2">
              <a:lumMod val="60000"/>
              <a:lumOff val="40000"/>
              <a:alpha val="244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400" b="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59C8DF0-84C9-EF43-B2E9-C002DFE2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Behavior Tree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51732C-582F-6444-90A8-67D505B7C43E}"/>
              </a:ext>
            </a:extLst>
          </p:cNvPr>
          <p:cNvSpPr txBox="1"/>
          <p:nvPr/>
        </p:nvSpPr>
        <p:spPr>
          <a:xfrm>
            <a:off x="2053371" y="1018945"/>
            <a:ext cx="2269357" cy="830997"/>
          </a:xfrm>
          <a:prstGeom prst="rect">
            <a:avLst/>
          </a:prstGeom>
          <a:solidFill>
            <a:schemeClr val="accent1">
              <a:alpha val="31969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0070C0"/>
                </a:solidFill>
                <a:latin typeface="Söhne"/>
              </a:rPr>
              <a:t>Behavior tree</a:t>
            </a:r>
            <a:br>
              <a:rPr kumimoji="1" lang="en-US" altLang="zh-CN" sz="2400" b="1" dirty="0">
                <a:solidFill>
                  <a:srgbClr val="0070C0"/>
                </a:solidFill>
                <a:latin typeface="Söhne"/>
              </a:rPr>
            </a:br>
            <a:r>
              <a:rPr kumimoji="1" lang="en-US" altLang="zh-CN" sz="2400" b="1" dirty="0" err="1">
                <a:solidFill>
                  <a:srgbClr val="0070C0"/>
                </a:solidFill>
                <a:latin typeface="Söhne"/>
              </a:rPr>
              <a:t>Svchost.exe</a:t>
            </a:r>
            <a:endParaRPr kumimoji="1"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92D84E-C245-BE4B-851B-A9FA9AA0A248}"/>
              </a:ext>
            </a:extLst>
          </p:cNvPr>
          <p:cNvSpPr txBox="1"/>
          <p:nvPr/>
        </p:nvSpPr>
        <p:spPr>
          <a:xfrm>
            <a:off x="563949" y="2542910"/>
            <a:ext cx="2269357" cy="400110"/>
          </a:xfrm>
          <a:prstGeom prst="rect">
            <a:avLst/>
          </a:prstGeom>
          <a:solidFill>
            <a:schemeClr val="accent1">
              <a:alpha val="31969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rgbClr val="0070C0"/>
                </a:solidFill>
                <a:latin typeface="Söhne"/>
              </a:rPr>
              <a:t>Execution Path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E25E34-2173-7044-A6BA-6C85CC73A5D4}"/>
              </a:ext>
            </a:extLst>
          </p:cNvPr>
          <p:cNvSpPr txBox="1"/>
          <p:nvPr/>
        </p:nvSpPr>
        <p:spPr>
          <a:xfrm>
            <a:off x="563948" y="3284722"/>
            <a:ext cx="2269357" cy="400110"/>
          </a:xfrm>
          <a:prstGeom prst="rect">
            <a:avLst/>
          </a:prstGeom>
          <a:solidFill>
            <a:schemeClr val="accent1">
              <a:alpha val="31969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rgbClr val="0070C0"/>
                </a:solidFill>
                <a:latin typeface="Söhne"/>
              </a:rPr>
              <a:t>Parent Process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F38DE43-DAA1-A74A-91DF-92B1D4777700}"/>
              </a:ext>
            </a:extLst>
          </p:cNvPr>
          <p:cNvSpPr txBox="1"/>
          <p:nvPr/>
        </p:nvSpPr>
        <p:spPr>
          <a:xfrm>
            <a:off x="563947" y="3937068"/>
            <a:ext cx="2269357" cy="400110"/>
          </a:xfrm>
          <a:prstGeom prst="rect">
            <a:avLst/>
          </a:prstGeom>
          <a:solidFill>
            <a:schemeClr val="accent1">
              <a:alpha val="31969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rgbClr val="0070C0"/>
                </a:solidFill>
                <a:latin typeface="Söhne"/>
              </a:rPr>
              <a:t>Child Process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DF8DF6-8005-0541-B1F0-5576215235B7}"/>
              </a:ext>
            </a:extLst>
          </p:cNvPr>
          <p:cNvSpPr txBox="1"/>
          <p:nvPr/>
        </p:nvSpPr>
        <p:spPr>
          <a:xfrm>
            <a:off x="3074392" y="2542910"/>
            <a:ext cx="2269357" cy="369332"/>
          </a:xfrm>
          <a:prstGeom prst="rect">
            <a:avLst/>
          </a:prstGeom>
          <a:solidFill>
            <a:schemeClr val="accent2">
              <a:lumMod val="60000"/>
              <a:lumOff val="40000"/>
              <a:alpha val="31969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Service Hosting</a:t>
            </a:r>
            <a:endParaRPr kumimoji="1"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F6183A0-38B2-EF41-BECD-A7F8B32EA3B2}"/>
              </a:ext>
            </a:extLst>
          </p:cNvPr>
          <p:cNvSpPr txBox="1"/>
          <p:nvPr/>
        </p:nvSpPr>
        <p:spPr>
          <a:xfrm>
            <a:off x="3096311" y="3684832"/>
            <a:ext cx="1366440" cy="646331"/>
          </a:xfrm>
          <a:prstGeom prst="rect">
            <a:avLst/>
          </a:prstGeom>
          <a:solidFill>
            <a:schemeClr val="accent2">
              <a:lumMod val="60000"/>
              <a:lumOff val="40000"/>
              <a:alpha val="31969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Host DHCP Services</a:t>
            </a:r>
            <a:endParaRPr kumimoji="1"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A0D822-C79A-D441-9B9C-4C767CDD2CC7}"/>
              </a:ext>
            </a:extLst>
          </p:cNvPr>
          <p:cNvSpPr txBox="1"/>
          <p:nvPr/>
        </p:nvSpPr>
        <p:spPr>
          <a:xfrm>
            <a:off x="4611121" y="3684832"/>
            <a:ext cx="1366440" cy="646331"/>
          </a:xfrm>
          <a:prstGeom prst="rect">
            <a:avLst/>
          </a:prstGeom>
          <a:solidFill>
            <a:schemeClr val="accent2">
              <a:lumMod val="60000"/>
              <a:lumOff val="40000"/>
              <a:alpha val="31969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Host DNS Services</a:t>
            </a:r>
            <a:endParaRPr kumimoji="1"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1B1A96D8-519B-5240-893C-1EFDF3C8B8A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698628" y="1849942"/>
            <a:ext cx="1489422" cy="6929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F1B49C84-3C04-684F-AB4E-85F6ABE9E066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3188050" y="1849942"/>
            <a:ext cx="1021021" cy="692968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583F082-40D8-BB49-B5FA-1A8A054C652F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3779531" y="2912242"/>
            <a:ext cx="429540" cy="77259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9DFEBBD1-B860-5F40-9889-CA1F74271C55}"/>
              </a:ext>
            </a:extLst>
          </p:cNvPr>
          <p:cNvCxnSpPr>
            <a:cxnSpLocks/>
            <a:stCxn id="11" idx="2"/>
            <a:endCxn id="21" idx="0"/>
          </p:cNvCxnSpPr>
          <p:nvPr/>
        </p:nvCxnSpPr>
        <p:spPr>
          <a:xfrm>
            <a:off x="3779531" y="4331163"/>
            <a:ext cx="1019288" cy="802683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7967C74-CABB-2B48-8D9A-E6A5B7F99285}"/>
              </a:ext>
            </a:extLst>
          </p:cNvPr>
          <p:cNvSpPr txBox="1"/>
          <p:nvPr/>
        </p:nvSpPr>
        <p:spPr>
          <a:xfrm>
            <a:off x="1158826" y="5103753"/>
            <a:ext cx="2269357" cy="646331"/>
          </a:xfrm>
          <a:prstGeom prst="rect">
            <a:avLst/>
          </a:prstGeom>
          <a:solidFill>
            <a:schemeClr val="accent2">
              <a:lumMod val="60000"/>
              <a:lumOff val="40000"/>
              <a:alpha val="31969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Releasing and Renewing IP Address</a:t>
            </a:r>
            <a:endParaRPr kumimoji="1"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32E73CE-510F-0448-84EA-DA77AE660FD5}"/>
              </a:ext>
            </a:extLst>
          </p:cNvPr>
          <p:cNvSpPr txBox="1"/>
          <p:nvPr/>
        </p:nvSpPr>
        <p:spPr>
          <a:xfrm>
            <a:off x="3889950" y="5133846"/>
            <a:ext cx="1817738" cy="646331"/>
          </a:xfrm>
          <a:prstGeom prst="rect">
            <a:avLst/>
          </a:prstGeom>
          <a:solidFill>
            <a:schemeClr val="accent2">
              <a:lumMod val="60000"/>
              <a:lumOff val="40000"/>
              <a:alpha val="31969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Can assigns IP address</a:t>
            </a:r>
            <a:endParaRPr kumimoji="1"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0342208A-B315-F947-A845-BEBBB85E6F9F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 flipH="1">
            <a:off x="2293505" y="4331163"/>
            <a:ext cx="1486026" cy="77259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19BA9227-98CF-8D41-8725-32DA4586243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4209071" y="2912242"/>
            <a:ext cx="1085270" cy="77259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289A27DB-F362-F14C-81A5-0C7B0BD269D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698627" y="2943020"/>
            <a:ext cx="1" cy="3417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83E0122C-7846-A74C-9B35-00F6BAB149D2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1698626" y="3684832"/>
            <a:ext cx="1" cy="2522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F82F23E7-FF00-2547-90F9-6D15367A87A8}"/>
              </a:ext>
            </a:extLst>
          </p:cNvPr>
          <p:cNvSpPr txBox="1"/>
          <p:nvPr/>
        </p:nvSpPr>
        <p:spPr>
          <a:xfrm>
            <a:off x="1158826" y="1938165"/>
            <a:ext cx="1789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accent1"/>
                </a:solidFill>
              </a:rPr>
              <a:t>Basic profile</a:t>
            </a:r>
            <a:endParaRPr kumimoji="1" lang="zh-CN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04C23A2-6315-4C43-B543-6C41DAFEE3A4}"/>
              </a:ext>
            </a:extLst>
          </p:cNvPr>
          <p:cNvSpPr txBox="1"/>
          <p:nvPr/>
        </p:nvSpPr>
        <p:spPr>
          <a:xfrm>
            <a:off x="3790616" y="1985764"/>
            <a:ext cx="2510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accent2">
                    <a:lumMod val="75000"/>
                  </a:schemeClr>
                </a:solidFill>
              </a:rPr>
              <a:t>Fundamental behavior</a:t>
            </a:r>
            <a:endParaRPr kumimoji="1" lang="zh-CN" alt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49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FB67-EDF1-D668-8CEA-7A036C3E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D9705E-BBE0-F5DB-33F0-1D90CCEDBDC5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>
            <a:normAutofit fontScale="90000"/>
          </a:bodyPr>
          <a:lstStyle/>
          <a:p>
            <a:endParaRPr lang="en-C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CC195F6-7E02-A9F0-6668-59951EE5573A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>
            <a:normAutofit fontScale="90000"/>
          </a:bodyPr>
          <a:lstStyle/>
          <a:p>
            <a:endParaRPr lang="en-CN"/>
          </a:p>
        </p:txBody>
      </p:sp>
      <p:pic>
        <p:nvPicPr>
          <p:cNvPr id="243" name="Picture 242">
            <a:extLst>
              <a:ext uri="{FF2B5EF4-FFF2-40B4-BE49-F238E27FC236}">
                <a16:creationId xmlns:a16="http://schemas.microsoft.com/office/drawing/2014/main" id="{2587016C-6DA2-103A-5531-CC62283BC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78629"/>
            <a:ext cx="7772400" cy="290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35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  <a:ln>
          <a:solidFill>
            <a:srgbClr val="FF0000"/>
          </a:solidFill>
        </a:ln>
      </a:spPr>
      <a:bodyPr rtlCol="0" anchor="ctr"/>
      <a:lstStyle>
        <a:defPPr algn="l">
          <a:defRPr kumimoji="1" sz="2400" b="1" dirty="0">
            <a:latin typeface="Calibri" panose="020F0502020204030204" pitchFamily="34" charset="0"/>
            <a:ea typeface="微软雅黑" panose="020B0503020204020204" pitchFamily="34" charset="-122"/>
            <a:cs typeface="Calibri" panose="020F050202020403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31874</TotalTime>
  <Words>997</Words>
  <Application>Microsoft Macintosh PowerPoint</Application>
  <PresentationFormat>Widescreen</PresentationFormat>
  <Paragraphs>254</Paragraphs>
  <Slides>11</Slides>
  <Notes>8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微软雅黑</vt:lpstr>
      <vt:lpstr>Söhne</vt:lpstr>
      <vt:lpstr>Arial</vt:lpstr>
      <vt:lpstr>Calibri</vt:lpstr>
      <vt:lpstr>Menlo</vt:lpstr>
      <vt:lpstr>Office 主题​​</vt:lpstr>
      <vt:lpstr>Overview</vt:lpstr>
      <vt:lpstr>Overview</vt:lpstr>
      <vt:lpstr>Overview</vt:lpstr>
      <vt:lpstr>Overview</vt:lpstr>
      <vt:lpstr>Overview</vt:lpstr>
      <vt:lpstr>Overview</vt:lpstr>
      <vt:lpstr>Profile/ Constraint Construction  </vt:lpstr>
      <vt:lpstr>Behavior Tree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dongqi</dc:creator>
  <cp:lastModifiedBy>Zhang Yedi</cp:lastModifiedBy>
  <cp:revision>5439</cp:revision>
  <dcterms:created xsi:type="dcterms:W3CDTF">2023-02-23T08:19:19Z</dcterms:created>
  <dcterms:modified xsi:type="dcterms:W3CDTF">2023-10-18T07:50:09Z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65478CCCFCBC9A6CB27E6B63C51C94CF</vt:lpwstr>
  </property>
  <property fmtid="{D5CDD505-2E9C-101B-9397-08002B2CF9AE}" pid="3" name="KSOProductBuildVer">
    <vt:lpwstr>2052-5.2.1.7798</vt:lpwstr>
  </property>
</Properties>
</file>