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82" r:id="rId8"/>
    <p:sldId id="259" r:id="rId9"/>
    <p:sldId id="283" r:id="rId10"/>
    <p:sldId id="284" r:id="rId11"/>
    <p:sldId id="285" r:id="rId12"/>
    <p:sldId id="286" r:id="rId13"/>
    <p:sldId id="260" r:id="rId14"/>
    <p:sldId id="278" r:id="rId15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D9C59F-8009-2000-E63C-708F6EB98D1C}" v="75" dt="2021-05-08T10:22:28.625"/>
    <p1510:client id="{5906C69F-508C-2000-E0FF-2E866920D517}" v="105" dt="2021-05-08T23:34:50.120"/>
    <p1510:client id="{789689C6-4024-F72A-88E0-EFF37CE0BCBB}" v="141" dt="2021-05-09T13:06:18.603"/>
    <p1510:client id="{78F4F523-E1A4-4B3B-B8CF-7A1C03B163A5}" v="206" dt="2021-05-07T21:05:56.361"/>
    <p1510:client id="{CBF9C59F-80D8-2000-E16A-A5BFFB744424}" v="21" dt="2021-05-08T19:32:04.778"/>
    <p1510:client id="{E56E1117-2F3A-7C30-71AB-E8C104E0E69A}" v="307" dt="2021-05-08T23:03:29.257"/>
  </p1510:revLst>
</p1510:revInfo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34" autoAdjust="0"/>
  </p:normalViewPr>
  <p:slideViewPr>
    <p:cSldViewPr snapToGrid="0" showGuides="1">
      <p:cViewPr varScale="1">
        <p:scale>
          <a:sx n="104" d="100"/>
          <a:sy n="104" d="100"/>
        </p:scale>
        <p:origin x="210" y="102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44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F0EFAB-5BF0-42EA-9164-41F37624A539}" type="datetime1">
              <a:rPr lang="pl-PL" smtClean="0"/>
              <a:t>11.05.2021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03C7D9-C9B4-4141-A533-55C67045957D}" type="datetime1">
              <a:rPr lang="pl-PL" noProof="0" smtClean="0"/>
              <a:t>11.05.2021</a:t>
            </a:fld>
            <a:endParaRPr lang="pl-PL" noProof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FC40A10-6036-4879-816D-55C01FC9484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1174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FC40A10-6036-4879-816D-55C01FC94846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933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FC40A10-6036-4879-816D-55C01FC9484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880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FC40A10-6036-4879-816D-55C01FC9484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8325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FC40A10-6036-4879-816D-55C01FC94846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4503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FC40A10-6036-4879-816D-55C01FC94846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659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 z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raz — symbol zastępczy 11">
            <a:extLst>
              <a:ext uri="{FF2B5EF4-FFF2-40B4-BE49-F238E27FC236}">
                <a16:creationId xmlns:a16="http://schemas.microsoft.com/office/drawing/2014/main" id="{A3E28D41-6B7A-4CAB-9A39-D6B245E5A8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44164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chemeClr val="accent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10" name="Obraz — symbol zastępczy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/>
            </a:p>
          </p:txBody>
        </p:sp>
        <p:cxnSp>
          <p:nvCxnSpPr>
            <p:cNvPr id="13" name="Łącznik prosty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/>
            </a:p>
          </p:txBody>
        </p:sp>
      </p:grpSp>
      <p:grpSp>
        <p:nvGrpSpPr>
          <p:cNvPr id="16" name="Grupa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w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/>
            </a:p>
          </p:txBody>
        </p:sp>
        <p:cxnSp>
          <p:nvCxnSpPr>
            <p:cNvPr id="18" name="Łącznik prosty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w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 licz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9" name="Tekst — symbol zastępczy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0" name="Obraz — symbol zastępczy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Łącznik prosty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w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noProof="0"/>
            </a:p>
          </p:txBody>
        </p:sp>
      </p:grp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w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w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6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l-PL" noProof="0" dirty="0"/>
              <a:t>12 345 zł</a:t>
            </a:r>
          </a:p>
        </p:txBody>
      </p:sp>
      <p:sp>
        <p:nvSpPr>
          <p:cNvPr id="34" name="Tekst — symbol zastępczy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36" name="Tekst — symbol zastępczy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26" name="Tekst — symbol zastępczy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6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l-PL" noProof="0"/>
              <a:t>6 789 zł</a:t>
            </a:r>
          </a:p>
        </p:txBody>
      </p:sp>
      <p:sp>
        <p:nvSpPr>
          <p:cNvPr id="27" name="Tekst — symbol zastępczy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zawartości z okręg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583055" cy="100800"/>
            <a:chOff x="-1228304" y="3240138"/>
            <a:chExt cx="4583055" cy="100800"/>
          </a:xfrm>
        </p:grpSpPr>
        <p:cxnSp>
          <p:nvCxnSpPr>
            <p:cNvPr id="13" name="Łącznik prosty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56136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395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noProof="0"/>
            </a:p>
          </p:txBody>
        </p:sp>
      </p:grpSp>
      <p:sp>
        <p:nvSpPr>
          <p:cNvPr id="16" name="Tekst — symbol zastępczy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w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w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27" name="Tekst — symbol zastępczy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5417" y="1382322"/>
            <a:ext cx="2034121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 rtl="0">
              <a:buNone/>
              <a:defRPr sz="55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l-PL" noProof="0" dirty="0"/>
              <a:t>25 zł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Sekcja 1</a:t>
            </a:r>
            <a:br>
              <a:rPr lang="pl-PL" noProof="0" dirty="0"/>
            </a:br>
            <a:r>
              <a:rPr lang="pl-PL" noProof="0" dirty="0"/>
              <a:t>Stanowisko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MILIARDÓW</a:t>
            </a:r>
          </a:p>
        </p:txBody>
      </p:sp>
      <p:sp>
        <p:nvSpPr>
          <p:cNvPr id="30" name="Tekst — symbol zastępczy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936981" y="1767897"/>
            <a:ext cx="2034121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 rtl="0">
              <a:buNone/>
              <a:defRPr sz="55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l-PL" noProof="0"/>
              <a:t>50 zł</a:t>
            </a:r>
          </a:p>
        </p:txBody>
      </p:sp>
      <p:sp>
        <p:nvSpPr>
          <p:cNvPr id="31" name="Tekst — symbol zastępczy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Sekcja 1</a:t>
            </a:r>
            <a:br>
              <a:rPr lang="pl-PL" noProof="0"/>
            </a:br>
            <a:r>
              <a:rPr lang="pl-PL" noProof="0"/>
              <a:t>Stanowisko</a:t>
            </a:r>
          </a:p>
        </p:txBody>
      </p:sp>
      <p:sp>
        <p:nvSpPr>
          <p:cNvPr id="32" name="Tekst — symbol zastępczy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MILIARDÓW ZŁ</a:t>
            </a:r>
          </a:p>
        </p:txBody>
      </p:sp>
      <p:sp>
        <p:nvSpPr>
          <p:cNvPr id="33" name="Tekst — symbol zastępczy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03350" y="2049128"/>
            <a:ext cx="2432608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 rtl="0">
              <a:buNone/>
              <a:defRPr sz="55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l-PL" noProof="0"/>
              <a:t>100 zł</a:t>
            </a:r>
          </a:p>
        </p:txBody>
      </p:sp>
      <p:sp>
        <p:nvSpPr>
          <p:cNvPr id="34" name="Tekst — symbol zastępczy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Sekcja 1</a:t>
            </a:r>
            <a:br>
              <a:rPr lang="pl-PL" noProof="0"/>
            </a:br>
            <a:r>
              <a:rPr lang="pl-PL" noProof="0"/>
              <a:t>Stanowisko</a:t>
            </a:r>
          </a:p>
        </p:txBody>
      </p:sp>
      <p:sp>
        <p:nvSpPr>
          <p:cNvPr id="35" name="Tekst — symbol zastępczy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MILIARDÓW ZŁ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 z podtytuł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l-PL" noProof="0"/>
              <a:t>KLIKNIJ, ABY EDYTOWAĆ TYTUŁ</a:t>
            </a:r>
          </a:p>
        </p:txBody>
      </p:sp>
      <p:sp>
        <p:nvSpPr>
          <p:cNvPr id="9" name="Tekst — symbol zastępczy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0" name="Obraz — symbol zastępczy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Łącznik prosty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w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noProof="0"/>
            </a:p>
          </p:txBody>
        </p:sp>
      </p:grp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w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w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34" name="Tekst — symbol zastępczy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36" name="Tekst — symbol zastępczy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wykre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l-PL" noProof="0"/>
              <a:t>KLIKNIJ, ABY EDYTOWAĆ</a:t>
            </a: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542336" cy="100800"/>
            <a:chOff x="646012" y="3239179"/>
            <a:chExt cx="2315690" cy="100800"/>
          </a:xfrm>
        </p:grpSpPr>
        <p:cxnSp>
          <p:nvCxnSpPr>
            <p:cNvPr id="12" name="Łącznik prosty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294995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w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910314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noProof="0" dirty="0"/>
            </a:p>
          </p:txBody>
        </p:sp>
      </p:grp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w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w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1" name="Obraz — symbol zastępczy 11" descr="Kwadrant ze znakami logo konkurencji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Konkurent 2</a:t>
            </a:r>
          </a:p>
          <a:p>
            <a:pPr rtl="0"/>
            <a:r>
              <a:rPr lang="pl-PL" noProof="0"/>
              <a:t>Logo</a:t>
            </a:r>
          </a:p>
        </p:txBody>
      </p:sp>
      <p:sp>
        <p:nvSpPr>
          <p:cNvPr id="22" name="Obraz — symbol zastępczy 11" descr="Kwadrant ze znakami logo konkurencji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Konkurent 1</a:t>
            </a:r>
          </a:p>
          <a:p>
            <a:pPr rtl="0"/>
            <a:r>
              <a:rPr lang="pl-PL" noProof="0"/>
              <a:t>Logo</a:t>
            </a:r>
          </a:p>
        </p:txBody>
      </p:sp>
      <p:sp>
        <p:nvSpPr>
          <p:cNvPr id="25" name="Obraz — symbol zastępczy 11" descr="Kwadrant ze znakami logo konkurencji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Konkurent 3</a:t>
            </a:r>
          </a:p>
          <a:p>
            <a:pPr rtl="0"/>
            <a:r>
              <a:rPr lang="pl-PL" noProof="0"/>
              <a:t>Logo</a:t>
            </a:r>
          </a:p>
        </p:txBody>
      </p:sp>
      <p:sp>
        <p:nvSpPr>
          <p:cNvPr id="26" name="Obraz — symbol zastępczy 11" descr="Kwadrant ze znakami logo konkurencji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Konkurent 4</a:t>
            </a:r>
          </a:p>
          <a:p>
            <a:pPr rtl="0"/>
            <a:r>
              <a:rPr lang="pl-PL" noProof="0"/>
              <a:t>Logo</a:t>
            </a:r>
          </a:p>
        </p:txBody>
      </p:sp>
      <p:sp>
        <p:nvSpPr>
          <p:cNvPr id="27" name="Obraz — symbol zastępczy 11" descr="Kwadrant ze znakami logo konkurencji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Konkurent 5</a:t>
            </a:r>
          </a:p>
          <a:p>
            <a:pPr rtl="0"/>
            <a:r>
              <a:rPr lang="pl-PL" noProof="0"/>
              <a:t>Logo</a:t>
            </a:r>
          </a:p>
        </p:txBody>
      </p:sp>
      <p:sp>
        <p:nvSpPr>
          <p:cNvPr id="28" name="Obraz — symbol zastępczy 11" descr="Kwadrant ze znakami logo konkurencji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Konkurent 6</a:t>
            </a:r>
          </a:p>
          <a:p>
            <a:pPr rtl="0"/>
            <a:r>
              <a:rPr lang="pl-PL" noProof="0"/>
              <a:t>Logo</a:t>
            </a:r>
          </a:p>
        </p:txBody>
      </p:sp>
      <p:sp>
        <p:nvSpPr>
          <p:cNvPr id="29" name="Tekst — symbol zastępczy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l-PL" noProof="0"/>
              <a:t>Bardziej kosztowne</a:t>
            </a:r>
          </a:p>
        </p:txBody>
      </p:sp>
      <p:sp>
        <p:nvSpPr>
          <p:cNvPr id="30" name="Tekst — symbol zastępczy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l-PL" noProof="0"/>
              <a:t>Mniej wygodne</a:t>
            </a:r>
          </a:p>
        </p:txBody>
      </p:sp>
      <p:sp>
        <p:nvSpPr>
          <p:cNvPr id="31" name="Tekst — symbol zastępczy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l-PL" noProof="0"/>
              <a:t>Bardziej wygodne</a:t>
            </a:r>
          </a:p>
        </p:txBody>
      </p:sp>
      <p:sp>
        <p:nvSpPr>
          <p:cNvPr id="32" name="Obraz — symbol zastępczy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3" name="Tekst — symbol zastępczy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l-PL" noProof="0"/>
              <a:t>Mniej kosztowne</a:t>
            </a: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Łącznik prosty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w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noProof="0"/>
            </a:p>
          </p:txBody>
        </p:sp>
      </p:grpSp>
      <p:grpSp>
        <p:nvGrpSpPr>
          <p:cNvPr id="37" name="Grupa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Łącznik prosty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w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noProof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zawartości Trzy sekc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562747" cy="100800"/>
            <a:chOff x="0" y="3240138"/>
            <a:chExt cx="3562747" cy="100800"/>
          </a:xfrm>
        </p:grpSpPr>
        <p:cxnSp>
          <p:nvCxnSpPr>
            <p:cNvPr id="13" name="Łącznik prosty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3290538"/>
              <a:ext cx="348747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6194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noProof="0" dirty="0"/>
            </a:p>
          </p:txBody>
        </p:sp>
      </p:grpSp>
      <p:sp>
        <p:nvSpPr>
          <p:cNvPr id="17" name="Ow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w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 — symbol zastępczy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l-PL" noProof="0"/>
              <a:t>1</a:t>
            </a:r>
          </a:p>
        </p:txBody>
      </p:sp>
      <p:sp>
        <p:nvSpPr>
          <p:cNvPr id="22" name="Tekst — symbol zastępczy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l-PL" noProof="0"/>
              <a:t>2</a:t>
            </a:r>
          </a:p>
        </p:txBody>
      </p:sp>
      <p:sp>
        <p:nvSpPr>
          <p:cNvPr id="23" name="Tekst — symbol zastępczy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l-PL" noProof="0"/>
              <a:t>3</a:t>
            </a:r>
          </a:p>
        </p:txBody>
      </p: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30" name="Tekst — symbol zastępczy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31" name="Tekst — symbol zastępczy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tekst wzorca</a:t>
            </a:r>
          </a:p>
        </p:txBody>
      </p:sp>
      <p:sp>
        <p:nvSpPr>
          <p:cNvPr id="43" name="Tekst — symbol zastępczy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4" name="Tekst — symbol zastępczy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5" name="Tekst — symbol zastępczy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tekst wzorca</a:t>
            </a:r>
          </a:p>
        </p:txBody>
      </p:sp>
      <p:sp>
        <p:nvSpPr>
          <p:cNvPr id="46" name="Tekst — symbol zastępczy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7" name="Tekst — symbol zastępczy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8" name="Tekst — symbol zastępczy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tekst wzorca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zawartości Tabela i wyk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l-PL" noProof="0"/>
              <a:t>KLIKNIJ, ABY EDYTOWAĆ TYTUŁ</a:t>
            </a:r>
          </a:p>
        </p:txBody>
      </p:sp>
      <p:sp>
        <p:nvSpPr>
          <p:cNvPr id="10" name="Obraz — symbol zastępczy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Łącznik prosty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w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noProof="0"/>
            </a:p>
          </p:txBody>
        </p:sp>
      </p:grp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w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w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36" name="Tekst — symbol zastępczy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22" name="Zawartość — symbol zastępczy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zawartości Harmo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l-PL" noProof="0"/>
              <a:t>HARMONOGRAM</a:t>
            </a:r>
          </a:p>
        </p:txBody>
      </p:sp>
      <p:sp>
        <p:nvSpPr>
          <p:cNvPr id="9" name="Tekst — symbol zastępczy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0" name="Obraz — symbol zastępczy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090522" y="1375202"/>
            <a:ext cx="3101479" cy="100800"/>
            <a:chOff x="2729179" y="3240138"/>
            <a:chExt cx="1581131" cy="100800"/>
          </a:xfrm>
        </p:grpSpPr>
        <p:cxnSp>
          <p:nvCxnSpPr>
            <p:cNvPr id="12" name="Łącznik prosty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79" y="3290538"/>
              <a:ext cx="155192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w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58922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noProof="0"/>
            </a:p>
          </p:txBody>
        </p:sp>
      </p:grp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w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w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l-PL" noProof="0"/>
              <a:t>20XX</a:t>
            </a:r>
          </a:p>
        </p:txBody>
      </p:sp>
      <p:sp>
        <p:nvSpPr>
          <p:cNvPr id="34" name="Tekst — symbol zastępczy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36" name="Tekst — symbol zastępczy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w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29" name="Ow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31" name="Ow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32" name="Tekst — symbol zastępczy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33" name="Tekst — symbol zastępczy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35" name="Tekst — symbol zastępczy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37" name="Tekst — symbol zastępczy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38" name="Tekst — symbol zastępczy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39" name="Tekst — symbol zastępczy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0" name="Tekst — symbol zastępczy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l-PL" noProof="0"/>
              <a:t>20XX</a:t>
            </a:r>
          </a:p>
        </p:txBody>
      </p:sp>
      <p:sp>
        <p:nvSpPr>
          <p:cNvPr id="41" name="Tekst — symbol zastępczy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l-PL" noProof="0"/>
              <a:t>20XX</a:t>
            </a:r>
          </a:p>
        </p:txBody>
      </p:sp>
      <p:sp>
        <p:nvSpPr>
          <p:cNvPr id="42" name="Tekst — symbol zastępczy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l-PL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tabe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Łącznik prosty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noProof="0"/>
            </a:p>
          </p:txBody>
        </p:sp>
      </p:grpSp>
      <p:sp>
        <p:nvSpPr>
          <p:cNvPr id="17" name="Ow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w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ela — symbol zastępczy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l-PL" noProof="0"/>
              <a:t>Kliknij ikonę, aby dodać tabelę</a:t>
            </a:r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zawartości Zespó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736519" cy="100800"/>
            <a:chOff x="0" y="3240138"/>
            <a:chExt cx="2736519" cy="100800"/>
          </a:xfrm>
        </p:grpSpPr>
        <p:cxnSp>
          <p:nvCxnSpPr>
            <p:cNvPr id="13" name="Łącznik prosty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3290538"/>
              <a:ext cx="2721935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63571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noProof="0"/>
            </a:p>
          </p:txBody>
        </p:sp>
      </p:grpSp>
      <p:sp>
        <p:nvSpPr>
          <p:cNvPr id="17" name="Ow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w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30" name="Tekst — symbol zastępczy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31" name="Tekst — symbol zastępczy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tekst wzorca</a:t>
            </a:r>
          </a:p>
        </p:txBody>
      </p:sp>
      <p:sp>
        <p:nvSpPr>
          <p:cNvPr id="9" name="Obraz — symbol zastępczy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5" name="Obraz — symbol zastępczy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6" name="Obraz — symbol zastępczy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7" name="Tekst — symbol zastępczy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38" name="Tekst — symbol zastępczy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39" name="Tekst — symbol zastępczy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tekst wzorca</a:t>
            </a:r>
          </a:p>
        </p:txBody>
      </p:sp>
      <p:sp>
        <p:nvSpPr>
          <p:cNvPr id="41" name="Tekst — symbol zastępczy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2" name="Tekst — symbol zastępczy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9" name="Tekst — symbol zastępczy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tekst wzorca</a:t>
            </a:r>
          </a:p>
        </p:txBody>
      </p:sp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układu zawartości Zespó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9" name="Tekst — symbol zastępczy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0" name="Obraz — symbol zastępczy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917347" y="1375202"/>
            <a:ext cx="6274653" cy="100800"/>
            <a:chOff x="439494" y="3240138"/>
            <a:chExt cx="3917677" cy="100800"/>
          </a:xfrm>
        </p:grpSpPr>
        <p:cxnSp>
          <p:nvCxnSpPr>
            <p:cNvPr id="12" name="Łącznik prosty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389464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w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91447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noProof="0"/>
            </a:p>
          </p:txBody>
        </p:sp>
      </p:grpSp>
      <p:sp>
        <p:nvSpPr>
          <p:cNvPr id="14" name="Tekst — symbol zastępczy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w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w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2" name="Tekst — symbol zastępczy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tekst wzorca</a:t>
            </a:r>
          </a:p>
        </p:txBody>
      </p:sp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 — symbol zastępczy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1" name="Tekst — symbol zastępczy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tekst wzorca</a:t>
            </a:r>
          </a:p>
        </p:txBody>
      </p:sp>
      <p:sp>
        <p:nvSpPr>
          <p:cNvPr id="42" name="Obraz — symbol zastępczy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cxnSp>
        <p:nvCxnSpPr>
          <p:cNvPr id="43" name="Łącznik prosty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 — symbol zastępczy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5" name="Tekst — symbol zastępczy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tekst wzorca</a:t>
            </a:r>
          </a:p>
        </p:txBody>
      </p:sp>
      <p:sp>
        <p:nvSpPr>
          <p:cNvPr id="47" name="Tekst — symbol zastępczy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8" name="Tekst — symbol zastępczy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tekst wzorca</a:t>
            </a:r>
          </a:p>
        </p:txBody>
      </p:sp>
      <p:sp>
        <p:nvSpPr>
          <p:cNvPr id="50" name="Tekst — symbol zastępczy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1" name="Tekst — symbol zastępczy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tekst wzorca</a:t>
            </a:r>
          </a:p>
        </p:txBody>
      </p:sp>
      <p:sp>
        <p:nvSpPr>
          <p:cNvPr id="53" name="Tekst — symbol zastępczy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4" name="Tekst — symbol zastępczy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tekst wzorca</a:t>
            </a:r>
          </a:p>
        </p:txBody>
      </p:sp>
      <p:cxnSp>
        <p:nvCxnSpPr>
          <p:cNvPr id="56" name="Łącznik prosty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raz — symbol zastępczy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5" name="Obraz — symbol zastępczy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6" name="Obraz — symbol zastępczy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2" name="Obraz — symbol zastępczy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57938"/>
            <a:ext cx="4968576" cy="2078827"/>
          </a:xfrm>
        </p:spPr>
        <p:txBody>
          <a:bodyPr lIns="0" tIns="0" rIns="0" bIns="0" rtlCol="0" anchor="b" anchorCtr="0">
            <a:noAutofit/>
          </a:bodyPr>
          <a:lstStyle>
            <a:lvl1pPr>
              <a:defRPr sz="5000"/>
            </a:lvl1pPr>
          </a:lstStyle>
          <a:p>
            <a:pPr rtl="0"/>
            <a:r>
              <a:rPr lang="pl-PL" noProof="0" dirty="0"/>
              <a:t>PREZENTACJA</a:t>
            </a:r>
            <a:br>
              <a:rPr lang="pl-PL" noProof="0" dirty="0"/>
            </a:br>
            <a:r>
              <a:rPr lang="pl-PL" noProof="0" dirty="0"/>
              <a:t>OFERTOWA</a:t>
            </a:r>
            <a:br>
              <a:rPr lang="pl-PL" noProof="0" dirty="0"/>
            </a:br>
            <a:r>
              <a:rPr lang="pl-PL" noProof="0" dirty="0"/>
              <a:t>TYTUŁ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t>‹#›</a:t>
            </a:fld>
            <a:endParaRPr lang="pl-PL" noProof="0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2004689"/>
            <a:ext cx="4678554" cy="102440"/>
            <a:chOff x="3631690" y="2252140"/>
            <a:chExt cx="8149377" cy="102440"/>
          </a:xfrm>
        </p:grpSpPr>
        <p:sp>
          <p:nvSpPr>
            <p:cNvPr id="10" name="Ow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/>
            </a:p>
          </p:txBody>
        </p:sp>
        <p:cxnSp>
          <p:nvCxnSpPr>
            <p:cNvPr id="11" name="Łącznik prosty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8089198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605488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 dirty="0"/>
            </a:p>
          </p:txBody>
        </p:sp>
      </p:grpSp>
      <p:grpSp>
        <p:nvGrpSpPr>
          <p:cNvPr id="13" name="Grupa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264789"/>
            <a:ext cx="4678563" cy="100584"/>
            <a:chOff x="3631690" y="2253996"/>
            <a:chExt cx="8149395" cy="100584"/>
          </a:xfrm>
        </p:grpSpPr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/>
            </a:p>
          </p:txBody>
        </p:sp>
        <p:cxnSp>
          <p:nvCxnSpPr>
            <p:cNvPr id="15" name="Łącznik prosty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808919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w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605506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/>
            </a:p>
          </p:txBody>
        </p:sp>
      </p:grpSp>
      <p:sp>
        <p:nvSpPr>
          <p:cNvPr id="17" name="Podtytuł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500149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18" name="Obraz — symbol zastępczy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wykresu kołowe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Łącznik prosty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noProof="0"/>
            </a:p>
          </p:txBody>
        </p:sp>
      </p:grpSp>
      <p:sp>
        <p:nvSpPr>
          <p:cNvPr id="17" name="Ow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w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 — symbol zastępczy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1 500 000 zł</a:t>
            </a:r>
          </a:p>
        </p:txBody>
      </p:sp>
      <p:sp>
        <p:nvSpPr>
          <p:cNvPr id="37" name="Tekst — symbol zastępczy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Tytuł kategorii</a:t>
            </a:r>
          </a:p>
        </p:txBody>
      </p:sp>
      <p:sp>
        <p:nvSpPr>
          <p:cNvPr id="39" name="Tekst — symbol zastępczy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1 500 000 zł</a:t>
            </a:r>
          </a:p>
        </p:txBody>
      </p:sp>
      <p:sp>
        <p:nvSpPr>
          <p:cNvPr id="40" name="Tekst — symbol zastępczy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Tytuł kategorii</a:t>
            </a:r>
          </a:p>
        </p:txBody>
      </p:sp>
      <p:sp>
        <p:nvSpPr>
          <p:cNvPr id="42" name="Tekst — symbol zastępczy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1 500 000 zł</a:t>
            </a:r>
          </a:p>
        </p:txBody>
      </p:sp>
      <p:sp>
        <p:nvSpPr>
          <p:cNvPr id="43" name="Tekst — symbol zastępczy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Tytuł kategorii</a:t>
            </a:r>
          </a:p>
        </p:txBody>
      </p:sp>
      <p:sp>
        <p:nvSpPr>
          <p:cNvPr id="45" name="Tekst — symbol zastępczy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1 500 000 zł</a:t>
            </a:r>
          </a:p>
        </p:txBody>
      </p:sp>
      <p:sp>
        <p:nvSpPr>
          <p:cNvPr id="46" name="Tekst — symbol zastępczy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Tytuł kategorii</a:t>
            </a:r>
          </a:p>
        </p:txBody>
      </p:sp>
      <p:sp>
        <p:nvSpPr>
          <p:cNvPr id="48" name="Tekst — symbol zastępczy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1 500 000 zł</a:t>
            </a:r>
          </a:p>
        </p:txBody>
      </p:sp>
      <p:sp>
        <p:nvSpPr>
          <p:cNvPr id="49" name="Tekst — symbol zastępczy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Tytuł kategorii</a:t>
            </a:r>
          </a:p>
        </p:txBody>
      </p:sp>
      <p:sp>
        <p:nvSpPr>
          <p:cNvPr id="51" name="Tekst — symbol zastępczy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1 500 000 zł</a:t>
            </a:r>
          </a:p>
        </p:txBody>
      </p:sp>
      <p:sp>
        <p:nvSpPr>
          <p:cNvPr id="52" name="Tekst — symbol zastępczy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Tytuł kategorii</a:t>
            </a:r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54" name="Ow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55" name="Ow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56" name="Ow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57" name="Ow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58" name="Ow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12" name="Wykres — symbol zastępczy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l-PL" noProof="0"/>
              <a:t>Kliknij ikonę, aby dodać wykres</a:t>
            </a:r>
          </a:p>
        </p:txBody>
      </p:sp>
      <p:sp>
        <p:nvSpPr>
          <p:cNvPr id="35" name="Ow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 noProof="0"/>
          </a:p>
        </p:txBody>
      </p:sp>
      <p:cxnSp>
        <p:nvCxnSpPr>
          <p:cNvPr id="41" name="Łącznik prosty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Obraz i element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</a:t>
            </a:r>
          </a:p>
        </p:txBody>
      </p:sp>
      <p:sp>
        <p:nvSpPr>
          <p:cNvPr id="9" name="Tekst — symbol zastępczy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0" name="Obraz — symbol zastępczy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Łącznik prosty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w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noProof="0"/>
            </a:p>
          </p:txBody>
        </p:sp>
      </p:grpSp>
      <p:sp>
        <p:nvSpPr>
          <p:cNvPr id="14" name="Tekst — symbol zastępczy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w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w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2" name="Obraz — symbol zastępczy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zawartości Podziękow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0" name="Obraz — symbol zastępczy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1" name="Tytuł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300"/>
            </a:lvl1pPr>
          </a:lstStyle>
          <a:p>
            <a:pPr rtl="0"/>
            <a:r>
              <a:rPr lang="pl-PL" noProof="0" dirty="0"/>
              <a:t>DZIĘKUJEMY!</a:t>
            </a:r>
          </a:p>
        </p:txBody>
      </p:sp>
      <p:sp>
        <p:nvSpPr>
          <p:cNvPr id="22" name="Tekst — symbol zastępczy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l-PL" noProof="0"/>
              <a:t>Artur Wieczorek</a:t>
            </a:r>
          </a:p>
        </p:txBody>
      </p:sp>
      <p:sp>
        <p:nvSpPr>
          <p:cNvPr id="23" name="Tekst — symbol zastępczy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l-PL" noProof="0"/>
              <a:t>Telefon:</a:t>
            </a:r>
          </a:p>
        </p:txBody>
      </p:sp>
      <p:sp>
        <p:nvSpPr>
          <p:cNvPr id="24" name="Tekst — symbol zastępczy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l-PL" noProof="0"/>
              <a:t>+7 888 999-000-11</a:t>
            </a:r>
          </a:p>
        </p:txBody>
      </p:sp>
      <p:sp>
        <p:nvSpPr>
          <p:cNvPr id="25" name="Tekst — symbol zastępczy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l-PL" noProof="0"/>
              <a:t>Adres e-mail:</a:t>
            </a:r>
          </a:p>
        </p:txBody>
      </p:sp>
      <p:sp>
        <p:nvSpPr>
          <p:cNvPr id="26" name="Tekst — symbol zastępczy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l-PL" noProof="0"/>
              <a:t>Wieczorek@vanarsdelltd.com</a:t>
            </a:r>
          </a:p>
        </p:txBody>
      </p:sp>
      <p:sp>
        <p:nvSpPr>
          <p:cNvPr id="27" name="Tekst — symbol zastępczy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Witryna internetowa:</a:t>
            </a:r>
          </a:p>
        </p:txBody>
      </p:sp>
      <p:sp>
        <p:nvSpPr>
          <p:cNvPr id="28" name="Tekst — symbol zastępczy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l-PL" noProof="0"/>
              <a:t>www.vanarsdelltd.com</a:t>
            </a: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upa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Łącznik prosty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w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l-PL" noProof="0"/>
              </a:p>
            </p:txBody>
          </p:sp>
        </p:grpSp>
        <p:sp>
          <p:nvSpPr>
            <p:cNvPr id="29" name="Ow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noProof="0"/>
            </a:p>
          </p:txBody>
        </p:sp>
      </p:grpSp>
      <p:grpSp>
        <p:nvGrpSpPr>
          <p:cNvPr id="32" name="Grupa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upa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Łącznik prosty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w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l-PL" noProof="0"/>
              </a:p>
            </p:txBody>
          </p:sp>
        </p:grpSp>
        <p:sp>
          <p:nvSpPr>
            <p:cNvPr id="34" name="Ow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noProof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zawartości Dodat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pl-PL" noProof="0"/>
              <a:t>DODATEK</a:t>
            </a:r>
          </a:p>
        </p:txBody>
      </p:sp>
      <p:sp>
        <p:nvSpPr>
          <p:cNvPr id="10" name="Obraz — symbol zastępczy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w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w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upa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Łącznik prosty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w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l-PL" noProof="0"/>
              </a:p>
            </p:txBody>
          </p:sp>
        </p:grp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noProof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zawartości Rekomendac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l-PL" noProof="0"/>
              <a:t>REKOMENDACJE</a:t>
            </a:r>
          </a:p>
        </p:txBody>
      </p:sp>
      <p:sp>
        <p:nvSpPr>
          <p:cNvPr id="10" name="Obraz — symbol zastępczy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581895" y="1375202"/>
            <a:ext cx="4610107" cy="100800"/>
            <a:chOff x="675502" y="3240138"/>
            <a:chExt cx="2878394" cy="100800"/>
          </a:xfrm>
        </p:grpSpPr>
        <p:cxnSp>
          <p:nvCxnSpPr>
            <p:cNvPr id="12" name="Łącznik prosty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2" y="3290538"/>
              <a:ext cx="285934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w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488172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noProof="0"/>
            </a:p>
          </p:txBody>
        </p:sp>
      </p:grp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w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w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40" name="Tekst — symbol zastępczy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Stanowisko klienta</a:t>
            </a:r>
          </a:p>
        </p:txBody>
      </p:sp>
      <p:sp>
        <p:nvSpPr>
          <p:cNvPr id="41" name="Tekst — symbol zastępczy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Edytowanie wzorca</a:t>
            </a:r>
            <a:br>
              <a:rPr lang="pl-PL" noProof="0"/>
            </a:br>
            <a:r>
              <a:rPr lang="pl-PL" noProof="0"/>
              <a:t>tekst</a:t>
            </a:r>
          </a:p>
        </p:txBody>
      </p:sp>
      <p:sp>
        <p:nvSpPr>
          <p:cNvPr id="42" name="Obraz — symbol zastępczy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cxnSp>
        <p:nvCxnSpPr>
          <p:cNvPr id="43" name="Łącznik prosty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 rtl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58" name="Tekst — symbol zastępczy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Stanowisko klienta</a:t>
            </a:r>
          </a:p>
        </p:txBody>
      </p:sp>
      <p:sp>
        <p:nvSpPr>
          <p:cNvPr id="59" name="Tekst — symbol zastępczy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Edytowanie wzorca</a:t>
            </a:r>
            <a:br>
              <a:rPr lang="pl-PL" noProof="0"/>
            </a:br>
            <a:r>
              <a:rPr lang="pl-PL" noProof="0"/>
              <a:t>tekst</a:t>
            </a:r>
          </a:p>
        </p:txBody>
      </p:sp>
      <p:sp>
        <p:nvSpPr>
          <p:cNvPr id="60" name="Obraz — symbol zastępczy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cxnSp>
        <p:nvCxnSpPr>
          <p:cNvPr id="61" name="Łącznik prosty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kst — symbol zastępczy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3" name="Ow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64" name="Tekst — symbol zastępczy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Stanowisko klienta</a:t>
            </a:r>
          </a:p>
        </p:txBody>
      </p:sp>
      <p:sp>
        <p:nvSpPr>
          <p:cNvPr id="65" name="Tekst — symbol zastępczy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Edytowanie wzorca</a:t>
            </a:r>
            <a:br>
              <a:rPr lang="pl-PL" noProof="0"/>
            </a:br>
            <a:r>
              <a:rPr lang="pl-PL" noProof="0"/>
              <a:t>tekst</a:t>
            </a:r>
          </a:p>
        </p:txBody>
      </p:sp>
      <p:sp>
        <p:nvSpPr>
          <p:cNvPr id="66" name="Obraz — symbol zastępczy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cxnSp>
        <p:nvCxnSpPr>
          <p:cNvPr id="67" name="Łącznik prosty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kst — symbol zastępczy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9" name="Ow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  <p:hf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zawartości Analiza przypad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ANALIZA PRZYPADKU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Łącznik prosty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noProof="0"/>
            </a:p>
          </p:txBody>
        </p:sp>
      </p:grpSp>
      <p:sp>
        <p:nvSpPr>
          <p:cNvPr id="17" name="Ow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w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 — symbol zastępczy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38" name="Tekst — symbol zastępczy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  <p:hf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Telefon komórkowy i element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l-PL" noProof="0"/>
              <a:t>KLIKNIJ, ABY EDYTOWAĆ TYTUŁ</a:t>
            </a:r>
          </a:p>
        </p:txBody>
      </p:sp>
      <p:sp>
        <p:nvSpPr>
          <p:cNvPr id="9" name="Tekst — symbol zastępczy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0" name="Obraz — symbol zastępczy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Łącznik prosty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w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noProof="0"/>
            </a:p>
          </p:txBody>
        </p:sp>
      </p:grp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w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w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21" name="Obraz — symbol zastępczy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2" name="Obraz — symbol zastępczy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  <p:hf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ęcz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rostokąt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21" name="Tekst — symbol zastępczy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2" name="Tekst — symbol zastępczy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Wzorzec tekstu</a:t>
            </a:r>
            <a:br>
              <a:rPr lang="pl-PL" noProof="0"/>
            </a:br>
            <a:r>
              <a:rPr lang="pl-PL" noProof="0"/>
              <a:t>style</a:t>
            </a:r>
          </a:p>
        </p:txBody>
      </p:sp>
      <p:sp>
        <p:nvSpPr>
          <p:cNvPr id="23" name="Tekst — symbol zastępczy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style wzorca tekstu</a:t>
            </a:r>
          </a:p>
        </p:txBody>
      </p:sp>
      <p:sp>
        <p:nvSpPr>
          <p:cNvPr id="24" name="Obraz — symbol zastępczy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5" name="Obraz — symbol zastępczy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6" name="Tekst — symbol zastępczy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style wzorca tekstu</a:t>
            </a:r>
          </a:p>
        </p:txBody>
      </p:sp>
      <p:sp>
        <p:nvSpPr>
          <p:cNvPr id="27" name="Tekst — symbol zastępczy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Wzorzec tekstu</a:t>
            </a:r>
            <a:br>
              <a:rPr lang="pl-PL" noProof="0"/>
            </a:br>
            <a:r>
              <a:rPr lang="pl-PL" noProof="0"/>
              <a:t>style</a:t>
            </a:r>
          </a:p>
        </p:txBody>
      </p:sp>
      <p:sp>
        <p:nvSpPr>
          <p:cNvPr id="28" name="Obraz — symbol zastępczy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9" name="Tekst — symbol zastępczy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style wzorca tekstu</a:t>
            </a:r>
          </a:p>
        </p:txBody>
      </p:sp>
      <p:sp>
        <p:nvSpPr>
          <p:cNvPr id="30" name="Tekst — symbol zastępczy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Wzorzec tekstu</a:t>
            </a:r>
            <a:br>
              <a:rPr lang="pl-PL" noProof="0"/>
            </a:br>
            <a:r>
              <a:rPr lang="pl-PL" noProof="0"/>
              <a:t>style</a:t>
            </a:r>
          </a:p>
        </p:txBody>
      </p:sp>
      <p:sp>
        <p:nvSpPr>
          <p:cNvPr id="32" name="Tekst — symbol zastępczy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style wzorca tekstu</a:t>
            </a:r>
          </a:p>
        </p:txBody>
      </p:sp>
      <p:sp>
        <p:nvSpPr>
          <p:cNvPr id="33" name="Tekst — symbol zastępczy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style wzorca tekstu</a:t>
            </a:r>
          </a:p>
        </p:txBody>
      </p:sp>
      <p:sp>
        <p:nvSpPr>
          <p:cNvPr id="34" name="Tekst — symbol zastępczy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l-PL" noProof="0"/>
              <a:t>1</a:t>
            </a:r>
          </a:p>
        </p:txBody>
      </p:sp>
      <p:sp>
        <p:nvSpPr>
          <p:cNvPr id="36" name="Tekst — symbol zastępczy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1</a:t>
            </a:r>
          </a:p>
        </p:txBody>
      </p:sp>
      <p:sp>
        <p:nvSpPr>
          <p:cNvPr id="37" name="Tekst — symbol zastępczy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1</a:t>
            </a:r>
          </a:p>
        </p:txBody>
      </p:sp>
      <p:sp>
        <p:nvSpPr>
          <p:cNvPr id="40" name="Tekst — symbol zastępczy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 rtl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8" name="Tytuł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JAK UŻYWAĆ TEGO SZABLONU</a:t>
            </a:r>
          </a:p>
        </p:txBody>
      </p:sp>
      <p:sp>
        <p:nvSpPr>
          <p:cNvPr id="41" name="Obraz — symbol zastępczy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grpSp>
        <p:nvGrpSpPr>
          <p:cNvPr id="31" name="Grupa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Łącznik prosty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w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noProof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  <p:hf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/>
            </a:p>
          </p:txBody>
        </p:sp>
        <p:cxnSp>
          <p:nvCxnSpPr>
            <p:cNvPr id="13" name="Łącznik prosty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/>
            </a:p>
          </p:txBody>
        </p:sp>
      </p:grpSp>
      <p:grpSp>
        <p:nvGrpSpPr>
          <p:cNvPr id="16" name="Grupa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w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/>
            </a:p>
          </p:txBody>
        </p:sp>
        <p:cxnSp>
          <p:nvCxnSpPr>
            <p:cNvPr id="18" name="Łącznik prosty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w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  <p:hf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pl-PL" noProof="0"/>
              <a:t>PREZENTACJA</a:t>
            </a:r>
            <a:br>
              <a:rPr lang="pl-PL" noProof="0"/>
            </a:br>
            <a:r>
              <a:rPr lang="pl-PL" noProof="0"/>
              <a:t>OFERTOWA</a:t>
            </a:r>
            <a:br>
              <a:rPr lang="pl-PL" noProof="0"/>
            </a:br>
            <a:r>
              <a:rPr lang="pl-PL" noProof="0"/>
              <a:t>TYTUŁ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t>‹#›</a:t>
            </a:fld>
            <a:endParaRPr lang="pl-PL" noProof="0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w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/>
            </a:p>
          </p:txBody>
        </p:sp>
        <p:cxnSp>
          <p:nvCxnSpPr>
            <p:cNvPr id="11" name="Łącznik prosty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/>
            </a:p>
          </p:txBody>
        </p:sp>
      </p:grpSp>
      <p:grpSp>
        <p:nvGrpSpPr>
          <p:cNvPr id="13" name="Grupa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/>
            </a:p>
          </p:txBody>
        </p:sp>
        <p:cxnSp>
          <p:nvCxnSpPr>
            <p:cNvPr id="15" name="Łącznik prosty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w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/>
            </a:p>
          </p:txBody>
        </p:sp>
      </p:grpSp>
      <p:sp>
        <p:nvSpPr>
          <p:cNvPr id="17" name="Podtytuł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Łącznik prosty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noProof="0"/>
            </a:p>
          </p:txBody>
        </p:sp>
      </p:grpSp>
      <p:sp>
        <p:nvSpPr>
          <p:cNvPr id="16" name="Tekst — symbol zastępczy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w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raz — symbol zastępczy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  <p:hf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6" name="Zawartość — symbol zastępczy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  <p:hf hdr="0" ft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7" name="Zawartość — symbol zastępczy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8" name="Zawartość — symbol zastępczy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  <p:hf hdr="0" ft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7" name="Tekst — symbol zastępczy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Zawartość — symbol zastępczy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9" name="Tekst — symbol zastępczy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0" name="Zawartość — symbol zastępczy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  <p:hf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9" name="Tekst — symbol zastępczy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0" name="Zawartość — symbol zastępczy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  <p:hf hdr="0" ft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9" name="Tekst — symbol zastępczy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1" name="Obraz — symbol zastępczy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  <p:hf hdr="0" ft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819" y="2355057"/>
            <a:ext cx="9250363" cy="2147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  <p:hf hdr="0" ft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  <p:hf hdr="0" ft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Tytuł, obraz i element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</a:t>
            </a:r>
          </a:p>
        </p:txBody>
      </p:sp>
      <p:sp>
        <p:nvSpPr>
          <p:cNvPr id="9" name="Tekst — symbol zastępczy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0" name="Obraz — symbol zastępczy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Łącznik prosty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w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noProof="0"/>
            </a:p>
          </p:txBody>
        </p:sp>
      </p:grpSp>
      <p:sp>
        <p:nvSpPr>
          <p:cNvPr id="14" name="Tekst — symbol zastępczy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w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w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2" name="Obraz — symbol zastępczy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Tytuł i element zawartości wersj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4401966" cy="100800"/>
            <a:chOff x="0" y="3240138"/>
            <a:chExt cx="4401966" cy="100800"/>
          </a:xfrm>
        </p:grpSpPr>
        <p:cxnSp>
          <p:nvCxnSpPr>
            <p:cNvPr id="13" name="Łącznik prosty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3290538"/>
              <a:ext cx="4327451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430116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noProof="0"/>
            </a:p>
          </p:txBody>
        </p:sp>
      </p:grpSp>
      <p:sp>
        <p:nvSpPr>
          <p:cNvPr id="17" name="Ow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w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raz — symbol zastępczy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2" name="Tekst — symbol zastępczy 2">
            <a:extLst>
              <a:ext uri="{FF2B5EF4-FFF2-40B4-BE49-F238E27FC236}">
                <a16:creationId xmlns:a16="http://schemas.microsoft.com/office/drawing/2014/main" id="{D25C4036-2954-4AB4-BF92-443DCB98170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77216" y="3392351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zawartości Iko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</a:t>
            </a:r>
          </a:p>
        </p:txBody>
      </p:sp>
      <p:sp>
        <p:nvSpPr>
          <p:cNvPr id="9" name="Tekst — symbol zastępczy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0" name="Obraz — symbol zastępczy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Łącznik prosty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w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noProof="0"/>
            </a:p>
          </p:txBody>
        </p:sp>
      </p:grpSp>
      <p:sp>
        <p:nvSpPr>
          <p:cNvPr id="14" name="Tekst — symbol zastępczy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w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w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4" name="Obraz — symbol zastępczy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2" name="Tekst — symbol zastępczy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Edytuj style tekstu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24" name="Obraz — symbol zastępczy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5" name="Tekst — symbol zastępczy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tekstu</a:t>
            </a:r>
          </a:p>
        </p:txBody>
      </p:sp>
      <p:sp>
        <p:nvSpPr>
          <p:cNvPr id="26" name="Tekst — symbol zastępczy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27" name="Obraz — symbol zastępczy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tekst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30" name="Obraz — symbol zastępczy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1" name="Tekst — symbol zastępczy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tekst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Monitor i element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 dirty="0"/>
              <a:t>KLIKNIJ, ABY EDYTOWAĆ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 noProof="0"/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200484" cy="100800"/>
            <a:chOff x="0" y="3240138"/>
            <a:chExt cx="3200484" cy="100800"/>
          </a:xfrm>
        </p:grpSpPr>
        <p:cxnSp>
          <p:nvCxnSpPr>
            <p:cNvPr id="13" name="Łącznik prosty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3290538"/>
              <a:ext cx="31578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99684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noProof="0"/>
            </a:p>
          </p:txBody>
        </p:sp>
      </p:grpSp>
      <p:sp>
        <p:nvSpPr>
          <p:cNvPr id="16" name="Tekst — symbol zastępczy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w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raz — symbol zastępczy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zawartości Tytuł i pod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raz — symbol zastępczy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pl-PL" noProof="0"/>
              <a:t>KLIKNIJ, ABY EDYTOWAĆ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w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a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4890476" y="1373283"/>
            <a:ext cx="2347252" cy="100800"/>
            <a:chOff x="2915558" y="1373283"/>
            <a:chExt cx="2347252" cy="100800"/>
          </a:xfrm>
        </p:grpSpPr>
        <p:grpSp>
          <p:nvGrpSpPr>
            <p:cNvPr id="15" name="Grupa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2950733" y="1373283"/>
              <a:ext cx="2312077" cy="100800"/>
              <a:chOff x="-198745" y="3237441"/>
              <a:chExt cx="2312077" cy="100800"/>
            </a:xfrm>
          </p:grpSpPr>
          <p:cxnSp>
            <p:nvCxnSpPr>
              <p:cNvPr id="13" name="Łącznik prosty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-198745" y="3290538"/>
                <a:ext cx="22902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w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2012532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l-PL" noProof="0"/>
              </a:p>
            </p:txBody>
          </p:sp>
        </p:grp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291555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noProof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Trzy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pl-PL" noProof="0"/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9" name="Tekst — symbol zastępczy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0" name="Obraz — symbol zastępczy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98786" y="1375202"/>
            <a:ext cx="5693214" cy="100800"/>
            <a:chOff x="304632" y="3240138"/>
            <a:chExt cx="3554645" cy="100800"/>
          </a:xfrm>
        </p:grpSpPr>
        <p:cxnSp>
          <p:nvCxnSpPr>
            <p:cNvPr id="12" name="Łącznik prosty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536161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w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93553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noProof="0"/>
            </a:p>
          </p:txBody>
        </p:sp>
      </p:grpSp>
      <p:sp>
        <p:nvSpPr>
          <p:cNvPr id="14" name="Tekst — symbol zastępczy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w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w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2" name="Tekst — symbol zastępczy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l-PL" noProof="0"/>
              <a:t>1</a:t>
            </a:r>
          </a:p>
        </p:txBody>
      </p:sp>
      <p:sp>
        <p:nvSpPr>
          <p:cNvPr id="34" name="Tekst — symbol zastępczy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35" name="Tekst — symbol zastępczy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l-PL" noProof="0"/>
              <a:t>2</a:t>
            </a:r>
          </a:p>
        </p:txBody>
      </p:sp>
      <p:sp>
        <p:nvSpPr>
          <p:cNvPr id="36" name="Tekst — symbol zastępczy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37" name="Tekst — symbol zastępczy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38" name="Tekst — symbol zastępczy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pl-PL" noProof="0"/>
              <a:t>3</a:t>
            </a:r>
          </a:p>
        </p:txBody>
      </p:sp>
      <p:sp>
        <p:nvSpPr>
          <p:cNvPr id="39" name="Tekst — symbol zastępczy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cxnSp>
        <p:nvCxnSpPr>
          <p:cNvPr id="21" name="Łącznik prosty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20XX.MM.DD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8D581BC7-E183-40DB-AC97-C19EA4EB8894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w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— symbol zastępczy 9">
            <a:extLst>
              <a:ext uri="{FF2B5EF4-FFF2-40B4-BE49-F238E27FC236}">
                <a16:creationId xmlns:a16="http://schemas.microsoft.com/office/drawing/2014/main" id="{02986F47-BD08-49E3-BC02-C7CE9EE24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36" b="36"/>
          <a:stretch>
            <a:fillRect/>
          </a:stretch>
        </p:blipFill>
        <p:spPr/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25" y="2462986"/>
            <a:ext cx="10838791" cy="1786094"/>
          </a:xfrm>
        </p:spPr>
        <p:txBody>
          <a:bodyPr rtlCol="0">
            <a:normAutofit fontScale="90000"/>
          </a:bodyPr>
          <a:lstStyle/>
          <a:p>
            <a:r>
              <a:rPr lang="pl-PL" b="0" dirty="0">
                <a:ea typeface="+mj-lt"/>
                <a:cs typeface="+mj-lt"/>
              </a:rPr>
              <a:t>Love </a:t>
            </a:r>
            <a:r>
              <a:rPr lang="pl-PL" b="0" dirty="0" err="1">
                <a:ea typeface="+mj-lt"/>
                <a:cs typeface="+mj-lt"/>
              </a:rPr>
              <a:t>is</a:t>
            </a:r>
            <a:r>
              <a:rPr lang="pl-PL" b="0" dirty="0">
                <a:ea typeface="+mj-lt"/>
                <a:cs typeface="+mj-lt"/>
              </a:rPr>
              <a:t> love. </a:t>
            </a:r>
            <a:r>
              <a:rPr lang="pl-PL" b="0" dirty="0" err="1">
                <a:ea typeface="+mj-lt"/>
                <a:cs typeface="+mj-lt"/>
              </a:rPr>
              <a:t>Quirks</a:t>
            </a:r>
            <a:r>
              <a:rPr lang="pl-PL" b="0" dirty="0">
                <a:ea typeface="+mj-lt"/>
                <a:cs typeface="+mj-lt"/>
              </a:rPr>
              <a:t> and </a:t>
            </a:r>
            <a:r>
              <a:rPr lang="pl-PL" b="0" dirty="0" err="1">
                <a:ea typeface="+mj-lt"/>
                <a:cs typeface="+mj-lt"/>
              </a:rPr>
              <a:t>Easter</a:t>
            </a:r>
            <a:r>
              <a:rPr lang="pl-PL" b="0" dirty="0">
                <a:ea typeface="+mj-lt"/>
                <a:cs typeface="+mj-lt"/>
              </a:rPr>
              <a:t> </a:t>
            </a:r>
            <a:r>
              <a:rPr lang="pl-PL" b="0" dirty="0" err="1">
                <a:ea typeface="+mj-lt"/>
                <a:cs typeface="+mj-lt"/>
              </a:rPr>
              <a:t>Eggs</a:t>
            </a:r>
            <a:r>
              <a:rPr lang="pl-PL" b="0" dirty="0">
                <a:ea typeface="+mj-lt"/>
                <a:cs typeface="+mj-lt"/>
              </a:rPr>
              <a:t> of the </a:t>
            </a:r>
            <a:r>
              <a:rPr lang="pl-PL" b="0" dirty="0" err="1">
                <a:ea typeface="+mj-lt"/>
                <a:cs typeface="+mj-lt"/>
              </a:rPr>
              <a:t>Python</a:t>
            </a:r>
            <a:r>
              <a:rPr lang="pl-PL" b="0" dirty="0">
                <a:ea typeface="+mj-lt"/>
                <a:cs typeface="+mj-lt"/>
              </a:rPr>
              <a:t> </a:t>
            </a:r>
            <a:r>
              <a:rPr lang="pl-PL" b="0" dirty="0" err="1">
                <a:ea typeface="+mj-lt"/>
                <a:cs typeface="+mj-lt"/>
              </a:rPr>
              <a:t>programming</a:t>
            </a:r>
            <a:r>
              <a:rPr lang="pl-PL" b="0" dirty="0">
                <a:ea typeface="+mj-lt"/>
                <a:cs typeface="+mj-lt"/>
              </a:rPr>
              <a:t> </a:t>
            </a:r>
            <a:r>
              <a:rPr lang="pl-PL" b="0" dirty="0" err="1">
                <a:ea typeface="+mj-lt"/>
                <a:cs typeface="+mj-lt"/>
              </a:rPr>
              <a:t>language</a:t>
            </a:r>
            <a:r>
              <a:rPr lang="pl-PL" b="0" dirty="0">
                <a:ea typeface="+mj-lt"/>
                <a:cs typeface="+mj-lt"/>
              </a:rPr>
              <a:t>.</a:t>
            </a:r>
            <a:r>
              <a:rPr lang="pl-PL" dirty="0"/>
              <a:t> 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pl-PL">
                <a:cs typeface="Segoe UI Semibold"/>
              </a:rPr>
              <a:t>Wojciech Szlosek</a:t>
            </a:r>
            <a:endParaRPr lang="pl-PL" dirty="0"/>
          </a:p>
        </p:txBody>
      </p:sp>
      <p:sp>
        <p:nvSpPr>
          <p:cNvPr id="6" name="Symbol zastępczy obrazu 5">
            <a:extLst>
              <a:ext uri="{FF2B5EF4-FFF2-40B4-BE49-F238E27FC236}">
                <a16:creationId xmlns:a16="http://schemas.microsoft.com/office/drawing/2014/main" id="{BCACC8E5-4874-41FA-A789-5863335F0C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10C129EB-7B1E-4EF0-9F1E-D9482937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pl-PL" noProof="0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 anchor="ctr">
            <a:normAutofit/>
          </a:bodyPr>
          <a:lstStyle/>
          <a:p>
            <a:r>
              <a:rPr lang="pl-PL" b="0" err="1"/>
              <a:t>Python</a:t>
            </a:r>
            <a:r>
              <a:rPr lang="pl-PL" b="0"/>
              <a:t> </a:t>
            </a:r>
            <a:r>
              <a:rPr lang="pl-PL" b="0" err="1"/>
              <a:t>knows</a:t>
            </a:r>
            <a:r>
              <a:rPr lang="pl-PL" b="0"/>
              <a:t> </a:t>
            </a:r>
            <a:r>
              <a:rPr lang="pl-PL" b="0" err="1"/>
              <a:t>what</a:t>
            </a:r>
            <a:r>
              <a:rPr lang="pl-PL" b="0"/>
              <a:t> love </a:t>
            </a:r>
            <a:r>
              <a:rPr lang="pl-PL" b="0" err="1"/>
              <a:t>is</a:t>
            </a:r>
            <a:r>
              <a:rPr lang="pl-PL" b="0"/>
              <a:t>.</a:t>
            </a:r>
            <a:endParaRPr lang="pl-PL" dirty="0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16836" y="5878720"/>
            <a:ext cx="1336964" cy="29880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l-PL"/>
              <a:t>20XX.MM.DD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D581BC7-E183-40DB-AC97-C19EA4EB8894}" type="slidenum">
              <a:rPr lang="pl-PL" smtClean="0"/>
              <a:pPr rtl="0">
                <a:spcAft>
                  <a:spcPts val="600"/>
                </a:spcAft>
              </a:pPr>
              <a:t>10</a:t>
            </a:fld>
            <a:endParaRPr lang="pl-PL"/>
          </a:p>
        </p:txBody>
      </p:sp>
      <p:pic>
        <p:nvPicPr>
          <p:cNvPr id="4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87748F78-FA1A-4E5F-AF61-DA778FA159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tretch/>
        </p:blipFill>
        <p:spPr>
          <a:xfrm>
            <a:off x="2577861" y="1243841"/>
            <a:ext cx="7036279" cy="5252048"/>
          </a:xfrm>
          <a:noFill/>
        </p:spPr>
      </p:pic>
      <p:sp>
        <p:nvSpPr>
          <p:cNvPr id="7" name="Tekst — symbol zastępczy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5898" y="1159497"/>
            <a:ext cx="5181600" cy="4543719"/>
          </a:xfrm>
        </p:spPr>
        <p:txBody>
          <a:bodyPr vert="horz" lIns="0" tIns="0" rIns="0" bIns="0" rtlCol="0">
            <a:normAutofit/>
          </a:bodyPr>
          <a:lstStyle/>
          <a:p>
            <a:pPr rtl="0"/>
            <a:endParaRPr lang="pl-PL"/>
          </a:p>
          <a:p>
            <a:pPr marL="215900" indent="-215900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727" y="457496"/>
            <a:ext cx="10460736" cy="948111"/>
          </a:xfrm>
        </p:spPr>
        <p:txBody>
          <a:bodyPr rtlCol="0">
            <a:normAutofit/>
          </a:bodyPr>
          <a:lstStyle/>
          <a:p>
            <a:r>
              <a:rPr lang="pl-PL" sz="6000" b="0" dirty="0" err="1">
                <a:ea typeface="+mj-lt"/>
                <a:cs typeface="+mj-lt"/>
              </a:rPr>
              <a:t>Thank</a:t>
            </a:r>
            <a:r>
              <a:rPr lang="pl-PL" sz="6000" b="0" dirty="0">
                <a:ea typeface="+mj-lt"/>
                <a:cs typeface="+mj-lt"/>
              </a:rPr>
              <a:t> </a:t>
            </a:r>
            <a:r>
              <a:rPr lang="pl-PL" sz="6000" b="0" dirty="0" err="1">
                <a:ea typeface="+mj-lt"/>
                <a:cs typeface="+mj-lt"/>
              </a:rPr>
              <a:t>you</a:t>
            </a:r>
            <a:r>
              <a:rPr lang="pl-PL" sz="6000" b="0" dirty="0">
                <a:ea typeface="+mj-lt"/>
                <a:cs typeface="+mj-lt"/>
              </a:rPr>
              <a:t> for </a:t>
            </a:r>
            <a:r>
              <a:rPr lang="pl-PL" sz="6000" b="0" dirty="0" err="1">
                <a:ea typeface="+mj-lt"/>
                <a:cs typeface="+mj-lt"/>
              </a:rPr>
              <a:t>your</a:t>
            </a:r>
            <a:r>
              <a:rPr lang="pl-PL" sz="6000" b="0" dirty="0">
                <a:ea typeface="+mj-lt"/>
                <a:cs typeface="+mj-lt"/>
              </a:rPr>
              <a:t> </a:t>
            </a:r>
            <a:r>
              <a:rPr lang="pl-PL" sz="6000" b="0" dirty="0" err="1">
                <a:ea typeface="+mj-lt"/>
                <a:cs typeface="+mj-lt"/>
              </a:rPr>
              <a:t>attention</a:t>
            </a:r>
            <a:r>
              <a:rPr lang="pl-PL" sz="6000" b="0" dirty="0">
                <a:ea typeface="+mj-lt"/>
                <a:cs typeface="+mj-lt"/>
              </a:rPr>
              <a:t>.</a:t>
            </a:r>
            <a:endParaRPr lang="pl-PL" sz="6000" dirty="0"/>
          </a:p>
        </p:txBody>
      </p:sp>
      <p:pic>
        <p:nvPicPr>
          <p:cNvPr id="11" name="Obraz — symbol zastępczy 10" descr="Abstrakcyjne tło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smtClean="0"/>
              <a:t>11</a:t>
            </a:fld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28C55721-47F2-4ED5-B964-D4332938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/>
              <a:t>20XX.MM.DD</a:t>
            </a:r>
          </a:p>
        </p:txBody>
      </p:sp>
      <p:sp>
        <p:nvSpPr>
          <p:cNvPr id="7" name="Symbol zastępczy obrazu 6">
            <a:extLst>
              <a:ext uri="{FF2B5EF4-FFF2-40B4-BE49-F238E27FC236}">
                <a16:creationId xmlns:a16="http://schemas.microsoft.com/office/drawing/2014/main" id="{ED796DE3-9C16-4F69-A174-BCD66568FC8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— symbol zastępczy 11" descr="Abstrakcyjne tło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734" y="1382800"/>
            <a:ext cx="4968576" cy="2354723"/>
          </a:xfrm>
        </p:spPr>
        <p:txBody>
          <a:bodyPr rtlCol="0"/>
          <a:lstStyle/>
          <a:p>
            <a:r>
              <a:rPr lang="pl-PL" b="0">
                <a:ea typeface="+mj-lt"/>
                <a:cs typeface="+mj-lt"/>
              </a:rPr>
              <a:t>Introductory information</a:t>
            </a:r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799" y="1083543"/>
            <a:ext cx="4763474" cy="4137867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pl-PL" sz="2400" b="0" dirty="0">
                <a:ea typeface="+mn-lt"/>
                <a:cs typeface="+mn-lt"/>
              </a:rPr>
              <a:t>One of the most popular and </a:t>
            </a:r>
            <a:r>
              <a:rPr lang="pl-PL" sz="2400" b="0" dirty="0" err="1">
                <a:ea typeface="+mn-lt"/>
                <a:cs typeface="+mn-lt"/>
              </a:rPr>
              <a:t>universal</a:t>
            </a:r>
            <a:r>
              <a:rPr lang="pl-PL" sz="2400" b="0" dirty="0">
                <a:ea typeface="+mn-lt"/>
                <a:cs typeface="+mn-lt"/>
              </a:rPr>
              <a:t> </a:t>
            </a:r>
            <a:r>
              <a:rPr lang="pl-PL" sz="2400" b="0" dirty="0" err="1">
                <a:ea typeface="+mn-lt"/>
                <a:cs typeface="+mn-lt"/>
              </a:rPr>
              <a:t>programming</a:t>
            </a:r>
            <a:r>
              <a:rPr lang="pl-PL" sz="2400" b="0" dirty="0">
                <a:ea typeface="+mn-lt"/>
                <a:cs typeface="+mn-lt"/>
              </a:rPr>
              <a:t> </a:t>
            </a:r>
            <a:r>
              <a:rPr lang="pl-PL" sz="2400" b="0" dirty="0" err="1">
                <a:ea typeface="+mn-lt"/>
                <a:cs typeface="+mn-lt"/>
              </a:rPr>
              <a:t>languages</a:t>
            </a:r>
            <a:r>
              <a:rPr lang="pl-PL" sz="2400" b="0" dirty="0">
                <a:ea typeface="+mn-lt"/>
                <a:cs typeface="+mn-lt"/>
              </a:rPr>
              <a:t>.</a:t>
            </a:r>
          </a:p>
          <a:p>
            <a:endParaRPr lang="pl-PL" sz="2400" b="0" dirty="0">
              <a:cs typeface="Segoe UI Light"/>
            </a:endParaRPr>
          </a:p>
          <a:p>
            <a:endParaRPr lang="pl-PL" sz="2400" b="0" dirty="0">
              <a:ea typeface="+mn-lt"/>
              <a:cs typeface="+mn-lt"/>
            </a:endParaRPr>
          </a:p>
          <a:p>
            <a:endParaRPr lang="pl-PL" sz="2400" b="0" dirty="0">
              <a:ea typeface="+mn-lt"/>
              <a:cs typeface="+mn-lt"/>
            </a:endParaRPr>
          </a:p>
          <a:p>
            <a:r>
              <a:rPr lang="pl-PL" sz="2400" b="0" dirty="0" err="1">
                <a:ea typeface="+mn-lt"/>
                <a:cs typeface="+mn-lt"/>
              </a:rPr>
              <a:t>Hides</a:t>
            </a:r>
            <a:r>
              <a:rPr lang="pl-PL" sz="2400" b="0" dirty="0">
                <a:ea typeface="+mn-lt"/>
                <a:cs typeface="+mn-lt"/>
              </a:rPr>
              <a:t> </a:t>
            </a:r>
            <a:r>
              <a:rPr lang="pl-PL" sz="2400" b="0" dirty="0" err="1">
                <a:ea typeface="+mn-lt"/>
                <a:cs typeface="+mn-lt"/>
              </a:rPr>
              <a:t>many</a:t>
            </a:r>
            <a:r>
              <a:rPr lang="pl-PL" sz="2400" b="0" dirty="0">
                <a:ea typeface="+mn-lt"/>
                <a:cs typeface="+mn-lt"/>
              </a:rPr>
              <a:t> </a:t>
            </a:r>
            <a:r>
              <a:rPr lang="pl-PL" sz="2400" b="0" dirty="0" err="1">
                <a:ea typeface="+mn-lt"/>
                <a:cs typeface="+mn-lt"/>
              </a:rPr>
              <a:t>secrets</a:t>
            </a:r>
            <a:r>
              <a:rPr lang="pl-PL" sz="2400" b="0" dirty="0">
                <a:ea typeface="+mn-lt"/>
                <a:cs typeface="+mn-lt"/>
              </a:rPr>
              <a:t> and non-</a:t>
            </a:r>
            <a:r>
              <a:rPr lang="pl-PL" sz="2400" b="0" dirty="0" err="1">
                <a:ea typeface="+mn-lt"/>
                <a:cs typeface="+mn-lt"/>
              </a:rPr>
              <a:t>intuitive</a:t>
            </a:r>
            <a:r>
              <a:rPr lang="pl-PL" sz="2400" b="0" dirty="0">
                <a:ea typeface="+mn-lt"/>
                <a:cs typeface="+mn-lt"/>
              </a:rPr>
              <a:t> </a:t>
            </a:r>
            <a:r>
              <a:rPr lang="pl-PL" sz="2400" b="0" dirty="0" err="1">
                <a:ea typeface="+mn-lt"/>
                <a:cs typeface="+mn-lt"/>
              </a:rPr>
              <a:t>situations</a:t>
            </a:r>
            <a:r>
              <a:rPr lang="pl-PL" sz="2400" b="0" dirty="0">
                <a:ea typeface="+mn-lt"/>
                <a:cs typeface="+mn-lt"/>
              </a:rPr>
              <a:t>.</a:t>
            </a:r>
            <a:endParaRPr lang="pl-PL" sz="2400" dirty="0">
              <a:ea typeface="+mn-lt"/>
            </a:endParaRPr>
          </a:p>
          <a:p>
            <a:endParaRPr lang="pl-PL" sz="2400" b="0" dirty="0">
              <a:cs typeface="Segoe UI Light"/>
            </a:endParaRPr>
          </a:p>
          <a:p>
            <a:endParaRPr lang="pl-PL" sz="2400" b="0" dirty="0">
              <a:cs typeface="Segoe UI Light"/>
            </a:endParaRPr>
          </a:p>
          <a:p>
            <a:endParaRPr lang="pl-PL" sz="2400" b="0" dirty="0">
              <a:ea typeface="+mn-lt"/>
              <a:cs typeface="+mn-lt"/>
            </a:endParaRPr>
          </a:p>
          <a:p>
            <a:r>
              <a:rPr lang="pl-PL" sz="2400" b="0" dirty="0" err="1">
                <a:ea typeface="+mn-lt"/>
                <a:cs typeface="+mn-lt"/>
              </a:rPr>
              <a:t>Intuition</a:t>
            </a:r>
            <a:r>
              <a:rPr lang="pl-PL" sz="2400" b="0" dirty="0">
                <a:ea typeface="+mn-lt"/>
                <a:cs typeface="+mn-lt"/>
              </a:rPr>
              <a:t>, </a:t>
            </a:r>
            <a:r>
              <a:rPr lang="pl-PL" sz="2400" b="0" dirty="0" err="1">
                <a:ea typeface="+mn-lt"/>
                <a:cs typeface="+mn-lt"/>
              </a:rPr>
              <a:t>however</a:t>
            </a:r>
            <a:r>
              <a:rPr lang="pl-PL" sz="2400" b="0" dirty="0">
                <a:ea typeface="+mn-lt"/>
                <a:cs typeface="+mn-lt"/>
              </a:rPr>
              <a:t>, </a:t>
            </a:r>
            <a:r>
              <a:rPr lang="pl-PL" sz="2400" b="0" dirty="0" err="1">
                <a:ea typeface="+mn-lt"/>
                <a:cs typeface="+mn-lt"/>
              </a:rPr>
              <a:t>sometimes</a:t>
            </a:r>
            <a:r>
              <a:rPr lang="pl-PL" sz="2400" b="0" dirty="0">
                <a:ea typeface="+mn-lt"/>
                <a:cs typeface="+mn-lt"/>
              </a:rPr>
              <a:t> </a:t>
            </a:r>
            <a:r>
              <a:rPr lang="pl-PL" sz="2400" b="0" dirty="0" err="1">
                <a:ea typeface="+mn-lt"/>
                <a:cs typeface="+mn-lt"/>
              </a:rPr>
              <a:t>rightly</a:t>
            </a:r>
            <a:r>
              <a:rPr lang="pl-PL" sz="2400" b="0" dirty="0">
                <a:ea typeface="+mn-lt"/>
                <a:cs typeface="+mn-lt"/>
              </a:rPr>
              <a:t> </a:t>
            </a:r>
            <a:r>
              <a:rPr lang="pl-PL" sz="2400" b="0" dirty="0" err="1">
                <a:ea typeface="+mn-lt"/>
                <a:cs typeface="+mn-lt"/>
              </a:rPr>
              <a:t>fails</a:t>
            </a:r>
            <a:r>
              <a:rPr lang="pl-PL" sz="2400" b="0" dirty="0">
                <a:ea typeface="+mn-lt"/>
                <a:cs typeface="+mn-lt"/>
              </a:rPr>
              <a:t> </a:t>
            </a:r>
            <a:r>
              <a:rPr lang="pl-PL" sz="2400" b="0" dirty="0" err="1">
                <a:ea typeface="+mn-lt"/>
                <a:cs typeface="+mn-lt"/>
              </a:rPr>
              <a:t>us</a:t>
            </a:r>
            <a:r>
              <a:rPr lang="pl-PL" sz="2400" b="0" dirty="0">
                <a:ea typeface="+mn-lt"/>
                <a:cs typeface="+mn-lt"/>
              </a:rPr>
              <a:t> (as in </a:t>
            </a:r>
            <a:r>
              <a:rPr lang="pl-PL" sz="2400" b="0" dirty="0" err="1">
                <a:ea typeface="+mn-lt"/>
                <a:cs typeface="+mn-lt"/>
              </a:rPr>
              <a:t>mathematics</a:t>
            </a:r>
            <a:r>
              <a:rPr lang="pl-PL" sz="2400" b="0" dirty="0">
                <a:ea typeface="+mn-lt"/>
                <a:cs typeface="+mn-lt"/>
              </a:rPr>
              <a:t>).</a:t>
            </a:r>
            <a:endParaRPr lang="pl-PL" dirty="0"/>
          </a:p>
          <a:p>
            <a:endParaRPr lang="pl-PL" sz="2400" b="0" dirty="0">
              <a:cs typeface="Segoe UI Light"/>
            </a:endParaRPr>
          </a:p>
          <a:p>
            <a:endParaRPr lang="pl-PL" sz="2400" b="0" dirty="0">
              <a:cs typeface="Segoe UI Light"/>
            </a:endParaRPr>
          </a:p>
          <a:p>
            <a:endParaRPr lang="pl-PL" sz="2400" b="0" dirty="0">
              <a:cs typeface="Segoe UI Light"/>
            </a:endParaRPr>
          </a:p>
          <a:p>
            <a:endParaRPr lang="pl-PL" sz="2400" b="0" dirty="0">
              <a:cs typeface="Segoe UI Light"/>
            </a:endParaRPr>
          </a:p>
        </p:txBody>
      </p:sp>
      <p:pic>
        <p:nvPicPr>
          <p:cNvPr id="14" name="Obraz 14">
            <a:extLst>
              <a:ext uri="{FF2B5EF4-FFF2-40B4-BE49-F238E27FC236}">
                <a16:creationId xmlns:a16="http://schemas.microsoft.com/office/drawing/2014/main" id="{B48B1D5F-39FC-45A9-9C18-3E20A5F23E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7709" r="7709"/>
          <a:stretch/>
        </p:blipFill>
        <p:spPr>
          <a:xfrm>
            <a:off x="7214443" y="4589225"/>
            <a:ext cx="3652309" cy="1880385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0E0B6AE-70F3-4CE3-AE2C-A35EC670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pl-PL" noProof="0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 anchor="ctr">
            <a:normAutofit/>
          </a:bodyPr>
          <a:lstStyle/>
          <a:p>
            <a:r>
              <a:rPr lang="pl-PL" b="0" dirty="0" err="1"/>
              <a:t>Strings</a:t>
            </a:r>
            <a:r>
              <a:rPr lang="pl-PL" b="0" dirty="0"/>
              <a:t> </a:t>
            </a:r>
            <a:r>
              <a:rPr lang="pl-PL" b="0" dirty="0" err="1"/>
              <a:t>are</a:t>
            </a:r>
            <a:r>
              <a:rPr lang="pl-PL" b="0" dirty="0"/>
              <a:t> not </a:t>
            </a:r>
            <a:r>
              <a:rPr lang="pl-PL" b="0" dirty="0" err="1"/>
              <a:t>always</a:t>
            </a:r>
            <a:r>
              <a:rPr lang="pl-PL" b="0" dirty="0"/>
              <a:t> </a:t>
            </a:r>
            <a:r>
              <a:rPr lang="pl-PL" b="0" dirty="0" err="1"/>
              <a:t>obvious</a:t>
            </a:r>
            <a:r>
              <a:rPr lang="pl-PL" b="0" dirty="0"/>
              <a:t> (ex. 1 &amp; 2).</a:t>
            </a:r>
            <a:endParaRPr lang="pl-PL" dirty="0"/>
          </a:p>
        </p:txBody>
      </p:sp>
      <p:sp>
        <p:nvSpPr>
          <p:cNvPr id="6" name="Data — symbol zastępczy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16836" y="5878720"/>
            <a:ext cx="1336964" cy="29880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l-PL"/>
              <a:t>20XX.MM.DD</a:t>
            </a:r>
          </a:p>
        </p:txBody>
      </p:sp>
      <p:sp>
        <p:nvSpPr>
          <p:cNvPr id="8" name="Numer slajdu — symbol zastępczy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D581BC7-E183-40DB-AC97-C19EA4EB8894}" type="slidenum">
              <a:rPr lang="pl-PL" smtClean="0"/>
              <a:pPr rtl="0">
                <a:spcAft>
                  <a:spcPts val="600"/>
                </a:spcAft>
              </a:pPr>
              <a:t>3</a:t>
            </a:fld>
            <a:endParaRPr lang="pl-PL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vert="horz" lIns="0" tIns="0" rIns="0" bIns="0" rtlCol="0" anchor="b">
            <a:normAutofit/>
          </a:bodyPr>
          <a:lstStyle/>
          <a:p>
            <a:endParaRPr lang="pl-PL" sz="1300" b="0" dirty="0"/>
          </a:p>
          <a:p>
            <a:endParaRPr lang="pl-PL" sz="1300"/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endParaRPr lang="pl-PL">
              <a:cs typeface="Segoe UI Light"/>
            </a:endParaRPr>
          </a:p>
          <a:p>
            <a:pPr marL="215900" indent="-215900"/>
            <a:endParaRPr lang="pl-PL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7C4E72C-965F-4BD6-AB3A-BAFD21F8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Obraz 10" descr="Obraz zawierający tekst, ściana, wewnątrz, ekran&#10;&#10;Opis wygenerowany automatycznie">
            <a:extLst>
              <a:ext uri="{FF2B5EF4-FFF2-40B4-BE49-F238E27FC236}">
                <a16:creationId xmlns:a16="http://schemas.microsoft.com/office/drawing/2014/main" id="{1CD7F395-562F-4CBB-86B7-45EAC2BD63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59" r="-1" b="5077"/>
          <a:stretch/>
        </p:blipFill>
        <p:spPr>
          <a:xfrm>
            <a:off x="776767" y="1625347"/>
            <a:ext cx="2744156" cy="4553768"/>
          </a:xfrm>
          <a:prstGeom prst="rect">
            <a:avLst/>
          </a:prstGeom>
          <a:noFill/>
        </p:spPr>
      </p:pic>
      <p:pic>
        <p:nvPicPr>
          <p:cNvPr id="4" name="Obraz 9" descr="Obraz zawierający tekst&#10;&#10;Opis wygenerowany automatycznie">
            <a:extLst>
              <a:ext uri="{FF2B5EF4-FFF2-40B4-BE49-F238E27FC236}">
                <a16:creationId xmlns:a16="http://schemas.microsoft.com/office/drawing/2014/main" id="{68068F8B-4A33-4562-BD4B-A210815E7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363" y="1629395"/>
            <a:ext cx="7372708" cy="45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3ED2BE-189B-4030-BFB1-62118AA9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 err="1">
                <a:ea typeface="+mj-lt"/>
                <a:cs typeface="+mj-lt"/>
              </a:rPr>
              <a:t>Strings</a:t>
            </a:r>
            <a:r>
              <a:rPr lang="pl-PL" b="0" dirty="0">
                <a:ea typeface="+mj-lt"/>
                <a:cs typeface="+mj-lt"/>
              </a:rPr>
              <a:t> </a:t>
            </a:r>
            <a:r>
              <a:rPr lang="pl-PL" b="0" dirty="0" err="1">
                <a:ea typeface="+mj-lt"/>
                <a:cs typeface="+mj-lt"/>
              </a:rPr>
              <a:t>are</a:t>
            </a:r>
            <a:r>
              <a:rPr lang="pl-PL" b="0" dirty="0">
                <a:ea typeface="+mj-lt"/>
                <a:cs typeface="+mj-lt"/>
              </a:rPr>
              <a:t> not </a:t>
            </a:r>
            <a:r>
              <a:rPr lang="pl-PL" b="0" dirty="0" err="1">
                <a:ea typeface="+mj-lt"/>
                <a:cs typeface="+mj-lt"/>
              </a:rPr>
              <a:t>always</a:t>
            </a:r>
            <a:r>
              <a:rPr lang="pl-PL" b="0" dirty="0">
                <a:ea typeface="+mj-lt"/>
                <a:cs typeface="+mj-lt"/>
              </a:rPr>
              <a:t> </a:t>
            </a:r>
            <a:r>
              <a:rPr lang="pl-PL" b="0" dirty="0" err="1">
                <a:ea typeface="+mj-lt"/>
                <a:cs typeface="+mj-lt"/>
              </a:rPr>
              <a:t>obvious</a:t>
            </a:r>
            <a:r>
              <a:rPr lang="pl-PL" b="0" dirty="0">
                <a:ea typeface="+mj-lt"/>
                <a:cs typeface="+mj-lt"/>
              </a:rPr>
              <a:t>. </a:t>
            </a:r>
            <a:r>
              <a:rPr lang="pl-PL" b="0" dirty="0" err="1">
                <a:ea typeface="+mj-lt"/>
                <a:cs typeface="+mj-lt"/>
              </a:rPr>
              <a:t>Explanation</a:t>
            </a:r>
            <a:r>
              <a:rPr lang="pl-PL" b="0" dirty="0">
                <a:ea typeface="+mj-lt"/>
                <a:cs typeface="+mj-lt"/>
              </a:rPr>
              <a:t>.</a:t>
            </a:r>
            <a:r>
              <a:rPr lang="pl-PL" b="0" dirty="0"/>
              <a:t> </a:t>
            </a:r>
            <a:endParaRPr lang="pl-PL" dirty="0">
              <a:ea typeface="+mj-lt"/>
              <a:cs typeface="+mj-lt"/>
            </a:endParaRP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6B7D4FB-E02A-461F-B0A7-6C770C791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 noProof="0"/>
              <a:t>20XX.MM.DD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2F62E17-EA8D-495A-AEF3-44B63D31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D581BC7-E183-40DB-AC97-C19EA4EB8894}" type="slidenum">
              <a:rPr lang="pl-PL" noProof="0" smtClean="0"/>
              <a:pPr rtl="0"/>
              <a:t>4</a:t>
            </a:fld>
            <a:endParaRPr lang="pl-PL" noProof="0"/>
          </a:p>
        </p:txBody>
      </p:sp>
      <p:pic>
        <p:nvPicPr>
          <p:cNvPr id="7" name="Obraz 7" descr="Obraz zawierający tekst, ściana, wewnątrz, ekran&#10;&#10;Opis wygenerowany automatycznie">
            <a:extLst>
              <a:ext uri="{FF2B5EF4-FFF2-40B4-BE49-F238E27FC236}">
                <a16:creationId xmlns:a16="http://schemas.microsoft.com/office/drawing/2014/main" id="{B1B42627-0213-4E3E-A72B-4DFEE422E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331" y="3042456"/>
            <a:ext cx="1833876" cy="3240332"/>
          </a:xfrm>
        </p:spPr>
      </p:pic>
      <p:pic>
        <p:nvPicPr>
          <p:cNvPr id="8" name="Obraz 8" descr="Obraz zawierający tekst&#10;&#10;Opis wygenerowany automatycznie">
            <a:extLst>
              <a:ext uri="{FF2B5EF4-FFF2-40B4-BE49-F238E27FC236}">
                <a16:creationId xmlns:a16="http://schemas.microsoft.com/office/drawing/2014/main" id="{0591926F-C262-4D60-8185-9C012572D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536" y="3210906"/>
            <a:ext cx="4881706" cy="3062289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046CEA41-B17F-4DDF-960E-7C8C5F7D7E3C}"/>
              </a:ext>
            </a:extLst>
          </p:cNvPr>
          <p:cNvSpPr txBox="1"/>
          <p:nvPr/>
        </p:nvSpPr>
        <p:spPr>
          <a:xfrm>
            <a:off x="7283570" y="17195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l-PL" dirty="0">
              <a:cs typeface="Segoe UI Light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88FF20B1-4696-4A65-BA11-9D4DA1A5BBF6}"/>
              </a:ext>
            </a:extLst>
          </p:cNvPr>
          <p:cNvSpPr txBox="1"/>
          <p:nvPr/>
        </p:nvSpPr>
        <p:spPr>
          <a:xfrm>
            <a:off x="338407" y="1661124"/>
            <a:ext cx="420968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000" dirty="0"/>
              <a:t>Ex. 1: </a:t>
            </a:r>
            <a:endParaRPr lang="pl-PL" sz="2000" dirty="0">
              <a:ea typeface="+mn-lt"/>
              <a:cs typeface="+mn-lt"/>
            </a:endParaRPr>
          </a:p>
          <a:p>
            <a:r>
              <a:rPr lang="pl-PL" sz="2000" dirty="0" err="1">
                <a:ea typeface="+mn-lt"/>
                <a:cs typeface="+mn-lt"/>
              </a:rPr>
              <a:t>CPython</a:t>
            </a:r>
            <a:r>
              <a:rPr lang="pl-PL" sz="2000" dirty="0">
                <a:ea typeface="+mn-lt"/>
                <a:cs typeface="+mn-lt"/>
              </a:rPr>
              <a:t> </a:t>
            </a:r>
            <a:r>
              <a:rPr lang="pl-PL" sz="2000" dirty="0" err="1">
                <a:ea typeface="+mn-lt"/>
                <a:cs typeface="+mn-lt"/>
              </a:rPr>
              <a:t>optimization</a:t>
            </a:r>
            <a:r>
              <a:rPr lang="pl-PL" sz="2000" dirty="0">
                <a:ea typeface="+mn-lt"/>
                <a:cs typeface="+mn-lt"/>
              </a:rPr>
              <a:t> (</a:t>
            </a:r>
            <a:r>
              <a:rPr lang="pl-PL" sz="2000" dirty="0" err="1">
                <a:ea typeface="+mn-lt"/>
                <a:cs typeface="+mn-lt"/>
              </a:rPr>
              <a:t>called</a:t>
            </a:r>
            <a:r>
              <a:rPr lang="pl-PL" sz="2000" dirty="0">
                <a:ea typeface="+mn-lt"/>
                <a:cs typeface="+mn-lt"/>
              </a:rPr>
              <a:t> string </a:t>
            </a:r>
            <a:r>
              <a:rPr lang="pl-PL" sz="2000" dirty="0" err="1">
                <a:ea typeface="+mn-lt"/>
                <a:cs typeface="+mn-lt"/>
              </a:rPr>
              <a:t>interning</a:t>
            </a:r>
            <a:r>
              <a:rPr lang="pl-PL" sz="2000" dirty="0">
                <a:ea typeface="+mn-lt"/>
                <a:cs typeface="+mn-lt"/>
              </a:rPr>
              <a:t>).</a:t>
            </a:r>
            <a:endParaRPr lang="pl-PL" sz="2000" dirty="0">
              <a:cs typeface="Segoe UI Light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A6446B0-0246-4374-8C92-666B203D197B}"/>
              </a:ext>
            </a:extLst>
          </p:cNvPr>
          <p:cNvSpPr txBox="1"/>
          <p:nvPr/>
        </p:nvSpPr>
        <p:spPr>
          <a:xfrm>
            <a:off x="7145188" y="1660225"/>
            <a:ext cx="374242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000" dirty="0"/>
              <a:t>Ex. 2:</a:t>
            </a:r>
            <a:endParaRPr lang="pl-PL" sz="2000">
              <a:cs typeface="Segoe UI Light"/>
            </a:endParaRPr>
          </a:p>
          <a:p>
            <a:r>
              <a:rPr lang="pl-PL" sz="2000" dirty="0" err="1">
                <a:ea typeface="+mn-lt"/>
                <a:cs typeface="+mn-lt"/>
              </a:rPr>
              <a:t>Peephole</a:t>
            </a:r>
            <a:r>
              <a:rPr lang="pl-PL" sz="2000" dirty="0">
                <a:ea typeface="+mn-lt"/>
                <a:cs typeface="+mn-lt"/>
              </a:rPr>
              <a:t> </a:t>
            </a:r>
            <a:r>
              <a:rPr lang="pl-PL" sz="2000" dirty="0" err="1">
                <a:ea typeface="+mn-lt"/>
                <a:cs typeface="+mn-lt"/>
              </a:rPr>
              <a:t>optimization</a:t>
            </a:r>
            <a:r>
              <a:rPr lang="pl-PL" sz="2000" dirty="0">
                <a:ea typeface="+mn-lt"/>
                <a:cs typeface="+mn-lt"/>
              </a:rPr>
              <a:t> </a:t>
            </a:r>
            <a:r>
              <a:rPr lang="pl-PL" sz="2000" dirty="0" err="1">
                <a:ea typeface="+mn-lt"/>
                <a:cs typeface="+mn-lt"/>
              </a:rPr>
              <a:t>technique</a:t>
            </a:r>
            <a:r>
              <a:rPr lang="pl-PL" sz="2000" dirty="0">
                <a:ea typeface="+mn-lt"/>
                <a:cs typeface="+mn-lt"/>
              </a:rPr>
              <a:t> </a:t>
            </a:r>
            <a:r>
              <a:rPr lang="pl-PL" sz="2000" dirty="0" err="1">
                <a:ea typeface="+mn-lt"/>
                <a:cs typeface="+mn-lt"/>
              </a:rPr>
              <a:t>known</a:t>
            </a:r>
            <a:r>
              <a:rPr lang="pl-PL" sz="2000" dirty="0">
                <a:ea typeface="+mn-lt"/>
                <a:cs typeface="+mn-lt"/>
              </a:rPr>
              <a:t> as </a:t>
            </a:r>
            <a:r>
              <a:rPr lang="pl-PL" sz="2000" dirty="0" err="1">
                <a:ea typeface="+mn-lt"/>
                <a:cs typeface="+mn-lt"/>
              </a:rPr>
              <a:t>Constant</a:t>
            </a:r>
            <a:r>
              <a:rPr lang="pl-PL" sz="2000" dirty="0">
                <a:ea typeface="+mn-lt"/>
                <a:cs typeface="+mn-lt"/>
              </a:rPr>
              <a:t> </a:t>
            </a:r>
            <a:r>
              <a:rPr lang="pl-PL" sz="2000" dirty="0" err="1">
                <a:ea typeface="+mn-lt"/>
                <a:cs typeface="+mn-lt"/>
              </a:rPr>
              <a:t>folding</a:t>
            </a:r>
            <a:r>
              <a:rPr lang="pl-PL" sz="2000" dirty="0">
                <a:ea typeface="+mn-lt"/>
                <a:cs typeface="+mn-lt"/>
              </a:rPr>
              <a:t>.</a:t>
            </a:r>
            <a:endParaRPr lang="pl-PL" sz="2000" dirty="0" err="1"/>
          </a:p>
        </p:txBody>
      </p:sp>
    </p:spTree>
    <p:extLst>
      <p:ext uri="{BB962C8B-B14F-4D97-AF65-F5344CB8AC3E}">
        <p14:creationId xmlns:p14="http://schemas.microsoft.com/office/powerpoint/2010/main" val="377301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384" y="1011291"/>
            <a:ext cx="4494133" cy="804338"/>
          </a:xfrm>
        </p:spPr>
        <p:txBody>
          <a:bodyPr rtlCol="0"/>
          <a:lstStyle/>
          <a:p>
            <a:r>
              <a:rPr lang="pl-PL" b="0" dirty="0">
                <a:ea typeface="+mj-lt"/>
                <a:cs typeface="+mj-lt"/>
              </a:rPr>
              <a:t>I </a:t>
            </a:r>
            <a:r>
              <a:rPr lang="pl-PL" b="0" dirty="0" err="1">
                <a:ea typeface="+mj-lt"/>
                <a:cs typeface="+mj-lt"/>
              </a:rPr>
              <a:t>believe</a:t>
            </a:r>
            <a:r>
              <a:rPr lang="pl-PL" b="0" dirty="0">
                <a:ea typeface="+mj-lt"/>
                <a:cs typeface="+mj-lt"/>
              </a:rPr>
              <a:t> I </a:t>
            </a:r>
            <a:r>
              <a:rPr lang="pl-PL" b="0" dirty="0" err="1">
                <a:ea typeface="+mj-lt"/>
                <a:cs typeface="+mj-lt"/>
              </a:rPr>
              <a:t>can</a:t>
            </a:r>
            <a:r>
              <a:rPr lang="pl-PL" b="0" dirty="0">
                <a:ea typeface="+mj-lt"/>
                <a:cs typeface="+mj-lt"/>
              </a:rPr>
              <a:t> </a:t>
            </a:r>
            <a:r>
              <a:rPr lang="pl-PL" b="0" dirty="0" err="1">
                <a:ea typeface="+mj-lt"/>
                <a:cs typeface="+mj-lt"/>
              </a:rPr>
              <a:t>fly</a:t>
            </a:r>
            <a:r>
              <a:rPr lang="pl-PL" b="0" dirty="0">
                <a:ea typeface="+mj-lt"/>
                <a:cs typeface="+mj-lt"/>
              </a:rPr>
              <a:t>.</a:t>
            </a:r>
            <a:endParaRPr lang="pl-PL" dirty="0"/>
          </a:p>
        </p:txBody>
      </p:sp>
      <p:sp>
        <p:nvSpPr>
          <p:cNvPr id="6" name="Tekst — symbol zastępczy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1279" y="2473166"/>
            <a:ext cx="4486420" cy="142025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pl-PL" sz="2400" b="0" dirty="0">
                <a:ea typeface="+mn-lt"/>
                <a:cs typeface="+mn-lt"/>
              </a:rPr>
              <a:t>import </a:t>
            </a:r>
            <a:r>
              <a:rPr lang="pl-PL" sz="2400" b="0" dirty="0" err="1">
                <a:ea typeface="+mn-lt"/>
                <a:cs typeface="+mn-lt"/>
              </a:rPr>
              <a:t>antigravity</a:t>
            </a:r>
            <a:r>
              <a:rPr lang="pl-PL" sz="2400" b="0" dirty="0">
                <a:ea typeface="+mn-lt"/>
                <a:cs typeface="+mn-lt"/>
              </a:rPr>
              <a:t> </a:t>
            </a:r>
            <a:r>
              <a:rPr lang="pl-PL" sz="2400" b="0" dirty="0" err="1">
                <a:ea typeface="+mn-lt"/>
                <a:cs typeface="+mn-lt"/>
              </a:rPr>
              <a:t>opens</a:t>
            </a:r>
            <a:r>
              <a:rPr lang="pl-PL" sz="2400" b="0" dirty="0">
                <a:ea typeface="+mn-lt"/>
                <a:cs typeface="+mn-lt"/>
              </a:rPr>
              <a:t> </a:t>
            </a:r>
            <a:r>
              <a:rPr lang="pl-PL" sz="2400" b="0" dirty="0" err="1">
                <a:ea typeface="+mn-lt"/>
                <a:cs typeface="+mn-lt"/>
              </a:rPr>
              <a:t>up</a:t>
            </a:r>
            <a:r>
              <a:rPr lang="pl-PL" sz="2400" b="0" dirty="0">
                <a:ea typeface="+mn-lt"/>
                <a:cs typeface="+mn-lt"/>
              </a:rPr>
              <a:t> a web </a:t>
            </a:r>
            <a:r>
              <a:rPr lang="pl-PL" sz="2400" b="0" dirty="0" err="1">
                <a:ea typeface="+mn-lt"/>
                <a:cs typeface="+mn-lt"/>
              </a:rPr>
              <a:t>browser</a:t>
            </a:r>
            <a:r>
              <a:rPr lang="pl-PL" sz="2400" b="0" dirty="0">
                <a:ea typeface="+mn-lt"/>
                <a:cs typeface="+mn-lt"/>
              </a:rPr>
              <a:t> </a:t>
            </a:r>
            <a:r>
              <a:rPr lang="pl-PL" sz="2400" b="0" dirty="0" err="1">
                <a:ea typeface="+mn-lt"/>
                <a:cs typeface="+mn-lt"/>
              </a:rPr>
              <a:t>pointing</a:t>
            </a:r>
            <a:r>
              <a:rPr lang="pl-PL" sz="2400" b="0" dirty="0">
                <a:ea typeface="+mn-lt"/>
                <a:cs typeface="+mn-lt"/>
              </a:rPr>
              <a:t> to the </a:t>
            </a:r>
            <a:r>
              <a:rPr lang="pl-PL" sz="2400" b="0" dirty="0" err="1">
                <a:ea typeface="+mn-lt"/>
                <a:cs typeface="+mn-lt"/>
              </a:rPr>
              <a:t>comic</a:t>
            </a:r>
            <a:r>
              <a:rPr lang="pl-PL" sz="2400" b="0" dirty="0">
                <a:ea typeface="+mn-lt"/>
                <a:cs typeface="+mn-lt"/>
              </a:rPr>
              <a:t> </a:t>
            </a:r>
            <a:r>
              <a:rPr lang="pl-PL" sz="2400" b="0" dirty="0" err="1">
                <a:ea typeface="+mn-lt"/>
                <a:cs typeface="+mn-lt"/>
              </a:rPr>
              <a:t>about</a:t>
            </a:r>
            <a:r>
              <a:rPr lang="pl-PL" sz="2400" b="0" dirty="0">
                <a:ea typeface="+mn-lt"/>
                <a:cs typeface="+mn-lt"/>
              </a:rPr>
              <a:t> </a:t>
            </a:r>
            <a:r>
              <a:rPr lang="pl-PL" sz="2400" b="0" dirty="0" err="1">
                <a:ea typeface="+mn-lt"/>
                <a:cs typeface="+mn-lt"/>
              </a:rPr>
              <a:t>Python</a:t>
            </a:r>
            <a:endParaRPr lang="pl-PL" sz="2400" b="0" dirty="0" err="1">
              <a:cs typeface="Segoe UI Light"/>
            </a:endParaRPr>
          </a:p>
          <a:p>
            <a:endParaRPr lang="pl-PL" sz="2400" b="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l-PL" sz="2400" b="0" dirty="0" err="1">
                <a:ea typeface="+mn-lt"/>
                <a:cs typeface="+mn-lt"/>
              </a:rPr>
              <a:t>python</a:t>
            </a:r>
            <a:r>
              <a:rPr lang="pl-PL" sz="2400" b="0" dirty="0">
                <a:ea typeface="+mn-lt"/>
                <a:cs typeface="+mn-lt"/>
              </a:rPr>
              <a:t> </a:t>
            </a:r>
            <a:r>
              <a:rPr lang="pl-PL" sz="2400" b="0" dirty="0" err="1">
                <a:ea typeface="+mn-lt"/>
                <a:cs typeface="+mn-lt"/>
              </a:rPr>
              <a:t>developers</a:t>
            </a:r>
            <a:r>
              <a:rPr lang="pl-PL" sz="2400" b="0" dirty="0">
                <a:ea typeface="+mn-lt"/>
                <a:cs typeface="+mn-lt"/>
              </a:rPr>
              <a:t> </a:t>
            </a:r>
            <a:r>
              <a:rPr lang="pl-PL" sz="2400" b="0" dirty="0" err="1">
                <a:ea typeface="+mn-lt"/>
                <a:cs typeface="+mn-lt"/>
              </a:rPr>
              <a:t>easter</a:t>
            </a:r>
            <a:r>
              <a:rPr lang="pl-PL" sz="2400" b="0" dirty="0">
                <a:ea typeface="+mn-lt"/>
                <a:cs typeface="+mn-lt"/>
              </a:rPr>
              <a:t> </a:t>
            </a:r>
            <a:r>
              <a:rPr lang="pl-PL" sz="2400" b="0" dirty="0" err="1">
                <a:ea typeface="+mn-lt"/>
                <a:cs typeface="+mn-lt"/>
              </a:rPr>
              <a:t>egg</a:t>
            </a:r>
            <a:endParaRPr lang="pl-PL" sz="2400" b="0" dirty="0" err="1">
              <a:cs typeface="Segoe UI Light"/>
            </a:endParaRPr>
          </a:p>
          <a:p>
            <a:pPr marL="285750" indent="-285750">
              <a:buFont typeface="Arial"/>
              <a:buChar char="•"/>
            </a:pPr>
            <a:endParaRPr lang="pl-PL" sz="2400" b="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l-PL" sz="2400" b="0" dirty="0">
                <a:ea typeface="+mn-lt"/>
                <a:cs typeface="+mn-lt"/>
              </a:rPr>
              <a:t>popular </a:t>
            </a:r>
            <a:r>
              <a:rPr lang="pl-PL" sz="2400" b="0" dirty="0" err="1">
                <a:ea typeface="+mn-lt"/>
                <a:cs typeface="+mn-lt"/>
              </a:rPr>
              <a:t>functionality</a:t>
            </a:r>
            <a:endParaRPr lang="pl-PL" sz="2400" b="0" dirty="0" err="1">
              <a:cs typeface="Segoe UI Light"/>
            </a:endParaRPr>
          </a:p>
          <a:p>
            <a:endParaRPr lang="pl-PL" dirty="0"/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94591" y="3588110"/>
            <a:ext cx="4482996" cy="2432603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 rtl="0">
              <a:buNone/>
            </a:pPr>
            <a:endParaRPr lang="pl-PL" dirty="0">
              <a:cs typeface="Segoe UI Light"/>
            </a:endParaRPr>
          </a:p>
          <a:p>
            <a:pPr marL="215900" indent="-215900" rtl="0"/>
            <a:endParaRPr lang="pl-PL">
              <a:cs typeface="Segoe UI Light"/>
            </a:endParaRP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pl-PL" smtClean="0"/>
              <a:pPr rtl="0"/>
              <a:t>5</a:t>
            </a:fld>
            <a:endParaRPr lang="pl-PL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/>
              <a:t>20XX.MM.DD</a:t>
            </a:r>
          </a:p>
        </p:txBody>
      </p:sp>
      <p:pic>
        <p:nvPicPr>
          <p:cNvPr id="7" name="Obraz 8" descr="Obraz zawierający tekst&#10;&#10;Opis wygenerowany automatycznie">
            <a:extLst>
              <a:ext uri="{FF2B5EF4-FFF2-40B4-BE49-F238E27FC236}">
                <a16:creationId xmlns:a16="http://schemas.microsoft.com/office/drawing/2014/main" id="{651A26D6-83AD-40C7-BD68-65AD1AB7E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909" y="260420"/>
            <a:ext cx="2192867" cy="1500246"/>
          </a:xfrm>
          <a:prstGeom prst="rect">
            <a:avLst/>
          </a:prstGeom>
        </p:spPr>
      </p:pic>
      <p:pic>
        <p:nvPicPr>
          <p:cNvPr id="9" name="Obraz 10" descr="Obraz zawierający tekst&#10;&#10;Opis wygenerowany automatycznie">
            <a:extLst>
              <a:ext uri="{FF2B5EF4-FFF2-40B4-BE49-F238E27FC236}">
                <a16:creationId xmlns:a16="http://schemas.microsoft.com/office/drawing/2014/main" id="{7A1B1ED3-50F0-4162-98E1-BC7DE358E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45" y="1818192"/>
            <a:ext cx="5367866" cy="4872616"/>
          </a:xfrm>
          <a:prstGeom prst="rect">
            <a:avLst/>
          </a:prstGeom>
        </p:spPr>
      </p:pic>
      <p:sp>
        <p:nvSpPr>
          <p:cNvPr id="12" name="Symbol zastępczy obrazu 11">
            <a:extLst>
              <a:ext uri="{FF2B5EF4-FFF2-40B4-BE49-F238E27FC236}">
                <a16:creationId xmlns:a16="http://schemas.microsoft.com/office/drawing/2014/main" id="{A7A58958-78E9-40B2-AA27-00710271061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4" name="Symbol zastępczy obrazu 13">
            <a:extLst>
              <a:ext uri="{FF2B5EF4-FFF2-40B4-BE49-F238E27FC236}">
                <a16:creationId xmlns:a16="http://schemas.microsoft.com/office/drawing/2014/main" id="{49B9EA2D-0CE1-4553-95E4-99AFAFEA39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B622CC6-0884-4EDC-B49D-2B650909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16836" y="5878720"/>
            <a:ext cx="1336964" cy="2988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l-PL" kern="1200">
                <a:latin typeface="+mn-lt"/>
                <a:ea typeface="+mn-ea"/>
                <a:cs typeface="+mn-cs"/>
              </a:rPr>
              <a:t>20XX.MM.DD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E5A95AA-8485-4C4B-8370-21B09435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D581BC7-E183-40DB-AC97-C19EA4EB8894}" type="slidenum">
              <a:rPr lang="pl-PL" smtClean="0"/>
              <a:pPr>
                <a:spcAft>
                  <a:spcPts val="600"/>
                </a:spcAft>
              </a:pPr>
              <a:t>6</a:t>
            </a:fld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FD74ABB5-2400-455D-9B74-CED180943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91670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b="1" kern="1200" dirty="0">
                <a:latin typeface="+mj-lt"/>
                <a:ea typeface="+mj-ea"/>
                <a:cs typeface="+mj-cs"/>
              </a:rPr>
              <a:t>"</a:t>
            </a:r>
            <a:r>
              <a:rPr lang="pl-PL" b="1" kern="1200" dirty="0" err="1">
                <a:latin typeface="+mj-lt"/>
                <a:ea typeface="+mj-ea"/>
                <a:cs typeface="+mj-cs"/>
              </a:rPr>
              <a:t>goto</a:t>
            </a:r>
            <a:r>
              <a:rPr lang="pl-PL" b="1" kern="1200" dirty="0">
                <a:latin typeface="+mj-lt"/>
                <a:ea typeface="+mj-ea"/>
                <a:cs typeface="+mj-cs"/>
              </a:rPr>
              <a:t>" </a:t>
            </a:r>
            <a:r>
              <a:rPr lang="pl-PL" b="1" kern="1200" dirty="0" err="1">
                <a:latin typeface="+mj-lt"/>
                <a:ea typeface="+mj-ea"/>
                <a:cs typeface="+mj-cs"/>
              </a:rPr>
              <a:t>is</a:t>
            </a:r>
            <a:r>
              <a:rPr lang="pl-PL" b="1" kern="1200" dirty="0">
                <a:latin typeface="+mj-lt"/>
                <a:ea typeface="+mj-ea"/>
                <a:cs typeface="+mj-cs"/>
              </a:rPr>
              <a:t> </a:t>
            </a:r>
            <a:r>
              <a:rPr lang="pl-PL" b="1" kern="1200" dirty="0" err="1">
                <a:latin typeface="+mj-lt"/>
                <a:ea typeface="+mj-ea"/>
                <a:cs typeface="+mj-cs"/>
              </a:rPr>
              <a:t>our</a:t>
            </a:r>
            <a:r>
              <a:rPr lang="pl-PL" b="1" kern="1200" dirty="0">
                <a:latin typeface="+mj-lt"/>
                <a:ea typeface="+mj-ea"/>
                <a:cs typeface="+mj-cs"/>
              </a:rPr>
              <a:t> enemy</a:t>
            </a:r>
            <a:r>
              <a:rPr lang="pl-PL" dirty="0"/>
              <a:t>.</a:t>
            </a:r>
            <a:endParaRPr lang="pl-PL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12FF60C2-D4FF-47C3-B7AA-C96379E5419F}"/>
              </a:ext>
            </a:extLst>
          </p:cNvPr>
          <p:cNvSpPr txBox="1"/>
          <p:nvPr/>
        </p:nvSpPr>
        <p:spPr>
          <a:xfrm>
            <a:off x="839788" y="2459966"/>
            <a:ext cx="3932237" cy="38115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sz="2400" dirty="0"/>
              <a:t>"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goto</a:t>
            </a:r>
            <a:r>
              <a:rPr lang="pl-PL" sz="2400" dirty="0"/>
              <a:t>"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 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is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 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bad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 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programming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 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practice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 for 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all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 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languages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. It 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is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 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so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 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banned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 in 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Python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 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that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 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it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 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cannot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 be 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used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 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at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 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this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 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time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.</a:t>
            </a:r>
            <a:r>
              <a:rPr lang="pl-PL" sz="2400" dirty="0"/>
              <a:t> </a:t>
            </a:r>
            <a:endParaRPr lang="pl-PL" sz="2400" kern="1200">
              <a:latin typeface="+mn-lt"/>
              <a:cs typeface="Segoe UI Light"/>
            </a:endParaRPr>
          </a:p>
        </p:txBody>
      </p:sp>
      <p:pic>
        <p:nvPicPr>
          <p:cNvPr id="13" name="Obraz 13" descr="Obraz zawierający tekst&#10;&#10;Opis wygenerowany automatycznie">
            <a:extLst>
              <a:ext uri="{FF2B5EF4-FFF2-40B4-BE49-F238E27FC236}">
                <a16:creationId xmlns:a16="http://schemas.microsoft.com/office/drawing/2014/main" id="{001F55F7-3D28-4D3D-BCE9-1DE04491F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5513867" y="2434509"/>
            <a:ext cx="6172200" cy="3749611"/>
          </a:xfrm>
          <a:noFill/>
        </p:spPr>
      </p:pic>
    </p:spTree>
    <p:extLst>
      <p:ext uri="{BB962C8B-B14F-4D97-AF65-F5344CB8AC3E}">
        <p14:creationId xmlns:p14="http://schemas.microsoft.com/office/powerpoint/2010/main" val="306067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B622CC6-0884-4EDC-B49D-2B650909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16836" y="5878720"/>
            <a:ext cx="1336964" cy="2988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l-PL" kern="1200">
                <a:latin typeface="+mn-lt"/>
                <a:ea typeface="+mn-ea"/>
                <a:cs typeface="+mn-cs"/>
              </a:rPr>
              <a:t>20XX.MM.DD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E5A95AA-8485-4C4B-8370-21B09435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D581BC7-E183-40DB-AC97-C19EA4EB8894}" type="slidenum">
              <a:rPr lang="pl-PL" smtClean="0"/>
              <a:pPr>
                <a:spcAft>
                  <a:spcPts val="600"/>
                </a:spcAft>
              </a:pPr>
              <a:t>7</a:t>
            </a:fld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FD74ABB5-2400-455D-9B74-CED180943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87" y="543464"/>
            <a:ext cx="4564840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b="0" dirty="0" err="1">
                <a:ea typeface="+mj-lt"/>
                <a:cs typeface="+mj-lt"/>
              </a:rPr>
              <a:t>Logical</a:t>
            </a:r>
            <a:r>
              <a:rPr lang="pl-PL" b="0" dirty="0">
                <a:ea typeface="+mj-lt"/>
                <a:cs typeface="+mj-lt"/>
              </a:rPr>
              <a:t> </a:t>
            </a:r>
            <a:r>
              <a:rPr lang="pl-PL" b="0" dirty="0" err="1">
                <a:ea typeface="+mj-lt"/>
                <a:cs typeface="+mj-lt"/>
              </a:rPr>
              <a:t>operators</a:t>
            </a:r>
            <a:r>
              <a:rPr lang="pl-PL" b="0" dirty="0">
                <a:ea typeface="+mj-lt"/>
                <a:cs typeface="+mj-lt"/>
              </a:rPr>
              <a:t> </a:t>
            </a:r>
            <a:r>
              <a:rPr lang="pl-PL" b="0" dirty="0" err="1">
                <a:ea typeface="+mj-lt"/>
                <a:cs typeface="+mj-lt"/>
              </a:rPr>
              <a:t>are</a:t>
            </a:r>
            <a:r>
              <a:rPr lang="pl-PL" b="0" dirty="0">
                <a:ea typeface="+mj-lt"/>
                <a:cs typeface="+mj-lt"/>
              </a:rPr>
              <a:t> </a:t>
            </a:r>
            <a:r>
              <a:rPr lang="pl-PL" b="0" dirty="0" err="1">
                <a:ea typeface="+mj-lt"/>
                <a:cs typeface="+mj-lt"/>
              </a:rPr>
              <a:t>puzzling</a:t>
            </a:r>
            <a:r>
              <a:rPr lang="pl-PL" b="0" dirty="0">
                <a:ea typeface="+mj-lt"/>
                <a:cs typeface="+mj-lt"/>
              </a:rPr>
              <a:t>.</a:t>
            </a:r>
            <a:endParaRPr lang="pl-PL" dirty="0">
              <a:ea typeface="+mj-ea"/>
              <a:cs typeface="+mj-cs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12FF60C2-D4FF-47C3-B7AA-C96379E5419F}"/>
              </a:ext>
            </a:extLst>
          </p:cNvPr>
          <p:cNvSpPr txBox="1"/>
          <p:nvPr/>
        </p:nvSpPr>
        <p:spPr>
          <a:xfrm>
            <a:off x="523486" y="2675626"/>
            <a:ext cx="3932237" cy="38115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sz="2400" dirty="0" err="1">
                <a:ea typeface="+mn-lt"/>
                <a:cs typeface="+mn-lt"/>
              </a:rPr>
              <a:t>If</a:t>
            </a:r>
            <a:r>
              <a:rPr lang="pl-PL" sz="2400" dirty="0">
                <a:ea typeface="+mn-lt"/>
                <a:cs typeface="+mn-lt"/>
              </a:rPr>
              <a:t> (True) </a:t>
            </a:r>
            <a:r>
              <a:rPr lang="pl-PL" sz="2400" kern="1200" dirty="0">
                <a:ea typeface="+mn-lt"/>
                <a:cs typeface="+mn-lt"/>
              </a:rPr>
              <a:t>in </a:t>
            </a:r>
            <a:r>
              <a:rPr lang="pl-PL" sz="2400" dirty="0">
                <a:ea typeface="+mn-lt"/>
                <a:cs typeface="+mn-lt"/>
              </a:rPr>
              <a:t>[</a:t>
            </a:r>
            <a:r>
              <a:rPr lang="pl-PL" sz="2400" dirty="0" err="1">
                <a:ea typeface="+mn-lt"/>
                <a:cs typeface="+mn-lt"/>
              </a:rPr>
              <a:t>False</a:t>
            </a:r>
            <a:r>
              <a:rPr lang="pl-PL" sz="2400" dirty="0">
                <a:ea typeface="+mn-lt"/>
                <a:cs typeface="+mn-lt"/>
              </a:rPr>
              <a:t>] </a:t>
            </a:r>
            <a:r>
              <a:rPr lang="pl-PL" sz="2400" dirty="0" err="1">
                <a:ea typeface="+mn-lt"/>
                <a:cs typeface="+mn-lt"/>
              </a:rPr>
              <a:t>is</a:t>
            </a:r>
            <a:r>
              <a:rPr lang="pl-PL" sz="2400" dirty="0">
                <a:ea typeface="+mn-lt"/>
                <a:cs typeface="+mn-lt"/>
              </a:rPr>
              <a:t> </a:t>
            </a:r>
            <a:r>
              <a:rPr lang="pl-PL" sz="2400" dirty="0" err="1">
                <a:ea typeface="+mn-lt"/>
                <a:cs typeface="+mn-lt"/>
              </a:rPr>
              <a:t>false</a:t>
            </a:r>
            <a:r>
              <a:rPr lang="pl-PL" sz="2400" dirty="0">
                <a:ea typeface="+mn-lt"/>
                <a:cs typeface="+mn-lt"/>
              </a:rPr>
              <a:t>, </a:t>
            </a:r>
            <a:r>
              <a:rPr lang="pl-PL" sz="2400" dirty="0" err="1">
                <a:ea typeface="+mn-lt"/>
                <a:cs typeface="+mn-lt"/>
              </a:rPr>
              <a:t>why</a:t>
            </a:r>
            <a:r>
              <a:rPr lang="pl-PL" sz="2400" dirty="0">
                <a:ea typeface="+mn-lt"/>
                <a:cs typeface="+mn-lt"/>
              </a:rPr>
              <a:t> </a:t>
            </a:r>
            <a:r>
              <a:rPr lang="pl-PL" sz="2400" dirty="0" err="1">
                <a:ea typeface="+mn-lt"/>
                <a:cs typeface="+mn-lt"/>
              </a:rPr>
              <a:t>are</a:t>
            </a:r>
            <a:r>
              <a:rPr lang="pl-PL" sz="2400" dirty="0">
                <a:ea typeface="+mn-lt"/>
                <a:cs typeface="+mn-lt"/>
              </a:rPr>
              <a:t> the </a:t>
            </a:r>
            <a:r>
              <a:rPr lang="pl-PL" sz="2400" dirty="0" err="1">
                <a:ea typeface="+mn-lt"/>
                <a:cs typeface="+mn-lt"/>
              </a:rPr>
              <a:t>other</a:t>
            </a:r>
            <a:r>
              <a:rPr lang="pl-PL" sz="2400" dirty="0">
                <a:ea typeface="+mn-lt"/>
                <a:cs typeface="+mn-lt"/>
              </a:rPr>
              <a:t> </a:t>
            </a:r>
            <a:r>
              <a:rPr lang="pl-PL" sz="2400" dirty="0" err="1">
                <a:ea typeface="+mn-lt"/>
                <a:cs typeface="+mn-lt"/>
              </a:rPr>
              <a:t>cases</a:t>
            </a:r>
            <a:r>
              <a:rPr lang="pl-PL" sz="2400" dirty="0">
                <a:ea typeface="+mn-lt"/>
                <a:cs typeface="+mn-lt"/>
              </a:rPr>
              <a:t> </a:t>
            </a:r>
            <a:r>
              <a:rPr lang="pl-PL" sz="2400" dirty="0" err="1">
                <a:ea typeface="+mn-lt"/>
                <a:cs typeface="+mn-lt"/>
              </a:rPr>
              <a:t>different</a:t>
            </a:r>
            <a:r>
              <a:rPr lang="pl-PL" sz="2400" dirty="0">
                <a:ea typeface="+mn-lt"/>
                <a:cs typeface="+mn-lt"/>
              </a:rPr>
              <a:t>?</a:t>
            </a:r>
            <a:endParaRPr lang="pl-PL" sz="2400" dirty="0"/>
          </a:p>
        </p:txBody>
      </p:sp>
      <p:pic>
        <p:nvPicPr>
          <p:cNvPr id="6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072157F6-93AF-4246-837C-F0FFE5A55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438" y="457201"/>
            <a:ext cx="6545434" cy="6022076"/>
          </a:xfrm>
        </p:spPr>
      </p:pic>
    </p:spTree>
    <p:extLst>
      <p:ext uri="{BB962C8B-B14F-4D97-AF65-F5344CB8AC3E}">
        <p14:creationId xmlns:p14="http://schemas.microsoft.com/office/powerpoint/2010/main" val="244487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B622CC6-0884-4EDC-B49D-2B650909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16836" y="5878720"/>
            <a:ext cx="1336964" cy="2988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l-PL" kern="1200">
                <a:latin typeface="+mn-lt"/>
                <a:ea typeface="+mn-ea"/>
                <a:cs typeface="+mn-cs"/>
              </a:rPr>
              <a:t>20XX.MM.DD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E5A95AA-8485-4C4B-8370-21B09435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D581BC7-E183-40DB-AC97-C19EA4EB8894}" type="slidenum">
              <a:rPr lang="pl-PL" smtClean="0"/>
              <a:pPr>
                <a:spcAft>
                  <a:spcPts val="600"/>
                </a:spcAft>
              </a:pPr>
              <a:t>8</a:t>
            </a:fld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FD74ABB5-2400-455D-9B74-CED180943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87" y="543464"/>
            <a:ext cx="4564840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 err="1"/>
              <a:t>Beware</a:t>
            </a:r>
            <a:r>
              <a:rPr lang="pl-PL" dirty="0"/>
              <a:t> of </a:t>
            </a:r>
            <a:r>
              <a:rPr lang="pl-PL" dirty="0" err="1"/>
              <a:t>default</a:t>
            </a:r>
            <a:r>
              <a:rPr lang="pl-PL" dirty="0"/>
              <a:t> </a:t>
            </a:r>
            <a:r>
              <a:rPr lang="pl-PL" dirty="0" err="1"/>
              <a:t>mutable</a:t>
            </a:r>
            <a:r>
              <a:rPr lang="pl-PL" dirty="0"/>
              <a:t> </a:t>
            </a:r>
            <a:r>
              <a:rPr lang="pl-PL" dirty="0" err="1"/>
              <a:t>arguments</a:t>
            </a:r>
            <a:r>
              <a:rPr lang="pl-PL" dirty="0"/>
              <a:t>.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12FF60C2-D4FF-47C3-B7AA-C96379E5419F}"/>
              </a:ext>
            </a:extLst>
          </p:cNvPr>
          <p:cNvSpPr txBox="1"/>
          <p:nvPr/>
        </p:nvSpPr>
        <p:spPr>
          <a:xfrm>
            <a:off x="523486" y="2675626"/>
            <a:ext cx="3932237" cy="38115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sz="2400" dirty="0">
                <a:ea typeface="+mn-lt"/>
                <a:cs typeface="+mn-lt"/>
              </a:rPr>
              <a:t>The </a:t>
            </a:r>
            <a:r>
              <a:rPr lang="pl-PL" sz="2400" dirty="0" err="1">
                <a:ea typeface="+mn-lt"/>
                <a:cs typeface="+mn-lt"/>
              </a:rPr>
              <a:t>first</a:t>
            </a:r>
            <a:r>
              <a:rPr lang="pl-PL" sz="2400" dirty="0">
                <a:ea typeface="+mn-lt"/>
                <a:cs typeface="+mn-lt"/>
              </a:rPr>
              <a:t> </a:t>
            </a:r>
            <a:r>
              <a:rPr lang="pl-PL" sz="2400" dirty="0" err="1">
                <a:ea typeface="+mn-lt"/>
                <a:cs typeface="+mn-lt"/>
              </a:rPr>
              <a:t>two</a:t>
            </a:r>
            <a:r>
              <a:rPr lang="pl-PL" sz="2400" dirty="0">
                <a:ea typeface="+mn-lt"/>
                <a:cs typeface="+mn-lt"/>
              </a:rPr>
              <a:t> </a:t>
            </a:r>
            <a:r>
              <a:rPr lang="pl-PL" sz="2400" dirty="0" err="1">
                <a:ea typeface="+mn-lt"/>
                <a:cs typeface="+mn-lt"/>
              </a:rPr>
              <a:t>times</a:t>
            </a:r>
            <a:r>
              <a:rPr lang="pl-PL" sz="2400" dirty="0">
                <a:ea typeface="+mn-lt"/>
                <a:cs typeface="+mn-lt"/>
              </a:rPr>
              <a:t> </a:t>
            </a:r>
            <a:r>
              <a:rPr lang="pl-PL" sz="2400" dirty="0" err="1">
                <a:ea typeface="+mn-lt"/>
                <a:cs typeface="+mn-lt"/>
              </a:rPr>
              <a:t>num_list</a:t>
            </a:r>
            <a:r>
              <a:rPr lang="pl-PL" sz="2400" dirty="0">
                <a:ea typeface="+mn-lt"/>
                <a:cs typeface="+mn-lt"/>
              </a:rPr>
              <a:t>() </a:t>
            </a:r>
            <a:r>
              <a:rPr lang="pl-PL" sz="2400" dirty="0" err="1">
                <a:ea typeface="+mn-lt"/>
                <a:cs typeface="+mn-lt"/>
              </a:rPr>
              <a:t>is</a:t>
            </a:r>
            <a:r>
              <a:rPr lang="pl-PL" sz="2400" dirty="0">
                <a:ea typeface="+mn-lt"/>
                <a:cs typeface="+mn-lt"/>
              </a:rPr>
              <a:t> </a:t>
            </a:r>
            <a:r>
              <a:rPr lang="pl-PL" sz="2400" dirty="0" err="1">
                <a:ea typeface="+mn-lt"/>
                <a:cs typeface="+mn-lt"/>
              </a:rPr>
              <a:t>invoked</a:t>
            </a:r>
            <a:r>
              <a:rPr lang="pl-PL" sz="2400" dirty="0">
                <a:ea typeface="+mn-lt"/>
                <a:cs typeface="+mn-lt"/>
              </a:rPr>
              <a:t>, a 1 </a:t>
            </a:r>
            <a:r>
              <a:rPr lang="pl-PL" sz="2400" dirty="0" err="1">
                <a:ea typeface="+mn-lt"/>
                <a:cs typeface="+mn-lt"/>
              </a:rPr>
              <a:t>will</a:t>
            </a:r>
            <a:r>
              <a:rPr lang="pl-PL" sz="2400" dirty="0">
                <a:ea typeface="+mn-lt"/>
                <a:cs typeface="+mn-lt"/>
              </a:rPr>
              <a:t> be </a:t>
            </a:r>
            <a:r>
              <a:rPr lang="pl-PL" sz="2400" dirty="0" err="1">
                <a:ea typeface="+mn-lt"/>
                <a:cs typeface="+mn-lt"/>
              </a:rPr>
              <a:t>appended</a:t>
            </a:r>
            <a:r>
              <a:rPr lang="pl-PL" sz="2400" dirty="0">
                <a:ea typeface="+mn-lt"/>
                <a:cs typeface="+mn-lt"/>
              </a:rPr>
              <a:t> to </a:t>
            </a:r>
            <a:r>
              <a:rPr lang="pl-PL" sz="2400" dirty="0" err="1">
                <a:ea typeface="+mn-lt"/>
                <a:cs typeface="+mn-lt"/>
              </a:rPr>
              <a:t>nums</a:t>
            </a:r>
            <a:r>
              <a:rPr lang="pl-PL" sz="2400" dirty="0">
                <a:ea typeface="+mn-lt"/>
                <a:cs typeface="+mn-lt"/>
              </a:rPr>
              <a:t> list </a:t>
            </a:r>
            <a:r>
              <a:rPr lang="pl-PL" sz="2400" dirty="0" err="1">
                <a:ea typeface="+mn-lt"/>
                <a:cs typeface="+mn-lt"/>
              </a:rPr>
              <a:t>both</a:t>
            </a:r>
            <a:r>
              <a:rPr lang="pl-PL" sz="2400" dirty="0">
                <a:ea typeface="+mn-lt"/>
                <a:cs typeface="+mn-lt"/>
              </a:rPr>
              <a:t> </a:t>
            </a:r>
            <a:r>
              <a:rPr lang="pl-PL" sz="2400" dirty="0" err="1">
                <a:ea typeface="+mn-lt"/>
                <a:cs typeface="+mn-lt"/>
              </a:rPr>
              <a:t>times</a:t>
            </a:r>
            <a:r>
              <a:rPr lang="pl-PL" sz="2400" dirty="0">
                <a:ea typeface="+mn-lt"/>
                <a:cs typeface="+mn-lt"/>
              </a:rPr>
              <a:t>. The </a:t>
            </a:r>
            <a:r>
              <a:rPr lang="pl-PL" sz="2400" dirty="0" err="1">
                <a:ea typeface="+mn-lt"/>
                <a:cs typeface="+mn-lt"/>
              </a:rPr>
              <a:t>result</a:t>
            </a:r>
            <a:r>
              <a:rPr lang="pl-PL" sz="2400" dirty="0">
                <a:ea typeface="+mn-lt"/>
                <a:cs typeface="+mn-lt"/>
              </a:rPr>
              <a:t> </a:t>
            </a:r>
            <a:r>
              <a:rPr lang="pl-PL" sz="2400" dirty="0" err="1">
                <a:ea typeface="+mn-lt"/>
                <a:cs typeface="+mn-lt"/>
              </a:rPr>
              <a:t>is</a:t>
            </a:r>
            <a:r>
              <a:rPr lang="pl-PL" sz="2400" dirty="0">
                <a:ea typeface="+mn-lt"/>
                <a:cs typeface="+mn-lt"/>
              </a:rPr>
              <a:t> [1, 1]. To reset the list, </a:t>
            </a:r>
            <a:r>
              <a:rPr lang="pl-PL" sz="2400" dirty="0" err="1">
                <a:ea typeface="+mn-lt"/>
                <a:cs typeface="+mn-lt"/>
              </a:rPr>
              <a:t>you</a:t>
            </a:r>
            <a:r>
              <a:rPr lang="pl-PL" sz="2400" dirty="0">
                <a:ea typeface="+mn-lt"/>
                <a:cs typeface="+mn-lt"/>
              </a:rPr>
              <a:t> </a:t>
            </a:r>
            <a:r>
              <a:rPr lang="pl-PL" sz="2400" dirty="0" err="1">
                <a:ea typeface="+mn-lt"/>
                <a:cs typeface="+mn-lt"/>
              </a:rPr>
              <a:t>have</a:t>
            </a:r>
            <a:r>
              <a:rPr lang="pl-PL" sz="2400" dirty="0">
                <a:ea typeface="+mn-lt"/>
                <a:cs typeface="+mn-lt"/>
              </a:rPr>
              <a:t> to pass in </a:t>
            </a:r>
            <a:r>
              <a:rPr lang="pl-PL" sz="2400" dirty="0" err="1">
                <a:ea typeface="+mn-lt"/>
                <a:cs typeface="+mn-lt"/>
              </a:rPr>
              <a:t>an</a:t>
            </a:r>
            <a:r>
              <a:rPr lang="pl-PL" sz="2400" dirty="0">
                <a:ea typeface="+mn-lt"/>
                <a:cs typeface="+mn-lt"/>
              </a:rPr>
              <a:t> </a:t>
            </a:r>
            <a:r>
              <a:rPr lang="pl-PL" sz="2400" b="1" dirty="0" err="1">
                <a:ea typeface="+mn-lt"/>
                <a:cs typeface="+mn-lt"/>
              </a:rPr>
              <a:t>empty</a:t>
            </a:r>
            <a:r>
              <a:rPr lang="pl-PL" sz="2400" b="1" dirty="0">
                <a:ea typeface="+mn-lt"/>
                <a:cs typeface="+mn-lt"/>
              </a:rPr>
              <a:t> list</a:t>
            </a:r>
            <a:r>
              <a:rPr lang="pl-PL" sz="2400" dirty="0">
                <a:ea typeface="+mn-lt"/>
                <a:cs typeface="+mn-lt"/>
              </a:rPr>
              <a:t> to the </a:t>
            </a:r>
            <a:r>
              <a:rPr lang="pl-PL" sz="2400" dirty="0" err="1">
                <a:ea typeface="+mn-lt"/>
                <a:cs typeface="+mn-lt"/>
              </a:rPr>
              <a:t>next</a:t>
            </a:r>
            <a:r>
              <a:rPr lang="pl-PL" sz="2400" dirty="0">
                <a:ea typeface="+mn-lt"/>
                <a:cs typeface="+mn-lt"/>
              </a:rPr>
              <a:t> </a:t>
            </a:r>
            <a:r>
              <a:rPr lang="pl-PL" sz="2400" dirty="0" err="1">
                <a:ea typeface="+mn-lt"/>
                <a:cs typeface="+mn-lt"/>
              </a:rPr>
              <a:t>invocation</a:t>
            </a:r>
            <a:r>
              <a:rPr lang="pl-PL" sz="2400" dirty="0">
                <a:ea typeface="+mn-lt"/>
                <a:cs typeface="+mn-lt"/>
              </a:rPr>
              <a:t>.</a:t>
            </a:r>
            <a:endParaRPr lang="pl-PL" dirty="0"/>
          </a:p>
        </p:txBody>
      </p:sp>
      <p:pic>
        <p:nvPicPr>
          <p:cNvPr id="8" name="Obraz 8" descr="Obraz zawierający tekst, ściana&#10;&#10;Opis wygenerowany automatycznie">
            <a:extLst>
              <a:ext uri="{FF2B5EF4-FFF2-40B4-BE49-F238E27FC236}">
                <a16:creationId xmlns:a16="http://schemas.microsoft.com/office/drawing/2014/main" id="{0EF13E2C-D0A0-4758-A204-5F016A5B2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3225" y="773503"/>
            <a:ext cx="5961032" cy="5547623"/>
          </a:xfrm>
        </p:spPr>
      </p:pic>
    </p:spTree>
    <p:extLst>
      <p:ext uri="{BB962C8B-B14F-4D97-AF65-F5344CB8AC3E}">
        <p14:creationId xmlns:p14="http://schemas.microsoft.com/office/powerpoint/2010/main" val="219799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B622CC6-0884-4EDC-B49D-2B650909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16836" y="5878720"/>
            <a:ext cx="1336964" cy="2988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l-PL" kern="1200">
                <a:latin typeface="+mn-lt"/>
                <a:ea typeface="+mn-ea"/>
                <a:cs typeface="+mn-cs"/>
              </a:rPr>
              <a:t>20XX.MM.DD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E5A95AA-8485-4C4B-8370-21B09435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D581BC7-E183-40DB-AC97-C19EA4EB8894}" type="slidenum">
              <a:rPr lang="pl-PL" smtClean="0"/>
              <a:pPr>
                <a:spcAft>
                  <a:spcPts val="600"/>
                </a:spcAft>
              </a:pPr>
              <a:t>9</a:t>
            </a:fld>
            <a:endParaRPr lang="pl-PL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FD74ABB5-2400-455D-9B74-CED180943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b="1" kern="1200">
                <a:latin typeface="+mj-lt"/>
                <a:ea typeface="+mj-ea"/>
                <a:cs typeface="+mj-cs"/>
              </a:rPr>
              <a:t>It's the Zen of Python!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12FF60C2-D4FF-47C3-B7AA-C96379E5419F}"/>
              </a:ext>
            </a:extLst>
          </p:cNvPr>
          <p:cNvSpPr txBox="1"/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pl-PL" sz="1600" kern="120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sz="2400" kern="1200" dirty="0" err="1">
                <a:latin typeface="+mn-lt"/>
                <a:ea typeface="+mn-ea"/>
                <a:cs typeface="+mn-cs"/>
              </a:rPr>
              <a:t>After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 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typing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 "insert 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this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" we 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will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 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get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 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this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 "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text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".</a:t>
            </a:r>
            <a:r>
              <a:rPr lang="pl-PL" sz="2400" dirty="0"/>
              <a:t> </a:t>
            </a:r>
            <a:endParaRPr lang="pl-PL" sz="2400" kern="1200" dirty="0">
              <a:latin typeface="+mn-lt"/>
              <a:cs typeface="Segoe UI Ligh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sz="2400" kern="1200" dirty="0">
                <a:latin typeface="+mn-lt"/>
                <a:ea typeface="+mn-ea"/>
                <a:cs typeface="+mn-cs"/>
              </a:rPr>
              <a:t>The Zen of 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Python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 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is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 a 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collection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 of 19 "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guiding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 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principles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" for 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writing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 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computer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 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programs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 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that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 influence the design of the </a:t>
            </a:r>
            <a:r>
              <a:rPr lang="pl-PL" sz="2400" kern="1200" dirty="0" err="1">
                <a:latin typeface="+mn-lt"/>
                <a:ea typeface="+mn-ea"/>
                <a:cs typeface="+mn-cs"/>
              </a:rPr>
              <a:t>Python</a:t>
            </a:r>
            <a:r>
              <a:rPr lang="pl-PL" sz="2400" kern="1200" dirty="0">
                <a:latin typeface="+mn-lt"/>
                <a:ea typeface="+mn-ea"/>
                <a:cs typeface="+mn-cs"/>
              </a:rPr>
              <a:t>.</a:t>
            </a:r>
            <a:endParaRPr lang="pl-PL" sz="2400" kern="1200" dirty="0">
              <a:latin typeface="+mn-lt"/>
              <a:cs typeface="Segoe UI Light"/>
            </a:endParaRPr>
          </a:p>
        </p:txBody>
      </p:sp>
      <p:pic>
        <p:nvPicPr>
          <p:cNvPr id="6" name="Obraz 8" descr="Obraz zawierający tekst&#10;&#10;Opis wygenerowany automatycznie">
            <a:extLst>
              <a:ext uri="{FF2B5EF4-FFF2-40B4-BE49-F238E27FC236}">
                <a16:creationId xmlns:a16="http://schemas.microsoft.com/office/drawing/2014/main" id="{C7571F03-A790-4F0D-A93C-9FC19B1DF59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4780622" y="797207"/>
            <a:ext cx="7192992" cy="5528969"/>
          </a:xfrm>
          <a:noFill/>
        </p:spPr>
      </p:pic>
    </p:spTree>
    <p:extLst>
      <p:ext uri="{BB962C8B-B14F-4D97-AF65-F5344CB8AC3E}">
        <p14:creationId xmlns:p14="http://schemas.microsoft.com/office/powerpoint/2010/main" val="170183534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6F9C5E6-4E49-4D37-A97C-D10AFC636B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445468-C027-49FF-A590-A9B91A643A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E5D4C7-1729-492F-AAFB-3920AA1F42D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TF56488565</Template>
  <TotalTime>0</TotalTime>
  <Words>2025</Words>
  <Application>Microsoft Office PowerPoint</Application>
  <PresentationFormat>Panoramiczny</PresentationFormat>
  <Paragraphs>322</Paragraphs>
  <Slides>11</Slides>
  <Notes>6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Motyw pakietu Office</vt:lpstr>
      <vt:lpstr>Love is love. Quirks and Easter Eggs of the Python programming language. </vt:lpstr>
      <vt:lpstr>Introductory information</vt:lpstr>
      <vt:lpstr>Strings are not always obvious (ex. 1 &amp; 2).</vt:lpstr>
      <vt:lpstr>Strings are not always obvious. Explanation. </vt:lpstr>
      <vt:lpstr>I believe I can fly.</vt:lpstr>
      <vt:lpstr>"goto" is our enemy.</vt:lpstr>
      <vt:lpstr>Logical operators are puzzling.</vt:lpstr>
      <vt:lpstr>Beware of default mutable arguments.</vt:lpstr>
      <vt:lpstr>It's the Zen of Python!</vt:lpstr>
      <vt:lpstr>Python knows what love is.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OFERTOWA TYTUŁ</dc:title>
  <dc:creator/>
  <cp:lastModifiedBy/>
  <cp:revision>311</cp:revision>
  <dcterms:created xsi:type="dcterms:W3CDTF">2021-05-07T16:51:55Z</dcterms:created>
  <dcterms:modified xsi:type="dcterms:W3CDTF">2021-05-11T23:04:24Z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