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7" r:id="rId2"/>
    <p:sldId id="265" r:id="rId3"/>
    <p:sldId id="266" r:id="rId4"/>
    <p:sldId id="272" r:id="rId5"/>
    <p:sldId id="274" r:id="rId6"/>
    <p:sldId id="273" r:id="rId7"/>
    <p:sldId id="275" r:id="rId8"/>
    <p:sldId id="264" r:id="rId9"/>
    <p:sldId id="267" r:id="rId10"/>
    <p:sldId id="277" r:id="rId11"/>
    <p:sldId id="278"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i-Jung Tseng" initials="WT" lastIdx="1" clrIdx="0">
    <p:extLst>
      <p:ext uri="{19B8F6BF-5375-455C-9EA6-DF929625EA0E}">
        <p15:presenceInfo xmlns:p15="http://schemas.microsoft.com/office/powerpoint/2012/main" userId="S::WeiJung.Tseng@healthtrackrx.com::43860473-0398-4a69-a820-88c39892e67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30044C-E64B-4CAA-BD41-CBE6C0F45CC3}" v="5" dt="2021-09-18T05:17:53.615"/>
  </p1510:revLst>
</p1510:revInfo>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9" d="100"/>
          <a:sy n="119" d="100"/>
        </p:scale>
        <p:origin x="216" y="108"/>
      </p:cViewPr>
      <p:guideLst/>
    </p:cSldViewPr>
  </p:slideViewPr>
  <p:notesTextViewPr>
    <p:cViewPr>
      <p:scale>
        <a:sx n="1" d="1"/>
        <a:sy n="1" d="1"/>
      </p:scale>
      <p:origin x="0" y="0"/>
    </p:cViewPr>
  </p:notesTextViewPr>
  <p:notesViewPr>
    <p:cSldViewPr>
      <p:cViewPr varScale="1">
        <p:scale>
          <a:sx n="95" d="100"/>
          <a:sy n="95" d="100"/>
        </p:scale>
        <p:origin x="6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Jung Tseng" userId="43860473-0398-4a69-a820-88c39892e67f" providerId="ADAL" clId="{E230044C-E64B-4CAA-BD41-CBE6C0F45CC3}"/>
    <pc:docChg chg="undo custSel addSld delSld modSld sldOrd">
      <pc:chgData name="Wei-Jung Tseng" userId="43860473-0398-4a69-a820-88c39892e67f" providerId="ADAL" clId="{E230044C-E64B-4CAA-BD41-CBE6C0F45CC3}" dt="2021-09-18T15:03:25.721" v="2302" actId="20577"/>
      <pc:docMkLst>
        <pc:docMk/>
      </pc:docMkLst>
      <pc:sldChg chg="modSp mod">
        <pc:chgData name="Wei-Jung Tseng" userId="43860473-0398-4a69-a820-88c39892e67f" providerId="ADAL" clId="{E230044C-E64B-4CAA-BD41-CBE6C0F45CC3}" dt="2021-09-18T03:38:03.468" v="97" actId="20577"/>
        <pc:sldMkLst>
          <pc:docMk/>
          <pc:sldMk cId="576090978" sldId="257"/>
        </pc:sldMkLst>
        <pc:spChg chg="mod">
          <ac:chgData name="Wei-Jung Tseng" userId="43860473-0398-4a69-a820-88c39892e67f" providerId="ADAL" clId="{E230044C-E64B-4CAA-BD41-CBE6C0F45CC3}" dt="2021-09-18T03:38:03.468" v="97" actId="20577"/>
          <ac:spMkLst>
            <pc:docMk/>
            <pc:sldMk cId="576090978" sldId="257"/>
            <ac:spMk id="4" creationId="{04B5C827-2089-4ECE-95EB-BFC73AB3011F}"/>
          </ac:spMkLst>
        </pc:spChg>
      </pc:sldChg>
      <pc:sldChg chg="addSp delSp modSp mod modClrScheme chgLayout">
        <pc:chgData name="Wei-Jung Tseng" userId="43860473-0398-4a69-a820-88c39892e67f" providerId="ADAL" clId="{E230044C-E64B-4CAA-BD41-CBE6C0F45CC3}" dt="2021-09-18T04:18:03.319" v="1702" actId="27614"/>
        <pc:sldMkLst>
          <pc:docMk/>
          <pc:sldMk cId="1949577601" sldId="264"/>
        </pc:sldMkLst>
        <pc:spChg chg="mod">
          <ac:chgData name="Wei-Jung Tseng" userId="43860473-0398-4a69-a820-88c39892e67f" providerId="ADAL" clId="{E230044C-E64B-4CAA-BD41-CBE6C0F45CC3}" dt="2021-09-18T04:17:57.073" v="1701" actId="26606"/>
          <ac:spMkLst>
            <pc:docMk/>
            <pc:sldMk cId="1949577601" sldId="264"/>
            <ac:spMk id="2" creationId="{00000000-0000-0000-0000-000000000000}"/>
          </ac:spMkLst>
        </pc:spChg>
        <pc:spChg chg="mod ord">
          <ac:chgData name="Wei-Jung Tseng" userId="43860473-0398-4a69-a820-88c39892e67f" providerId="ADAL" clId="{E230044C-E64B-4CAA-BD41-CBE6C0F45CC3}" dt="2021-09-18T04:17:57.073" v="1701" actId="26606"/>
          <ac:spMkLst>
            <pc:docMk/>
            <pc:sldMk cId="1949577601" sldId="264"/>
            <ac:spMk id="4" creationId="{00000000-0000-0000-0000-000000000000}"/>
          </ac:spMkLst>
        </pc:spChg>
        <pc:spChg chg="add del mod">
          <ac:chgData name="Wei-Jung Tseng" userId="43860473-0398-4a69-a820-88c39892e67f" providerId="ADAL" clId="{E230044C-E64B-4CAA-BD41-CBE6C0F45CC3}" dt="2021-09-18T04:17:57.073" v="1701" actId="26606"/>
          <ac:spMkLst>
            <pc:docMk/>
            <pc:sldMk cId="1949577601" sldId="264"/>
            <ac:spMk id="5" creationId="{5526988D-4144-4681-862D-B4D738CDDCDE}"/>
          </ac:spMkLst>
        </pc:spChg>
        <pc:graphicFrameChg chg="del">
          <ac:chgData name="Wei-Jung Tseng" userId="43860473-0398-4a69-a820-88c39892e67f" providerId="ADAL" clId="{E230044C-E64B-4CAA-BD41-CBE6C0F45CC3}" dt="2021-09-18T04:17:14.736" v="1696" actId="478"/>
          <ac:graphicFrameMkLst>
            <pc:docMk/>
            <pc:sldMk cId="1949577601" sldId="264"/>
            <ac:graphicFrameMk id="10" creationId="{00000000-0000-0000-0000-000000000000}"/>
          </ac:graphicFrameMkLst>
        </pc:graphicFrameChg>
        <pc:picChg chg="add mod">
          <ac:chgData name="Wei-Jung Tseng" userId="43860473-0398-4a69-a820-88c39892e67f" providerId="ADAL" clId="{E230044C-E64B-4CAA-BD41-CBE6C0F45CC3}" dt="2021-09-18T04:18:03.319" v="1702" actId="27614"/>
          <ac:picMkLst>
            <pc:docMk/>
            <pc:sldMk cId="1949577601" sldId="264"/>
            <ac:picMk id="7" creationId="{7D6ACA38-F1ED-42CE-BFC5-547345351F1E}"/>
          </ac:picMkLst>
        </pc:picChg>
      </pc:sldChg>
      <pc:sldChg chg="addSp delSp modSp mod modClrScheme chgLayout">
        <pc:chgData name="Wei-Jung Tseng" userId="43860473-0398-4a69-a820-88c39892e67f" providerId="ADAL" clId="{E230044C-E64B-4CAA-BD41-CBE6C0F45CC3}" dt="2021-09-18T03:37:05.105" v="88" actId="22"/>
        <pc:sldMkLst>
          <pc:docMk/>
          <pc:sldMk cId="3053388791" sldId="265"/>
        </pc:sldMkLst>
        <pc:spChg chg="mod">
          <ac:chgData name="Wei-Jung Tseng" userId="43860473-0398-4a69-a820-88c39892e67f" providerId="ADAL" clId="{E230044C-E64B-4CAA-BD41-CBE6C0F45CC3}" dt="2021-09-18T03:34:48.151" v="76" actId="122"/>
          <ac:spMkLst>
            <pc:docMk/>
            <pc:sldMk cId="3053388791" sldId="265"/>
            <ac:spMk id="2" creationId="{00000000-0000-0000-0000-000000000000}"/>
          </ac:spMkLst>
        </pc:spChg>
        <pc:spChg chg="del mod">
          <ac:chgData name="Wei-Jung Tseng" userId="43860473-0398-4a69-a820-88c39892e67f" providerId="ADAL" clId="{E230044C-E64B-4CAA-BD41-CBE6C0F45CC3}" dt="2021-09-18T03:34:33.972" v="73" actId="478"/>
          <ac:spMkLst>
            <pc:docMk/>
            <pc:sldMk cId="3053388791" sldId="265"/>
            <ac:spMk id="3" creationId="{00000000-0000-0000-0000-000000000000}"/>
          </ac:spMkLst>
        </pc:spChg>
        <pc:spChg chg="add del mod">
          <ac:chgData name="Wei-Jung Tseng" userId="43860473-0398-4a69-a820-88c39892e67f" providerId="ADAL" clId="{E230044C-E64B-4CAA-BD41-CBE6C0F45CC3}" dt="2021-09-18T03:34:36.452" v="74" actId="478"/>
          <ac:spMkLst>
            <pc:docMk/>
            <pc:sldMk cId="3053388791" sldId="265"/>
            <ac:spMk id="11" creationId="{B1AC756E-94D0-4ACB-B3C6-07E95999BE12}"/>
          </ac:spMkLst>
        </pc:spChg>
        <pc:spChg chg="add del mod">
          <ac:chgData name="Wei-Jung Tseng" userId="43860473-0398-4a69-a820-88c39892e67f" providerId="ADAL" clId="{E230044C-E64B-4CAA-BD41-CBE6C0F45CC3}" dt="2021-09-18T03:31:05.178" v="11" actId="26606"/>
          <ac:spMkLst>
            <pc:docMk/>
            <pc:sldMk cId="3053388791" sldId="265"/>
            <ac:spMk id="14" creationId="{4986611B-699B-4C17-8AF9-A2CE0BE3E5DF}"/>
          </ac:spMkLst>
        </pc:spChg>
        <pc:spChg chg="add del mod">
          <ac:chgData name="Wei-Jung Tseng" userId="43860473-0398-4a69-a820-88c39892e67f" providerId="ADAL" clId="{E230044C-E64B-4CAA-BD41-CBE6C0F45CC3}" dt="2021-09-18T03:31:05.178" v="11" actId="26606"/>
          <ac:spMkLst>
            <pc:docMk/>
            <pc:sldMk cId="3053388791" sldId="265"/>
            <ac:spMk id="16" creationId="{720EE38E-0FB8-4E54-8275-C3902BA218A2}"/>
          </ac:spMkLst>
        </pc:spChg>
        <pc:picChg chg="mod">
          <ac:chgData name="Wei-Jung Tseng" userId="43860473-0398-4a69-a820-88c39892e67f" providerId="ADAL" clId="{E230044C-E64B-4CAA-BD41-CBE6C0F45CC3}" dt="2021-09-18T03:34:45.180" v="75" actId="1076"/>
          <ac:picMkLst>
            <pc:docMk/>
            <pc:sldMk cId="3053388791" sldId="265"/>
            <ac:picMk id="9" creationId="{788C03C2-9323-4997-8832-7E79F5E7BEA3}"/>
          </ac:picMkLst>
        </pc:picChg>
        <pc:picChg chg="add del mod">
          <ac:chgData name="Wei-Jung Tseng" userId="43860473-0398-4a69-a820-88c39892e67f" providerId="ADAL" clId="{E230044C-E64B-4CAA-BD41-CBE6C0F45CC3}" dt="2021-09-18T03:36:29.851" v="84" actId="22"/>
          <ac:picMkLst>
            <pc:docMk/>
            <pc:sldMk cId="3053388791" sldId="265"/>
            <ac:picMk id="13" creationId="{3C66B5FB-1308-4ACB-BC3E-A0658CFCBDA2}"/>
          </ac:picMkLst>
        </pc:picChg>
        <pc:picChg chg="add del mod">
          <ac:chgData name="Wei-Jung Tseng" userId="43860473-0398-4a69-a820-88c39892e67f" providerId="ADAL" clId="{E230044C-E64B-4CAA-BD41-CBE6C0F45CC3}" dt="2021-09-18T03:36:28.433" v="82" actId="22"/>
          <ac:picMkLst>
            <pc:docMk/>
            <pc:sldMk cId="3053388791" sldId="265"/>
            <ac:picMk id="17" creationId="{52234477-B757-4647-8143-5D069FF0D929}"/>
          </ac:picMkLst>
        </pc:picChg>
        <pc:picChg chg="add del mod">
          <ac:chgData name="Wei-Jung Tseng" userId="43860473-0398-4a69-a820-88c39892e67f" providerId="ADAL" clId="{E230044C-E64B-4CAA-BD41-CBE6C0F45CC3}" dt="2021-09-18T03:37:05.105" v="88" actId="22"/>
          <ac:picMkLst>
            <pc:docMk/>
            <pc:sldMk cId="3053388791" sldId="265"/>
            <ac:picMk id="19" creationId="{8C6E48D2-B3F5-484F-BDA2-441F40D25A09}"/>
          </ac:picMkLst>
        </pc:picChg>
      </pc:sldChg>
      <pc:sldChg chg="modSp mod">
        <pc:chgData name="Wei-Jung Tseng" userId="43860473-0398-4a69-a820-88c39892e67f" providerId="ADAL" clId="{E230044C-E64B-4CAA-BD41-CBE6C0F45CC3}" dt="2021-09-18T03:43:28.411" v="250" actId="20577"/>
        <pc:sldMkLst>
          <pc:docMk/>
          <pc:sldMk cId="2905083717" sldId="266"/>
        </pc:sldMkLst>
        <pc:spChg chg="mod">
          <ac:chgData name="Wei-Jung Tseng" userId="43860473-0398-4a69-a820-88c39892e67f" providerId="ADAL" clId="{E230044C-E64B-4CAA-BD41-CBE6C0F45CC3}" dt="2021-09-18T03:38:29.739" v="118" actId="20577"/>
          <ac:spMkLst>
            <pc:docMk/>
            <pc:sldMk cId="2905083717" sldId="266"/>
            <ac:spMk id="2" creationId="{00000000-0000-0000-0000-000000000000}"/>
          </ac:spMkLst>
        </pc:spChg>
        <pc:spChg chg="mod">
          <ac:chgData name="Wei-Jung Tseng" userId="43860473-0398-4a69-a820-88c39892e67f" providerId="ADAL" clId="{E230044C-E64B-4CAA-BD41-CBE6C0F45CC3}" dt="2021-09-18T03:43:28.411" v="250" actId="20577"/>
          <ac:spMkLst>
            <pc:docMk/>
            <pc:sldMk cId="2905083717" sldId="266"/>
            <ac:spMk id="3" creationId="{00000000-0000-0000-0000-000000000000}"/>
          </ac:spMkLst>
        </pc:spChg>
      </pc:sldChg>
      <pc:sldChg chg="modSp mod">
        <pc:chgData name="Wei-Jung Tseng" userId="43860473-0398-4a69-a820-88c39892e67f" providerId="ADAL" clId="{E230044C-E64B-4CAA-BD41-CBE6C0F45CC3}" dt="2021-09-18T15:03:25.721" v="2302" actId="20577"/>
        <pc:sldMkLst>
          <pc:docMk/>
          <pc:sldMk cId="2598391320" sldId="267"/>
        </pc:sldMkLst>
        <pc:spChg chg="mod">
          <ac:chgData name="Wei-Jung Tseng" userId="43860473-0398-4a69-a820-88c39892e67f" providerId="ADAL" clId="{E230044C-E64B-4CAA-BD41-CBE6C0F45CC3}" dt="2021-09-18T04:23:18.245" v="1728" actId="20577"/>
          <ac:spMkLst>
            <pc:docMk/>
            <pc:sldMk cId="2598391320" sldId="267"/>
            <ac:spMk id="2" creationId="{00000000-0000-0000-0000-000000000000}"/>
          </ac:spMkLst>
        </pc:spChg>
        <pc:spChg chg="mod">
          <ac:chgData name="Wei-Jung Tseng" userId="43860473-0398-4a69-a820-88c39892e67f" providerId="ADAL" clId="{E230044C-E64B-4CAA-BD41-CBE6C0F45CC3}" dt="2021-09-18T05:08:10.683" v="1975" actId="20577"/>
          <ac:spMkLst>
            <pc:docMk/>
            <pc:sldMk cId="2598391320" sldId="267"/>
            <ac:spMk id="3" creationId="{00000000-0000-0000-0000-000000000000}"/>
          </ac:spMkLst>
        </pc:spChg>
        <pc:graphicFrameChg chg="mod modGraphic">
          <ac:chgData name="Wei-Jung Tseng" userId="43860473-0398-4a69-a820-88c39892e67f" providerId="ADAL" clId="{E230044C-E64B-4CAA-BD41-CBE6C0F45CC3}" dt="2021-09-18T15:03:25.721" v="2302" actId="20577"/>
          <ac:graphicFrameMkLst>
            <pc:docMk/>
            <pc:sldMk cId="2598391320" sldId="267"/>
            <ac:graphicFrameMk id="5" creationId="{00000000-0000-0000-0000-000000000000}"/>
          </ac:graphicFrameMkLst>
        </pc:graphicFrameChg>
      </pc:sldChg>
      <pc:sldChg chg="modSp del mod">
        <pc:chgData name="Wei-Jung Tseng" userId="43860473-0398-4a69-a820-88c39892e67f" providerId="ADAL" clId="{E230044C-E64B-4CAA-BD41-CBE6C0F45CC3}" dt="2021-09-18T05:08:57.593" v="1983" actId="47"/>
        <pc:sldMkLst>
          <pc:docMk/>
          <pc:sldMk cId="2993111047" sldId="268"/>
        </pc:sldMkLst>
        <pc:spChg chg="mod">
          <ac:chgData name="Wei-Jung Tseng" userId="43860473-0398-4a69-a820-88c39892e67f" providerId="ADAL" clId="{E230044C-E64B-4CAA-BD41-CBE6C0F45CC3}" dt="2021-09-18T05:08:46.205" v="1982" actId="1076"/>
          <ac:spMkLst>
            <pc:docMk/>
            <pc:sldMk cId="2993111047" sldId="268"/>
            <ac:spMk id="2" creationId="{00000000-0000-0000-0000-000000000000}"/>
          </ac:spMkLst>
        </pc:spChg>
      </pc:sldChg>
      <pc:sldChg chg="del">
        <pc:chgData name="Wei-Jung Tseng" userId="43860473-0398-4a69-a820-88c39892e67f" providerId="ADAL" clId="{E230044C-E64B-4CAA-BD41-CBE6C0F45CC3}" dt="2021-09-18T05:20:20.352" v="2299" actId="47"/>
        <pc:sldMkLst>
          <pc:docMk/>
          <pc:sldMk cId="4078798235" sldId="269"/>
        </pc:sldMkLst>
      </pc:sldChg>
      <pc:sldChg chg="del">
        <pc:chgData name="Wei-Jung Tseng" userId="43860473-0398-4a69-a820-88c39892e67f" providerId="ADAL" clId="{E230044C-E64B-4CAA-BD41-CBE6C0F45CC3}" dt="2021-09-18T05:20:21.252" v="2300" actId="47"/>
        <pc:sldMkLst>
          <pc:docMk/>
          <pc:sldMk cId="1864551520" sldId="270"/>
        </pc:sldMkLst>
      </pc:sldChg>
      <pc:sldChg chg="del">
        <pc:chgData name="Wei-Jung Tseng" userId="43860473-0398-4a69-a820-88c39892e67f" providerId="ADAL" clId="{E230044C-E64B-4CAA-BD41-CBE6C0F45CC3}" dt="2021-09-18T05:20:22.316" v="2301" actId="47"/>
        <pc:sldMkLst>
          <pc:docMk/>
          <pc:sldMk cId="242861733" sldId="271"/>
        </pc:sldMkLst>
      </pc:sldChg>
      <pc:sldChg chg="modSp add mod">
        <pc:chgData name="Wei-Jung Tseng" userId="43860473-0398-4a69-a820-88c39892e67f" providerId="ADAL" clId="{E230044C-E64B-4CAA-BD41-CBE6C0F45CC3}" dt="2021-09-18T04:04:10.200" v="1301" actId="20577"/>
        <pc:sldMkLst>
          <pc:docMk/>
          <pc:sldMk cId="3961178163" sldId="272"/>
        </pc:sldMkLst>
        <pc:spChg chg="mod">
          <ac:chgData name="Wei-Jung Tseng" userId="43860473-0398-4a69-a820-88c39892e67f" providerId="ADAL" clId="{E230044C-E64B-4CAA-BD41-CBE6C0F45CC3}" dt="2021-09-18T03:55:34.601" v="910" actId="20577"/>
          <ac:spMkLst>
            <pc:docMk/>
            <pc:sldMk cId="3961178163" sldId="272"/>
            <ac:spMk id="2" creationId="{00000000-0000-0000-0000-000000000000}"/>
          </ac:spMkLst>
        </pc:spChg>
        <pc:spChg chg="mod">
          <ac:chgData name="Wei-Jung Tseng" userId="43860473-0398-4a69-a820-88c39892e67f" providerId="ADAL" clId="{E230044C-E64B-4CAA-BD41-CBE6C0F45CC3}" dt="2021-09-18T04:04:10.200" v="1301" actId="20577"/>
          <ac:spMkLst>
            <pc:docMk/>
            <pc:sldMk cId="3961178163" sldId="272"/>
            <ac:spMk id="3" creationId="{00000000-0000-0000-0000-000000000000}"/>
          </ac:spMkLst>
        </pc:spChg>
      </pc:sldChg>
      <pc:sldChg chg="modSp add mod addCm delCm">
        <pc:chgData name="Wei-Jung Tseng" userId="43860473-0398-4a69-a820-88c39892e67f" providerId="ADAL" clId="{E230044C-E64B-4CAA-BD41-CBE6C0F45CC3}" dt="2021-09-18T04:08:41.080" v="1437" actId="20577"/>
        <pc:sldMkLst>
          <pc:docMk/>
          <pc:sldMk cId="23464555" sldId="273"/>
        </pc:sldMkLst>
        <pc:spChg chg="mod">
          <ac:chgData name="Wei-Jung Tseng" userId="43860473-0398-4a69-a820-88c39892e67f" providerId="ADAL" clId="{E230044C-E64B-4CAA-BD41-CBE6C0F45CC3}" dt="2021-09-18T03:46:39.212" v="368" actId="20577"/>
          <ac:spMkLst>
            <pc:docMk/>
            <pc:sldMk cId="23464555" sldId="273"/>
            <ac:spMk id="2" creationId="{00000000-0000-0000-0000-000000000000}"/>
          </ac:spMkLst>
        </pc:spChg>
        <pc:spChg chg="mod">
          <ac:chgData name="Wei-Jung Tseng" userId="43860473-0398-4a69-a820-88c39892e67f" providerId="ADAL" clId="{E230044C-E64B-4CAA-BD41-CBE6C0F45CC3}" dt="2021-09-18T04:08:41.080" v="1437" actId="20577"/>
          <ac:spMkLst>
            <pc:docMk/>
            <pc:sldMk cId="23464555" sldId="273"/>
            <ac:spMk id="3" creationId="{00000000-0000-0000-0000-000000000000}"/>
          </ac:spMkLst>
        </pc:spChg>
      </pc:sldChg>
      <pc:sldChg chg="add">
        <pc:chgData name="Wei-Jung Tseng" userId="43860473-0398-4a69-a820-88c39892e67f" providerId="ADAL" clId="{E230044C-E64B-4CAA-BD41-CBE6C0F45CC3}" dt="2021-09-18T03:55:27.062" v="900" actId="2890"/>
        <pc:sldMkLst>
          <pc:docMk/>
          <pc:sldMk cId="813926152" sldId="274"/>
        </pc:sldMkLst>
      </pc:sldChg>
      <pc:sldChg chg="modSp add mod">
        <pc:chgData name="Wei-Jung Tseng" userId="43860473-0398-4a69-a820-88c39892e67f" providerId="ADAL" clId="{E230044C-E64B-4CAA-BD41-CBE6C0F45CC3}" dt="2021-09-18T04:16:15.463" v="1659" actId="403"/>
        <pc:sldMkLst>
          <pc:docMk/>
          <pc:sldMk cId="3555643082" sldId="275"/>
        </pc:sldMkLst>
        <pc:spChg chg="mod">
          <ac:chgData name="Wei-Jung Tseng" userId="43860473-0398-4a69-a820-88c39892e67f" providerId="ADAL" clId="{E230044C-E64B-4CAA-BD41-CBE6C0F45CC3}" dt="2021-09-18T04:06:15.977" v="1316" actId="20577"/>
          <ac:spMkLst>
            <pc:docMk/>
            <pc:sldMk cId="3555643082" sldId="275"/>
            <ac:spMk id="2" creationId="{00000000-0000-0000-0000-000000000000}"/>
          </ac:spMkLst>
        </pc:spChg>
        <pc:spChg chg="mod">
          <ac:chgData name="Wei-Jung Tseng" userId="43860473-0398-4a69-a820-88c39892e67f" providerId="ADAL" clId="{E230044C-E64B-4CAA-BD41-CBE6C0F45CC3}" dt="2021-09-18T04:16:15.463" v="1659" actId="403"/>
          <ac:spMkLst>
            <pc:docMk/>
            <pc:sldMk cId="3555643082" sldId="275"/>
            <ac:spMk id="3" creationId="{00000000-0000-0000-0000-000000000000}"/>
          </ac:spMkLst>
        </pc:spChg>
      </pc:sldChg>
      <pc:sldChg chg="addSp modSp add del mod modClrScheme chgLayout">
        <pc:chgData name="Wei-Jung Tseng" userId="43860473-0398-4a69-a820-88c39892e67f" providerId="ADAL" clId="{E230044C-E64B-4CAA-BD41-CBE6C0F45CC3}" dt="2021-09-18T05:16:01.772" v="2170" actId="47"/>
        <pc:sldMkLst>
          <pc:docMk/>
          <pc:sldMk cId="2566171924" sldId="276"/>
        </pc:sldMkLst>
        <pc:spChg chg="mod">
          <ac:chgData name="Wei-Jung Tseng" userId="43860473-0398-4a69-a820-88c39892e67f" providerId="ADAL" clId="{E230044C-E64B-4CAA-BD41-CBE6C0F45CC3}" dt="2021-09-18T05:10:10.697" v="1994" actId="26606"/>
          <ac:spMkLst>
            <pc:docMk/>
            <pc:sldMk cId="2566171924" sldId="276"/>
            <ac:spMk id="2" creationId="{00000000-0000-0000-0000-000000000000}"/>
          </ac:spMkLst>
        </pc:spChg>
        <pc:spChg chg="mod">
          <ac:chgData name="Wei-Jung Tseng" userId="43860473-0398-4a69-a820-88c39892e67f" providerId="ADAL" clId="{E230044C-E64B-4CAA-BD41-CBE6C0F45CC3}" dt="2021-09-18T05:13:30.554" v="2091" actId="20577"/>
          <ac:spMkLst>
            <pc:docMk/>
            <pc:sldMk cId="2566171924" sldId="276"/>
            <ac:spMk id="3" creationId="{00000000-0000-0000-0000-000000000000}"/>
          </ac:spMkLst>
        </pc:spChg>
        <pc:picChg chg="add mod">
          <ac:chgData name="Wei-Jung Tseng" userId="43860473-0398-4a69-a820-88c39892e67f" providerId="ADAL" clId="{E230044C-E64B-4CAA-BD41-CBE6C0F45CC3}" dt="2021-09-18T05:11:15.636" v="2003" actId="1076"/>
          <ac:picMkLst>
            <pc:docMk/>
            <pc:sldMk cId="2566171924" sldId="276"/>
            <ac:picMk id="5" creationId="{E393E5B6-E50D-4E04-9D32-92596519B5A2}"/>
          </ac:picMkLst>
        </pc:picChg>
      </pc:sldChg>
      <pc:sldChg chg="modSp add mod">
        <pc:chgData name="Wei-Jung Tseng" userId="43860473-0398-4a69-a820-88c39892e67f" providerId="ADAL" clId="{E230044C-E64B-4CAA-BD41-CBE6C0F45CC3}" dt="2021-09-18T05:17:05.008" v="2179" actId="20577"/>
        <pc:sldMkLst>
          <pc:docMk/>
          <pc:sldMk cId="4268565727" sldId="277"/>
        </pc:sldMkLst>
        <pc:spChg chg="mod">
          <ac:chgData name="Wei-Jung Tseng" userId="43860473-0398-4a69-a820-88c39892e67f" providerId="ADAL" clId="{E230044C-E64B-4CAA-BD41-CBE6C0F45CC3}" dt="2021-09-18T05:17:05.008" v="2179" actId="20577"/>
          <ac:spMkLst>
            <pc:docMk/>
            <pc:sldMk cId="4268565727" sldId="277"/>
            <ac:spMk id="3" creationId="{00000000-0000-0000-0000-000000000000}"/>
          </ac:spMkLst>
        </pc:spChg>
      </pc:sldChg>
      <pc:sldChg chg="modSp add mod ord">
        <pc:chgData name="Wei-Jung Tseng" userId="43860473-0398-4a69-a820-88c39892e67f" providerId="ADAL" clId="{E230044C-E64B-4CAA-BD41-CBE6C0F45CC3}" dt="2021-09-18T05:18:36.578" v="2245" actId="20577"/>
        <pc:sldMkLst>
          <pc:docMk/>
          <pc:sldMk cId="857072307" sldId="278"/>
        </pc:sldMkLst>
        <pc:spChg chg="mod">
          <ac:chgData name="Wei-Jung Tseng" userId="43860473-0398-4a69-a820-88c39892e67f" providerId="ADAL" clId="{E230044C-E64B-4CAA-BD41-CBE6C0F45CC3}" dt="2021-09-18T05:17:45.258" v="2232" actId="20577"/>
          <ac:spMkLst>
            <pc:docMk/>
            <pc:sldMk cId="857072307" sldId="278"/>
            <ac:spMk id="2" creationId="{00000000-0000-0000-0000-000000000000}"/>
          </ac:spMkLst>
        </pc:spChg>
        <pc:spChg chg="mod">
          <ac:chgData name="Wei-Jung Tseng" userId="43860473-0398-4a69-a820-88c39892e67f" providerId="ADAL" clId="{E230044C-E64B-4CAA-BD41-CBE6C0F45CC3}" dt="2021-09-18T05:18:36.578" v="2245" actId="20577"/>
          <ac:spMkLst>
            <pc:docMk/>
            <pc:sldMk cId="857072307" sldId="278"/>
            <ac:spMk id="3" creationId="{00000000-0000-0000-0000-000000000000}"/>
          </ac:spMkLst>
        </pc:spChg>
      </pc:sldChg>
      <pc:sldChg chg="add del">
        <pc:chgData name="Wei-Jung Tseng" userId="43860473-0398-4a69-a820-88c39892e67f" providerId="ADAL" clId="{E230044C-E64B-4CAA-BD41-CBE6C0F45CC3}" dt="2021-09-18T05:17:53.611" v="2234"/>
        <pc:sldMkLst>
          <pc:docMk/>
          <pc:sldMk cId="2251979546" sldId="279"/>
        </pc:sldMkLst>
      </pc:sldChg>
      <pc:sldChg chg="modSp add mod">
        <pc:chgData name="Wei-Jung Tseng" userId="43860473-0398-4a69-a820-88c39892e67f" providerId="ADAL" clId="{E230044C-E64B-4CAA-BD41-CBE6C0F45CC3}" dt="2021-09-18T05:20:14.177" v="2298" actId="20577"/>
        <pc:sldMkLst>
          <pc:docMk/>
          <pc:sldMk cId="3734605194" sldId="279"/>
        </pc:sldMkLst>
        <pc:spChg chg="mod">
          <ac:chgData name="Wei-Jung Tseng" userId="43860473-0398-4a69-a820-88c39892e67f" providerId="ADAL" clId="{E230044C-E64B-4CAA-BD41-CBE6C0F45CC3}" dt="2021-09-18T05:19:08.497" v="2271" actId="20577"/>
          <ac:spMkLst>
            <pc:docMk/>
            <pc:sldMk cId="3734605194" sldId="279"/>
            <ac:spMk id="2" creationId="{00000000-0000-0000-0000-000000000000}"/>
          </ac:spMkLst>
        </pc:spChg>
        <pc:spChg chg="mod">
          <ac:chgData name="Wei-Jung Tseng" userId="43860473-0398-4a69-a820-88c39892e67f" providerId="ADAL" clId="{E230044C-E64B-4CAA-BD41-CBE6C0F45CC3}" dt="2021-09-18T05:20:14.177" v="2298" actId="20577"/>
          <ac:spMkLst>
            <pc:docMk/>
            <pc:sldMk cId="3734605194" sldId="279"/>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DE8356-FFDA-4E74-B804-79023C7DD259}" type="datetimeFigureOut">
              <a:rPr lang="en-US" smtClean="0"/>
              <a:t>9/18/2021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CB32D8-F2D2-4D01-80A9-88F3B128AE75}" type="slidenum">
              <a:rPr lang="en-US" smtClean="0"/>
              <a:t>‹#›</a:t>
            </a:fld>
            <a:endParaRPr lang="en-US"/>
          </a:p>
        </p:txBody>
      </p:sp>
    </p:spTree>
    <p:extLst>
      <p:ext uri="{BB962C8B-B14F-4D97-AF65-F5344CB8AC3E}">
        <p14:creationId xmlns:p14="http://schemas.microsoft.com/office/powerpoint/2010/main" val="219084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DDCE7-616C-4285-A468-7301F171BC93}" type="datetimeFigureOut">
              <a:rPr lang="en-US" smtClean="0"/>
              <a:t>9/18/2021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1D8F7-2BDD-4C56-98AF-2E212EF349F3}" type="slidenum">
              <a:rPr lang="en-US" smtClean="0"/>
              <a:t>‹#›</a:t>
            </a:fld>
            <a:endParaRPr lang="en-US"/>
          </a:p>
        </p:txBody>
      </p:sp>
    </p:spTree>
    <p:extLst>
      <p:ext uri="{BB962C8B-B14F-4D97-AF65-F5344CB8AC3E}">
        <p14:creationId xmlns:p14="http://schemas.microsoft.com/office/powerpoint/2010/main" val="210761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304801"/>
            <a:ext cx="5486400" cy="2514599"/>
          </a:xfrm>
        </p:spPr>
        <p:txBody>
          <a:bodyPr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5638800" y="2895600"/>
            <a:ext cx="5486400" cy="914400"/>
          </a:xfrm>
        </p:spPr>
        <p:txBody>
          <a:bodyPr/>
          <a:lstStyle>
            <a:lvl1pPr marL="0" indent="0" algn="l">
              <a:spcBef>
                <a:spcPts val="1200"/>
              </a:spcBef>
              <a:buNone/>
              <a:defRPr sz="2400">
                <a:solidFill>
                  <a:schemeClr val="bg2">
                    <a:lumMod val="25000"/>
                    <a:lumOff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2053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9/18/2021</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17451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365125"/>
            <a:ext cx="1828800" cy="5654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65125"/>
            <a:ext cx="8001000" cy="5654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9/18/2021</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4737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9/18/2021</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27300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450" y="1676401"/>
            <a:ext cx="10058400" cy="1752600"/>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1060450" y="3581400"/>
            <a:ext cx="10058400" cy="1143000"/>
          </a:xfrm>
        </p:spPr>
        <p:txBody>
          <a:bodyPr/>
          <a:lstStyle>
            <a:lvl1pPr marL="0" indent="0">
              <a:spcBef>
                <a:spcPts val="1200"/>
              </a:spcBef>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9/18/2021</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1566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7888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62EC29-B8C5-4C7A-B6DA-418494D5CB21}" type="datetimeFigureOut">
              <a:rPr lang="en-US" smtClean="0"/>
              <a:t>9/18/2021</a:t>
            </a:fld>
            <a:endParaRPr lang="en-US"/>
          </a:p>
        </p:txBody>
      </p:sp>
      <p:sp>
        <p:nvSpPr>
          <p:cNvPr id="7" name="Slide Number Placeholder 6"/>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39025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7888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62EC29-B8C5-4C7A-B6DA-418494D5CB21}" type="datetimeFigureOut">
              <a:rPr lang="en-US" smtClean="0"/>
              <a:t>9/18/2021</a:t>
            </a:fld>
            <a:endParaRPr lang="en-US"/>
          </a:p>
        </p:txBody>
      </p:sp>
      <p:sp>
        <p:nvSpPr>
          <p:cNvPr id="9" name="Slide Number Placeholder 8"/>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69242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62EC29-B8C5-4C7A-B6DA-418494D5CB21}" type="datetimeFigureOut">
              <a:rPr lang="en-US" smtClean="0"/>
              <a:t>9/18/2021</a:t>
            </a:fld>
            <a:endParaRPr lang="en-US"/>
          </a:p>
        </p:txBody>
      </p:sp>
      <p:sp>
        <p:nvSpPr>
          <p:cNvPr id="5" name="Slide Number Placeholder 4"/>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81093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762EC29-B8C5-4C7A-B6DA-418494D5CB21}" type="datetimeFigureOut">
              <a:rPr lang="en-US" smtClean="0"/>
              <a:t>9/18/2021</a:t>
            </a:fld>
            <a:endParaRPr lang="en-US"/>
          </a:p>
        </p:txBody>
      </p:sp>
      <p:sp>
        <p:nvSpPr>
          <p:cNvPr id="4" name="Slide Number Placeholder 3"/>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235120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7467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609600" y="838200"/>
            <a:ext cx="6172200" cy="518160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2"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7959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7239000" cy="6858000"/>
          </a:xfrm>
          <a:solidFill>
            <a:schemeClr val="bg1"/>
          </a:solidFill>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1"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p:cNvSpPr/>
          <p:nvPr/>
        </p:nvSpPr>
        <p:spPr>
          <a:xfrm>
            <a:off x="7239000" y="0"/>
            <a:ext cx="228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11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304800"/>
            <a:ext cx="100584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66800" y="1676400"/>
            <a:ext cx="100584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070918" y="6392562"/>
            <a:ext cx="7082481" cy="180976"/>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534400" y="6392562"/>
            <a:ext cx="12954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3762EC29-B8C5-4C7A-B6DA-418494D5CB21}" type="datetimeFigureOut">
              <a:rPr lang="en-US" smtClean="0"/>
              <a:pPr/>
              <a:t>9/18/2021</a:t>
            </a:fld>
            <a:endParaRPr lang="en-US"/>
          </a:p>
        </p:txBody>
      </p:sp>
      <p:sp>
        <p:nvSpPr>
          <p:cNvPr id="6" name="Slide Number Placeholder 5"/>
          <p:cNvSpPr>
            <a:spLocks noGrp="1"/>
          </p:cNvSpPr>
          <p:nvPr>
            <p:ph type="sldNum" sz="quarter" idx="4"/>
          </p:nvPr>
        </p:nvSpPr>
        <p:spPr>
          <a:xfrm>
            <a:off x="10058400" y="6392562"/>
            <a:ext cx="10668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F9043838-BFF5-400C-B067-3DF4A5F395D6}" type="slidenum">
              <a:rPr lang="en-US" smtClean="0"/>
              <a:pPr/>
              <a:t>‹#›</a:t>
            </a:fld>
            <a:endParaRPr lang="en-US"/>
          </a:p>
        </p:txBody>
      </p:sp>
    </p:spTree>
    <p:extLst>
      <p:ext uri="{BB962C8B-B14F-4D97-AF65-F5344CB8AC3E}">
        <p14:creationId xmlns:p14="http://schemas.microsoft.com/office/powerpoint/2010/main" val="256920951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838200"/>
            <a:ext cx="6553200" cy="1981200"/>
          </a:xfrm>
        </p:spPr>
        <p:txBody>
          <a:bodyPr>
            <a:noAutofit/>
          </a:bodyPr>
          <a:lstStyle/>
          <a:p>
            <a:r>
              <a:rPr lang="en-US" sz="3200" dirty="0"/>
              <a:t>Springboard Data Science Career Track - Capstone Project 3</a:t>
            </a:r>
          </a:p>
        </p:txBody>
      </p:sp>
      <p:sp>
        <p:nvSpPr>
          <p:cNvPr id="3" name="Subtitle 2"/>
          <p:cNvSpPr>
            <a:spLocks noGrp="1"/>
          </p:cNvSpPr>
          <p:nvPr>
            <p:ph type="subTitle" idx="1"/>
          </p:nvPr>
        </p:nvSpPr>
        <p:spPr/>
        <p:txBody>
          <a:bodyPr>
            <a:normAutofit/>
          </a:bodyPr>
          <a:lstStyle/>
          <a:p>
            <a:pPr algn="l"/>
            <a:r>
              <a:rPr lang="en-US" sz="2800" i="1" dirty="0">
                <a:solidFill>
                  <a:schemeClr val="accent4">
                    <a:lumMod val="50000"/>
                    <a:lumOff val="50000"/>
                  </a:schemeClr>
                </a:solidFill>
                <a:ea typeface="+mj-ea"/>
                <a:cs typeface="+mj-cs"/>
              </a:rPr>
              <a:t>NBA: Prediction of Game Winners</a:t>
            </a:r>
          </a:p>
        </p:txBody>
      </p:sp>
      <p:sp>
        <p:nvSpPr>
          <p:cNvPr id="4" name="TextBox 3">
            <a:extLst>
              <a:ext uri="{FF2B5EF4-FFF2-40B4-BE49-F238E27FC236}">
                <a16:creationId xmlns:a16="http://schemas.microsoft.com/office/drawing/2014/main" id="{04B5C827-2089-4ECE-95EB-BFC73AB3011F}"/>
              </a:ext>
            </a:extLst>
          </p:cNvPr>
          <p:cNvSpPr txBox="1"/>
          <p:nvPr/>
        </p:nvSpPr>
        <p:spPr>
          <a:xfrm>
            <a:off x="9448800" y="3429000"/>
            <a:ext cx="2057400" cy="646331"/>
          </a:xfrm>
          <a:prstGeom prst="rect">
            <a:avLst/>
          </a:prstGeom>
          <a:noFill/>
        </p:spPr>
        <p:txBody>
          <a:bodyPr wrap="square" rtlCol="0">
            <a:spAutoFit/>
          </a:bodyPr>
          <a:lstStyle/>
          <a:p>
            <a:r>
              <a:rPr lang="en-US" dirty="0"/>
              <a:t>Weijung Tseng 09/01/2021</a:t>
            </a:r>
          </a:p>
        </p:txBody>
      </p:sp>
    </p:spTree>
    <p:extLst>
      <p:ext uri="{BB962C8B-B14F-4D97-AF65-F5344CB8AC3E}">
        <p14:creationId xmlns:p14="http://schemas.microsoft.com/office/powerpoint/2010/main" val="5760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10058400" cy="1143000"/>
          </a:xfrm>
        </p:spPr>
        <p:txBody>
          <a:bodyPr anchor="b">
            <a:normAutofit/>
          </a:bodyPr>
          <a:lstStyle/>
          <a:p>
            <a:r>
              <a:rPr lang="en-US" dirty="0"/>
              <a:t>Results</a:t>
            </a:r>
          </a:p>
        </p:txBody>
      </p:sp>
      <p:sp>
        <p:nvSpPr>
          <p:cNvPr id="3" name="Content Placeholder 2"/>
          <p:cNvSpPr>
            <a:spLocks noGrp="1"/>
          </p:cNvSpPr>
          <p:nvPr>
            <p:ph sz="half" idx="1"/>
          </p:nvPr>
        </p:nvSpPr>
        <p:spPr>
          <a:xfrm>
            <a:off x="1066800" y="1676401"/>
            <a:ext cx="4846320" cy="4343400"/>
          </a:xfrm>
        </p:spPr>
        <p:txBody>
          <a:bodyPr>
            <a:normAutofit fontScale="92500" lnSpcReduction="10000"/>
          </a:bodyPr>
          <a:lstStyle/>
          <a:p>
            <a:r>
              <a:rPr lang="en-US" sz="1900" dirty="0"/>
              <a:t>The highest accuracy of my model is at 68.4% comparing with the baseline at 55.0%. Both svc and logistic regression models tied at that percentage. Hyperparameter tuning didn’t help on accuracy. </a:t>
            </a:r>
          </a:p>
          <a:p>
            <a:r>
              <a:rPr lang="en-US" sz="1900" dirty="0"/>
              <a:t>Also, selecting more import features to build a new model didn’t help either.</a:t>
            </a:r>
          </a:p>
          <a:p>
            <a:r>
              <a:rPr lang="en-US" sz="1900" dirty="0"/>
              <a:t>Most important features:</a:t>
            </a:r>
          </a:p>
          <a:p>
            <a:pPr lvl="1"/>
            <a:r>
              <a:rPr lang="en-US" sz="1400" dirty="0" err="1"/>
              <a:t>season_PIE_Home</a:t>
            </a:r>
            <a:r>
              <a:rPr lang="en-US" sz="1400" dirty="0"/>
              <a:t> </a:t>
            </a:r>
          </a:p>
          <a:p>
            <a:pPr lvl="1"/>
            <a:r>
              <a:rPr lang="en-US" sz="1400" dirty="0" err="1"/>
              <a:t>season_Win_Ratio_Home</a:t>
            </a:r>
            <a:r>
              <a:rPr lang="en-US" sz="1400" dirty="0"/>
              <a:t>,</a:t>
            </a:r>
          </a:p>
          <a:p>
            <a:pPr lvl="1"/>
            <a:r>
              <a:rPr lang="en-US" sz="1400" dirty="0" err="1"/>
              <a:t>season_DREB_Home</a:t>
            </a:r>
            <a:endParaRPr lang="en-US" sz="1400" dirty="0"/>
          </a:p>
          <a:p>
            <a:r>
              <a:rPr lang="en-US" sz="1900" dirty="0"/>
              <a:t>“Home” stats are more important than “visitor” stats, and “season” stats are more important than “rolling” stats</a:t>
            </a:r>
          </a:p>
        </p:txBody>
      </p:sp>
      <p:pic>
        <p:nvPicPr>
          <p:cNvPr id="5" name="Picture 4" descr="Table&#10;&#10;Description automatically generated">
            <a:extLst>
              <a:ext uri="{FF2B5EF4-FFF2-40B4-BE49-F238E27FC236}">
                <a16:creationId xmlns:a16="http://schemas.microsoft.com/office/drawing/2014/main" id="{E393E5B6-E50D-4E04-9D32-92596519B5A2}"/>
              </a:ext>
            </a:extLst>
          </p:cNvPr>
          <p:cNvPicPr>
            <a:picLocks noChangeAspect="1"/>
          </p:cNvPicPr>
          <p:nvPr/>
        </p:nvPicPr>
        <p:blipFill>
          <a:blip r:embed="rId2"/>
          <a:stretch>
            <a:fillRect/>
          </a:stretch>
        </p:blipFill>
        <p:spPr>
          <a:xfrm>
            <a:off x="6172200" y="1676401"/>
            <a:ext cx="4846320" cy="2403265"/>
          </a:xfrm>
          <a:prstGeom prst="rect">
            <a:avLst/>
          </a:prstGeom>
          <a:noFill/>
        </p:spPr>
      </p:pic>
    </p:spTree>
    <p:extLst>
      <p:ext uri="{BB962C8B-B14F-4D97-AF65-F5344CB8AC3E}">
        <p14:creationId xmlns:p14="http://schemas.microsoft.com/office/powerpoint/2010/main" val="4268565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 for clients to use the findings</a:t>
            </a:r>
          </a:p>
        </p:txBody>
      </p:sp>
      <p:sp>
        <p:nvSpPr>
          <p:cNvPr id="3" name="Content Placeholder 2"/>
          <p:cNvSpPr>
            <a:spLocks noGrp="1"/>
          </p:cNvSpPr>
          <p:nvPr>
            <p:ph idx="1"/>
          </p:nvPr>
        </p:nvSpPr>
        <p:spPr/>
        <p:txBody>
          <a:bodyPr>
            <a:normAutofit/>
          </a:bodyPr>
          <a:lstStyle/>
          <a:p>
            <a:r>
              <a:rPr lang="en-US" sz="2000" dirty="0"/>
              <a:t>Season’s stats are more important comparing with rolling stats, so for a team to predict their game result, they should look at the whole season’s stats instead of recent stats. </a:t>
            </a:r>
          </a:p>
          <a:p>
            <a:r>
              <a:rPr lang="en-US" sz="2000" dirty="0"/>
              <a:t>Home team’s stats are more important than visitor team’s stats. And therefore, when a team play a home game, whether they win or not are more dependent on their own stats instead of their opponent’s.</a:t>
            </a:r>
          </a:p>
          <a:p>
            <a:r>
              <a:rPr lang="en-US" sz="2000" dirty="0"/>
              <a:t> The best accuracy I could get was still less than 70%, which means historical data still couldn’t explain game result more than 30% of the time. Players and coaches should get frustrated knowing the odds are against them because there are still rooms to turn things around. And people who put wager on game should pay closely attention on the first half of the game, they may consider bet on a different team at half time because if players are playing significantly different from their previous games, they are likely to change the game result</a:t>
            </a:r>
            <a:endParaRPr lang="en-US" sz="1600" dirty="0"/>
          </a:p>
        </p:txBody>
      </p:sp>
    </p:spTree>
    <p:extLst>
      <p:ext uri="{BB962C8B-B14F-4D97-AF65-F5344CB8AC3E}">
        <p14:creationId xmlns:p14="http://schemas.microsoft.com/office/powerpoint/2010/main" val="85707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Ideas for future studies</a:t>
            </a:r>
          </a:p>
        </p:txBody>
      </p:sp>
      <p:sp>
        <p:nvSpPr>
          <p:cNvPr id="3" name="Content Placeholder 2"/>
          <p:cNvSpPr>
            <a:spLocks noGrp="1"/>
          </p:cNvSpPr>
          <p:nvPr>
            <p:ph idx="1"/>
          </p:nvPr>
        </p:nvSpPr>
        <p:spPr/>
        <p:txBody>
          <a:bodyPr>
            <a:normAutofit/>
          </a:bodyPr>
          <a:lstStyle/>
          <a:p>
            <a:r>
              <a:rPr lang="en-US" dirty="0"/>
              <a:t>Future studies should look at each player’s stats as well. Rooster can vary from game to game due to injury or other reason and that should be put into consideration. </a:t>
            </a:r>
          </a:p>
          <a:p>
            <a:r>
              <a:rPr lang="en-US" dirty="0"/>
              <a:t>Player combination seems to matter as well, different players combination can contribute significantly different depend on whether they have good or bad atmosphere. </a:t>
            </a:r>
          </a:p>
          <a:p>
            <a:r>
              <a:rPr lang="en-US" dirty="0"/>
              <a:t>Officials matter sometimes because the way they officiate games may lead to different game result.</a:t>
            </a:r>
            <a:endParaRPr lang="en-US" sz="3200" dirty="0"/>
          </a:p>
        </p:txBody>
      </p:sp>
    </p:spTree>
    <p:extLst>
      <p:ext uri="{BB962C8B-B14F-4D97-AF65-F5344CB8AC3E}">
        <p14:creationId xmlns:p14="http://schemas.microsoft.com/office/powerpoint/2010/main" val="373460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10058400" cy="1143000"/>
          </a:xfrm>
        </p:spPr>
        <p:txBody>
          <a:bodyPr anchor="b">
            <a:normAutofit/>
          </a:bodyPr>
          <a:lstStyle/>
          <a:p>
            <a:pPr algn="ctr"/>
            <a:r>
              <a:rPr lang="en-US" dirty="0"/>
              <a:t>Can we beat the games like they do?</a:t>
            </a:r>
          </a:p>
        </p:txBody>
      </p:sp>
      <p:pic>
        <p:nvPicPr>
          <p:cNvPr id="9" name="Picture 8">
            <a:extLst>
              <a:ext uri="{FF2B5EF4-FFF2-40B4-BE49-F238E27FC236}">
                <a16:creationId xmlns:a16="http://schemas.microsoft.com/office/drawing/2014/main" id="{788C03C2-9323-4997-8832-7E79F5E7BEA3}"/>
              </a:ext>
            </a:extLst>
          </p:cNvPr>
          <p:cNvPicPr>
            <a:picLocks noChangeAspect="1"/>
          </p:cNvPicPr>
          <p:nvPr/>
        </p:nvPicPr>
        <p:blipFill rotWithShape="1">
          <a:blip r:embed="rId2"/>
          <a:srcRect l="20637" r="16878" b="-1"/>
          <a:stretch/>
        </p:blipFill>
        <p:spPr>
          <a:xfrm>
            <a:off x="3672840" y="1676400"/>
            <a:ext cx="4846320" cy="4343400"/>
          </a:xfrm>
          <a:prstGeom prst="rect">
            <a:avLst/>
          </a:prstGeom>
          <a:noFill/>
        </p:spPr>
      </p:pic>
      <p:sp>
        <p:nvSpPr>
          <p:cNvPr id="6" name="Rounded Rectangle 5" hidden="1"/>
          <p:cNvSpPr/>
          <p:nvPr/>
        </p:nvSpPr>
        <p:spPr>
          <a:xfrm>
            <a:off x="12344400" y="152400"/>
            <a:ext cx="1295400" cy="65532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600"/>
              </a:spcAft>
            </a:pPr>
            <a:r>
              <a:rPr lang="en-US" sz="1200" b="1" i="1">
                <a:latin typeface="Arial" pitchFamily="34" charset="0"/>
                <a:cs typeface="Arial" pitchFamily="34" charset="0"/>
              </a:rPr>
              <a:t>NOTE:</a:t>
            </a:r>
          </a:p>
          <a:p>
            <a:pPr>
              <a:spcAft>
                <a:spcPts val="600"/>
              </a:spcAft>
            </a:pPr>
            <a:r>
              <a:rPr lang="en-US" sz="1200" i="1">
                <a:latin typeface="Arial" pitchFamily="34" charset="0"/>
                <a:cs typeface="Arial" pitchFamily="34" charset="0"/>
              </a:rPr>
              <a:t>To change images on this slide, select a picture and delete it. Then click the Insert Picture icon</a:t>
            </a:r>
          </a:p>
          <a:p>
            <a:pPr>
              <a:spcAft>
                <a:spcPts val="600"/>
              </a:spcAft>
            </a:pPr>
            <a:r>
              <a:rPr lang="en-US" sz="1200" i="1">
                <a:latin typeface="Arial" pitchFamily="34" charset="0"/>
                <a:cs typeface="Arial" pitchFamily="34" charset="0"/>
              </a:rPr>
              <a:t>in the placeholder to insert your own image.</a:t>
            </a:r>
          </a:p>
        </p:txBody>
      </p:sp>
    </p:spTree>
    <p:extLst>
      <p:ext uri="{BB962C8B-B14F-4D97-AF65-F5344CB8AC3E}">
        <p14:creationId xmlns:p14="http://schemas.microsoft.com/office/powerpoint/2010/main" val="305338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Objectives</a:t>
            </a:r>
          </a:p>
        </p:txBody>
      </p:sp>
      <p:sp>
        <p:nvSpPr>
          <p:cNvPr id="3" name="Content Placeholder 2"/>
          <p:cNvSpPr>
            <a:spLocks noGrp="1"/>
          </p:cNvSpPr>
          <p:nvPr>
            <p:ph idx="1"/>
          </p:nvPr>
        </p:nvSpPr>
        <p:spPr/>
        <p:txBody>
          <a:bodyPr/>
          <a:lstStyle/>
          <a:p>
            <a:pPr marL="0" indent="0">
              <a:buNone/>
            </a:pPr>
            <a:r>
              <a:rPr lang="en-US" dirty="0"/>
              <a:t>Learning Objective: </a:t>
            </a:r>
          </a:p>
          <a:p>
            <a:r>
              <a:rPr lang="en-US" dirty="0"/>
              <a:t>This capstone project summarizes the knowledge and skills of program participants in the data science career track as demonstrated in the project workflow from data gathering, wrangling, analysis, modeling, summarizing, and recommendation for action plans.</a:t>
            </a:r>
          </a:p>
          <a:p>
            <a:pPr marL="0" indent="0">
              <a:buNone/>
            </a:pPr>
            <a:r>
              <a:rPr lang="en-US" dirty="0"/>
              <a:t>Business Objective:</a:t>
            </a:r>
          </a:p>
          <a:p>
            <a:r>
              <a:rPr lang="en-US" dirty="0"/>
              <a:t>Using the findings and conclusions from this project are useful for game managers, coaches, and gamblers</a:t>
            </a:r>
          </a:p>
          <a:p>
            <a:pPr marL="0" indent="0">
              <a:buNone/>
            </a:pPr>
            <a:endParaRPr lang="en-US" dirty="0"/>
          </a:p>
        </p:txBody>
      </p:sp>
    </p:spTree>
    <p:extLst>
      <p:ext uri="{BB962C8B-B14F-4D97-AF65-F5344CB8AC3E}">
        <p14:creationId xmlns:p14="http://schemas.microsoft.com/office/powerpoint/2010/main" val="290508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normAutofit fontScale="92500"/>
          </a:bodyPr>
          <a:lstStyle/>
          <a:p>
            <a:r>
              <a:rPr lang="en-US" sz="2200" dirty="0"/>
              <a:t>NBA is the second most popular sport in North America. It’s the 3</a:t>
            </a:r>
            <a:r>
              <a:rPr lang="en-US" sz="2200" baseline="30000" dirty="0"/>
              <a:t>rd</a:t>
            </a:r>
            <a:r>
              <a:rPr lang="en-US" sz="2200" dirty="0"/>
              <a:t> most popular sport in the world.</a:t>
            </a:r>
          </a:p>
          <a:p>
            <a:r>
              <a:rPr lang="en-US" sz="2200" dirty="0"/>
              <a:t>Being able to predict game result is important.</a:t>
            </a:r>
          </a:p>
          <a:p>
            <a:r>
              <a:rPr lang="en-US" sz="2200" dirty="0"/>
              <a:t>For general managers and coaches of each team, they need to have a good prediction for each game so they can decide how to best utilize their players. And when it’s getting closer to the end of a season, they can see if they have a shot to the playoffs or if they can rest their star players to avoid them getting injured. </a:t>
            </a:r>
          </a:p>
          <a:p>
            <a:r>
              <a:rPr lang="en-US" sz="2200" dirty="0"/>
              <a:t>For teams that are making it to playoffs, it’s essential for them to predict game results to see which seeds they are likely to be. </a:t>
            </a:r>
          </a:p>
          <a:p>
            <a:r>
              <a:rPr lang="en-US" sz="2200" dirty="0"/>
              <a:t>NBA attracts millions of gamblers to bet on the game results, so the sport betting market of NBA is quite huge. And therefore, it’s not only interesting but also lucrative to know if we can find a way to beat the house.</a:t>
            </a:r>
          </a:p>
        </p:txBody>
      </p:sp>
    </p:spTree>
    <p:extLst>
      <p:ext uri="{BB962C8B-B14F-4D97-AF65-F5344CB8AC3E}">
        <p14:creationId xmlns:p14="http://schemas.microsoft.com/office/powerpoint/2010/main" val="396117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following methodology was adapted to predict game winners in 2019-2020 </a:t>
            </a:r>
            <a:r>
              <a:rPr lang="en-US" dirty="0" err="1"/>
              <a:t>seasin</a:t>
            </a:r>
            <a:r>
              <a:rPr lang="en-US" dirty="0"/>
              <a:t>: </a:t>
            </a:r>
          </a:p>
          <a:p>
            <a:r>
              <a:rPr lang="en-US" dirty="0"/>
              <a:t>Dataset: Identify where to find the required data and data retrieval </a:t>
            </a:r>
          </a:p>
          <a:p>
            <a:r>
              <a:rPr lang="en-US" dirty="0"/>
              <a:t>Data Wrangling: Once the data is identified and retrieved, basic data preprocessing and quality control are conducted </a:t>
            </a:r>
          </a:p>
          <a:p>
            <a:r>
              <a:rPr lang="en-US" dirty="0"/>
              <a:t>Data Exploration: When the data is ready for exploration, apply statistical methods to identify data clusters, correlations, and trends </a:t>
            </a:r>
          </a:p>
          <a:p>
            <a:r>
              <a:rPr lang="en-US" dirty="0"/>
              <a:t>Data Modeling with Machine Learning for Prediction: With basic understanding of the data, more advanced data analytics of machine learning is applied to the data to build predictive models </a:t>
            </a:r>
          </a:p>
          <a:p>
            <a:r>
              <a:rPr lang="en-US" dirty="0"/>
              <a:t>Summary: conclusions and recommendations </a:t>
            </a:r>
          </a:p>
        </p:txBody>
      </p:sp>
    </p:spTree>
    <p:extLst>
      <p:ext uri="{BB962C8B-B14F-4D97-AF65-F5344CB8AC3E}">
        <p14:creationId xmlns:p14="http://schemas.microsoft.com/office/powerpoint/2010/main" val="81392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p:txBody>
          <a:bodyPr>
            <a:normAutofit/>
          </a:bodyPr>
          <a:lstStyle/>
          <a:p>
            <a:r>
              <a:rPr lang="en-US" sz="2000" dirty="0"/>
              <a:t>There were two dataset I used in this study: traditional and advanced data</a:t>
            </a:r>
          </a:p>
          <a:p>
            <a:r>
              <a:rPr lang="en-US" sz="2000" dirty="0"/>
              <a:t>Traditional data: the data was pulled from https://www.nba.com/stats/teams/boxscores/?Season=2019-20&amp;SeasonType=Regular%20Season&amp;sort=gdate&amp;dir=-1</a:t>
            </a:r>
          </a:p>
          <a:p>
            <a:r>
              <a:rPr lang="en-US" sz="2000" dirty="0"/>
              <a:t>Traditional data contained each team’s field goal percentage, 3-points percentage, free throw percentage, steals, block, </a:t>
            </a:r>
            <a:r>
              <a:rPr lang="en-US" sz="2000" dirty="0" err="1"/>
              <a:t>etc</a:t>
            </a:r>
            <a:r>
              <a:rPr lang="en-US" sz="2000" dirty="0"/>
              <a:t> in each game.</a:t>
            </a:r>
          </a:p>
          <a:p>
            <a:r>
              <a:rPr lang="en-US" sz="2000" dirty="0"/>
              <a:t>Advanced data: the data was pulled from                      https://www.nba.com/stats/teams/boxscores-advanced/?Season=2019-20&amp;SeasonType=Regular%20Season&amp;sort=gdate&amp;dir=-1</a:t>
            </a:r>
          </a:p>
          <a:p>
            <a:r>
              <a:rPr lang="en-US" sz="2000" dirty="0"/>
              <a:t>Advanced data contained each team’s offensive rating, defensive rating, assistance ratio, EFG%, TS%, PIE, </a:t>
            </a:r>
            <a:r>
              <a:rPr lang="en-US" sz="2000" dirty="0" err="1"/>
              <a:t>etc</a:t>
            </a:r>
            <a:r>
              <a:rPr lang="en-US" sz="2000" dirty="0"/>
              <a:t> in each game.</a:t>
            </a:r>
          </a:p>
        </p:txBody>
      </p:sp>
    </p:spTree>
    <p:extLst>
      <p:ext uri="{BB962C8B-B14F-4D97-AF65-F5344CB8AC3E}">
        <p14:creationId xmlns:p14="http://schemas.microsoft.com/office/powerpoint/2010/main" val="23464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Wrangling</a:t>
            </a:r>
          </a:p>
        </p:txBody>
      </p:sp>
      <p:sp>
        <p:nvSpPr>
          <p:cNvPr id="3" name="Content Placeholder 2"/>
          <p:cNvSpPr>
            <a:spLocks noGrp="1"/>
          </p:cNvSpPr>
          <p:nvPr>
            <p:ph idx="1"/>
          </p:nvPr>
        </p:nvSpPr>
        <p:spPr/>
        <p:txBody>
          <a:bodyPr>
            <a:normAutofit/>
          </a:bodyPr>
          <a:lstStyle/>
          <a:p>
            <a:r>
              <a:rPr lang="en-US" sz="2000" dirty="0"/>
              <a:t>Any extraneous data was removed </a:t>
            </a:r>
          </a:p>
          <a:p>
            <a:pPr lvl="1"/>
            <a:r>
              <a:rPr lang="en-US" sz="1800" dirty="0"/>
              <a:t>Rows and Columns containing only redundant data </a:t>
            </a:r>
          </a:p>
          <a:p>
            <a:pPr lvl="1"/>
            <a:r>
              <a:rPr lang="en-US" sz="1800" dirty="0"/>
              <a:t>Columns that held only descriptive information of the complaint </a:t>
            </a:r>
          </a:p>
          <a:p>
            <a:pPr lvl="1"/>
            <a:endParaRPr lang="en-US" sz="1600" dirty="0"/>
          </a:p>
          <a:p>
            <a:r>
              <a:rPr lang="en-US" sz="2000" dirty="0"/>
              <a:t>Features for Data Exploration and Machine Learning were identified and prepared </a:t>
            </a:r>
          </a:p>
          <a:p>
            <a:pPr lvl="1"/>
            <a:r>
              <a:rPr lang="en-US" sz="1800" dirty="0"/>
              <a:t>Converting and combining datetimes </a:t>
            </a:r>
          </a:p>
          <a:p>
            <a:pPr lvl="1"/>
            <a:r>
              <a:rPr lang="en-US" sz="1800" dirty="0"/>
              <a:t>Adding features:</a:t>
            </a:r>
          </a:p>
          <a:p>
            <a:pPr lvl="2"/>
            <a:r>
              <a:rPr lang="en-US" sz="1200" dirty="0"/>
              <a:t>Adding features to show win rate</a:t>
            </a:r>
          </a:p>
          <a:p>
            <a:pPr lvl="2"/>
            <a:r>
              <a:rPr lang="en-US" sz="1200" dirty="0"/>
              <a:t>Calculate rolling (window = 5) and season data for each stats</a:t>
            </a:r>
          </a:p>
        </p:txBody>
      </p:sp>
    </p:spTree>
    <p:extLst>
      <p:ext uri="{BB962C8B-B14F-4D97-AF65-F5344CB8AC3E}">
        <p14:creationId xmlns:p14="http://schemas.microsoft.com/office/powerpoint/2010/main" val="3555643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4800" y="838200"/>
            <a:ext cx="3657600" cy="2133600"/>
          </a:xfrm>
        </p:spPr>
        <p:txBody>
          <a:bodyPr anchor="b">
            <a:normAutofit/>
          </a:bodyPr>
          <a:lstStyle/>
          <a:p>
            <a:r>
              <a:rPr lang="en-US" dirty="0"/>
              <a:t>Data Exploration</a:t>
            </a:r>
          </a:p>
        </p:txBody>
      </p:sp>
      <p:pic>
        <p:nvPicPr>
          <p:cNvPr id="7" name="Picture 6" descr="Chart, treemap chart&#10;&#10;Description automatically generated with medium confidence">
            <a:extLst>
              <a:ext uri="{FF2B5EF4-FFF2-40B4-BE49-F238E27FC236}">
                <a16:creationId xmlns:a16="http://schemas.microsoft.com/office/drawing/2014/main" id="{7D6ACA38-F1ED-42CE-BFC5-547345351F1E}"/>
              </a:ext>
            </a:extLst>
          </p:cNvPr>
          <p:cNvPicPr>
            <a:picLocks noChangeAspect="1"/>
          </p:cNvPicPr>
          <p:nvPr/>
        </p:nvPicPr>
        <p:blipFill>
          <a:blip r:embed="rId2"/>
          <a:stretch>
            <a:fillRect/>
          </a:stretch>
        </p:blipFill>
        <p:spPr>
          <a:xfrm>
            <a:off x="0" y="415766"/>
            <a:ext cx="7239000" cy="6026467"/>
          </a:xfrm>
          <a:prstGeom prst="rect">
            <a:avLst/>
          </a:prstGeom>
          <a:noFill/>
        </p:spPr>
      </p:pic>
      <p:sp>
        <p:nvSpPr>
          <p:cNvPr id="4" name="Text Placeholder 3"/>
          <p:cNvSpPr>
            <a:spLocks noGrp="1"/>
          </p:cNvSpPr>
          <p:nvPr>
            <p:ph type="body" sz="half" idx="2"/>
          </p:nvPr>
        </p:nvSpPr>
        <p:spPr>
          <a:xfrm>
            <a:off x="7924801" y="3124200"/>
            <a:ext cx="3657600" cy="2895600"/>
          </a:xfrm>
        </p:spPr>
        <p:txBody>
          <a:bodyPr>
            <a:normAutofit/>
          </a:bodyPr>
          <a:lstStyle/>
          <a:p>
            <a:r>
              <a:rPr lang="en-US" dirty="0"/>
              <a:t>Correlation Matrix</a:t>
            </a:r>
          </a:p>
        </p:txBody>
      </p:sp>
    </p:spTree>
    <p:extLst>
      <p:ext uri="{BB962C8B-B14F-4D97-AF65-F5344CB8AC3E}">
        <p14:creationId xmlns:p14="http://schemas.microsoft.com/office/powerpoint/2010/main" val="1949577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 – Algorithms Used</a:t>
            </a:r>
          </a:p>
        </p:txBody>
      </p:sp>
      <p:sp>
        <p:nvSpPr>
          <p:cNvPr id="3" name="Content Placeholder 2"/>
          <p:cNvSpPr>
            <a:spLocks noGrp="1"/>
          </p:cNvSpPr>
          <p:nvPr>
            <p:ph sz="half" idx="1"/>
          </p:nvPr>
        </p:nvSpPr>
        <p:spPr>
          <a:xfrm>
            <a:off x="1066800" y="1676401"/>
            <a:ext cx="10058400" cy="1447799"/>
          </a:xfrm>
        </p:spPr>
        <p:txBody>
          <a:bodyPr/>
          <a:lstStyle/>
          <a:p>
            <a:r>
              <a:rPr lang="en-US" dirty="0"/>
              <a:t>As the goal of the data analysis is to determine game winners, a supervised machine learning classification method seems appropriate. </a:t>
            </a:r>
          </a:p>
          <a:p>
            <a:r>
              <a:rPr lang="en-US" dirty="0"/>
              <a:t>6 different models were built:</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4058697551"/>
              </p:ext>
            </p:extLst>
          </p:nvPr>
        </p:nvGraphicFramePr>
        <p:xfrm>
          <a:off x="1295400" y="3048000"/>
          <a:ext cx="3022812" cy="3314700"/>
        </p:xfrm>
        <a:graphic>
          <a:graphicData uri="http://schemas.openxmlformats.org/drawingml/2006/table">
            <a:tbl>
              <a:tblPr firstRow="1" bandRow="1">
                <a:tableStyleId>{0E3FDE45-AF77-4B5C-9715-49D594BDF05E}</a:tableStyleId>
              </a:tblPr>
              <a:tblGrid>
                <a:gridCol w="3022812">
                  <a:extLst>
                    <a:ext uri="{9D8B030D-6E8A-4147-A177-3AD203B41FA5}">
                      <a16:colId xmlns:a16="http://schemas.microsoft.com/office/drawing/2014/main" val="20000"/>
                    </a:ext>
                  </a:extLst>
                </a:gridCol>
              </a:tblGrid>
              <a:tr h="552450">
                <a:tc>
                  <a:txBody>
                    <a:bodyPr/>
                    <a:lstStyle/>
                    <a:p>
                      <a:pPr algn="ctr"/>
                      <a:r>
                        <a:rPr lang="en-US" dirty="0"/>
                        <a:t>SVC</a:t>
                      </a:r>
                    </a:p>
                  </a:txBody>
                  <a:tcPr anchor="ctr"/>
                </a:tc>
                <a:extLst>
                  <a:ext uri="{0D108BD9-81ED-4DB2-BD59-A6C34878D82A}">
                    <a16:rowId xmlns:a16="http://schemas.microsoft.com/office/drawing/2014/main" val="10000"/>
                  </a:ext>
                </a:extLst>
              </a:tr>
              <a:tr h="552450">
                <a:tc>
                  <a:txBody>
                    <a:bodyPr/>
                    <a:lstStyle/>
                    <a:p>
                      <a:pPr algn="ctr"/>
                      <a:r>
                        <a:rPr lang="en-US" dirty="0"/>
                        <a:t>Random Forest</a:t>
                      </a:r>
                    </a:p>
                  </a:txBody>
                  <a:tcPr anchor="ctr"/>
                </a:tc>
                <a:extLst>
                  <a:ext uri="{0D108BD9-81ED-4DB2-BD59-A6C34878D82A}">
                    <a16:rowId xmlns:a16="http://schemas.microsoft.com/office/drawing/2014/main" val="10001"/>
                  </a:ext>
                </a:extLst>
              </a:tr>
              <a:tr h="552450">
                <a:tc>
                  <a:txBody>
                    <a:bodyPr/>
                    <a:lstStyle/>
                    <a:p>
                      <a:pPr algn="ctr"/>
                      <a:r>
                        <a:rPr lang="en-US" dirty="0"/>
                        <a:t>Logistic Regression</a:t>
                      </a:r>
                    </a:p>
                  </a:txBody>
                  <a:tcPr anchor="ctr"/>
                </a:tc>
                <a:extLst>
                  <a:ext uri="{0D108BD9-81ED-4DB2-BD59-A6C34878D82A}">
                    <a16:rowId xmlns:a16="http://schemas.microsoft.com/office/drawing/2014/main" val="10002"/>
                  </a:ext>
                </a:extLst>
              </a:tr>
              <a:tr h="552450">
                <a:tc>
                  <a:txBody>
                    <a:bodyPr/>
                    <a:lstStyle/>
                    <a:p>
                      <a:pPr algn="ctr"/>
                      <a:r>
                        <a:rPr lang="en-US" dirty="0"/>
                        <a:t>Decision Tree</a:t>
                      </a:r>
                    </a:p>
                  </a:txBody>
                  <a:tcPr anchor="ctr"/>
                </a:tc>
                <a:extLst>
                  <a:ext uri="{0D108BD9-81ED-4DB2-BD59-A6C34878D82A}">
                    <a16:rowId xmlns:a16="http://schemas.microsoft.com/office/drawing/2014/main" val="10003"/>
                  </a:ext>
                </a:extLst>
              </a:tr>
              <a:tr h="552450">
                <a:tc>
                  <a:txBody>
                    <a:bodyPr/>
                    <a:lstStyle/>
                    <a:p>
                      <a:pPr algn="ctr"/>
                      <a:r>
                        <a:rPr lang="en-US" dirty="0"/>
                        <a:t>Gradient Boosting</a:t>
                      </a:r>
                    </a:p>
                  </a:txBody>
                  <a:tcPr anchor="ctr"/>
                </a:tc>
                <a:extLst>
                  <a:ext uri="{0D108BD9-81ED-4DB2-BD59-A6C34878D82A}">
                    <a16:rowId xmlns:a16="http://schemas.microsoft.com/office/drawing/2014/main" val="3870270187"/>
                  </a:ext>
                </a:extLst>
              </a:tr>
              <a:tr h="552450">
                <a:tc>
                  <a:txBody>
                    <a:bodyPr/>
                    <a:lstStyle/>
                    <a:p>
                      <a:pPr algn="ctr"/>
                      <a:r>
                        <a:rPr lang="en-US" dirty="0"/>
                        <a:t>Naïve Bayes</a:t>
                      </a:r>
                    </a:p>
                  </a:txBody>
                  <a:tcPr anchor="ctr"/>
                </a:tc>
                <a:extLst>
                  <a:ext uri="{0D108BD9-81ED-4DB2-BD59-A6C34878D82A}">
                    <a16:rowId xmlns:a16="http://schemas.microsoft.com/office/drawing/2014/main" val="3606178275"/>
                  </a:ext>
                </a:extLst>
              </a:tr>
            </a:tbl>
          </a:graphicData>
        </a:graphic>
      </p:graphicFrame>
    </p:spTree>
    <p:extLst>
      <p:ext uri="{BB962C8B-B14F-4D97-AF65-F5344CB8AC3E}">
        <p14:creationId xmlns:p14="http://schemas.microsoft.com/office/powerpoint/2010/main" val="2598391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sketball 16x9">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ketball presentation (widescreen).potx" id="{CC5AF3F1-F1AD-46F5-B229-4E1329F06412}" vid="{B7E1BF64-2168-4738-AA42-CF7C9F7F9E95}"/>
    </a:ext>
  </a:extLst>
</a:theme>
</file>

<file path=ppt/theme/theme2.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Basketball presentation (widescreen)</Template>
  <TotalTime>119</TotalTime>
  <Words>1007</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Franklin Gothic Medium</vt:lpstr>
      <vt:lpstr>Impact</vt:lpstr>
      <vt:lpstr>Basketball 16x9</vt:lpstr>
      <vt:lpstr>Springboard Data Science Career Track - Capstone Project 3</vt:lpstr>
      <vt:lpstr>Can we beat the games like they do?</vt:lpstr>
      <vt:lpstr>Project Objectives</vt:lpstr>
      <vt:lpstr>Background</vt:lpstr>
      <vt:lpstr>Methodology</vt:lpstr>
      <vt:lpstr>Dataset</vt:lpstr>
      <vt:lpstr>Data Wrangling</vt:lpstr>
      <vt:lpstr>Data Exploration</vt:lpstr>
      <vt:lpstr>ML – Algorithms Used</vt:lpstr>
      <vt:lpstr>Results</vt:lpstr>
      <vt:lpstr>Recommendation for clients to use the findings</vt:lpstr>
      <vt:lpstr>Ideas for future studies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Springboard Data Science Career Track - Capstone Project 3</dc:title>
  <dc:creator>Wei-Jung Tseng</dc:creator>
  <cp:lastModifiedBy>Wei-Jung Tseng</cp:lastModifiedBy>
  <cp:revision>1</cp:revision>
  <dcterms:created xsi:type="dcterms:W3CDTF">2021-09-18T03:22:49Z</dcterms:created>
  <dcterms:modified xsi:type="dcterms:W3CDTF">2021-09-18T15:03:28Z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