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6" r:id="rId3"/>
    <p:sldId id="265" r:id="rId4"/>
    <p:sldId id="259" r:id="rId5"/>
    <p:sldId id="268" r:id="rId6"/>
    <p:sldId id="260" r:id="rId7"/>
    <p:sldId id="261" r:id="rId8"/>
    <p:sldId id="262" r:id="rId9"/>
    <p:sldId id="263" r:id="rId10"/>
    <p:sldId id="264" r:id="rId11"/>
    <p:sldId id="302" r:id="rId12"/>
    <p:sldId id="267" r:id="rId13"/>
    <p:sldId id="269" r:id="rId14"/>
    <p:sldId id="270" r:id="rId15"/>
    <p:sldId id="271" r:id="rId16"/>
    <p:sldId id="272" r:id="rId17"/>
    <p:sldId id="273" r:id="rId18"/>
    <p:sldId id="274" r:id="rId19"/>
    <p:sldId id="275" r:id="rId20"/>
    <p:sldId id="276" r:id="rId21"/>
    <p:sldId id="282" r:id="rId22"/>
    <p:sldId id="277" r:id="rId23"/>
    <p:sldId id="278" r:id="rId24"/>
    <p:sldId id="279" r:id="rId25"/>
    <p:sldId id="280" r:id="rId26"/>
    <p:sldId id="281" r:id="rId27"/>
    <p:sldId id="283" r:id="rId28"/>
    <p:sldId id="288" r:id="rId29"/>
    <p:sldId id="289" r:id="rId30"/>
    <p:sldId id="290" r:id="rId31"/>
    <p:sldId id="291" r:id="rId32"/>
    <p:sldId id="292" r:id="rId33"/>
    <p:sldId id="294" r:id="rId34"/>
    <p:sldId id="299" r:id="rId35"/>
    <p:sldId id="301"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22B81-29D0-B40C-E7EC-9FA8BA0DD0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1E3D526-6A24-65B4-05C1-58E58724D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3B4A93-20F0-3930-AB13-08A230A3833C}"/>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DB451872-3C87-7175-5B5D-2D901FF63B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0D8B02-28F9-3FAB-9121-8AB0BA9C9155}"/>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6529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7408D-FEEA-472D-F462-BDA8AF7C70A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2375E6-4C02-3C79-7E3A-377D271D37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46AF8A-8BB8-68DA-11D1-13F11323BFC1}"/>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60BD8BDE-7DFD-5C90-EB81-C1C1B8647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C0DE22-F62F-D786-7519-D2307499874C}"/>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97245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2C1145E-E8AB-6D96-C2A4-CF549F4117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63B13-81BF-D88C-9A2D-F105F3671A6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7F2F38-7F31-AD82-2085-DD257A1505F4}"/>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701EA113-4282-1F32-8E6F-000457F4B2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F74717-37A3-C28B-5493-080E93A1D5F5}"/>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15295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148FE-178B-A006-6E2C-3EB51AE045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FB0143-7897-B751-0F45-145D430AA46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EF44A2-FBC7-94A0-D610-295BAFAE200F}"/>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9E81AD94-6B6A-9136-8012-A861C0092D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9C336E-1260-B85D-E915-3D4FF232E858}"/>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14521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0D299-B0E6-8FFF-01A8-FFB9546BD0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C9D201-D9CA-AB43-A7F7-A07EA5478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1225788-4370-8480-C1B1-D45FED797A31}"/>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2ED832CA-D955-D733-D976-F0EDC1B413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0AB95F-27BF-7F27-0AB4-23376E8E61C7}"/>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13884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A91B4-C808-16B3-DDBC-675461738E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EB041D-2307-D4AD-2726-F3CC1641F5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6A4662E-4345-B1F6-816C-68CB795049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0280B5C-8FBD-2C94-4913-7727D9CB3333}"/>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64350EFA-1D57-3765-9940-F8DCB43403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54CEEE-172F-1687-63E8-9AB119D38251}"/>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160039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8ABCF-AE5A-1655-D2CF-C68CEFBE1A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C89BAC-EECD-F2EB-1953-D1EEEA088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BD8501-5813-76FF-6B5B-1C72F3473F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0416330-D001-892E-67FC-7D4192CF7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9142932-168E-3C59-937E-31A4DB9DD5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B65B64-EDAA-50C3-C67C-70B20F554F4A}"/>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8" name="フッター プレースホルダー 7">
            <a:extLst>
              <a:ext uri="{FF2B5EF4-FFF2-40B4-BE49-F238E27FC236}">
                <a16:creationId xmlns:a16="http://schemas.microsoft.com/office/drawing/2014/main" id="{6D56B981-90B8-3E8D-612E-48DD4DD94B9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E3F71E-D317-9856-6E23-0047BD6D2069}"/>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418137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8F3FB-AD1F-3730-148D-9EEDAAC601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0B0B6E-AFFD-C5F4-394D-CFE425A4AC5C}"/>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4" name="フッター プレースホルダー 3">
            <a:extLst>
              <a:ext uri="{FF2B5EF4-FFF2-40B4-BE49-F238E27FC236}">
                <a16:creationId xmlns:a16="http://schemas.microsoft.com/office/drawing/2014/main" id="{C493F4F1-325F-15B7-5D8E-E4D3158DD40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28D78-91C7-4AB9-A8B2-EB26ECF67C8E}"/>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63227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2931177-A0F4-591A-6426-45E28EA2D0D8}"/>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3" name="フッター プレースホルダー 2">
            <a:extLst>
              <a:ext uri="{FF2B5EF4-FFF2-40B4-BE49-F238E27FC236}">
                <a16:creationId xmlns:a16="http://schemas.microsoft.com/office/drawing/2014/main" id="{74EFFFF9-D905-D7B7-534B-733239B847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BEFC09-6AA3-2A3E-3792-437CCE2A3049}"/>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27095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35F909-65E9-76F4-B928-65608FD3D1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1C670E-3FBB-2FF5-4B4A-8C4D82C96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0DCDCC-8C0B-CAF5-E4E5-7E6106E5B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BCFFD9-A8EF-5CF9-B728-05C80188EC79}"/>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BE29F20C-880B-CFC2-7C62-87642EED71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880631-9FB1-A448-CABA-6FED969285C8}"/>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83963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50D10-FAC0-D886-8BBD-52C6F88928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22A102-A4BF-9CF2-FCC4-95CCBD231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D1ED35-5A4E-EBB3-FBCA-EEDB9026D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019346-9ABF-19C9-1474-46CD07AF6EC2}"/>
              </a:ext>
            </a:extLst>
          </p:cNvPr>
          <p:cNvSpPr>
            <a:spLocks noGrp="1"/>
          </p:cNvSpPr>
          <p:nvPr>
            <p:ph type="dt" sz="half" idx="10"/>
          </p:nvPr>
        </p:nvSpPr>
        <p:spPr/>
        <p:txBody>
          <a:bodyPr/>
          <a:lstStyle/>
          <a:p>
            <a:fld id="{5B82084B-0879-4B0B-A031-1CD7F139E32A}"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7B46FB75-E532-1136-57BC-70B2216C33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1D3CEB-C6A2-8322-533C-81F1D11E8ED4}"/>
              </a:ext>
            </a:extLst>
          </p:cNvPr>
          <p:cNvSpPr>
            <a:spLocks noGrp="1"/>
          </p:cNvSpPr>
          <p:nvPr>
            <p:ph type="sldNum" sz="quarter" idx="12"/>
          </p:nvPr>
        </p:nvSpPr>
        <p:spPr/>
        <p:txBody>
          <a:body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407956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05CE51-28DC-3C6F-2B21-CC4761AA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35F5C2-FE01-2A9C-33C0-223F2A19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32C868-F261-FB93-BAED-95AA9D0F0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2084B-0879-4B0B-A031-1CD7F139E32A}"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AB378F88-90B3-0CC8-7BD6-C33698D2B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6597426-E750-7D27-CA26-6DD8F1448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B7144-F03F-4D26-B5E7-184AC94B47DE}" type="slidenum">
              <a:rPr kumimoji="1" lang="ja-JP" altLang="en-US" smtClean="0"/>
              <a:t>‹#›</a:t>
            </a:fld>
            <a:endParaRPr kumimoji="1" lang="ja-JP" altLang="en-US"/>
          </a:p>
        </p:txBody>
      </p:sp>
    </p:spTree>
    <p:extLst>
      <p:ext uri="{BB962C8B-B14F-4D97-AF65-F5344CB8AC3E}">
        <p14:creationId xmlns:p14="http://schemas.microsoft.com/office/powerpoint/2010/main" val="3589281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E19BB4-E279-4B83-140A-1ECDE4A1BC4B}"/>
              </a:ext>
            </a:extLst>
          </p:cNvPr>
          <p:cNvSpPr>
            <a:spLocks noGrp="1"/>
          </p:cNvSpPr>
          <p:nvPr>
            <p:ph type="ctrTitle"/>
          </p:nvPr>
        </p:nvSpPr>
        <p:spPr/>
        <p:txBody>
          <a:bodyPr>
            <a:normAutofit/>
          </a:bodyPr>
          <a:lstStyle/>
          <a:p>
            <a:r>
              <a:rPr kumimoji="1" lang="ja-JP" altLang="en-US" sz="5400" b="1" dirty="0"/>
              <a:t>なぜスマホは通信できるのか</a:t>
            </a:r>
          </a:p>
        </p:txBody>
      </p:sp>
      <p:sp>
        <p:nvSpPr>
          <p:cNvPr id="5" name="字幕 4">
            <a:extLst>
              <a:ext uri="{FF2B5EF4-FFF2-40B4-BE49-F238E27FC236}">
                <a16:creationId xmlns:a16="http://schemas.microsoft.com/office/drawing/2014/main" id="{4DFB056C-0B7B-611A-259E-5ADD930BD535}"/>
              </a:ext>
            </a:extLst>
          </p:cNvPr>
          <p:cNvSpPr>
            <a:spLocks noGrp="1"/>
          </p:cNvSpPr>
          <p:nvPr>
            <p:ph type="subTitle" idx="1"/>
          </p:nvPr>
        </p:nvSpPr>
        <p:spPr/>
        <p:txBody>
          <a:bodyPr/>
          <a:lstStyle/>
          <a:p>
            <a:r>
              <a:rPr lang="en-US" altLang="ja-JP" dirty="0"/>
              <a:t>2024/08/19 v0.1</a:t>
            </a:r>
            <a:endParaRPr lang="ja-JP" altLang="en-US" dirty="0"/>
          </a:p>
        </p:txBody>
      </p:sp>
    </p:spTree>
    <p:extLst>
      <p:ext uri="{BB962C8B-B14F-4D97-AF65-F5344CB8AC3E}">
        <p14:creationId xmlns:p14="http://schemas.microsoft.com/office/powerpoint/2010/main" val="3222719868"/>
      </p:ext>
    </p:extLst>
  </p:cSld>
  <p:clrMapOvr>
    <a:masterClrMapping/>
  </p:clrMapOvr>
  <mc:AlternateContent xmlns:mc="http://schemas.openxmlformats.org/markup-compatibility/2006" xmlns:p14="http://schemas.microsoft.com/office/powerpoint/2010/main">
    <mc:Choice Requires="p14">
      <p:transition spd="slow" p14:dur="2000" advTm="1838"/>
    </mc:Choice>
    <mc:Fallback xmlns="">
      <p:transition spd="slow" advTm="18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25476-2B36-B949-CE71-D89B8CF7C6F4}"/>
              </a:ext>
            </a:extLst>
          </p:cNvPr>
          <p:cNvSpPr>
            <a:spLocks noGrp="1"/>
          </p:cNvSpPr>
          <p:nvPr>
            <p:ph type="title"/>
          </p:nvPr>
        </p:nvSpPr>
        <p:spPr/>
        <p:txBody>
          <a:bodyPr/>
          <a:lstStyle/>
          <a:p>
            <a:r>
              <a:rPr kumimoji="1" lang="en-US" altLang="ja-JP" dirty="0"/>
              <a:t>OFDMA</a:t>
            </a:r>
            <a:endParaRPr kumimoji="1" lang="ja-JP" altLang="en-US" dirty="0"/>
          </a:p>
        </p:txBody>
      </p:sp>
      <p:graphicFrame>
        <p:nvGraphicFramePr>
          <p:cNvPr id="5" name="表 4">
            <a:extLst>
              <a:ext uri="{FF2B5EF4-FFF2-40B4-BE49-F238E27FC236}">
                <a16:creationId xmlns:a16="http://schemas.microsoft.com/office/drawing/2014/main" id="{7C4B5587-7CD2-3C71-5CEC-11F6B1762CF7}"/>
              </a:ext>
            </a:extLst>
          </p:cNvPr>
          <p:cNvGraphicFramePr>
            <a:graphicFrameLocks noGrp="1"/>
          </p:cNvGraphicFramePr>
          <p:nvPr>
            <p:extLst>
              <p:ext uri="{D42A27DB-BD31-4B8C-83A1-F6EECF244321}">
                <p14:modId xmlns:p14="http://schemas.microsoft.com/office/powerpoint/2010/main" val="2487799123"/>
              </p:ext>
            </p:extLst>
          </p:nvPr>
        </p:nvGraphicFramePr>
        <p:xfrm>
          <a:off x="357915" y="1358179"/>
          <a:ext cx="6116785" cy="5229015"/>
        </p:xfrm>
        <a:graphic>
          <a:graphicData uri="http://schemas.openxmlformats.org/drawingml/2006/table">
            <a:tbl>
              <a:tblPr/>
              <a:tblGrid>
                <a:gridCol w="390433">
                  <a:extLst>
                    <a:ext uri="{9D8B030D-6E8A-4147-A177-3AD203B41FA5}">
                      <a16:colId xmlns:a16="http://schemas.microsoft.com/office/drawing/2014/main" val="3635172339"/>
                    </a:ext>
                  </a:extLst>
                </a:gridCol>
                <a:gridCol w="780866">
                  <a:extLst>
                    <a:ext uri="{9D8B030D-6E8A-4147-A177-3AD203B41FA5}">
                      <a16:colId xmlns:a16="http://schemas.microsoft.com/office/drawing/2014/main" val="657743180"/>
                    </a:ext>
                  </a:extLst>
                </a:gridCol>
                <a:gridCol w="706498">
                  <a:extLst>
                    <a:ext uri="{9D8B030D-6E8A-4147-A177-3AD203B41FA5}">
                      <a16:colId xmlns:a16="http://schemas.microsoft.com/office/drawing/2014/main" val="1383616201"/>
                    </a:ext>
                  </a:extLst>
                </a:gridCol>
                <a:gridCol w="706498">
                  <a:extLst>
                    <a:ext uri="{9D8B030D-6E8A-4147-A177-3AD203B41FA5}">
                      <a16:colId xmlns:a16="http://schemas.microsoft.com/office/drawing/2014/main" val="920060956"/>
                    </a:ext>
                  </a:extLst>
                </a:gridCol>
                <a:gridCol w="706498">
                  <a:extLst>
                    <a:ext uri="{9D8B030D-6E8A-4147-A177-3AD203B41FA5}">
                      <a16:colId xmlns:a16="http://schemas.microsoft.com/office/drawing/2014/main" val="1141009422"/>
                    </a:ext>
                  </a:extLst>
                </a:gridCol>
                <a:gridCol w="706498">
                  <a:extLst>
                    <a:ext uri="{9D8B030D-6E8A-4147-A177-3AD203B41FA5}">
                      <a16:colId xmlns:a16="http://schemas.microsoft.com/office/drawing/2014/main" val="3971777649"/>
                    </a:ext>
                  </a:extLst>
                </a:gridCol>
                <a:gridCol w="706498">
                  <a:extLst>
                    <a:ext uri="{9D8B030D-6E8A-4147-A177-3AD203B41FA5}">
                      <a16:colId xmlns:a16="http://schemas.microsoft.com/office/drawing/2014/main" val="2699024030"/>
                    </a:ext>
                  </a:extLst>
                </a:gridCol>
                <a:gridCol w="706498">
                  <a:extLst>
                    <a:ext uri="{9D8B030D-6E8A-4147-A177-3AD203B41FA5}">
                      <a16:colId xmlns:a16="http://schemas.microsoft.com/office/drawing/2014/main" val="2931744320"/>
                    </a:ext>
                  </a:extLst>
                </a:gridCol>
                <a:gridCol w="706498">
                  <a:extLst>
                    <a:ext uri="{9D8B030D-6E8A-4147-A177-3AD203B41FA5}">
                      <a16:colId xmlns:a16="http://schemas.microsoft.com/office/drawing/2014/main" val="1715922952"/>
                    </a:ext>
                  </a:extLst>
                </a:gridCol>
              </a:tblGrid>
              <a:tr h="348601">
                <a:tc rowSpan="13">
                  <a:txBody>
                    <a:bodyPr/>
                    <a:lstStyle/>
                    <a:p>
                      <a:pPr algn="l" fontAlgn="b"/>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　　　　周波数→</a:t>
                      </a:r>
                    </a:p>
                  </a:txBody>
                  <a:tcPr marL="0" marR="0" marT="0" marB="0" vert="vert270" anchor="b">
                    <a:lnL>
                      <a:noFill/>
                    </a:lnL>
                    <a:lnR>
                      <a:noFill/>
                    </a:lnR>
                    <a:lnT>
                      <a:noFill/>
                    </a:lnT>
                    <a:lnB>
                      <a:noFill/>
                    </a:lnB>
                    <a:noFill/>
                  </a:tcPr>
                </a:tc>
                <a:tc rowSpan="12">
                  <a:txBody>
                    <a:bodyPr/>
                    <a:lstStyle/>
                    <a:p>
                      <a:pPr algn="ctr" fontAlgn="ctr"/>
                      <a:r>
                        <a:rPr lang="en-US" altLang="ja-JP"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t>12</a:t>
                      </a:r>
                      <a:r>
                        <a:rPr lang="ja-JP" altLang="en-US"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t>サブキャリア</a:t>
                      </a:r>
                      <a:br>
                        <a:rPr lang="ja-JP" altLang="en-US"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br>
                      <a:r>
                        <a:rPr lang="en-US" altLang="ja-JP"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t>15KHz(1</a:t>
                      </a:r>
                      <a:r>
                        <a:rPr lang="ja-JP" altLang="en-US"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t>サブキャリア</a:t>
                      </a:r>
                      <a:r>
                        <a:rPr lang="en-US" altLang="ja-JP" sz="1600" b="1" i="0" u="none" strike="noStrike" dirty="0">
                          <a:solidFill>
                            <a:srgbClr val="000000"/>
                          </a:solidFill>
                          <a:effectLst/>
                          <a:highlight>
                            <a:srgbClr val="FFF2CC"/>
                          </a:highlight>
                          <a:latin typeface="游ゴシック" panose="020B0400000000000000" pitchFamily="50" charset="-128"/>
                          <a:ea typeface="游ゴシック" panose="020B0400000000000000" pitchFamily="50" charset="-128"/>
                        </a:rPr>
                        <a:t>) x12 = 180KHz</a:t>
                      </a:r>
                    </a:p>
                  </a:txBody>
                  <a:tcPr marL="0" marR="0" marT="0" marB="0" vert="vert270" anchor="ctr">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dirty="0">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1265773597"/>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3446269286"/>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2280719069"/>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3789103117"/>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3663866442"/>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3405942"/>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1692795365"/>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8EA9DB"/>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EA9DB"/>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717626645"/>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1720096108"/>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1806751413"/>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3661315329"/>
                  </a:ext>
                </a:extLst>
              </a:tr>
              <a:tr h="3486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600" b="1" i="0" u="none" strike="noStrike">
                          <a:solidFill>
                            <a:srgbClr val="000000"/>
                          </a:solidFill>
                          <a:effectLst/>
                          <a:highlight>
                            <a:srgbClr val="D9E1F2"/>
                          </a:highligh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81695093"/>
                  </a:ext>
                </a:extLst>
              </a:tr>
              <a:tr h="697202">
                <a:tc vMerge="1">
                  <a:txBody>
                    <a:bodyPr/>
                    <a:lstStyle/>
                    <a:p>
                      <a:endParaRPr kumimoji="1" lang="ja-JP" altLang="en-US"/>
                    </a:p>
                  </a:txBody>
                  <a:tcPr/>
                </a:tc>
                <a:tc>
                  <a:txBody>
                    <a:bodyPr/>
                    <a:lstStyle/>
                    <a:p>
                      <a:pPr algn="l" fontAlgn="b"/>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vert="vert270" anchor="b">
                    <a:lnL>
                      <a:noFill/>
                    </a:lnL>
                    <a:lnR>
                      <a:noFill/>
                    </a:lnR>
                    <a:lnT>
                      <a:noFill/>
                    </a:lnT>
                    <a:lnB>
                      <a:noFill/>
                    </a:lnB>
                    <a:noFill/>
                  </a:tcPr>
                </a:tc>
                <a:tc gridSpan="7">
                  <a:txBody>
                    <a:bodyPr/>
                    <a:lstStyle/>
                    <a:p>
                      <a:pPr algn="ctr" fontAlgn="ctr"/>
                      <a:r>
                        <a:rPr lang="en-US" altLang="ja-JP"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t>7</a:t>
                      </a:r>
                      <a:r>
                        <a:rPr lang="ja-JP" altLang="en-US"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t>シンボル</a:t>
                      </a:r>
                      <a:br>
                        <a:rPr lang="ja-JP" altLang="en-US"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br>
                      <a:r>
                        <a:rPr lang="en-US" altLang="ja-JP"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t>0.5ms(1</a:t>
                      </a:r>
                      <a:r>
                        <a:rPr lang="ja-JP" altLang="en-US"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t>スロット</a:t>
                      </a:r>
                      <a:r>
                        <a:rPr lang="en-US" altLang="ja-JP" sz="1600" b="1" i="0" u="none" strike="noStrike">
                          <a:solidFill>
                            <a:srgbClr val="000000"/>
                          </a:solidFill>
                          <a:effectLst/>
                          <a:highlight>
                            <a:srgbClr val="E2EFDA"/>
                          </a:highlight>
                          <a:latin typeface="游ゴシック" panose="020B0400000000000000" pitchFamily="50" charset="-128"/>
                          <a:ea typeface="游ゴシック" panose="020B0400000000000000" pitchFamily="50" charset="-128"/>
                        </a:rPr>
                        <a:t>) x7 = 3.5ms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E2EFDA"/>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897622872"/>
                  </a:ext>
                </a:extLst>
              </a:tr>
              <a:tr h="348601">
                <a:tc>
                  <a:txBody>
                    <a:bodyPr/>
                    <a:lstStyle/>
                    <a:p>
                      <a:pPr algn="l" fontAlgn="ct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a:noFill/>
                    </a:lnL>
                    <a:lnR>
                      <a:noFill/>
                    </a:lnR>
                    <a:lnT>
                      <a:noFill/>
                    </a:lnT>
                    <a:lnB>
                      <a:noFill/>
                    </a:lnB>
                    <a:noFill/>
                  </a:tcPr>
                </a:tc>
                <a:tc gridSpan="8">
                  <a:txBody>
                    <a:bodyPr/>
                    <a:lstStyle/>
                    <a:p>
                      <a:pPr algn="l"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　　　　時間→</a:t>
                      </a:r>
                    </a:p>
                  </a:txBody>
                  <a:tcPr marL="0" marR="0" marT="0" marB="0" anchor="ctr">
                    <a:lnL>
                      <a:noFill/>
                    </a:lnL>
                    <a:lnR>
                      <a:noFill/>
                    </a:lnR>
                    <a:lnT>
                      <a:noFill/>
                    </a:lnT>
                    <a:lnB>
                      <a:noFill/>
                    </a:lnB>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190708205"/>
                  </a:ext>
                </a:extLst>
              </a:tr>
            </a:tbl>
          </a:graphicData>
        </a:graphic>
      </p:graphicFrame>
      <p:sp>
        <p:nvSpPr>
          <p:cNvPr id="7" name="吹き出し: 下矢印 6">
            <a:extLst>
              <a:ext uri="{FF2B5EF4-FFF2-40B4-BE49-F238E27FC236}">
                <a16:creationId xmlns:a16="http://schemas.microsoft.com/office/drawing/2014/main" id="{2FEC7626-8D17-52E0-5FF6-FD3F292DDF9D}"/>
              </a:ext>
            </a:extLst>
          </p:cNvPr>
          <p:cNvSpPr/>
          <p:nvPr/>
        </p:nvSpPr>
        <p:spPr>
          <a:xfrm>
            <a:off x="3572301" y="2841232"/>
            <a:ext cx="2274311" cy="1131454"/>
          </a:xfrm>
          <a:prstGeom prst="downArrow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2000" dirty="0">
                <a:latin typeface="Calibri" panose="020F0502020204030204" pitchFamily="34" charset="0"/>
                <a:ea typeface="Calibri" panose="020F0502020204030204" pitchFamily="34" charset="0"/>
                <a:cs typeface="Calibri" panose="020F0502020204030204" pitchFamily="34" charset="0"/>
              </a:rPr>
              <a:t>1R</a:t>
            </a:r>
            <a:r>
              <a:rPr lang="en-US" altLang="ja-JP" sz="2000" dirty="0">
                <a:latin typeface="Calibri" panose="020F0502020204030204" pitchFamily="34" charset="0"/>
                <a:ea typeface="Calibri" panose="020F0502020204030204" pitchFamily="34" charset="0"/>
                <a:cs typeface="Calibri" panose="020F0502020204030204" pitchFamily="34" charset="0"/>
              </a:rPr>
              <a:t>E</a:t>
            </a:r>
            <a:endParaRPr kumimoji="1" lang="en-US" altLang="ja-JP" sz="2000" dirty="0">
              <a:latin typeface="Calibri" panose="020F0502020204030204" pitchFamily="34" charset="0"/>
              <a:ea typeface="Calibri" panose="020F0502020204030204" pitchFamily="34" charset="0"/>
              <a:cs typeface="Calibri" panose="020F0502020204030204" pitchFamily="34" charset="0"/>
            </a:endParaRPr>
          </a:p>
          <a:p>
            <a:pPr algn="ctr"/>
            <a:r>
              <a:rPr kumimoji="1" lang="en-US" altLang="ja-JP" sz="2000" dirty="0">
                <a:latin typeface="Calibri" panose="020F0502020204030204" pitchFamily="34" charset="0"/>
                <a:ea typeface="Calibri" panose="020F0502020204030204" pitchFamily="34" charset="0"/>
                <a:cs typeface="Calibri" panose="020F0502020204030204" pitchFamily="34" charset="0"/>
              </a:rPr>
              <a:t>(Resource</a:t>
            </a:r>
            <a:r>
              <a:rPr kumimoji="1" lang="en-US" altLang="ja-JP" sz="2000" baseline="0" dirty="0">
                <a:latin typeface="Calibri" panose="020F0502020204030204" pitchFamily="34" charset="0"/>
                <a:ea typeface="Calibri" panose="020F0502020204030204" pitchFamily="34" charset="0"/>
                <a:cs typeface="Calibri" panose="020F0502020204030204" pitchFamily="34" charset="0"/>
              </a:rPr>
              <a:t> Element)</a:t>
            </a:r>
            <a:endParaRPr kumimoji="1" lang="ja-JP" altLang="en-US" sz="2000" dirty="0">
              <a:latin typeface="Calibri" panose="020F0502020204030204" pitchFamily="34" charset="0"/>
              <a:cs typeface="Calibri" panose="020F0502020204030204" pitchFamily="34" charset="0"/>
            </a:endParaRPr>
          </a:p>
        </p:txBody>
      </p:sp>
      <p:sp>
        <p:nvSpPr>
          <p:cNvPr id="9" name="テキスト ボックス 8">
            <a:extLst>
              <a:ext uri="{FF2B5EF4-FFF2-40B4-BE49-F238E27FC236}">
                <a16:creationId xmlns:a16="http://schemas.microsoft.com/office/drawing/2014/main" id="{6D8D56ED-DDFD-634B-B6D4-F08E0E7CF0D6}"/>
              </a:ext>
            </a:extLst>
          </p:cNvPr>
          <p:cNvSpPr txBox="1"/>
          <p:nvPr/>
        </p:nvSpPr>
        <p:spPr>
          <a:xfrm>
            <a:off x="6576646" y="1358179"/>
            <a:ext cx="5486045" cy="3416320"/>
          </a:xfrm>
          <a:prstGeom prst="rect">
            <a:avLst/>
          </a:prstGeom>
          <a:noFill/>
        </p:spPr>
        <p:txBody>
          <a:bodyPr wrap="square" rtlCol="0">
            <a:spAutoFit/>
          </a:bodyPr>
          <a:lstStyle/>
          <a:p>
            <a:r>
              <a:rPr kumimoji="1" lang="ja-JP" altLang="en-US" sz="2400" dirty="0"/>
              <a:t>←</a:t>
            </a:r>
            <a:r>
              <a:rPr kumimoji="1" lang="en-US" altLang="ja-JP" sz="2400" b="1" dirty="0"/>
              <a:t>1RB(Resource Block)</a:t>
            </a:r>
            <a:r>
              <a:rPr kumimoji="1" lang="ja-JP" altLang="en-US" sz="2400" dirty="0"/>
              <a:t>を拡大した図</a:t>
            </a:r>
            <a:endParaRPr kumimoji="1" lang="en-US" altLang="ja-JP" sz="2400" dirty="0"/>
          </a:p>
          <a:p>
            <a:endParaRPr lang="en-US" altLang="ja-JP" sz="2400" dirty="0"/>
          </a:p>
          <a:p>
            <a:r>
              <a:rPr kumimoji="1" lang="ja-JP" altLang="en-US" sz="2400" dirty="0"/>
              <a:t>　 </a:t>
            </a:r>
            <a:r>
              <a:rPr kumimoji="1" lang="en-US" altLang="ja-JP" sz="2400" dirty="0"/>
              <a:t>1RB(Resource Block)</a:t>
            </a:r>
          </a:p>
          <a:p>
            <a:r>
              <a:rPr lang="en-US" altLang="ja-JP" sz="2400" dirty="0"/>
              <a:t> </a:t>
            </a:r>
            <a:r>
              <a:rPr kumimoji="1" lang="en-US" altLang="ja-JP" sz="2400" dirty="0"/>
              <a:t>= 7Symbols x 12SubCarriers</a:t>
            </a:r>
          </a:p>
          <a:p>
            <a:r>
              <a:rPr lang="en-US" altLang="ja-JP" sz="2400" dirty="0"/>
              <a:t> </a:t>
            </a:r>
            <a:r>
              <a:rPr kumimoji="1" lang="en-US" altLang="ja-JP" sz="2400" dirty="0"/>
              <a:t>= 84RE(Resource Element)</a:t>
            </a:r>
          </a:p>
          <a:p>
            <a:endParaRPr lang="en-US" altLang="ja-JP" sz="2400" dirty="0"/>
          </a:p>
          <a:p>
            <a:r>
              <a:rPr kumimoji="1" lang="en-US" altLang="ja-JP" sz="2400" dirty="0"/>
              <a:t>※1SubCarrier = 15KHz</a:t>
            </a:r>
          </a:p>
          <a:p>
            <a:endParaRPr lang="en-US" altLang="ja-JP" sz="2400" dirty="0"/>
          </a:p>
          <a:p>
            <a:endParaRPr lang="en-US" altLang="ja-JP" sz="2400" dirty="0"/>
          </a:p>
        </p:txBody>
      </p:sp>
    </p:spTree>
    <p:extLst>
      <p:ext uri="{BB962C8B-B14F-4D97-AF65-F5344CB8AC3E}">
        <p14:creationId xmlns:p14="http://schemas.microsoft.com/office/powerpoint/2010/main" val="199817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186DFA-78E1-A2FC-1160-189008685B7F}"/>
              </a:ext>
            </a:extLst>
          </p:cNvPr>
          <p:cNvSpPr>
            <a:spLocks noGrp="1"/>
          </p:cNvSpPr>
          <p:nvPr>
            <p:ph type="title"/>
          </p:nvPr>
        </p:nvSpPr>
        <p:spPr/>
        <p:txBody>
          <a:bodyPr/>
          <a:lstStyle/>
          <a:p>
            <a:r>
              <a:rPr kumimoji="1" lang="ja-JP" altLang="en-US" dirty="0"/>
              <a:t>無線フレームの構成</a:t>
            </a:r>
          </a:p>
        </p:txBody>
      </p:sp>
      <p:cxnSp>
        <p:nvCxnSpPr>
          <p:cNvPr id="6" name="直線矢印コネクタ 5">
            <a:extLst>
              <a:ext uri="{FF2B5EF4-FFF2-40B4-BE49-F238E27FC236}">
                <a16:creationId xmlns:a16="http://schemas.microsoft.com/office/drawing/2014/main" id="{3119CF48-2ECC-46EA-3625-4ADB00E6F19F}"/>
              </a:ext>
            </a:extLst>
          </p:cNvPr>
          <p:cNvCxnSpPr>
            <a:cxnSpLocks/>
          </p:cNvCxnSpPr>
          <p:nvPr/>
        </p:nvCxnSpPr>
        <p:spPr>
          <a:xfrm>
            <a:off x="1773116" y="1690688"/>
            <a:ext cx="86457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8FC9FCF-52CC-2BBB-8B49-538E7749D8B3}"/>
              </a:ext>
            </a:extLst>
          </p:cNvPr>
          <p:cNvSpPr txBox="1"/>
          <p:nvPr/>
        </p:nvSpPr>
        <p:spPr>
          <a:xfrm>
            <a:off x="5002592" y="1378091"/>
            <a:ext cx="1935145" cy="307777"/>
          </a:xfrm>
          <a:prstGeom prst="rect">
            <a:avLst/>
          </a:prstGeom>
          <a:noFill/>
        </p:spPr>
        <p:txBody>
          <a:bodyPr wrap="none" rtlCol="0">
            <a:spAutoFit/>
          </a:bodyPr>
          <a:lstStyle/>
          <a:p>
            <a:r>
              <a:rPr kumimoji="1" lang="en-US" altLang="ja-JP" sz="1400" dirty="0"/>
              <a:t>1</a:t>
            </a:r>
            <a:r>
              <a:rPr kumimoji="1" lang="ja-JP" altLang="en-US" sz="1400" dirty="0"/>
              <a:t>無線フレーム</a:t>
            </a:r>
            <a:r>
              <a:rPr kumimoji="1" lang="en-US" altLang="ja-JP" sz="1400" dirty="0"/>
              <a:t>=10ms</a:t>
            </a:r>
            <a:endParaRPr kumimoji="1" lang="ja-JP" altLang="en-US" sz="1400" dirty="0"/>
          </a:p>
        </p:txBody>
      </p:sp>
      <p:cxnSp>
        <p:nvCxnSpPr>
          <p:cNvPr id="10" name="直線コネクタ 9">
            <a:extLst>
              <a:ext uri="{FF2B5EF4-FFF2-40B4-BE49-F238E27FC236}">
                <a16:creationId xmlns:a16="http://schemas.microsoft.com/office/drawing/2014/main" id="{FBFE9593-141C-4CE6-6917-6D250B57BD1F}"/>
              </a:ext>
            </a:extLst>
          </p:cNvPr>
          <p:cNvCxnSpPr>
            <a:cxnSpLocks/>
          </p:cNvCxnSpPr>
          <p:nvPr/>
        </p:nvCxnSpPr>
        <p:spPr>
          <a:xfrm flipH="1">
            <a:off x="1773114" y="1544093"/>
            <a:ext cx="2" cy="4050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047907C-A12B-F5B9-4CB1-02FF3F5953B8}"/>
              </a:ext>
            </a:extLst>
          </p:cNvPr>
          <p:cNvCxnSpPr>
            <a:cxnSpLocks/>
          </p:cNvCxnSpPr>
          <p:nvPr/>
        </p:nvCxnSpPr>
        <p:spPr>
          <a:xfrm>
            <a:off x="1773116" y="2138729"/>
            <a:ext cx="252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9E96597-7BFF-CD6B-C8D8-7B02A1AA574D}"/>
              </a:ext>
            </a:extLst>
          </p:cNvPr>
          <p:cNvCxnSpPr>
            <a:cxnSpLocks/>
          </p:cNvCxnSpPr>
          <p:nvPr/>
        </p:nvCxnSpPr>
        <p:spPr>
          <a:xfrm>
            <a:off x="1773116" y="2539144"/>
            <a:ext cx="126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0C198D6-2502-B26C-2481-42F1EBDE7D6D}"/>
              </a:ext>
            </a:extLst>
          </p:cNvPr>
          <p:cNvSpPr txBox="1"/>
          <p:nvPr/>
        </p:nvSpPr>
        <p:spPr>
          <a:xfrm>
            <a:off x="1777332" y="1788447"/>
            <a:ext cx="2250937" cy="307777"/>
          </a:xfrm>
          <a:prstGeom prst="rect">
            <a:avLst/>
          </a:prstGeom>
          <a:noFill/>
        </p:spPr>
        <p:txBody>
          <a:bodyPr wrap="none" rtlCol="0">
            <a:spAutoFit/>
          </a:bodyPr>
          <a:lstStyle/>
          <a:p>
            <a:r>
              <a:rPr kumimoji="1" lang="en-US" altLang="ja-JP" sz="1400" dirty="0"/>
              <a:t>1</a:t>
            </a:r>
            <a:r>
              <a:rPr kumimoji="1" lang="ja-JP" altLang="en-US" sz="1400" dirty="0"/>
              <a:t>サブフレーム</a:t>
            </a:r>
            <a:r>
              <a:rPr kumimoji="1" lang="en-US" altLang="ja-JP" sz="1400" dirty="0"/>
              <a:t>=1ms(TTI)</a:t>
            </a:r>
            <a:endParaRPr kumimoji="1" lang="ja-JP" altLang="en-US" sz="1400" dirty="0"/>
          </a:p>
        </p:txBody>
      </p:sp>
      <p:sp>
        <p:nvSpPr>
          <p:cNvPr id="16" name="テキスト ボックス 15">
            <a:extLst>
              <a:ext uri="{FF2B5EF4-FFF2-40B4-BE49-F238E27FC236}">
                <a16:creationId xmlns:a16="http://schemas.microsoft.com/office/drawing/2014/main" id="{0643041C-6C26-8A02-2104-408BFAF68542}"/>
              </a:ext>
            </a:extLst>
          </p:cNvPr>
          <p:cNvSpPr txBox="1"/>
          <p:nvPr/>
        </p:nvSpPr>
        <p:spPr>
          <a:xfrm>
            <a:off x="1773116" y="2198387"/>
            <a:ext cx="1622560" cy="307777"/>
          </a:xfrm>
          <a:prstGeom prst="rect">
            <a:avLst/>
          </a:prstGeom>
          <a:noFill/>
        </p:spPr>
        <p:txBody>
          <a:bodyPr wrap="none" rtlCol="0">
            <a:spAutoFit/>
          </a:bodyPr>
          <a:lstStyle/>
          <a:p>
            <a:r>
              <a:rPr kumimoji="1" lang="en-US" altLang="ja-JP" sz="1400" dirty="0"/>
              <a:t>1</a:t>
            </a:r>
            <a:r>
              <a:rPr kumimoji="1" lang="ja-JP" altLang="en-US" sz="1400" dirty="0"/>
              <a:t>スロット</a:t>
            </a:r>
            <a:r>
              <a:rPr kumimoji="1" lang="en-US" altLang="ja-JP" sz="1400" dirty="0"/>
              <a:t>=0.5ms</a:t>
            </a:r>
            <a:endParaRPr kumimoji="1" lang="ja-JP" altLang="en-US" sz="1400" dirty="0"/>
          </a:p>
        </p:txBody>
      </p:sp>
      <p:graphicFrame>
        <p:nvGraphicFramePr>
          <p:cNvPr id="17" name="表 16">
            <a:extLst>
              <a:ext uri="{FF2B5EF4-FFF2-40B4-BE49-F238E27FC236}">
                <a16:creationId xmlns:a16="http://schemas.microsoft.com/office/drawing/2014/main" id="{F57E5ED0-2A9B-90AF-32A5-DDD3ACFC7AB4}"/>
              </a:ext>
            </a:extLst>
          </p:cNvPr>
          <p:cNvGraphicFramePr>
            <a:graphicFrameLocks noGrp="1"/>
          </p:cNvGraphicFramePr>
          <p:nvPr>
            <p:extLst>
              <p:ext uri="{D42A27DB-BD31-4B8C-83A1-F6EECF244321}">
                <p14:modId xmlns:p14="http://schemas.microsoft.com/office/powerpoint/2010/main" val="1111936825"/>
              </p:ext>
            </p:extLst>
          </p:nvPr>
        </p:nvGraphicFramePr>
        <p:xfrm>
          <a:off x="1773113" y="2713530"/>
          <a:ext cx="8647200" cy="540000"/>
        </p:xfrm>
        <a:graphic>
          <a:graphicData uri="http://schemas.openxmlformats.org/drawingml/2006/table">
            <a:tbl>
              <a:tblPr bandRow="1">
                <a:tableStyleId>{BC89EF96-8CEA-46FF-86C4-4CE0E7609802}</a:tableStyleId>
              </a:tblPr>
              <a:tblGrid>
                <a:gridCol w="1260000">
                  <a:extLst>
                    <a:ext uri="{9D8B030D-6E8A-4147-A177-3AD203B41FA5}">
                      <a16:colId xmlns:a16="http://schemas.microsoft.com/office/drawing/2014/main" val="1178319232"/>
                    </a:ext>
                  </a:extLst>
                </a:gridCol>
                <a:gridCol w="1260000">
                  <a:extLst>
                    <a:ext uri="{9D8B030D-6E8A-4147-A177-3AD203B41FA5}">
                      <a16:colId xmlns:a16="http://schemas.microsoft.com/office/drawing/2014/main" val="2766535659"/>
                    </a:ext>
                  </a:extLst>
                </a:gridCol>
                <a:gridCol w="1260000">
                  <a:extLst>
                    <a:ext uri="{9D8B030D-6E8A-4147-A177-3AD203B41FA5}">
                      <a16:colId xmlns:a16="http://schemas.microsoft.com/office/drawing/2014/main" val="566408414"/>
                    </a:ext>
                  </a:extLst>
                </a:gridCol>
                <a:gridCol w="1260000">
                  <a:extLst>
                    <a:ext uri="{9D8B030D-6E8A-4147-A177-3AD203B41FA5}">
                      <a16:colId xmlns:a16="http://schemas.microsoft.com/office/drawing/2014/main" val="3503259723"/>
                    </a:ext>
                  </a:extLst>
                </a:gridCol>
                <a:gridCol w="1087200">
                  <a:extLst>
                    <a:ext uri="{9D8B030D-6E8A-4147-A177-3AD203B41FA5}">
                      <a16:colId xmlns:a16="http://schemas.microsoft.com/office/drawing/2014/main" val="635530478"/>
                    </a:ext>
                  </a:extLst>
                </a:gridCol>
                <a:gridCol w="1260000">
                  <a:extLst>
                    <a:ext uri="{9D8B030D-6E8A-4147-A177-3AD203B41FA5}">
                      <a16:colId xmlns:a16="http://schemas.microsoft.com/office/drawing/2014/main" val="2359742956"/>
                    </a:ext>
                  </a:extLst>
                </a:gridCol>
                <a:gridCol w="1260000">
                  <a:extLst>
                    <a:ext uri="{9D8B030D-6E8A-4147-A177-3AD203B41FA5}">
                      <a16:colId xmlns:a16="http://schemas.microsoft.com/office/drawing/2014/main" val="3228102632"/>
                    </a:ext>
                  </a:extLst>
                </a:gridCol>
              </a:tblGrid>
              <a:tr h="540000">
                <a:tc>
                  <a:txBody>
                    <a:bodyPr/>
                    <a:lstStyle/>
                    <a:p>
                      <a:pPr algn="ctr"/>
                      <a:r>
                        <a:rPr kumimoji="1" lang="en-US" altLang="ja-JP" dirty="0"/>
                        <a:t>#0</a:t>
                      </a:r>
                      <a:endParaRPr kumimoji="1" lang="ja-JP" altLang="en-US" dirty="0"/>
                    </a:p>
                  </a:txBody>
                  <a:tcPr anchor="ctr"/>
                </a:tc>
                <a:tc>
                  <a:txBody>
                    <a:bodyPr/>
                    <a:lstStyle/>
                    <a:p>
                      <a:pPr algn="ctr"/>
                      <a:r>
                        <a:rPr kumimoji="1" lang="en-US" altLang="ja-JP"/>
                        <a:t>#1</a:t>
                      </a:r>
                      <a:endParaRPr kumimoji="1" lang="ja-JP" altLang="en-US" dirty="0"/>
                    </a:p>
                  </a:txBody>
                  <a:tcPr anchor="ctr"/>
                </a:tc>
                <a:tc>
                  <a:txBody>
                    <a:bodyPr/>
                    <a:lstStyle/>
                    <a:p>
                      <a:pPr algn="ctr"/>
                      <a:r>
                        <a:rPr kumimoji="1" lang="en-US" altLang="ja-JP"/>
                        <a:t>#2</a:t>
                      </a:r>
                      <a:endParaRPr kumimoji="1" lang="ja-JP" altLang="en-US" dirty="0"/>
                    </a:p>
                  </a:txBody>
                  <a:tcPr anchor="ctr"/>
                </a:tc>
                <a:tc>
                  <a:txBody>
                    <a:bodyPr/>
                    <a:lstStyle/>
                    <a:p>
                      <a:pPr algn="ctr"/>
                      <a:r>
                        <a:rPr kumimoji="1" lang="en-US" altLang="ja-JP"/>
                        <a:t>#3</a:t>
                      </a:r>
                      <a:endParaRPr kumimoji="1" lang="ja-JP" altLang="en-US" dirty="0"/>
                    </a:p>
                  </a:txBody>
                  <a:tcPr anchor="ctr"/>
                </a:tc>
                <a:tc>
                  <a:txBody>
                    <a:bodyPr/>
                    <a:lstStyle/>
                    <a:p>
                      <a:pPr algn="ctr"/>
                      <a:endParaRPr kumimoji="1" lang="ja-JP" altLang="en-US" dirty="0"/>
                    </a:p>
                  </a:txBody>
                  <a:tcPr anchor="ctr"/>
                </a:tc>
                <a:tc>
                  <a:txBody>
                    <a:bodyPr/>
                    <a:lstStyle/>
                    <a:p>
                      <a:pPr algn="ctr"/>
                      <a:r>
                        <a:rPr kumimoji="1" lang="en-US" altLang="ja-JP"/>
                        <a:t>#18</a:t>
                      </a:r>
                      <a:endParaRPr kumimoji="1" lang="ja-JP" altLang="en-US" dirty="0"/>
                    </a:p>
                  </a:txBody>
                  <a:tcPr anchor="ctr"/>
                </a:tc>
                <a:tc>
                  <a:txBody>
                    <a:bodyPr/>
                    <a:lstStyle/>
                    <a:p>
                      <a:pPr algn="ctr"/>
                      <a:r>
                        <a:rPr kumimoji="1" lang="en-US" altLang="ja-JP" dirty="0"/>
                        <a:t>#19</a:t>
                      </a:r>
                      <a:endParaRPr kumimoji="1" lang="ja-JP" altLang="en-US" dirty="0"/>
                    </a:p>
                  </a:txBody>
                  <a:tcPr anchor="ctr"/>
                </a:tc>
                <a:extLst>
                  <a:ext uri="{0D108BD9-81ED-4DB2-BD59-A6C34878D82A}">
                    <a16:rowId xmlns:a16="http://schemas.microsoft.com/office/drawing/2014/main" val="532290356"/>
                  </a:ext>
                </a:extLst>
              </a:tr>
            </a:tbl>
          </a:graphicData>
        </a:graphic>
      </p:graphicFrame>
      <p:cxnSp>
        <p:nvCxnSpPr>
          <p:cNvPr id="22" name="直線コネクタ 21">
            <a:extLst>
              <a:ext uri="{FF2B5EF4-FFF2-40B4-BE49-F238E27FC236}">
                <a16:creationId xmlns:a16="http://schemas.microsoft.com/office/drawing/2014/main" id="{22258074-B830-156A-3326-B0093DCE76EB}"/>
              </a:ext>
            </a:extLst>
          </p:cNvPr>
          <p:cNvCxnSpPr/>
          <p:nvPr/>
        </p:nvCxnSpPr>
        <p:spPr>
          <a:xfrm flipV="1">
            <a:off x="3033116" y="2471738"/>
            <a:ext cx="0" cy="2417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9523765-5242-E276-3CC6-2DE547289ADA}"/>
              </a:ext>
            </a:extLst>
          </p:cNvPr>
          <p:cNvCxnSpPr/>
          <p:nvPr/>
        </p:nvCxnSpPr>
        <p:spPr>
          <a:xfrm flipV="1">
            <a:off x="4291006" y="2052638"/>
            <a:ext cx="0" cy="66089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9" name="表 28">
            <a:extLst>
              <a:ext uri="{FF2B5EF4-FFF2-40B4-BE49-F238E27FC236}">
                <a16:creationId xmlns:a16="http://schemas.microsoft.com/office/drawing/2014/main" id="{0E4B78C8-C3C4-EC96-ED42-53C23AA0FC40}"/>
              </a:ext>
            </a:extLst>
          </p:cNvPr>
          <p:cNvGraphicFramePr>
            <a:graphicFrameLocks noGrp="1"/>
          </p:cNvGraphicFramePr>
          <p:nvPr>
            <p:extLst>
              <p:ext uri="{D42A27DB-BD31-4B8C-83A1-F6EECF244321}">
                <p14:modId xmlns:p14="http://schemas.microsoft.com/office/powerpoint/2010/main" val="1949202553"/>
              </p:ext>
            </p:extLst>
          </p:nvPr>
        </p:nvGraphicFramePr>
        <p:xfrm>
          <a:off x="1777335" y="3879317"/>
          <a:ext cx="5619929" cy="540000"/>
        </p:xfrm>
        <a:graphic>
          <a:graphicData uri="http://schemas.openxmlformats.org/drawingml/2006/table">
            <a:tbl>
              <a:tblPr bandRow="1">
                <a:tableStyleId>{BC89EF96-8CEA-46FF-86C4-4CE0E7609802}</a:tableStyleId>
              </a:tblPr>
              <a:tblGrid>
                <a:gridCol w="802847">
                  <a:extLst>
                    <a:ext uri="{9D8B030D-6E8A-4147-A177-3AD203B41FA5}">
                      <a16:colId xmlns:a16="http://schemas.microsoft.com/office/drawing/2014/main" val="513806550"/>
                    </a:ext>
                  </a:extLst>
                </a:gridCol>
                <a:gridCol w="802847">
                  <a:extLst>
                    <a:ext uri="{9D8B030D-6E8A-4147-A177-3AD203B41FA5}">
                      <a16:colId xmlns:a16="http://schemas.microsoft.com/office/drawing/2014/main" val="1012895861"/>
                    </a:ext>
                  </a:extLst>
                </a:gridCol>
                <a:gridCol w="802847">
                  <a:extLst>
                    <a:ext uri="{9D8B030D-6E8A-4147-A177-3AD203B41FA5}">
                      <a16:colId xmlns:a16="http://schemas.microsoft.com/office/drawing/2014/main" val="1893339468"/>
                    </a:ext>
                  </a:extLst>
                </a:gridCol>
                <a:gridCol w="802847">
                  <a:extLst>
                    <a:ext uri="{9D8B030D-6E8A-4147-A177-3AD203B41FA5}">
                      <a16:colId xmlns:a16="http://schemas.microsoft.com/office/drawing/2014/main" val="1628395761"/>
                    </a:ext>
                  </a:extLst>
                </a:gridCol>
                <a:gridCol w="802847">
                  <a:extLst>
                    <a:ext uri="{9D8B030D-6E8A-4147-A177-3AD203B41FA5}">
                      <a16:colId xmlns:a16="http://schemas.microsoft.com/office/drawing/2014/main" val="1367882606"/>
                    </a:ext>
                  </a:extLst>
                </a:gridCol>
                <a:gridCol w="802847">
                  <a:extLst>
                    <a:ext uri="{9D8B030D-6E8A-4147-A177-3AD203B41FA5}">
                      <a16:colId xmlns:a16="http://schemas.microsoft.com/office/drawing/2014/main" val="1621695548"/>
                    </a:ext>
                  </a:extLst>
                </a:gridCol>
                <a:gridCol w="802847">
                  <a:extLst>
                    <a:ext uri="{9D8B030D-6E8A-4147-A177-3AD203B41FA5}">
                      <a16:colId xmlns:a16="http://schemas.microsoft.com/office/drawing/2014/main" val="3586676087"/>
                    </a:ext>
                  </a:extLst>
                </a:gridCol>
              </a:tblGrid>
              <a:tr h="540000">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#3</a:t>
                      </a:r>
                      <a:endParaRPr kumimoji="1" lang="ja-JP" altLang="en-US" dirty="0"/>
                    </a:p>
                  </a:txBody>
                  <a:tcPr anchor="ct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#5</a:t>
                      </a:r>
                      <a:endParaRPr kumimoji="1" lang="ja-JP" altLang="en-US" dirty="0"/>
                    </a:p>
                  </a:txBody>
                  <a:tcPr anchor="ctr"/>
                </a:tc>
                <a:tc>
                  <a:txBody>
                    <a:bodyPr/>
                    <a:lstStyle/>
                    <a:p>
                      <a:pPr algn="ctr"/>
                      <a:r>
                        <a:rPr kumimoji="1" lang="en-US" altLang="ja-JP" dirty="0"/>
                        <a:t>#6</a:t>
                      </a:r>
                      <a:endParaRPr kumimoji="1" lang="ja-JP" altLang="en-US" dirty="0"/>
                    </a:p>
                  </a:txBody>
                  <a:tcPr anchor="ctr"/>
                </a:tc>
                <a:extLst>
                  <a:ext uri="{0D108BD9-81ED-4DB2-BD59-A6C34878D82A}">
                    <a16:rowId xmlns:a16="http://schemas.microsoft.com/office/drawing/2014/main" val="2637518924"/>
                  </a:ext>
                </a:extLst>
              </a:tr>
            </a:tbl>
          </a:graphicData>
        </a:graphic>
      </p:graphicFrame>
      <p:graphicFrame>
        <p:nvGraphicFramePr>
          <p:cNvPr id="30" name="表 29">
            <a:extLst>
              <a:ext uri="{FF2B5EF4-FFF2-40B4-BE49-F238E27FC236}">
                <a16:creationId xmlns:a16="http://schemas.microsoft.com/office/drawing/2014/main" id="{9C058687-3146-EA2E-5FA6-0A0F8406F6AB}"/>
              </a:ext>
            </a:extLst>
          </p:cNvPr>
          <p:cNvGraphicFramePr>
            <a:graphicFrameLocks noGrp="1"/>
          </p:cNvGraphicFramePr>
          <p:nvPr>
            <p:extLst>
              <p:ext uri="{D42A27DB-BD31-4B8C-83A1-F6EECF244321}">
                <p14:modId xmlns:p14="http://schemas.microsoft.com/office/powerpoint/2010/main" val="1166089963"/>
              </p:ext>
            </p:extLst>
          </p:nvPr>
        </p:nvGraphicFramePr>
        <p:xfrm>
          <a:off x="1777335" y="5054693"/>
          <a:ext cx="5628015" cy="540000"/>
        </p:xfrm>
        <a:graphic>
          <a:graphicData uri="http://schemas.openxmlformats.org/drawingml/2006/table">
            <a:tbl>
              <a:tblPr bandRow="1">
                <a:tableStyleId>{BC89EF96-8CEA-46FF-86C4-4CE0E7609802}</a:tableStyleId>
              </a:tblPr>
              <a:tblGrid>
                <a:gridCol w="413415">
                  <a:extLst>
                    <a:ext uri="{9D8B030D-6E8A-4147-A177-3AD203B41FA5}">
                      <a16:colId xmlns:a16="http://schemas.microsoft.com/office/drawing/2014/main" val="513806550"/>
                    </a:ext>
                  </a:extLst>
                </a:gridCol>
                <a:gridCol w="4800600">
                  <a:extLst>
                    <a:ext uri="{9D8B030D-6E8A-4147-A177-3AD203B41FA5}">
                      <a16:colId xmlns:a16="http://schemas.microsoft.com/office/drawing/2014/main" val="1012895861"/>
                    </a:ext>
                  </a:extLst>
                </a:gridCol>
                <a:gridCol w="414000">
                  <a:extLst>
                    <a:ext uri="{9D8B030D-6E8A-4147-A177-3AD203B41FA5}">
                      <a16:colId xmlns:a16="http://schemas.microsoft.com/office/drawing/2014/main" val="1628395761"/>
                    </a:ext>
                  </a:extLst>
                </a:gridCol>
              </a:tblGrid>
              <a:tr h="540000">
                <a:tc>
                  <a:txBody>
                    <a:bodyPr/>
                    <a:lstStyle/>
                    <a:p>
                      <a:pPr algn="ctr"/>
                      <a:r>
                        <a:rPr kumimoji="1" lang="en-US" altLang="ja-JP" sz="1200" b="1" dirty="0">
                          <a:solidFill>
                            <a:schemeClr val="bg1"/>
                          </a:solidFill>
                          <a:highlight>
                            <a:srgbClr val="000000"/>
                          </a:highlight>
                        </a:rPr>
                        <a:t>CP</a:t>
                      </a:r>
                      <a:endParaRPr kumimoji="1" lang="ja-JP" altLang="en-US" sz="1200" b="1" dirty="0">
                        <a:solidFill>
                          <a:schemeClr val="bg1"/>
                        </a:solidFill>
                        <a:highlight>
                          <a:srgbClr val="000000"/>
                        </a:highlight>
                      </a:endParaRPr>
                    </a:p>
                  </a:txBody>
                  <a:tcPr anchor="ctr">
                    <a:pattFill prst="wdDnDiag">
                      <a:fgClr>
                        <a:schemeClr val="accent1"/>
                      </a:fgClr>
                      <a:bgClr>
                        <a:schemeClr val="bg1"/>
                      </a:bgClr>
                    </a:pattFill>
                  </a:tcPr>
                </a:tc>
                <a:tc>
                  <a:txBody>
                    <a:bodyPr/>
                    <a:lstStyle/>
                    <a:p>
                      <a:pPr algn="ctr"/>
                      <a:r>
                        <a:rPr kumimoji="1" lang="ja-JP" altLang="en-US" sz="1600" dirty="0"/>
                        <a:t>実効データ</a:t>
                      </a:r>
                      <a:r>
                        <a:rPr kumimoji="1" lang="en-US" altLang="ja-JP" sz="1600" dirty="0"/>
                        <a:t>(~66.7µs)</a:t>
                      </a:r>
                      <a:endParaRPr kumimoji="1" lang="ja-JP" altLang="en-US" sz="1600" dirty="0"/>
                    </a:p>
                  </a:txBody>
                  <a:tcPr anchor="ctr">
                    <a:noFill/>
                  </a:tcPr>
                </a:tc>
                <a:tc>
                  <a:txBody>
                    <a:bodyPr/>
                    <a:lstStyle/>
                    <a:p>
                      <a:pPr algn="ctr"/>
                      <a:endParaRPr kumimoji="1" lang="ja-JP" altLang="en-US" dirty="0"/>
                    </a:p>
                  </a:txBody>
                  <a:tcPr anchor="ctr">
                    <a:noFill/>
                  </a:tcPr>
                </a:tc>
                <a:extLst>
                  <a:ext uri="{0D108BD9-81ED-4DB2-BD59-A6C34878D82A}">
                    <a16:rowId xmlns:a16="http://schemas.microsoft.com/office/drawing/2014/main" val="2637518924"/>
                  </a:ext>
                </a:extLst>
              </a:tr>
            </a:tbl>
          </a:graphicData>
        </a:graphic>
      </p:graphicFrame>
      <p:cxnSp>
        <p:nvCxnSpPr>
          <p:cNvPr id="32" name="直線コネクタ 31">
            <a:extLst>
              <a:ext uri="{FF2B5EF4-FFF2-40B4-BE49-F238E27FC236}">
                <a16:creationId xmlns:a16="http://schemas.microsoft.com/office/drawing/2014/main" id="{102A8B9C-B502-1AEA-9E9A-1DEB925D0B4E}"/>
              </a:ext>
            </a:extLst>
          </p:cNvPr>
          <p:cNvCxnSpPr/>
          <p:nvPr/>
        </p:nvCxnSpPr>
        <p:spPr>
          <a:xfrm flipV="1">
            <a:off x="2575916" y="3637525"/>
            <a:ext cx="0" cy="2417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31C64B9-977D-07A7-66B5-2B5CF2DDA925}"/>
              </a:ext>
            </a:extLst>
          </p:cNvPr>
          <p:cNvCxnSpPr>
            <a:cxnSpLocks/>
          </p:cNvCxnSpPr>
          <p:nvPr/>
        </p:nvCxnSpPr>
        <p:spPr>
          <a:xfrm>
            <a:off x="1773116" y="3710719"/>
            <a:ext cx="802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F730D3A-5337-17EA-7631-1F4A07A341B2}"/>
              </a:ext>
            </a:extLst>
          </p:cNvPr>
          <p:cNvSpPr txBox="1"/>
          <p:nvPr/>
        </p:nvSpPr>
        <p:spPr>
          <a:xfrm>
            <a:off x="1768895" y="3368896"/>
            <a:ext cx="1002197" cy="307777"/>
          </a:xfrm>
          <a:prstGeom prst="rect">
            <a:avLst/>
          </a:prstGeom>
          <a:noFill/>
        </p:spPr>
        <p:txBody>
          <a:bodyPr wrap="none" rtlCol="0">
            <a:spAutoFit/>
          </a:bodyPr>
          <a:lstStyle/>
          <a:p>
            <a:r>
              <a:rPr kumimoji="1" lang="en-US" altLang="ja-JP" sz="1400" dirty="0"/>
              <a:t>1</a:t>
            </a:r>
            <a:r>
              <a:rPr lang="ja-JP" altLang="en-US" sz="1400" dirty="0"/>
              <a:t>シンボル</a:t>
            </a:r>
            <a:endParaRPr kumimoji="1" lang="ja-JP" altLang="en-US" sz="1400" dirty="0"/>
          </a:p>
        </p:txBody>
      </p:sp>
      <p:cxnSp>
        <p:nvCxnSpPr>
          <p:cNvPr id="37" name="直線コネクタ 36">
            <a:extLst>
              <a:ext uri="{FF2B5EF4-FFF2-40B4-BE49-F238E27FC236}">
                <a16:creationId xmlns:a16="http://schemas.microsoft.com/office/drawing/2014/main" id="{E9FFBFE3-73CC-1A5D-E6AC-92B415061CAC}"/>
              </a:ext>
            </a:extLst>
          </p:cNvPr>
          <p:cNvCxnSpPr/>
          <p:nvPr/>
        </p:nvCxnSpPr>
        <p:spPr>
          <a:xfrm>
            <a:off x="3033116" y="3253530"/>
            <a:ext cx="4364148" cy="6257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A25F906-BB43-72A6-6101-AF8280FA2061}"/>
              </a:ext>
            </a:extLst>
          </p:cNvPr>
          <p:cNvCxnSpPr/>
          <p:nvPr/>
        </p:nvCxnSpPr>
        <p:spPr>
          <a:xfrm>
            <a:off x="2575916" y="4419317"/>
            <a:ext cx="4829434" cy="635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8F3CD58-27FD-2328-6655-4C500673C2B1}"/>
              </a:ext>
            </a:extLst>
          </p:cNvPr>
          <p:cNvCxnSpPr/>
          <p:nvPr/>
        </p:nvCxnSpPr>
        <p:spPr>
          <a:xfrm flipV="1">
            <a:off x="2184041" y="4812901"/>
            <a:ext cx="0" cy="2417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C994925-0781-17CD-6AED-E38D8D55C4E3}"/>
              </a:ext>
            </a:extLst>
          </p:cNvPr>
          <p:cNvCxnSpPr>
            <a:cxnSpLocks/>
          </p:cNvCxnSpPr>
          <p:nvPr/>
        </p:nvCxnSpPr>
        <p:spPr>
          <a:xfrm>
            <a:off x="1782641" y="4905222"/>
            <a:ext cx="401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3E3EFE77-037D-9685-1CB7-3471042644D9}"/>
              </a:ext>
            </a:extLst>
          </p:cNvPr>
          <p:cNvSpPr txBox="1"/>
          <p:nvPr/>
        </p:nvSpPr>
        <p:spPr>
          <a:xfrm>
            <a:off x="1768895" y="4557389"/>
            <a:ext cx="752129" cy="307777"/>
          </a:xfrm>
          <a:prstGeom prst="rect">
            <a:avLst/>
          </a:prstGeom>
          <a:noFill/>
        </p:spPr>
        <p:txBody>
          <a:bodyPr wrap="none" rtlCol="0">
            <a:spAutoFit/>
          </a:bodyPr>
          <a:lstStyle/>
          <a:p>
            <a:r>
              <a:rPr kumimoji="1" lang="en-US" altLang="ja-JP" sz="1400" dirty="0"/>
              <a:t>~4.7µs</a:t>
            </a:r>
            <a:endParaRPr kumimoji="1" lang="ja-JP" altLang="en-US" sz="1400" dirty="0"/>
          </a:p>
        </p:txBody>
      </p:sp>
      <p:cxnSp>
        <p:nvCxnSpPr>
          <p:cNvPr id="45" name="直線矢印コネクタ 44">
            <a:extLst>
              <a:ext uri="{FF2B5EF4-FFF2-40B4-BE49-F238E27FC236}">
                <a16:creationId xmlns:a16="http://schemas.microsoft.com/office/drawing/2014/main" id="{3E776C23-9DAF-C580-AD87-A7095819BEAF}"/>
              </a:ext>
            </a:extLst>
          </p:cNvPr>
          <p:cNvCxnSpPr/>
          <p:nvPr/>
        </p:nvCxnSpPr>
        <p:spPr>
          <a:xfrm flipH="1">
            <a:off x="2174516" y="5315386"/>
            <a:ext cx="1330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51E2FD2-5A41-BC55-FF78-6119BBBF6D28}"/>
              </a:ext>
            </a:extLst>
          </p:cNvPr>
          <p:cNvCxnSpPr/>
          <p:nvPr/>
        </p:nvCxnSpPr>
        <p:spPr>
          <a:xfrm>
            <a:off x="5618311" y="5315386"/>
            <a:ext cx="1787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EECCB828-9AE7-E3DB-9DF4-C2BF5341C7CD}"/>
              </a:ext>
            </a:extLst>
          </p:cNvPr>
          <p:cNvGrpSpPr/>
          <p:nvPr/>
        </p:nvGrpSpPr>
        <p:grpSpPr>
          <a:xfrm>
            <a:off x="7305816" y="2607400"/>
            <a:ext cx="99534" cy="760648"/>
            <a:chOff x="7305816" y="2607400"/>
            <a:chExt cx="99534" cy="760648"/>
          </a:xfrm>
        </p:grpSpPr>
        <p:sp>
          <p:nvSpPr>
            <p:cNvPr id="58" name="フリーフォーム: 図形 57">
              <a:extLst>
                <a:ext uri="{FF2B5EF4-FFF2-40B4-BE49-F238E27FC236}">
                  <a16:creationId xmlns:a16="http://schemas.microsoft.com/office/drawing/2014/main" id="{7AF707A5-FA53-9EA3-260B-11572AB77615}"/>
                </a:ext>
              </a:extLst>
            </p:cNvPr>
            <p:cNvSpPr/>
            <p:nvPr/>
          </p:nvSpPr>
          <p:spPr>
            <a:xfrm rot="16200000">
              <a:off x="7017016" y="2937011"/>
              <a:ext cx="677288" cy="93038"/>
            </a:xfrm>
            <a:custGeom>
              <a:avLst/>
              <a:gdLst>
                <a:gd name="connsiteX0" fmla="*/ 91440 w 1463040"/>
                <a:gd name="connsiteY0" fmla="*/ 341 h 109209"/>
                <a:gd name="connsiteX1" fmla="*/ 365760 w 1463040"/>
                <a:gd name="connsiteY1" fmla="*/ 13261 h 109209"/>
                <a:gd name="connsiteX2" fmla="*/ 731520 w 1463040"/>
                <a:gd name="connsiteY2" fmla="*/ 13261 h 109209"/>
                <a:gd name="connsiteX3" fmla="*/ 1097280 w 1463040"/>
                <a:gd name="connsiteY3" fmla="*/ 13261 h 109209"/>
                <a:gd name="connsiteX4" fmla="*/ 1188720 w 1463040"/>
                <a:gd name="connsiteY4" fmla="*/ 341 h 109209"/>
                <a:gd name="connsiteX5" fmla="*/ 1463040 w 1463040"/>
                <a:gd name="connsiteY5" fmla="*/ 13261 h 109209"/>
                <a:gd name="connsiteX6" fmla="*/ 1463040 w 1463040"/>
                <a:gd name="connsiteY6" fmla="*/ 95949 h 109209"/>
                <a:gd name="connsiteX7" fmla="*/ 1097280 w 1463040"/>
                <a:gd name="connsiteY7" fmla="*/ 95949 h 109209"/>
                <a:gd name="connsiteX8" fmla="*/ 731520 w 1463040"/>
                <a:gd name="connsiteY8" fmla="*/ 95949 h 109209"/>
                <a:gd name="connsiteX9" fmla="*/ 365760 w 1463040"/>
                <a:gd name="connsiteY9" fmla="*/ 95949 h 109209"/>
                <a:gd name="connsiteX10" fmla="*/ 0 w 1463040"/>
                <a:gd name="connsiteY10" fmla="*/ 95949 h 109209"/>
                <a:gd name="connsiteX11" fmla="*/ 0 w 1463040"/>
                <a:gd name="connsiteY11" fmla="*/ 13261 h 109209"/>
                <a:gd name="connsiteX12" fmla="*/ 91440 w 1463040"/>
                <a:gd name="connsiteY12" fmla="*/ 341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3040" h="109209">
                  <a:moveTo>
                    <a:pt x="91440" y="341"/>
                  </a:moveTo>
                  <a:cubicBezTo>
                    <a:pt x="182880" y="4648"/>
                    <a:pt x="274320" y="47715"/>
                    <a:pt x="365760" y="13261"/>
                  </a:cubicBezTo>
                  <a:cubicBezTo>
                    <a:pt x="487680" y="-32676"/>
                    <a:pt x="609600" y="59199"/>
                    <a:pt x="731520" y="13261"/>
                  </a:cubicBezTo>
                  <a:cubicBezTo>
                    <a:pt x="853440" y="-32676"/>
                    <a:pt x="975360" y="59199"/>
                    <a:pt x="1097280" y="13261"/>
                  </a:cubicBezTo>
                  <a:cubicBezTo>
                    <a:pt x="1127760" y="1777"/>
                    <a:pt x="1158240" y="-1094"/>
                    <a:pt x="1188720" y="341"/>
                  </a:cubicBezTo>
                  <a:cubicBezTo>
                    <a:pt x="1280160" y="4648"/>
                    <a:pt x="1371600" y="47715"/>
                    <a:pt x="1463040" y="13261"/>
                  </a:cubicBezTo>
                  <a:lnTo>
                    <a:pt x="1463040" y="95949"/>
                  </a:lnTo>
                  <a:cubicBezTo>
                    <a:pt x="1341120" y="141886"/>
                    <a:pt x="1219200" y="50011"/>
                    <a:pt x="1097280" y="95949"/>
                  </a:cubicBezTo>
                  <a:cubicBezTo>
                    <a:pt x="975360" y="141886"/>
                    <a:pt x="853440" y="50011"/>
                    <a:pt x="731520" y="95949"/>
                  </a:cubicBezTo>
                  <a:cubicBezTo>
                    <a:pt x="609600" y="141886"/>
                    <a:pt x="487680" y="50011"/>
                    <a:pt x="365760" y="95949"/>
                  </a:cubicBezTo>
                  <a:cubicBezTo>
                    <a:pt x="243840" y="141886"/>
                    <a:pt x="121920" y="50011"/>
                    <a:pt x="0" y="95949"/>
                  </a:cubicBezTo>
                  <a:lnTo>
                    <a:pt x="0" y="13261"/>
                  </a:lnTo>
                  <a:cubicBezTo>
                    <a:pt x="30480" y="1777"/>
                    <a:pt x="60960" y="-1094"/>
                    <a:pt x="91440" y="341"/>
                  </a:cubicBezTo>
                  <a:close/>
                </a:path>
              </a:pathLst>
            </a:cu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9" name="正方形/長方形 58">
              <a:extLst>
                <a:ext uri="{FF2B5EF4-FFF2-40B4-BE49-F238E27FC236}">
                  <a16:creationId xmlns:a16="http://schemas.microsoft.com/office/drawing/2014/main" id="{44F0A652-1D59-C629-816C-25286EF9BD5B}"/>
                </a:ext>
              </a:extLst>
            </p:cNvPr>
            <p:cNvSpPr/>
            <p:nvPr/>
          </p:nvSpPr>
          <p:spPr>
            <a:xfrm>
              <a:off x="7312316" y="2607400"/>
              <a:ext cx="93034" cy="463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D21D329-1305-58D5-DF1C-E9086DB1B135}"/>
                </a:ext>
              </a:extLst>
            </p:cNvPr>
            <p:cNvSpPr/>
            <p:nvPr/>
          </p:nvSpPr>
          <p:spPr>
            <a:xfrm>
              <a:off x="7305816" y="3321724"/>
              <a:ext cx="93034" cy="463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2">
            <a:extLst>
              <a:ext uri="{FF2B5EF4-FFF2-40B4-BE49-F238E27FC236}">
                <a16:creationId xmlns:a16="http://schemas.microsoft.com/office/drawing/2014/main" id="{4FE4BDAB-05DA-8FF1-2D21-972E166F5433}"/>
              </a:ext>
            </a:extLst>
          </p:cNvPr>
          <p:cNvSpPr txBox="1"/>
          <p:nvPr/>
        </p:nvSpPr>
        <p:spPr>
          <a:xfrm>
            <a:off x="1777332" y="6148974"/>
            <a:ext cx="6838732" cy="584775"/>
          </a:xfrm>
          <a:prstGeom prst="rect">
            <a:avLst/>
          </a:prstGeom>
          <a:noFill/>
        </p:spPr>
        <p:txBody>
          <a:bodyPr wrap="none" rtlCol="0">
            <a:spAutoFit/>
          </a:bodyPr>
          <a:lstStyle/>
          <a:p>
            <a:r>
              <a:rPr kumimoji="1" lang="en-US" altLang="ja-JP" sz="1600" dirty="0"/>
              <a:t>※TTI(Transmission Time Interval) … </a:t>
            </a:r>
            <a:r>
              <a:rPr kumimoji="1" lang="ja-JP" altLang="en-US" sz="1600" dirty="0"/>
              <a:t>スケジューリングの最小時間単位</a:t>
            </a:r>
            <a:endParaRPr kumimoji="1" lang="en-US" altLang="ja-JP" sz="1600" dirty="0"/>
          </a:p>
          <a:p>
            <a:r>
              <a:rPr kumimoji="1" lang="en-US" altLang="ja-JP" sz="1600" dirty="0"/>
              <a:t>※CP(Cyclic Prefix) … </a:t>
            </a:r>
            <a:r>
              <a:rPr kumimoji="1" lang="ja-JP" altLang="en-US" sz="1600" dirty="0"/>
              <a:t>遅延波による干渉を防ぐためのガード区間</a:t>
            </a:r>
          </a:p>
        </p:txBody>
      </p:sp>
    </p:spTree>
    <p:extLst>
      <p:ext uri="{BB962C8B-B14F-4D97-AF65-F5344CB8AC3E}">
        <p14:creationId xmlns:p14="http://schemas.microsoft.com/office/powerpoint/2010/main" val="256624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a:extLst>
              <a:ext uri="{FF2B5EF4-FFF2-40B4-BE49-F238E27FC236}">
                <a16:creationId xmlns:a16="http://schemas.microsoft.com/office/drawing/2014/main" id="{AB13596E-BA9C-6565-E17E-41A853D44D95}"/>
              </a:ext>
            </a:extLst>
          </p:cNvPr>
          <p:cNvCxnSpPr/>
          <p:nvPr/>
        </p:nvCxnSpPr>
        <p:spPr>
          <a:xfrm>
            <a:off x="8243454" y="2161250"/>
            <a:ext cx="0" cy="172264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F492B36C-DDE5-81C4-C855-3F74235FE8BC}"/>
              </a:ext>
            </a:extLst>
          </p:cNvPr>
          <p:cNvSpPr>
            <a:spLocks noGrp="1"/>
          </p:cNvSpPr>
          <p:nvPr>
            <p:ph type="title"/>
          </p:nvPr>
        </p:nvSpPr>
        <p:spPr/>
        <p:txBody>
          <a:bodyPr/>
          <a:lstStyle/>
          <a:p>
            <a:r>
              <a:rPr kumimoji="1" lang="ja-JP" altLang="en-US" dirty="0"/>
              <a:t>データの送受信</a:t>
            </a:r>
          </a:p>
        </p:txBody>
      </p:sp>
      <p:sp>
        <p:nvSpPr>
          <p:cNvPr id="4" name="矢印: 右 3">
            <a:extLst>
              <a:ext uri="{FF2B5EF4-FFF2-40B4-BE49-F238E27FC236}">
                <a16:creationId xmlns:a16="http://schemas.microsoft.com/office/drawing/2014/main" id="{B74FC3EF-846F-9716-B807-3D963443DD22}"/>
              </a:ext>
            </a:extLst>
          </p:cNvPr>
          <p:cNvSpPr/>
          <p:nvPr/>
        </p:nvSpPr>
        <p:spPr>
          <a:xfrm>
            <a:off x="1597891" y="2115125"/>
            <a:ext cx="2512291" cy="12930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B6E8FDD3-18E1-2AD1-ACC5-0CB995E6904C}"/>
              </a:ext>
            </a:extLst>
          </p:cNvPr>
          <p:cNvSpPr/>
          <p:nvPr/>
        </p:nvSpPr>
        <p:spPr>
          <a:xfrm>
            <a:off x="1597891" y="3856180"/>
            <a:ext cx="2512291" cy="12930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C21F688-DCAD-7ED7-049B-10FF34104A26}"/>
              </a:ext>
            </a:extLst>
          </p:cNvPr>
          <p:cNvSpPr txBox="1"/>
          <p:nvPr/>
        </p:nvSpPr>
        <p:spPr>
          <a:xfrm>
            <a:off x="563634" y="1995113"/>
            <a:ext cx="1034257" cy="369332"/>
          </a:xfrm>
          <a:prstGeom prst="rect">
            <a:avLst/>
          </a:prstGeom>
          <a:noFill/>
        </p:spPr>
        <p:txBody>
          <a:bodyPr wrap="none" rtlCol="0">
            <a:spAutoFit/>
          </a:bodyPr>
          <a:lstStyle/>
          <a:p>
            <a:r>
              <a:rPr kumimoji="1" lang="en-US" altLang="ja-JP" dirty="0" err="1"/>
              <a:t>eNodeB</a:t>
            </a:r>
            <a:endParaRPr kumimoji="1" lang="ja-JP" altLang="en-US" dirty="0"/>
          </a:p>
        </p:txBody>
      </p:sp>
      <p:sp>
        <p:nvSpPr>
          <p:cNvPr id="7" name="テキスト ボックス 6">
            <a:extLst>
              <a:ext uri="{FF2B5EF4-FFF2-40B4-BE49-F238E27FC236}">
                <a16:creationId xmlns:a16="http://schemas.microsoft.com/office/drawing/2014/main" id="{E56EF985-1E96-3648-B3EF-1022DB5A92A4}"/>
              </a:ext>
            </a:extLst>
          </p:cNvPr>
          <p:cNvSpPr txBox="1"/>
          <p:nvPr/>
        </p:nvSpPr>
        <p:spPr>
          <a:xfrm>
            <a:off x="951560" y="3754644"/>
            <a:ext cx="646331" cy="369332"/>
          </a:xfrm>
          <a:prstGeom prst="rect">
            <a:avLst/>
          </a:prstGeom>
          <a:noFill/>
        </p:spPr>
        <p:txBody>
          <a:bodyPr wrap="none" rtlCol="0">
            <a:spAutoFit/>
          </a:bodyPr>
          <a:lstStyle/>
          <a:p>
            <a:r>
              <a:rPr kumimoji="1" lang="ja-JP" altLang="en-US" dirty="0"/>
              <a:t>端末</a:t>
            </a:r>
          </a:p>
        </p:txBody>
      </p:sp>
      <p:sp>
        <p:nvSpPr>
          <p:cNvPr id="8" name="テキスト ボックス 7">
            <a:extLst>
              <a:ext uri="{FF2B5EF4-FFF2-40B4-BE49-F238E27FC236}">
                <a16:creationId xmlns:a16="http://schemas.microsoft.com/office/drawing/2014/main" id="{93CB5975-F6ED-86F2-F115-6D833FC02999}"/>
              </a:ext>
            </a:extLst>
          </p:cNvPr>
          <p:cNvSpPr txBox="1"/>
          <p:nvPr/>
        </p:nvSpPr>
        <p:spPr>
          <a:xfrm>
            <a:off x="3566443" y="4054700"/>
            <a:ext cx="543739" cy="307777"/>
          </a:xfrm>
          <a:prstGeom prst="rect">
            <a:avLst/>
          </a:prstGeom>
          <a:noFill/>
        </p:spPr>
        <p:txBody>
          <a:bodyPr wrap="none" rtlCol="0">
            <a:spAutoFit/>
          </a:bodyPr>
          <a:lstStyle/>
          <a:p>
            <a:r>
              <a:rPr kumimoji="1" lang="ja-JP" altLang="en-US" sz="1400" dirty="0"/>
              <a:t>時間</a:t>
            </a:r>
          </a:p>
        </p:txBody>
      </p:sp>
      <p:sp>
        <p:nvSpPr>
          <p:cNvPr id="10" name="正方形/長方形 9">
            <a:extLst>
              <a:ext uri="{FF2B5EF4-FFF2-40B4-BE49-F238E27FC236}">
                <a16:creationId xmlns:a16="http://schemas.microsoft.com/office/drawing/2014/main" id="{63658587-AD37-C787-9A6E-6BB2BB90C4C8}"/>
              </a:ext>
            </a:extLst>
          </p:cNvPr>
          <p:cNvSpPr/>
          <p:nvPr/>
        </p:nvSpPr>
        <p:spPr>
          <a:xfrm>
            <a:off x="1856509" y="1773501"/>
            <a:ext cx="341745" cy="369332"/>
          </a:xfrm>
          <a:prstGeom prst="rect">
            <a:avLst/>
          </a:prstGeom>
          <a:solidFill>
            <a:schemeClr val="accent1">
              <a:lumMod val="60000"/>
              <a:lumOff val="4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AE7934-B76C-D470-9773-C84375184B4F}"/>
              </a:ext>
            </a:extLst>
          </p:cNvPr>
          <p:cNvSpPr/>
          <p:nvPr/>
        </p:nvSpPr>
        <p:spPr>
          <a:xfrm>
            <a:off x="2193637" y="1773561"/>
            <a:ext cx="549563" cy="369332"/>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F90EE54-B640-3575-2099-40D6C27BC389}"/>
              </a:ext>
            </a:extLst>
          </p:cNvPr>
          <p:cNvCxnSpPr>
            <a:cxnSpLocks/>
          </p:cNvCxnSpPr>
          <p:nvPr/>
        </p:nvCxnSpPr>
        <p:spPr>
          <a:xfrm>
            <a:off x="2743200" y="2225766"/>
            <a:ext cx="480291" cy="16717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4CF51CD4-3FEF-E182-BC78-7AE0B46A6328}"/>
              </a:ext>
            </a:extLst>
          </p:cNvPr>
          <p:cNvSpPr txBox="1"/>
          <p:nvPr/>
        </p:nvSpPr>
        <p:spPr>
          <a:xfrm>
            <a:off x="563634" y="4710821"/>
            <a:ext cx="4241800" cy="646331"/>
          </a:xfrm>
          <a:prstGeom prst="rect">
            <a:avLst/>
          </a:prstGeom>
          <a:noFill/>
        </p:spPr>
        <p:txBody>
          <a:bodyPr wrap="square" rtlCol="0">
            <a:spAutoFit/>
          </a:bodyPr>
          <a:lstStyle/>
          <a:p>
            <a:r>
              <a:rPr kumimoji="1" lang="en-US" altLang="ja-JP" dirty="0"/>
              <a:t>PDCCH</a:t>
            </a:r>
            <a:r>
              <a:rPr kumimoji="1" lang="ja-JP" altLang="en-US" dirty="0"/>
              <a:t>で指定した送信フォーマットで</a:t>
            </a:r>
            <a:r>
              <a:rPr kumimoji="1" lang="en-US" altLang="ja-JP" dirty="0" err="1"/>
              <a:t>eNodeB</a:t>
            </a:r>
            <a:r>
              <a:rPr kumimoji="1" lang="ja-JP" altLang="en-US" dirty="0"/>
              <a:t>がデータ送信</a:t>
            </a:r>
          </a:p>
        </p:txBody>
      </p:sp>
      <p:sp>
        <p:nvSpPr>
          <p:cNvPr id="17" name="矢印: 右 16">
            <a:extLst>
              <a:ext uri="{FF2B5EF4-FFF2-40B4-BE49-F238E27FC236}">
                <a16:creationId xmlns:a16="http://schemas.microsoft.com/office/drawing/2014/main" id="{9C645BD7-D53B-148B-F1F4-D3FD6FF31DD3}"/>
              </a:ext>
            </a:extLst>
          </p:cNvPr>
          <p:cNvSpPr/>
          <p:nvPr/>
        </p:nvSpPr>
        <p:spPr>
          <a:xfrm>
            <a:off x="7661563" y="2087357"/>
            <a:ext cx="2512291" cy="12930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BA62C8B5-BEB1-DD0F-BC21-CBD96D61D56A}"/>
              </a:ext>
            </a:extLst>
          </p:cNvPr>
          <p:cNvSpPr/>
          <p:nvPr/>
        </p:nvSpPr>
        <p:spPr>
          <a:xfrm>
            <a:off x="7661563" y="3828412"/>
            <a:ext cx="2512291" cy="12930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0963455-AB2D-6A3A-B4C4-4180F32EFB84}"/>
              </a:ext>
            </a:extLst>
          </p:cNvPr>
          <p:cNvSpPr txBox="1"/>
          <p:nvPr/>
        </p:nvSpPr>
        <p:spPr>
          <a:xfrm>
            <a:off x="6627306" y="1967345"/>
            <a:ext cx="1034257" cy="369332"/>
          </a:xfrm>
          <a:prstGeom prst="rect">
            <a:avLst/>
          </a:prstGeom>
          <a:noFill/>
        </p:spPr>
        <p:txBody>
          <a:bodyPr wrap="none" rtlCol="0">
            <a:spAutoFit/>
          </a:bodyPr>
          <a:lstStyle/>
          <a:p>
            <a:r>
              <a:rPr kumimoji="1" lang="en-US" altLang="ja-JP" dirty="0" err="1"/>
              <a:t>eNodeB</a:t>
            </a:r>
            <a:endParaRPr kumimoji="1" lang="ja-JP" altLang="en-US" dirty="0"/>
          </a:p>
        </p:txBody>
      </p:sp>
      <p:sp>
        <p:nvSpPr>
          <p:cNvPr id="20" name="テキスト ボックス 19">
            <a:extLst>
              <a:ext uri="{FF2B5EF4-FFF2-40B4-BE49-F238E27FC236}">
                <a16:creationId xmlns:a16="http://schemas.microsoft.com/office/drawing/2014/main" id="{423448DC-9D4C-DC3D-1DE8-C2762097671A}"/>
              </a:ext>
            </a:extLst>
          </p:cNvPr>
          <p:cNvSpPr txBox="1"/>
          <p:nvPr/>
        </p:nvSpPr>
        <p:spPr>
          <a:xfrm>
            <a:off x="7015232" y="3726876"/>
            <a:ext cx="646331" cy="369332"/>
          </a:xfrm>
          <a:prstGeom prst="rect">
            <a:avLst/>
          </a:prstGeom>
          <a:noFill/>
        </p:spPr>
        <p:txBody>
          <a:bodyPr wrap="none" rtlCol="0">
            <a:spAutoFit/>
          </a:bodyPr>
          <a:lstStyle/>
          <a:p>
            <a:r>
              <a:rPr kumimoji="1" lang="ja-JP" altLang="en-US" dirty="0"/>
              <a:t>端末</a:t>
            </a:r>
          </a:p>
        </p:txBody>
      </p:sp>
      <p:sp>
        <p:nvSpPr>
          <p:cNvPr id="21" name="テキスト ボックス 20">
            <a:extLst>
              <a:ext uri="{FF2B5EF4-FFF2-40B4-BE49-F238E27FC236}">
                <a16:creationId xmlns:a16="http://schemas.microsoft.com/office/drawing/2014/main" id="{65F76CAD-86FF-7513-85AC-00B59466D7CD}"/>
              </a:ext>
            </a:extLst>
          </p:cNvPr>
          <p:cNvSpPr txBox="1"/>
          <p:nvPr/>
        </p:nvSpPr>
        <p:spPr>
          <a:xfrm>
            <a:off x="9630115" y="4026932"/>
            <a:ext cx="543739" cy="307777"/>
          </a:xfrm>
          <a:prstGeom prst="rect">
            <a:avLst/>
          </a:prstGeom>
          <a:noFill/>
        </p:spPr>
        <p:txBody>
          <a:bodyPr wrap="none" rtlCol="0">
            <a:spAutoFit/>
          </a:bodyPr>
          <a:lstStyle/>
          <a:p>
            <a:r>
              <a:rPr kumimoji="1" lang="ja-JP" altLang="en-US" sz="1400" dirty="0"/>
              <a:t>時間</a:t>
            </a:r>
          </a:p>
        </p:txBody>
      </p:sp>
      <p:sp>
        <p:nvSpPr>
          <p:cNvPr id="22" name="正方形/長方形 21">
            <a:extLst>
              <a:ext uri="{FF2B5EF4-FFF2-40B4-BE49-F238E27FC236}">
                <a16:creationId xmlns:a16="http://schemas.microsoft.com/office/drawing/2014/main" id="{3AD57864-AC8F-A413-CC56-E53CBC10B1C5}"/>
              </a:ext>
            </a:extLst>
          </p:cNvPr>
          <p:cNvSpPr/>
          <p:nvPr/>
        </p:nvSpPr>
        <p:spPr>
          <a:xfrm>
            <a:off x="7920181" y="1745733"/>
            <a:ext cx="341745" cy="369332"/>
          </a:xfrm>
          <a:prstGeom prst="rect">
            <a:avLst/>
          </a:prstGeom>
          <a:solidFill>
            <a:schemeClr val="accent1">
              <a:lumMod val="60000"/>
              <a:lumOff val="4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EF9393F-D6A2-13FE-89D9-EB458B9796B8}"/>
              </a:ext>
            </a:extLst>
          </p:cNvPr>
          <p:cNvSpPr/>
          <p:nvPr/>
        </p:nvSpPr>
        <p:spPr>
          <a:xfrm>
            <a:off x="8975434" y="3482203"/>
            <a:ext cx="549563" cy="36933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2512198D-595C-74BB-093C-FC204B82E976}"/>
              </a:ext>
            </a:extLst>
          </p:cNvPr>
          <p:cNvCxnSpPr>
            <a:cxnSpLocks/>
          </p:cNvCxnSpPr>
          <p:nvPr/>
        </p:nvCxnSpPr>
        <p:spPr>
          <a:xfrm flipV="1">
            <a:off x="9516913" y="2179779"/>
            <a:ext cx="385071" cy="13002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DE7CB16-94D1-F7B6-5055-BF32423A1C84}"/>
              </a:ext>
            </a:extLst>
          </p:cNvPr>
          <p:cNvSpPr txBox="1"/>
          <p:nvPr/>
        </p:nvSpPr>
        <p:spPr>
          <a:xfrm>
            <a:off x="6627306" y="4683053"/>
            <a:ext cx="4474448" cy="646331"/>
          </a:xfrm>
          <a:prstGeom prst="rect">
            <a:avLst/>
          </a:prstGeom>
          <a:noFill/>
        </p:spPr>
        <p:txBody>
          <a:bodyPr wrap="square" rtlCol="0">
            <a:spAutoFit/>
          </a:bodyPr>
          <a:lstStyle/>
          <a:p>
            <a:r>
              <a:rPr kumimoji="1" lang="en-US" altLang="ja-JP" dirty="0"/>
              <a:t>PDCCH</a:t>
            </a:r>
            <a:r>
              <a:rPr kumimoji="1" lang="ja-JP" altLang="en-US" dirty="0"/>
              <a:t>で指示された送信フォーマットで端末がデータ送信</a:t>
            </a:r>
          </a:p>
        </p:txBody>
      </p:sp>
      <p:sp>
        <p:nvSpPr>
          <p:cNvPr id="31" name="正方形/長方形 30">
            <a:extLst>
              <a:ext uri="{FF2B5EF4-FFF2-40B4-BE49-F238E27FC236}">
                <a16:creationId xmlns:a16="http://schemas.microsoft.com/office/drawing/2014/main" id="{9041DD85-0762-B831-C143-D5D05168B0AB}"/>
              </a:ext>
            </a:extLst>
          </p:cNvPr>
          <p:cNvSpPr/>
          <p:nvPr/>
        </p:nvSpPr>
        <p:spPr>
          <a:xfrm>
            <a:off x="3175217" y="5935098"/>
            <a:ext cx="341745" cy="369332"/>
          </a:xfrm>
          <a:prstGeom prst="rect">
            <a:avLst/>
          </a:prstGeom>
          <a:solidFill>
            <a:schemeClr val="accent1">
              <a:lumMod val="60000"/>
              <a:lumOff val="4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B2BAFD56-C146-7B80-AB0E-C0460214D7EE}"/>
              </a:ext>
            </a:extLst>
          </p:cNvPr>
          <p:cNvSpPr/>
          <p:nvPr/>
        </p:nvSpPr>
        <p:spPr>
          <a:xfrm>
            <a:off x="5306399" y="5925307"/>
            <a:ext cx="549563" cy="369332"/>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63E3872-8420-DFFC-BF70-02DC0DC02F28}"/>
              </a:ext>
            </a:extLst>
          </p:cNvPr>
          <p:cNvSpPr/>
          <p:nvPr/>
        </p:nvSpPr>
        <p:spPr>
          <a:xfrm>
            <a:off x="7645399" y="5939439"/>
            <a:ext cx="549563" cy="36933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A7602D0-9F94-D508-C603-EC7CC849307B}"/>
              </a:ext>
            </a:extLst>
          </p:cNvPr>
          <p:cNvSpPr txBox="1"/>
          <p:nvPr/>
        </p:nvSpPr>
        <p:spPr>
          <a:xfrm>
            <a:off x="3516962" y="5935098"/>
            <a:ext cx="994183" cy="369332"/>
          </a:xfrm>
          <a:prstGeom prst="rect">
            <a:avLst/>
          </a:prstGeom>
          <a:noFill/>
        </p:spPr>
        <p:txBody>
          <a:bodyPr wrap="none" rtlCol="0">
            <a:spAutoFit/>
          </a:bodyPr>
          <a:lstStyle/>
          <a:p>
            <a:r>
              <a:rPr lang="en-US" altLang="ja-JP" dirty="0"/>
              <a:t>PDCCH</a:t>
            </a:r>
            <a:endParaRPr kumimoji="1" lang="ja-JP" altLang="en-US" dirty="0"/>
          </a:p>
        </p:txBody>
      </p:sp>
      <p:sp>
        <p:nvSpPr>
          <p:cNvPr id="35" name="テキスト ボックス 34">
            <a:extLst>
              <a:ext uri="{FF2B5EF4-FFF2-40B4-BE49-F238E27FC236}">
                <a16:creationId xmlns:a16="http://schemas.microsoft.com/office/drawing/2014/main" id="{AEB61A58-7C2F-0FC7-4C30-6D1E53BA284C}"/>
              </a:ext>
            </a:extLst>
          </p:cNvPr>
          <p:cNvSpPr txBox="1"/>
          <p:nvPr/>
        </p:nvSpPr>
        <p:spPr>
          <a:xfrm>
            <a:off x="5855962" y="5925307"/>
            <a:ext cx="981359" cy="369332"/>
          </a:xfrm>
          <a:prstGeom prst="rect">
            <a:avLst/>
          </a:prstGeom>
          <a:noFill/>
        </p:spPr>
        <p:txBody>
          <a:bodyPr wrap="none" rtlCol="0">
            <a:spAutoFit/>
          </a:bodyPr>
          <a:lstStyle/>
          <a:p>
            <a:r>
              <a:rPr kumimoji="1" lang="en-US" altLang="ja-JP" dirty="0"/>
              <a:t>PDSCH</a:t>
            </a:r>
            <a:endParaRPr kumimoji="1" lang="ja-JP" altLang="en-US" dirty="0"/>
          </a:p>
        </p:txBody>
      </p:sp>
      <p:sp>
        <p:nvSpPr>
          <p:cNvPr id="36" name="テキスト ボックス 35">
            <a:extLst>
              <a:ext uri="{FF2B5EF4-FFF2-40B4-BE49-F238E27FC236}">
                <a16:creationId xmlns:a16="http://schemas.microsoft.com/office/drawing/2014/main" id="{C93DDF9F-B4F5-DE53-F97A-8AAC7E678BFD}"/>
              </a:ext>
            </a:extLst>
          </p:cNvPr>
          <p:cNvSpPr txBox="1"/>
          <p:nvPr/>
        </p:nvSpPr>
        <p:spPr>
          <a:xfrm>
            <a:off x="8200368" y="5925307"/>
            <a:ext cx="979755" cy="369332"/>
          </a:xfrm>
          <a:prstGeom prst="rect">
            <a:avLst/>
          </a:prstGeom>
          <a:noFill/>
        </p:spPr>
        <p:txBody>
          <a:bodyPr wrap="none" rtlCol="0">
            <a:spAutoFit/>
          </a:bodyPr>
          <a:lstStyle/>
          <a:p>
            <a:r>
              <a:rPr lang="en-US" altLang="ja-JP" dirty="0"/>
              <a:t>PUSCH</a:t>
            </a:r>
            <a:endParaRPr kumimoji="1" lang="ja-JP" altLang="en-US" dirty="0"/>
          </a:p>
        </p:txBody>
      </p:sp>
    </p:spTree>
    <p:extLst>
      <p:ext uri="{BB962C8B-B14F-4D97-AF65-F5344CB8AC3E}">
        <p14:creationId xmlns:p14="http://schemas.microsoft.com/office/powerpoint/2010/main" val="25424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82E33-D2C3-13BE-448A-99FD8A4FEE23}"/>
              </a:ext>
            </a:extLst>
          </p:cNvPr>
          <p:cNvSpPr>
            <a:spLocks noGrp="1"/>
          </p:cNvSpPr>
          <p:nvPr>
            <p:ph type="title"/>
          </p:nvPr>
        </p:nvSpPr>
        <p:spPr/>
        <p:txBody>
          <a:bodyPr/>
          <a:lstStyle/>
          <a:p>
            <a:r>
              <a:rPr kumimoji="1" lang="ja-JP" altLang="en-US" dirty="0"/>
              <a:t>物理チャネルの種類</a:t>
            </a:r>
          </a:p>
        </p:txBody>
      </p:sp>
      <p:sp>
        <p:nvSpPr>
          <p:cNvPr id="3" name="コンテンツ プレースホルダー 2">
            <a:extLst>
              <a:ext uri="{FF2B5EF4-FFF2-40B4-BE49-F238E27FC236}">
                <a16:creationId xmlns:a16="http://schemas.microsoft.com/office/drawing/2014/main" id="{6B2B69AB-6453-70F9-1809-15BE6FEBAD64}"/>
              </a:ext>
            </a:extLst>
          </p:cNvPr>
          <p:cNvSpPr>
            <a:spLocks noGrp="1"/>
          </p:cNvSpPr>
          <p:nvPr>
            <p:ph idx="1"/>
          </p:nvPr>
        </p:nvSpPr>
        <p:spPr/>
        <p:txBody>
          <a:bodyPr/>
          <a:lstStyle/>
          <a:p>
            <a:pPr marL="0" indent="0">
              <a:buNone/>
            </a:pPr>
            <a:r>
              <a:rPr kumimoji="1" lang="ja-JP" altLang="en-US" b="1" dirty="0"/>
              <a:t>・</a:t>
            </a:r>
            <a:r>
              <a:rPr kumimoji="1" lang="en-US" altLang="ja-JP" b="1" dirty="0"/>
              <a:t>PBCH (Physical Broadcast Channel)</a:t>
            </a:r>
          </a:p>
          <a:p>
            <a:pPr marL="0" indent="0">
              <a:buNone/>
            </a:pPr>
            <a:r>
              <a:rPr lang="ja-JP" altLang="en-US" dirty="0"/>
              <a:t>　</a:t>
            </a:r>
            <a:r>
              <a:rPr lang="en-US" altLang="ja-JP" dirty="0"/>
              <a:t>UE</a:t>
            </a:r>
            <a:r>
              <a:rPr lang="ja-JP" altLang="en-US" dirty="0"/>
              <a:t>がセルサーチ</a:t>
            </a:r>
            <a:r>
              <a:rPr lang="en-US" altLang="ja-JP" dirty="0"/>
              <a:t>(</a:t>
            </a:r>
            <a:r>
              <a:rPr lang="ja-JP" altLang="en-US" dirty="0"/>
              <a:t>最適なセルを探索すること</a:t>
            </a:r>
            <a:r>
              <a:rPr lang="en-US" altLang="ja-JP" dirty="0"/>
              <a:t>)</a:t>
            </a:r>
            <a:r>
              <a:rPr lang="ja-JP" altLang="en-US" dirty="0"/>
              <a:t>後に最初に読み取るべき最低限の情報</a:t>
            </a:r>
            <a:r>
              <a:rPr lang="en-US" altLang="ja-JP" dirty="0"/>
              <a:t>(</a:t>
            </a:r>
            <a:r>
              <a:rPr lang="ja-JP" altLang="en-US" dirty="0"/>
              <a:t>帯域幅、フレーム番号、アンテナ数</a:t>
            </a:r>
            <a:r>
              <a:rPr lang="en-US" altLang="ja-JP" dirty="0"/>
              <a:t>)</a:t>
            </a:r>
            <a:r>
              <a:rPr lang="ja-JP" altLang="en-US" dirty="0"/>
              <a:t>を送信するために使用される</a:t>
            </a:r>
            <a:endParaRPr lang="en-US" altLang="ja-JP" dirty="0"/>
          </a:p>
          <a:p>
            <a:pPr marL="0" indent="0">
              <a:buNone/>
            </a:pPr>
            <a:endParaRPr lang="en-US" altLang="ja-JP" dirty="0"/>
          </a:p>
          <a:p>
            <a:pPr marL="0" indent="0">
              <a:buNone/>
            </a:pPr>
            <a:r>
              <a:rPr lang="ja-JP" altLang="en-US" b="1" dirty="0"/>
              <a:t>・</a:t>
            </a:r>
            <a:r>
              <a:rPr lang="en-US" altLang="ja-JP" b="1" dirty="0"/>
              <a:t>PRACH (Physical Random Access Channel)</a:t>
            </a:r>
          </a:p>
          <a:p>
            <a:pPr marL="0" indent="0">
              <a:buNone/>
            </a:pPr>
            <a:r>
              <a:rPr kumimoji="1" lang="ja-JP" altLang="en-US" dirty="0"/>
              <a:t>　</a:t>
            </a:r>
            <a:r>
              <a:rPr kumimoji="1" lang="en-US" altLang="ja-JP" dirty="0"/>
              <a:t>UE</a:t>
            </a:r>
            <a:r>
              <a:rPr kumimoji="1" lang="ja-JP" altLang="en-US" dirty="0"/>
              <a:t>が初期アクセスやハンドオーバーなどにより、セルとコネクション確立を行う場合や再同期を行う場合に使用される</a:t>
            </a:r>
            <a:endParaRPr kumimoji="1" lang="en-US" altLang="ja-JP" dirty="0"/>
          </a:p>
        </p:txBody>
      </p:sp>
    </p:spTree>
    <p:extLst>
      <p:ext uri="{BB962C8B-B14F-4D97-AF65-F5344CB8AC3E}">
        <p14:creationId xmlns:p14="http://schemas.microsoft.com/office/powerpoint/2010/main" val="424921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82E33-D2C3-13BE-448A-99FD8A4FEE23}"/>
              </a:ext>
            </a:extLst>
          </p:cNvPr>
          <p:cNvSpPr>
            <a:spLocks noGrp="1"/>
          </p:cNvSpPr>
          <p:nvPr>
            <p:ph type="title"/>
          </p:nvPr>
        </p:nvSpPr>
        <p:spPr/>
        <p:txBody>
          <a:bodyPr/>
          <a:lstStyle/>
          <a:p>
            <a:r>
              <a:rPr kumimoji="1" lang="ja-JP" altLang="en-US" dirty="0"/>
              <a:t>物理チャネルの種類</a:t>
            </a:r>
          </a:p>
        </p:txBody>
      </p:sp>
      <p:sp>
        <p:nvSpPr>
          <p:cNvPr id="3" name="コンテンツ プレースホルダー 2">
            <a:extLst>
              <a:ext uri="{FF2B5EF4-FFF2-40B4-BE49-F238E27FC236}">
                <a16:creationId xmlns:a16="http://schemas.microsoft.com/office/drawing/2014/main" id="{6B2B69AB-6453-70F9-1809-15BE6FEBAD64}"/>
              </a:ext>
            </a:extLst>
          </p:cNvPr>
          <p:cNvSpPr>
            <a:spLocks noGrp="1"/>
          </p:cNvSpPr>
          <p:nvPr>
            <p:ph idx="1"/>
          </p:nvPr>
        </p:nvSpPr>
        <p:spPr/>
        <p:txBody>
          <a:bodyPr/>
          <a:lstStyle/>
          <a:p>
            <a:pPr marL="0" indent="0">
              <a:buNone/>
            </a:pPr>
            <a:r>
              <a:rPr kumimoji="1" lang="ja-JP" altLang="en-US" b="1" dirty="0"/>
              <a:t>・</a:t>
            </a:r>
            <a:r>
              <a:rPr kumimoji="1" lang="en-US" altLang="ja-JP" b="1" dirty="0"/>
              <a:t>PDCCH (Physical Downlink Control Channel)</a:t>
            </a:r>
          </a:p>
          <a:p>
            <a:pPr marL="0" indent="0">
              <a:buNone/>
            </a:pPr>
            <a:r>
              <a:rPr lang="ja-JP" altLang="en-US" dirty="0"/>
              <a:t>　</a:t>
            </a:r>
            <a:r>
              <a:rPr lang="en-US" altLang="ja-JP" dirty="0" err="1"/>
              <a:t>eNodeB</a:t>
            </a:r>
            <a:r>
              <a:rPr lang="ja-JP" altLang="en-US" dirty="0"/>
              <a:t>のスケジューリングのによって選択されたユーザーに対して、無線リソースの割り当て情報を通知するために使用される</a:t>
            </a:r>
            <a:endParaRPr lang="en-US" altLang="ja-JP" dirty="0"/>
          </a:p>
          <a:p>
            <a:pPr marL="0" indent="0">
              <a:buNone/>
            </a:pPr>
            <a:endParaRPr lang="en-US" altLang="ja-JP" dirty="0"/>
          </a:p>
          <a:p>
            <a:pPr marL="0" indent="0">
              <a:buNone/>
            </a:pPr>
            <a:r>
              <a:rPr lang="ja-JP" altLang="en-US" b="1" dirty="0"/>
              <a:t>・</a:t>
            </a:r>
            <a:r>
              <a:rPr lang="en-US" altLang="ja-JP" b="1" dirty="0"/>
              <a:t>PDSCH (Physical Downlink Shared Channel)</a:t>
            </a:r>
          </a:p>
          <a:p>
            <a:pPr marL="0" indent="0">
              <a:buNone/>
            </a:pPr>
            <a:r>
              <a:rPr lang="ja-JP" altLang="en-US" dirty="0"/>
              <a:t>　下りリンクのユーザーデータを送信するための共有データチャネル</a:t>
            </a:r>
            <a:endParaRPr lang="en-US" altLang="ja-JP" dirty="0"/>
          </a:p>
        </p:txBody>
      </p:sp>
    </p:spTree>
    <p:extLst>
      <p:ext uri="{BB962C8B-B14F-4D97-AF65-F5344CB8AC3E}">
        <p14:creationId xmlns:p14="http://schemas.microsoft.com/office/powerpoint/2010/main" val="36267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82E33-D2C3-13BE-448A-99FD8A4FEE23}"/>
              </a:ext>
            </a:extLst>
          </p:cNvPr>
          <p:cNvSpPr>
            <a:spLocks noGrp="1"/>
          </p:cNvSpPr>
          <p:nvPr>
            <p:ph type="title"/>
          </p:nvPr>
        </p:nvSpPr>
        <p:spPr/>
        <p:txBody>
          <a:bodyPr/>
          <a:lstStyle/>
          <a:p>
            <a:r>
              <a:rPr kumimoji="1" lang="ja-JP" altLang="en-US" dirty="0"/>
              <a:t>物理チャネル</a:t>
            </a:r>
          </a:p>
        </p:txBody>
      </p:sp>
      <p:sp>
        <p:nvSpPr>
          <p:cNvPr id="3" name="コンテンツ プレースホルダー 2">
            <a:extLst>
              <a:ext uri="{FF2B5EF4-FFF2-40B4-BE49-F238E27FC236}">
                <a16:creationId xmlns:a16="http://schemas.microsoft.com/office/drawing/2014/main" id="{6B2B69AB-6453-70F9-1809-15BE6FEBAD64}"/>
              </a:ext>
            </a:extLst>
          </p:cNvPr>
          <p:cNvSpPr>
            <a:spLocks noGrp="1"/>
          </p:cNvSpPr>
          <p:nvPr>
            <p:ph idx="1"/>
          </p:nvPr>
        </p:nvSpPr>
        <p:spPr>
          <a:xfrm>
            <a:off x="838200" y="1816389"/>
            <a:ext cx="10515600" cy="4351338"/>
          </a:xfrm>
        </p:spPr>
        <p:txBody>
          <a:bodyPr/>
          <a:lstStyle/>
          <a:p>
            <a:pPr marL="0" indent="0">
              <a:buNone/>
            </a:pPr>
            <a:r>
              <a:rPr kumimoji="1" lang="ja-JP" altLang="en-US" b="1" dirty="0"/>
              <a:t>・</a:t>
            </a:r>
            <a:r>
              <a:rPr kumimoji="1" lang="en-US" altLang="ja-JP" b="1" dirty="0"/>
              <a:t>PUCCH (Physical Uplink Control Channel)</a:t>
            </a:r>
          </a:p>
          <a:p>
            <a:pPr marL="0" indent="0">
              <a:buNone/>
            </a:pPr>
            <a:r>
              <a:rPr lang="ja-JP" altLang="en-US" dirty="0"/>
              <a:t>　</a:t>
            </a:r>
            <a:r>
              <a:rPr lang="en-US" altLang="ja-JP" dirty="0"/>
              <a:t>PDSCH</a:t>
            </a:r>
            <a:r>
              <a:rPr lang="ja-JP" altLang="en-US" dirty="0"/>
              <a:t>に対する</a:t>
            </a:r>
            <a:r>
              <a:rPr lang="en-US" altLang="ja-JP" dirty="0"/>
              <a:t>ACK/NACK</a:t>
            </a:r>
            <a:r>
              <a:rPr lang="ja-JP" altLang="en-US" dirty="0"/>
              <a:t>や下りリンクの受信品質、スケジューリング割当て要求 信号を送信するために使用される</a:t>
            </a:r>
            <a:endParaRPr lang="en-US" altLang="ja-JP" dirty="0"/>
          </a:p>
          <a:p>
            <a:pPr marL="0" indent="0">
              <a:buNone/>
            </a:pPr>
            <a:endParaRPr lang="en-US" altLang="ja-JP" dirty="0"/>
          </a:p>
          <a:p>
            <a:pPr marL="0" indent="0">
              <a:buNone/>
            </a:pPr>
            <a:r>
              <a:rPr lang="ja-JP" altLang="en-US" b="1" dirty="0"/>
              <a:t>・</a:t>
            </a:r>
            <a:r>
              <a:rPr lang="en-US" altLang="ja-JP" b="1" dirty="0"/>
              <a:t>PUSCH (Physical Uplink Shared Channel)</a:t>
            </a:r>
          </a:p>
          <a:p>
            <a:pPr marL="0" indent="0">
              <a:buNone/>
            </a:pPr>
            <a:r>
              <a:rPr lang="ja-JP" altLang="en-US" dirty="0"/>
              <a:t>　上りリンクのユーザーデータを送信するための共有データチャネル</a:t>
            </a:r>
            <a:endParaRPr lang="en-US" altLang="ja-JP" dirty="0"/>
          </a:p>
        </p:txBody>
      </p:sp>
    </p:spTree>
    <p:extLst>
      <p:ext uri="{BB962C8B-B14F-4D97-AF65-F5344CB8AC3E}">
        <p14:creationId xmlns:p14="http://schemas.microsoft.com/office/powerpoint/2010/main" val="316662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B0EE4F-620D-2FC4-4710-9F24D5D5EC7B}"/>
              </a:ext>
            </a:extLst>
          </p:cNvPr>
          <p:cNvSpPr>
            <a:spLocks noGrp="1"/>
          </p:cNvSpPr>
          <p:nvPr>
            <p:ph idx="1"/>
          </p:nvPr>
        </p:nvSpPr>
        <p:spPr>
          <a:xfrm>
            <a:off x="838200" y="609600"/>
            <a:ext cx="10515600" cy="5567363"/>
          </a:xfrm>
        </p:spPr>
        <p:txBody>
          <a:bodyPr>
            <a:normAutofit/>
          </a:bodyPr>
          <a:lstStyle/>
          <a:p>
            <a:pPr marL="0" indent="0">
              <a:buNone/>
            </a:pPr>
            <a:r>
              <a:rPr kumimoji="1" lang="ja-JP" altLang="en-US" sz="3200" dirty="0"/>
              <a:t>・</a:t>
            </a:r>
            <a:r>
              <a:rPr kumimoji="1" lang="en-US" altLang="ja-JP" sz="3200" dirty="0"/>
              <a:t>ACK</a:t>
            </a:r>
          </a:p>
          <a:p>
            <a:pPr marL="0" indent="0">
              <a:buNone/>
            </a:pPr>
            <a:r>
              <a:rPr lang="ja-JP" altLang="en-US" sz="3200" dirty="0"/>
              <a:t>　</a:t>
            </a:r>
            <a:r>
              <a:rPr lang="en-US" altLang="ja-JP" sz="3200" dirty="0"/>
              <a:t>(po</a:t>
            </a:r>
            <a:r>
              <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sitive </a:t>
            </a:r>
            <a:r>
              <a:rPr lang="en-US" altLang="ja-JP" sz="3200" b="1" i="0" dirty="0">
                <a:solidFill>
                  <a:srgbClr val="000000"/>
                </a:solidFill>
                <a:effectLst/>
                <a:highlight>
                  <a:srgbClr val="FFFFFF"/>
                </a:highlight>
                <a:latin typeface="游ゴシック" panose="020B0400000000000000" pitchFamily="50" charset="-128"/>
                <a:ea typeface="游ゴシック" panose="020B0400000000000000" pitchFamily="50" charset="-128"/>
              </a:rPr>
              <a:t>ack</a:t>
            </a:r>
            <a:r>
              <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nowledgement)</a:t>
            </a:r>
          </a:p>
          <a:p>
            <a:pPr marL="0" indent="0">
              <a:buNone/>
            </a:pPr>
            <a:r>
              <a:rPr lang="ja-JP" altLang="en-US" sz="3200" dirty="0">
                <a:solidFill>
                  <a:srgbClr val="000000"/>
                </a:solidFill>
                <a:highlight>
                  <a:srgbClr val="FFFFFF"/>
                </a:highlight>
                <a:latin typeface="游ゴシック" panose="020B0400000000000000" pitchFamily="50" charset="-128"/>
                <a:ea typeface="游ゴシック" panose="020B0400000000000000" pitchFamily="50" charset="-128"/>
              </a:rPr>
              <a:t>　正しいフレームを受信したときに返すメッセージ</a:t>
            </a:r>
            <a:endParaRPr lang="en-US" altLang="ja-JP" sz="3200" dirty="0">
              <a:solidFill>
                <a:srgbClr val="000000"/>
              </a:solidFill>
              <a:highlight>
                <a:srgbClr val="FFFFFF"/>
              </a:highlight>
              <a:latin typeface="游ゴシック" panose="020B0400000000000000" pitchFamily="50" charset="-128"/>
              <a:ea typeface="游ゴシック" panose="020B0400000000000000" pitchFamily="50" charset="-128"/>
            </a:endParaRPr>
          </a:p>
          <a:p>
            <a:pPr marL="0" indent="0">
              <a:buNone/>
            </a:pPr>
            <a:endPar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endParaRPr>
          </a:p>
          <a:p>
            <a:pPr marL="0" indent="0">
              <a:buNone/>
            </a:pPr>
            <a:r>
              <a:rPr lang="ja-JP" altLang="en-US" sz="3200" dirty="0">
                <a:solidFill>
                  <a:srgbClr val="000000"/>
                </a:solidFill>
                <a:highlight>
                  <a:srgbClr val="FFFFFF"/>
                </a:highlight>
                <a:latin typeface="游ゴシック" panose="020B0400000000000000" pitchFamily="50" charset="-128"/>
                <a:ea typeface="游ゴシック" panose="020B0400000000000000" pitchFamily="50" charset="-128"/>
              </a:rPr>
              <a:t>・</a:t>
            </a:r>
            <a:r>
              <a:rPr lang="en-US" altLang="ja-JP" sz="3200" dirty="0">
                <a:solidFill>
                  <a:srgbClr val="000000"/>
                </a:solidFill>
                <a:highlight>
                  <a:srgbClr val="FFFFFF"/>
                </a:highlight>
                <a:latin typeface="游ゴシック" panose="020B0400000000000000" pitchFamily="50" charset="-128"/>
                <a:ea typeface="游ゴシック" panose="020B0400000000000000" pitchFamily="50" charset="-128"/>
              </a:rPr>
              <a:t>NACK</a:t>
            </a:r>
          </a:p>
          <a:p>
            <a:pPr marL="0" indent="0">
              <a:buNone/>
            </a:pPr>
            <a:r>
              <a:rPr lang="ja-JP" altLang="en-US"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　</a:t>
            </a:r>
            <a:r>
              <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a:t>
            </a:r>
            <a:r>
              <a:rPr lang="en-US" altLang="ja-JP" sz="3200" b="1" i="0" dirty="0">
                <a:solidFill>
                  <a:srgbClr val="000000"/>
                </a:solidFill>
                <a:effectLst/>
                <a:highlight>
                  <a:srgbClr val="FFFFFF"/>
                </a:highlight>
                <a:latin typeface="游ゴシック" panose="020B0400000000000000" pitchFamily="50" charset="-128"/>
                <a:ea typeface="游ゴシック" panose="020B0400000000000000" pitchFamily="50" charset="-128"/>
              </a:rPr>
              <a:t>n</a:t>
            </a:r>
            <a:r>
              <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egative </a:t>
            </a:r>
            <a:r>
              <a:rPr lang="en-US" altLang="ja-JP" sz="3200" b="1" i="0" dirty="0">
                <a:solidFill>
                  <a:srgbClr val="000000"/>
                </a:solidFill>
                <a:effectLst/>
                <a:highlight>
                  <a:srgbClr val="FFFFFF"/>
                </a:highlight>
                <a:latin typeface="游ゴシック" panose="020B0400000000000000" pitchFamily="50" charset="-128"/>
                <a:ea typeface="游ゴシック" panose="020B0400000000000000" pitchFamily="50" charset="-128"/>
              </a:rPr>
              <a:t>ack</a:t>
            </a:r>
            <a:r>
              <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rPr>
              <a:t>nowledgement)</a:t>
            </a:r>
          </a:p>
          <a:p>
            <a:pPr marL="0" indent="0">
              <a:buNone/>
            </a:pPr>
            <a:r>
              <a:rPr lang="ja-JP" altLang="en-US" sz="3200" dirty="0">
                <a:solidFill>
                  <a:srgbClr val="000000"/>
                </a:solidFill>
                <a:highlight>
                  <a:srgbClr val="FFFFFF"/>
                </a:highlight>
                <a:latin typeface="游ゴシック" panose="020B0400000000000000" pitchFamily="50" charset="-128"/>
                <a:ea typeface="游ゴシック" panose="020B0400000000000000" pitchFamily="50" charset="-128"/>
              </a:rPr>
              <a:t>　誤ったフレームを受信したときに返すメッセージ</a:t>
            </a:r>
            <a:endParaRPr lang="en-US" altLang="ja-JP" sz="3200" b="0" i="0" dirty="0">
              <a:solidFill>
                <a:srgbClr val="000000"/>
              </a:solidFill>
              <a:effectLst/>
              <a:highlight>
                <a:srgbClr val="FFFFFF"/>
              </a:highlight>
              <a:latin typeface="游ゴシック" panose="020B0400000000000000" pitchFamily="50" charset="-128"/>
              <a:ea typeface="游ゴシック" panose="020B0400000000000000" pitchFamily="50" charset="-128"/>
            </a:endParaRPr>
          </a:p>
          <a:p>
            <a:pPr marL="0" indent="0">
              <a:buNone/>
            </a:pPr>
            <a:r>
              <a:rPr kumimoji="1" lang="ja-JP" altLang="en-US" sz="3200" dirty="0">
                <a:solidFill>
                  <a:srgbClr val="000000"/>
                </a:solidFill>
                <a:highlight>
                  <a:srgbClr val="FFFFFF"/>
                </a:highlight>
                <a:latin typeface="游ゴシック" panose="020B0400000000000000" pitchFamily="50" charset="-128"/>
                <a:ea typeface="游ゴシック" panose="020B0400000000000000" pitchFamily="50" charset="-128"/>
              </a:rPr>
              <a:t>　</a:t>
            </a:r>
            <a:endParaRPr kumimoji="1" lang="en-US" altLang="ja-JP" sz="3200" dirty="0"/>
          </a:p>
        </p:txBody>
      </p:sp>
    </p:spTree>
    <p:extLst>
      <p:ext uri="{BB962C8B-B14F-4D97-AF65-F5344CB8AC3E}">
        <p14:creationId xmlns:p14="http://schemas.microsoft.com/office/powerpoint/2010/main" val="2175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70F03-9D59-D0C3-0A40-CE1F916E03B9}"/>
              </a:ext>
            </a:extLst>
          </p:cNvPr>
          <p:cNvSpPr>
            <a:spLocks noGrp="1"/>
          </p:cNvSpPr>
          <p:nvPr>
            <p:ph type="title"/>
          </p:nvPr>
        </p:nvSpPr>
        <p:spPr/>
        <p:txBody>
          <a:bodyPr/>
          <a:lstStyle/>
          <a:p>
            <a:r>
              <a:rPr kumimoji="1" lang="ja-JP" altLang="en-US" dirty="0"/>
              <a:t>ハンドオーバ</a:t>
            </a:r>
          </a:p>
        </p:txBody>
      </p:sp>
      <p:sp>
        <p:nvSpPr>
          <p:cNvPr id="3" name="コンテンツ プレースホルダー 2">
            <a:extLst>
              <a:ext uri="{FF2B5EF4-FFF2-40B4-BE49-F238E27FC236}">
                <a16:creationId xmlns:a16="http://schemas.microsoft.com/office/drawing/2014/main" id="{6988211D-439B-E7ED-13E2-F573929319A8}"/>
              </a:ext>
            </a:extLst>
          </p:cNvPr>
          <p:cNvSpPr>
            <a:spLocks noGrp="1"/>
          </p:cNvSpPr>
          <p:nvPr>
            <p:ph idx="1"/>
          </p:nvPr>
        </p:nvSpPr>
        <p:spPr/>
        <p:txBody>
          <a:bodyPr/>
          <a:lstStyle/>
          <a:p>
            <a:r>
              <a:rPr kumimoji="1" lang="ja-JP" altLang="en-US" dirty="0"/>
              <a:t>端末の移動などによって接続するセルが切り替わること。</a:t>
            </a:r>
            <a:endParaRPr kumimoji="1" lang="en-US" altLang="ja-JP" dirty="0"/>
          </a:p>
          <a:p>
            <a:r>
              <a:rPr lang="en-US" altLang="ja-JP" dirty="0"/>
              <a:t>X2</a:t>
            </a:r>
            <a:r>
              <a:rPr lang="ja-JP" altLang="en-US" dirty="0"/>
              <a:t>インターフェイスによって処理を行う</a:t>
            </a:r>
            <a:r>
              <a:rPr lang="en-US" altLang="ja-JP" b="1" dirty="0"/>
              <a:t>X2</a:t>
            </a:r>
            <a:r>
              <a:rPr lang="ja-JP" altLang="en-US" b="1" dirty="0"/>
              <a:t>ハンドオーバー</a:t>
            </a:r>
            <a:endParaRPr lang="en-US" altLang="ja-JP" b="1" dirty="0"/>
          </a:p>
          <a:p>
            <a:r>
              <a:rPr lang="en-US" altLang="ja-JP" dirty="0"/>
              <a:t>S1</a:t>
            </a:r>
            <a:r>
              <a:rPr lang="ja-JP" altLang="en-US" dirty="0"/>
              <a:t>インターフェイスによって処理を行う</a:t>
            </a:r>
            <a:r>
              <a:rPr lang="en-US" altLang="ja-JP" b="1" dirty="0"/>
              <a:t>S1</a:t>
            </a:r>
            <a:r>
              <a:rPr lang="ja-JP" altLang="en-US" b="1" dirty="0"/>
              <a:t>ハンドオーバー</a:t>
            </a:r>
            <a:endParaRPr lang="en-US" altLang="ja-JP" b="1" dirty="0"/>
          </a:p>
          <a:p>
            <a:r>
              <a:rPr kumimoji="1" lang="ja-JP" altLang="en-US" dirty="0"/>
              <a:t>切替え元の</a:t>
            </a:r>
            <a:r>
              <a:rPr kumimoji="1" lang="en-US" altLang="ja-JP" dirty="0" err="1"/>
              <a:t>eNodeB</a:t>
            </a:r>
            <a:r>
              <a:rPr kumimoji="1" lang="ja-JP" altLang="en-US" dirty="0"/>
              <a:t>から切替え先の</a:t>
            </a:r>
            <a:r>
              <a:rPr kumimoji="1" lang="en-US" altLang="ja-JP" dirty="0" err="1"/>
              <a:t>eNodeB</a:t>
            </a:r>
            <a:r>
              <a:rPr kumimoji="1" lang="ja-JP" altLang="en-US" dirty="0"/>
              <a:t>に送達確認未完了 のデータを転送する</a:t>
            </a:r>
            <a:r>
              <a:rPr kumimoji="1" lang="ja-JP" altLang="en-US" b="1" dirty="0"/>
              <a:t>データフォワーディング</a:t>
            </a:r>
            <a:r>
              <a:rPr kumimoji="1" lang="ja-JP" altLang="en-US" dirty="0"/>
              <a:t>によってパケットロスが抑えられている</a:t>
            </a:r>
            <a:endParaRPr kumimoji="1" lang="en-US" altLang="ja-JP" dirty="0"/>
          </a:p>
        </p:txBody>
      </p:sp>
      <p:pic>
        <p:nvPicPr>
          <p:cNvPr id="5122" name="Picture 2" descr="リレーのイラスト（大人）">
            <a:extLst>
              <a:ext uri="{FF2B5EF4-FFF2-40B4-BE49-F238E27FC236}">
                <a16:creationId xmlns:a16="http://schemas.microsoft.com/office/drawing/2014/main" id="{9FC68BD6-D17F-D076-84B8-822630E81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142" y="4489228"/>
            <a:ext cx="2762738" cy="21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5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70F03-9D59-D0C3-0A40-CE1F916E03B9}"/>
              </a:ext>
            </a:extLst>
          </p:cNvPr>
          <p:cNvSpPr>
            <a:spLocks noGrp="1"/>
          </p:cNvSpPr>
          <p:nvPr>
            <p:ph type="title"/>
          </p:nvPr>
        </p:nvSpPr>
        <p:spPr/>
        <p:txBody>
          <a:bodyPr/>
          <a:lstStyle/>
          <a:p>
            <a:r>
              <a:rPr kumimoji="1" lang="ja-JP" altLang="en-US" dirty="0"/>
              <a:t>ハンドオーバ</a:t>
            </a:r>
          </a:p>
        </p:txBody>
      </p:sp>
      <p:sp>
        <p:nvSpPr>
          <p:cNvPr id="5" name="正方形/長方形 4">
            <a:extLst>
              <a:ext uri="{FF2B5EF4-FFF2-40B4-BE49-F238E27FC236}">
                <a16:creationId xmlns:a16="http://schemas.microsoft.com/office/drawing/2014/main" id="{AE081183-EA4C-DEFD-5827-886CEB845CF4}"/>
              </a:ext>
            </a:extLst>
          </p:cNvPr>
          <p:cNvSpPr/>
          <p:nvPr/>
        </p:nvSpPr>
        <p:spPr>
          <a:xfrm>
            <a:off x="2274276" y="3354997"/>
            <a:ext cx="1242647" cy="5392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a:t>eNodeB</a:t>
            </a:r>
            <a:endParaRPr kumimoji="1" lang="ja-JP" altLang="en-US" dirty="0"/>
          </a:p>
        </p:txBody>
      </p:sp>
      <p:sp>
        <p:nvSpPr>
          <p:cNvPr id="6" name="正方形/長方形 5">
            <a:extLst>
              <a:ext uri="{FF2B5EF4-FFF2-40B4-BE49-F238E27FC236}">
                <a16:creationId xmlns:a16="http://schemas.microsoft.com/office/drawing/2014/main" id="{D42F82EC-ED90-81E2-74B7-30936E62DEC4}"/>
              </a:ext>
            </a:extLst>
          </p:cNvPr>
          <p:cNvSpPr/>
          <p:nvPr/>
        </p:nvSpPr>
        <p:spPr>
          <a:xfrm>
            <a:off x="5474676" y="3354997"/>
            <a:ext cx="1242647" cy="53926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err="1"/>
              <a:t>eNodeB</a:t>
            </a:r>
            <a:endParaRPr kumimoji="1" lang="ja-JP" altLang="en-US" dirty="0"/>
          </a:p>
        </p:txBody>
      </p:sp>
      <p:sp>
        <p:nvSpPr>
          <p:cNvPr id="7" name="正方形/長方形 6">
            <a:extLst>
              <a:ext uri="{FF2B5EF4-FFF2-40B4-BE49-F238E27FC236}">
                <a16:creationId xmlns:a16="http://schemas.microsoft.com/office/drawing/2014/main" id="{BB614686-1FEB-E552-3489-40B38A08A6D9}"/>
              </a:ext>
            </a:extLst>
          </p:cNvPr>
          <p:cNvSpPr/>
          <p:nvPr/>
        </p:nvSpPr>
        <p:spPr>
          <a:xfrm>
            <a:off x="8675077" y="3354997"/>
            <a:ext cx="1242647" cy="53926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eNodeB</a:t>
            </a:r>
            <a:endParaRPr kumimoji="1" lang="ja-JP" altLang="en-US" dirty="0"/>
          </a:p>
        </p:txBody>
      </p:sp>
      <p:sp>
        <p:nvSpPr>
          <p:cNvPr id="8" name="楕円 7">
            <a:extLst>
              <a:ext uri="{FF2B5EF4-FFF2-40B4-BE49-F238E27FC236}">
                <a16:creationId xmlns:a16="http://schemas.microsoft.com/office/drawing/2014/main" id="{2BBE39F0-E428-02D8-9C8E-BB7D1702F51F}"/>
              </a:ext>
            </a:extLst>
          </p:cNvPr>
          <p:cNvSpPr/>
          <p:nvPr/>
        </p:nvSpPr>
        <p:spPr>
          <a:xfrm>
            <a:off x="1295399" y="5136908"/>
            <a:ext cx="3200400" cy="855784"/>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セル</a:t>
            </a:r>
          </a:p>
        </p:txBody>
      </p:sp>
      <p:sp>
        <p:nvSpPr>
          <p:cNvPr id="3" name="楕円 2">
            <a:extLst>
              <a:ext uri="{FF2B5EF4-FFF2-40B4-BE49-F238E27FC236}">
                <a16:creationId xmlns:a16="http://schemas.microsoft.com/office/drawing/2014/main" id="{37B46199-E095-C629-8AEB-0220C59BC38C}"/>
              </a:ext>
            </a:extLst>
          </p:cNvPr>
          <p:cNvSpPr/>
          <p:nvPr/>
        </p:nvSpPr>
        <p:spPr>
          <a:xfrm>
            <a:off x="4495799" y="5136908"/>
            <a:ext cx="3200400" cy="855784"/>
          </a:xfrm>
          <a:prstGeom prst="ellipse">
            <a:avLst/>
          </a:prstGeom>
          <a:solidFill>
            <a:schemeClr val="accent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solidFill>
                  <a:schemeClr val="tx1"/>
                </a:solidFill>
              </a:rPr>
              <a:t>セル</a:t>
            </a:r>
          </a:p>
        </p:txBody>
      </p:sp>
      <p:sp>
        <p:nvSpPr>
          <p:cNvPr id="4" name="楕円 3">
            <a:extLst>
              <a:ext uri="{FF2B5EF4-FFF2-40B4-BE49-F238E27FC236}">
                <a16:creationId xmlns:a16="http://schemas.microsoft.com/office/drawing/2014/main" id="{F4958D4A-FD01-85C8-9A56-ACF4A48939EC}"/>
              </a:ext>
            </a:extLst>
          </p:cNvPr>
          <p:cNvSpPr/>
          <p:nvPr/>
        </p:nvSpPr>
        <p:spPr>
          <a:xfrm>
            <a:off x="7696199" y="5136908"/>
            <a:ext cx="3200400" cy="855784"/>
          </a:xfrm>
          <a:prstGeom prst="ellipse">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tx1"/>
                </a:solidFill>
              </a:rPr>
              <a:t>セル</a:t>
            </a:r>
          </a:p>
        </p:txBody>
      </p:sp>
      <p:cxnSp>
        <p:nvCxnSpPr>
          <p:cNvPr id="11" name="直線コネクタ 10">
            <a:extLst>
              <a:ext uri="{FF2B5EF4-FFF2-40B4-BE49-F238E27FC236}">
                <a16:creationId xmlns:a16="http://schemas.microsoft.com/office/drawing/2014/main" id="{BC208E8D-8EC3-3CE5-8922-6448BB9AE86F}"/>
              </a:ext>
            </a:extLst>
          </p:cNvPr>
          <p:cNvCxnSpPr>
            <a:endCxn id="8" idx="2"/>
          </p:cNvCxnSpPr>
          <p:nvPr/>
        </p:nvCxnSpPr>
        <p:spPr>
          <a:xfrm flipH="1">
            <a:off x="1295399" y="3894259"/>
            <a:ext cx="978877" cy="167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AC52E0C-B4FD-ADDE-B93E-503D1DE9EC5A}"/>
              </a:ext>
            </a:extLst>
          </p:cNvPr>
          <p:cNvCxnSpPr>
            <a:endCxn id="3" idx="2"/>
          </p:cNvCxnSpPr>
          <p:nvPr/>
        </p:nvCxnSpPr>
        <p:spPr>
          <a:xfrm>
            <a:off x="3516923" y="3894259"/>
            <a:ext cx="978876" cy="167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796E833-AD34-0696-9F35-0D6FFF7E2963}"/>
              </a:ext>
            </a:extLst>
          </p:cNvPr>
          <p:cNvCxnSpPr/>
          <p:nvPr/>
        </p:nvCxnSpPr>
        <p:spPr>
          <a:xfrm>
            <a:off x="6717322" y="3894258"/>
            <a:ext cx="978876" cy="1670541"/>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線コネクタ 14">
            <a:extLst>
              <a:ext uri="{FF2B5EF4-FFF2-40B4-BE49-F238E27FC236}">
                <a16:creationId xmlns:a16="http://schemas.microsoft.com/office/drawing/2014/main" id="{CE8697ED-E01F-CFF4-9BCF-E6BF4AB243D0}"/>
              </a:ext>
            </a:extLst>
          </p:cNvPr>
          <p:cNvCxnSpPr/>
          <p:nvPr/>
        </p:nvCxnSpPr>
        <p:spPr>
          <a:xfrm>
            <a:off x="9917721" y="3894257"/>
            <a:ext cx="978876" cy="1670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直線コネクタ 16">
            <a:extLst>
              <a:ext uri="{FF2B5EF4-FFF2-40B4-BE49-F238E27FC236}">
                <a16:creationId xmlns:a16="http://schemas.microsoft.com/office/drawing/2014/main" id="{A3802B56-F9BC-3A8F-6324-5695B8C020D6}"/>
              </a:ext>
            </a:extLst>
          </p:cNvPr>
          <p:cNvCxnSpPr/>
          <p:nvPr/>
        </p:nvCxnSpPr>
        <p:spPr>
          <a:xfrm flipH="1">
            <a:off x="4495797" y="3894257"/>
            <a:ext cx="978877" cy="1670541"/>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線コネクタ 17">
            <a:extLst>
              <a:ext uri="{FF2B5EF4-FFF2-40B4-BE49-F238E27FC236}">
                <a16:creationId xmlns:a16="http://schemas.microsoft.com/office/drawing/2014/main" id="{74567B91-5B08-21EB-FEBE-FC327FB8F45F}"/>
              </a:ext>
            </a:extLst>
          </p:cNvPr>
          <p:cNvCxnSpPr>
            <a:cxnSpLocks/>
            <a:endCxn id="4" idx="2"/>
          </p:cNvCxnSpPr>
          <p:nvPr/>
        </p:nvCxnSpPr>
        <p:spPr>
          <a:xfrm flipH="1">
            <a:off x="7696199" y="3949762"/>
            <a:ext cx="978876" cy="1615038"/>
          </a:xfrm>
          <a:prstGeom prst="line">
            <a:avLst/>
          </a:prstGeom>
        </p:spPr>
        <p:style>
          <a:lnRef idx="1">
            <a:schemeClr val="accent6"/>
          </a:lnRef>
          <a:fillRef idx="0">
            <a:schemeClr val="accent6"/>
          </a:fillRef>
          <a:effectRef idx="0">
            <a:schemeClr val="accent6"/>
          </a:effectRef>
          <a:fontRef idx="minor">
            <a:schemeClr val="tx1"/>
          </a:fontRef>
        </p:style>
      </p:cxnSp>
      <p:pic>
        <p:nvPicPr>
          <p:cNvPr id="1026" name="Picture 2" descr="新社会人・新入社員のイラスト「走る男性社員」">
            <a:extLst>
              <a:ext uri="{FF2B5EF4-FFF2-40B4-BE49-F238E27FC236}">
                <a16:creationId xmlns:a16="http://schemas.microsoft.com/office/drawing/2014/main" id="{EC28F063-A4FD-9C9B-279A-A6BE9410F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696573" y="4316653"/>
            <a:ext cx="1363399" cy="146209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F2E2FF15-A7E9-D96C-9924-031C1D1FA809}"/>
              </a:ext>
            </a:extLst>
          </p:cNvPr>
          <p:cNvCxnSpPr>
            <a:stCxn id="5" idx="3"/>
            <a:endCxn id="6" idx="1"/>
          </p:cNvCxnSpPr>
          <p:nvPr/>
        </p:nvCxnSpPr>
        <p:spPr>
          <a:xfrm>
            <a:off x="3516923" y="3624628"/>
            <a:ext cx="1957753"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158B33E4-3BD0-5DAB-8118-DAA2A09DA10D}"/>
              </a:ext>
            </a:extLst>
          </p:cNvPr>
          <p:cNvSpPr txBox="1"/>
          <p:nvPr/>
        </p:nvSpPr>
        <p:spPr>
          <a:xfrm>
            <a:off x="4267211" y="3279104"/>
            <a:ext cx="461986" cy="369332"/>
          </a:xfrm>
          <a:prstGeom prst="rect">
            <a:avLst/>
          </a:prstGeom>
          <a:noFill/>
        </p:spPr>
        <p:txBody>
          <a:bodyPr wrap="none" rtlCol="0">
            <a:spAutoFit/>
          </a:bodyPr>
          <a:lstStyle/>
          <a:p>
            <a:r>
              <a:rPr kumimoji="1" lang="en-US" altLang="ja-JP" dirty="0"/>
              <a:t>X2</a:t>
            </a:r>
            <a:endParaRPr kumimoji="1" lang="ja-JP" altLang="en-US" dirty="0"/>
          </a:p>
        </p:txBody>
      </p:sp>
      <p:sp>
        <p:nvSpPr>
          <p:cNvPr id="27" name="正方形/長方形 26">
            <a:extLst>
              <a:ext uri="{FF2B5EF4-FFF2-40B4-BE49-F238E27FC236}">
                <a16:creationId xmlns:a16="http://schemas.microsoft.com/office/drawing/2014/main" id="{A2D0D903-E58A-D504-8AF9-0BBCE71334DE}"/>
              </a:ext>
            </a:extLst>
          </p:cNvPr>
          <p:cNvSpPr/>
          <p:nvPr/>
        </p:nvSpPr>
        <p:spPr>
          <a:xfrm>
            <a:off x="3874473" y="1637934"/>
            <a:ext cx="1242647" cy="539262"/>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dirty="0"/>
              <a:t>MME</a:t>
            </a:r>
            <a:endParaRPr kumimoji="1" lang="ja-JP" altLang="en-US" dirty="0"/>
          </a:p>
        </p:txBody>
      </p:sp>
      <p:cxnSp>
        <p:nvCxnSpPr>
          <p:cNvPr id="29" name="直線コネクタ 28">
            <a:extLst>
              <a:ext uri="{FF2B5EF4-FFF2-40B4-BE49-F238E27FC236}">
                <a16:creationId xmlns:a16="http://schemas.microsoft.com/office/drawing/2014/main" id="{73F1B34A-79D1-5DF2-98C4-405EB3F16288}"/>
              </a:ext>
            </a:extLst>
          </p:cNvPr>
          <p:cNvCxnSpPr>
            <a:stCxn id="5" idx="0"/>
            <a:endCxn id="27" idx="2"/>
          </p:cNvCxnSpPr>
          <p:nvPr/>
        </p:nvCxnSpPr>
        <p:spPr>
          <a:xfrm flipV="1">
            <a:off x="2895600" y="2177196"/>
            <a:ext cx="1600197" cy="11778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2A5EA554-A685-995F-77A7-D63B539C267D}"/>
              </a:ext>
            </a:extLst>
          </p:cNvPr>
          <p:cNvCxnSpPr>
            <a:cxnSpLocks/>
            <a:stCxn id="6" idx="0"/>
            <a:endCxn id="27" idx="2"/>
          </p:cNvCxnSpPr>
          <p:nvPr/>
        </p:nvCxnSpPr>
        <p:spPr>
          <a:xfrm flipH="1" flipV="1">
            <a:off x="4495797" y="2177196"/>
            <a:ext cx="1600203" cy="117780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C98ED4E7-2809-CEFE-3FAA-DAEFEFDBB1B7}"/>
              </a:ext>
            </a:extLst>
          </p:cNvPr>
          <p:cNvSpPr/>
          <p:nvPr/>
        </p:nvSpPr>
        <p:spPr>
          <a:xfrm>
            <a:off x="7074882" y="1637934"/>
            <a:ext cx="1242647" cy="539262"/>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dirty="0"/>
              <a:t>MME</a:t>
            </a:r>
            <a:endParaRPr kumimoji="1" lang="ja-JP" altLang="en-US" dirty="0"/>
          </a:p>
        </p:txBody>
      </p:sp>
      <p:cxnSp>
        <p:nvCxnSpPr>
          <p:cNvPr id="34" name="直線コネクタ 33">
            <a:extLst>
              <a:ext uri="{FF2B5EF4-FFF2-40B4-BE49-F238E27FC236}">
                <a16:creationId xmlns:a16="http://schemas.microsoft.com/office/drawing/2014/main" id="{DA6D8416-8353-0EEF-AF55-B1F2D723D8ED}"/>
              </a:ext>
            </a:extLst>
          </p:cNvPr>
          <p:cNvCxnSpPr>
            <a:cxnSpLocks/>
            <a:stCxn id="7" idx="0"/>
            <a:endCxn id="33" idx="2"/>
          </p:cNvCxnSpPr>
          <p:nvPr/>
        </p:nvCxnSpPr>
        <p:spPr>
          <a:xfrm flipH="1" flipV="1">
            <a:off x="7696206" y="2177196"/>
            <a:ext cx="1600195" cy="117780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AF916C58-99A6-C0C1-85CE-93BB8EE3FAD2}"/>
              </a:ext>
            </a:extLst>
          </p:cNvPr>
          <p:cNvSpPr txBox="1"/>
          <p:nvPr/>
        </p:nvSpPr>
        <p:spPr>
          <a:xfrm>
            <a:off x="3124185" y="2548272"/>
            <a:ext cx="457176" cy="369332"/>
          </a:xfrm>
          <a:prstGeom prst="rect">
            <a:avLst/>
          </a:prstGeom>
          <a:noFill/>
        </p:spPr>
        <p:txBody>
          <a:bodyPr wrap="none" rtlCol="0">
            <a:spAutoFit/>
          </a:bodyPr>
          <a:lstStyle/>
          <a:p>
            <a:r>
              <a:rPr kumimoji="1" lang="en-US" altLang="ja-JP" dirty="0"/>
              <a:t>S1</a:t>
            </a:r>
            <a:endParaRPr kumimoji="1" lang="ja-JP" altLang="en-US" dirty="0"/>
          </a:p>
        </p:txBody>
      </p:sp>
      <p:sp>
        <p:nvSpPr>
          <p:cNvPr id="38" name="テキスト ボックス 37">
            <a:extLst>
              <a:ext uri="{FF2B5EF4-FFF2-40B4-BE49-F238E27FC236}">
                <a16:creationId xmlns:a16="http://schemas.microsoft.com/office/drawing/2014/main" id="{A01C8845-DE1A-8EDB-2169-4E80651D25A9}"/>
              </a:ext>
            </a:extLst>
          </p:cNvPr>
          <p:cNvSpPr txBox="1"/>
          <p:nvPr/>
        </p:nvSpPr>
        <p:spPr>
          <a:xfrm>
            <a:off x="5410233" y="2548272"/>
            <a:ext cx="457176" cy="369332"/>
          </a:xfrm>
          <a:prstGeom prst="rect">
            <a:avLst/>
          </a:prstGeom>
          <a:noFill/>
        </p:spPr>
        <p:txBody>
          <a:bodyPr wrap="none" rtlCol="0">
            <a:spAutoFit/>
          </a:bodyPr>
          <a:lstStyle/>
          <a:p>
            <a:r>
              <a:rPr kumimoji="1" lang="en-US" altLang="ja-JP" dirty="0"/>
              <a:t>S1</a:t>
            </a:r>
            <a:endParaRPr kumimoji="1" lang="ja-JP" altLang="en-US" dirty="0"/>
          </a:p>
        </p:txBody>
      </p:sp>
      <p:sp>
        <p:nvSpPr>
          <p:cNvPr id="39" name="テキスト ボックス 38">
            <a:extLst>
              <a:ext uri="{FF2B5EF4-FFF2-40B4-BE49-F238E27FC236}">
                <a16:creationId xmlns:a16="http://schemas.microsoft.com/office/drawing/2014/main" id="{76DD6EEE-E8CC-F8B7-1BFD-0FA6A59D16C4}"/>
              </a:ext>
            </a:extLst>
          </p:cNvPr>
          <p:cNvSpPr txBox="1"/>
          <p:nvPr/>
        </p:nvSpPr>
        <p:spPr>
          <a:xfrm>
            <a:off x="8675075" y="2548272"/>
            <a:ext cx="457176" cy="369332"/>
          </a:xfrm>
          <a:prstGeom prst="rect">
            <a:avLst/>
          </a:prstGeom>
          <a:noFill/>
        </p:spPr>
        <p:txBody>
          <a:bodyPr wrap="none" rtlCol="0">
            <a:spAutoFit/>
          </a:bodyPr>
          <a:lstStyle/>
          <a:p>
            <a:r>
              <a:rPr kumimoji="1" lang="en-US" altLang="ja-JP" dirty="0"/>
              <a:t>S1</a:t>
            </a:r>
            <a:endParaRPr kumimoji="1" lang="ja-JP" altLang="en-US" dirty="0"/>
          </a:p>
        </p:txBody>
      </p:sp>
      <p:cxnSp>
        <p:nvCxnSpPr>
          <p:cNvPr id="40" name="直線コネクタ 39">
            <a:extLst>
              <a:ext uri="{FF2B5EF4-FFF2-40B4-BE49-F238E27FC236}">
                <a16:creationId xmlns:a16="http://schemas.microsoft.com/office/drawing/2014/main" id="{799489A7-617B-4B20-D63F-D0511C7235C4}"/>
              </a:ext>
            </a:extLst>
          </p:cNvPr>
          <p:cNvCxnSpPr>
            <a:cxnSpLocks/>
            <a:stCxn id="33" idx="1"/>
            <a:endCxn id="27" idx="3"/>
          </p:cNvCxnSpPr>
          <p:nvPr/>
        </p:nvCxnSpPr>
        <p:spPr>
          <a:xfrm flipH="1">
            <a:off x="5117120" y="1907565"/>
            <a:ext cx="1957762"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368F4DEE-12CC-3358-6139-48F70CA6384C}"/>
              </a:ext>
            </a:extLst>
          </p:cNvPr>
          <p:cNvCxnSpPr>
            <a:cxnSpLocks/>
            <a:endCxn id="33" idx="3"/>
          </p:cNvCxnSpPr>
          <p:nvPr/>
        </p:nvCxnSpPr>
        <p:spPr>
          <a:xfrm flipH="1">
            <a:off x="8317529" y="1907565"/>
            <a:ext cx="97887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A5C4C09D-5877-3C11-291C-767AC357D4E2}"/>
              </a:ext>
            </a:extLst>
          </p:cNvPr>
          <p:cNvCxnSpPr>
            <a:cxnSpLocks/>
            <a:stCxn id="27" idx="1"/>
          </p:cNvCxnSpPr>
          <p:nvPr/>
        </p:nvCxnSpPr>
        <p:spPr>
          <a:xfrm flipH="1">
            <a:off x="2863338" y="1907565"/>
            <a:ext cx="1011135" cy="0"/>
          </a:xfrm>
          <a:prstGeom prst="line">
            <a:avLst/>
          </a:prstGeom>
          <a:ln w="19050">
            <a:prstDash val="dash"/>
          </a:ln>
        </p:spPr>
        <p:style>
          <a:lnRef idx="1">
            <a:schemeClr val="dk1"/>
          </a:lnRef>
          <a:fillRef idx="0">
            <a:schemeClr val="dk1"/>
          </a:fillRef>
          <a:effectRef idx="0">
            <a:schemeClr val="dk1"/>
          </a:effectRef>
          <a:fontRef idx="minor">
            <a:schemeClr val="tx1"/>
          </a:fontRef>
        </p:style>
      </p:cxnSp>
      <p:pic>
        <p:nvPicPr>
          <p:cNvPr id="48" name="Picture 12" descr="携帯電話の移動基地局車のイラスト">
            <a:extLst>
              <a:ext uri="{FF2B5EF4-FFF2-40B4-BE49-F238E27FC236}">
                <a16:creationId xmlns:a16="http://schemas.microsoft.com/office/drawing/2014/main" id="{0DC1967D-9C34-EE81-3ACE-0D19D378C6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
          <a:stretch/>
        </p:blipFill>
        <p:spPr bwMode="auto">
          <a:xfrm rot="1012556">
            <a:off x="3420268" y="4278684"/>
            <a:ext cx="424847" cy="3767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 descr="携帯電話の移動基地局車のイラスト">
            <a:extLst>
              <a:ext uri="{FF2B5EF4-FFF2-40B4-BE49-F238E27FC236}">
                <a16:creationId xmlns:a16="http://schemas.microsoft.com/office/drawing/2014/main" id="{C5D49A9D-6AC7-A9C3-82A8-30A6FB202A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
          <a:stretch/>
        </p:blipFill>
        <p:spPr bwMode="auto">
          <a:xfrm rot="4883551">
            <a:off x="5054900" y="4347094"/>
            <a:ext cx="424847" cy="376778"/>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86B8E6CF-1CC5-74CD-CAFB-6FEBD46DC6B7}"/>
              </a:ext>
            </a:extLst>
          </p:cNvPr>
          <p:cNvSpPr txBox="1"/>
          <p:nvPr/>
        </p:nvSpPr>
        <p:spPr>
          <a:xfrm>
            <a:off x="672151" y="5380132"/>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52" name="テキスト ボックス 51">
            <a:extLst>
              <a:ext uri="{FF2B5EF4-FFF2-40B4-BE49-F238E27FC236}">
                <a16:creationId xmlns:a16="http://schemas.microsoft.com/office/drawing/2014/main" id="{F93869A1-B2A5-1DC0-A169-0B16BD7271F5}"/>
              </a:ext>
            </a:extLst>
          </p:cNvPr>
          <p:cNvSpPr txBox="1"/>
          <p:nvPr/>
        </p:nvSpPr>
        <p:spPr>
          <a:xfrm>
            <a:off x="11103553" y="5380132"/>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53" name="矢印: 上カーブ 52">
            <a:extLst>
              <a:ext uri="{FF2B5EF4-FFF2-40B4-BE49-F238E27FC236}">
                <a16:creationId xmlns:a16="http://schemas.microsoft.com/office/drawing/2014/main" id="{189944DC-AF6A-0634-7E47-891C6F6B4A98}"/>
              </a:ext>
            </a:extLst>
          </p:cNvPr>
          <p:cNvSpPr/>
          <p:nvPr/>
        </p:nvSpPr>
        <p:spPr>
          <a:xfrm>
            <a:off x="4177810" y="5870267"/>
            <a:ext cx="635977" cy="42093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矢印: 上カーブ 53">
            <a:extLst>
              <a:ext uri="{FF2B5EF4-FFF2-40B4-BE49-F238E27FC236}">
                <a16:creationId xmlns:a16="http://schemas.microsoft.com/office/drawing/2014/main" id="{93D88B1C-4C9F-9D16-5C27-A50926EADF35}"/>
              </a:ext>
            </a:extLst>
          </p:cNvPr>
          <p:cNvSpPr/>
          <p:nvPr/>
        </p:nvSpPr>
        <p:spPr>
          <a:xfrm>
            <a:off x="7378209" y="5870267"/>
            <a:ext cx="635977" cy="420937"/>
          </a:xfrm>
          <a:prstGeom prst="curved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40739BC-E861-53A5-5FD5-AFC3944F8996}"/>
              </a:ext>
            </a:extLst>
          </p:cNvPr>
          <p:cNvSpPr txBox="1"/>
          <p:nvPr/>
        </p:nvSpPr>
        <p:spPr>
          <a:xfrm>
            <a:off x="6775111" y="6382613"/>
            <a:ext cx="1842171" cy="369332"/>
          </a:xfrm>
          <a:prstGeom prst="rect">
            <a:avLst/>
          </a:prstGeom>
          <a:noFill/>
        </p:spPr>
        <p:txBody>
          <a:bodyPr wrap="none" rtlCol="0">
            <a:spAutoFit/>
          </a:bodyPr>
          <a:lstStyle/>
          <a:p>
            <a:r>
              <a:rPr kumimoji="1" lang="en-US" altLang="ja-JP" dirty="0"/>
              <a:t>S1</a:t>
            </a:r>
            <a:r>
              <a:rPr kumimoji="1" lang="ja-JP" altLang="en-US" dirty="0"/>
              <a:t>ハンドオーバ</a:t>
            </a:r>
          </a:p>
        </p:txBody>
      </p:sp>
      <p:sp>
        <p:nvSpPr>
          <p:cNvPr id="56" name="テキスト ボックス 55">
            <a:extLst>
              <a:ext uri="{FF2B5EF4-FFF2-40B4-BE49-F238E27FC236}">
                <a16:creationId xmlns:a16="http://schemas.microsoft.com/office/drawing/2014/main" id="{A57D8EE8-8BEA-17B4-D8B9-73015DFCAF18}"/>
              </a:ext>
            </a:extLst>
          </p:cNvPr>
          <p:cNvSpPr txBox="1"/>
          <p:nvPr/>
        </p:nvSpPr>
        <p:spPr>
          <a:xfrm>
            <a:off x="3572306" y="6382613"/>
            <a:ext cx="1846980" cy="369332"/>
          </a:xfrm>
          <a:prstGeom prst="rect">
            <a:avLst/>
          </a:prstGeom>
          <a:noFill/>
        </p:spPr>
        <p:txBody>
          <a:bodyPr wrap="none" rtlCol="0">
            <a:spAutoFit/>
          </a:bodyPr>
          <a:lstStyle/>
          <a:p>
            <a:r>
              <a:rPr lang="en-US" altLang="ja-JP" dirty="0"/>
              <a:t>X2</a:t>
            </a:r>
            <a:r>
              <a:rPr kumimoji="1" lang="ja-JP" altLang="en-US" dirty="0"/>
              <a:t>ハンドオーバ</a:t>
            </a:r>
          </a:p>
        </p:txBody>
      </p:sp>
    </p:spTree>
    <p:extLst>
      <p:ext uri="{BB962C8B-B14F-4D97-AF65-F5344CB8AC3E}">
        <p14:creationId xmlns:p14="http://schemas.microsoft.com/office/powerpoint/2010/main" val="418960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1B8FC-F8F5-6D33-D7B8-3C8088D750B7}"/>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2FC54E8F-A618-B82F-5845-4937373868F3}"/>
              </a:ext>
            </a:extLst>
          </p:cNvPr>
          <p:cNvSpPr>
            <a:spLocks noGrp="1"/>
          </p:cNvSpPr>
          <p:nvPr>
            <p:ph idx="1"/>
          </p:nvPr>
        </p:nvSpPr>
        <p:spPr/>
        <p:txBody>
          <a:bodyPr/>
          <a:lstStyle/>
          <a:p>
            <a:r>
              <a:rPr kumimoji="1" lang="ja-JP" altLang="en-US" dirty="0"/>
              <a:t>端末の認証、端末の位置管理、ポリシー制御、パケット転送制御、通信経路の確立、電話の発着信中継などを担う大規模なネットワーク</a:t>
            </a:r>
            <a:endParaRPr kumimoji="1" lang="en-US" altLang="ja-JP" dirty="0"/>
          </a:p>
          <a:p>
            <a:r>
              <a:rPr lang="ja-JP" altLang="en-US" dirty="0"/>
              <a:t>複数の装置で構成されている</a:t>
            </a:r>
            <a:endParaRPr kumimoji="1" lang="ja-JP" altLang="en-US" dirty="0"/>
          </a:p>
        </p:txBody>
      </p:sp>
    </p:spTree>
    <p:extLst>
      <p:ext uri="{BB962C8B-B14F-4D97-AF65-F5344CB8AC3E}">
        <p14:creationId xmlns:p14="http://schemas.microsoft.com/office/powerpoint/2010/main" val="269955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B4711-C3E8-CBA7-C1C4-A02A65A21CA4}"/>
              </a:ext>
            </a:extLst>
          </p:cNvPr>
          <p:cNvSpPr>
            <a:spLocks noGrp="1"/>
          </p:cNvSpPr>
          <p:nvPr>
            <p:ph type="title"/>
          </p:nvPr>
        </p:nvSpPr>
        <p:spPr/>
        <p:txBody>
          <a:bodyPr>
            <a:normAutofit/>
          </a:bodyPr>
          <a:lstStyle/>
          <a:p>
            <a:r>
              <a:rPr kumimoji="1" lang="ja-JP" altLang="en-US" sz="4000" dirty="0"/>
              <a:t>スマホは基地局と電波で通信している</a:t>
            </a:r>
          </a:p>
        </p:txBody>
      </p:sp>
      <p:pic>
        <p:nvPicPr>
          <p:cNvPr id="1026" name="Picture 2" descr="基地局イラスト｜無料イラスト・フリー素材なら「イラストAC」">
            <a:extLst>
              <a:ext uri="{FF2B5EF4-FFF2-40B4-BE49-F238E27FC236}">
                <a16:creationId xmlns:a16="http://schemas.microsoft.com/office/drawing/2014/main" id="{F1D538D7-1506-AC3C-CD05-A73F72997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22" y="1825625"/>
            <a:ext cx="32385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携帯電話で話す男性のイラスト">
            <a:extLst>
              <a:ext uri="{FF2B5EF4-FFF2-40B4-BE49-F238E27FC236}">
                <a16:creationId xmlns:a16="http://schemas.microsoft.com/office/drawing/2014/main" id="{E70CFB41-9561-521E-BFF8-A3416B7A0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364" y="3918633"/>
            <a:ext cx="1334503" cy="15562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マートフォンで写真を撮る人のイラスト（女性） | かわいいフリー素材集 いらすとや">
            <a:extLst>
              <a:ext uri="{FF2B5EF4-FFF2-40B4-BE49-F238E27FC236}">
                <a16:creationId xmlns:a16="http://schemas.microsoft.com/office/drawing/2014/main" id="{94363834-D201-9858-B7BD-90FF5DDFA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3332" y="1617019"/>
            <a:ext cx="1199846" cy="16434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携帯電話の移動基地局車のイラスト">
            <a:extLst>
              <a:ext uri="{FF2B5EF4-FFF2-40B4-BE49-F238E27FC236}">
                <a16:creationId xmlns:a16="http://schemas.microsoft.com/office/drawing/2014/main" id="{1D08E704-66CD-75A9-72A7-835AD30390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
          <a:stretch/>
        </p:blipFill>
        <p:spPr bwMode="auto">
          <a:xfrm rot="19787735">
            <a:off x="5301706" y="2300623"/>
            <a:ext cx="1061265" cy="9411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携帯電話の移動基地局車のイラスト">
            <a:extLst>
              <a:ext uri="{FF2B5EF4-FFF2-40B4-BE49-F238E27FC236}">
                <a16:creationId xmlns:a16="http://schemas.microsoft.com/office/drawing/2014/main" id="{1A37C591-2251-ED4F-A96A-AAEB0CE15A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
          <a:stretch/>
        </p:blipFill>
        <p:spPr bwMode="auto">
          <a:xfrm rot="20731402">
            <a:off x="5062836" y="3471485"/>
            <a:ext cx="1061265" cy="9411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携帯電話の移動基地局車のイラスト">
            <a:extLst>
              <a:ext uri="{FF2B5EF4-FFF2-40B4-BE49-F238E27FC236}">
                <a16:creationId xmlns:a16="http://schemas.microsoft.com/office/drawing/2014/main" id="{05DC6347-B522-8326-7D66-CDCFC204A8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
          <a:stretch/>
        </p:blipFill>
        <p:spPr bwMode="auto">
          <a:xfrm rot="19239170">
            <a:off x="5413657" y="1220094"/>
            <a:ext cx="1061265" cy="94118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D641E17-9840-23AE-501E-31FD6B0E7F38}"/>
              </a:ext>
            </a:extLst>
          </p:cNvPr>
          <p:cNvSpPr txBox="1"/>
          <p:nvPr/>
        </p:nvSpPr>
        <p:spPr>
          <a:xfrm>
            <a:off x="1621815" y="5474904"/>
            <a:ext cx="3092513" cy="923330"/>
          </a:xfrm>
          <a:prstGeom prst="rect">
            <a:avLst/>
          </a:prstGeom>
          <a:noFill/>
        </p:spPr>
        <p:txBody>
          <a:bodyPr wrap="none" rtlCol="0">
            <a:spAutoFit/>
          </a:bodyPr>
          <a:lstStyle/>
          <a:p>
            <a:pPr algn="ctr"/>
            <a:r>
              <a:rPr lang="en-US" altLang="ja-JP" b="1" dirty="0" err="1"/>
              <a:t>eNodeB</a:t>
            </a:r>
            <a:r>
              <a:rPr lang="en-US" altLang="ja-JP" b="1" dirty="0"/>
              <a:t> (Evolved Node B)</a:t>
            </a:r>
          </a:p>
          <a:p>
            <a:pPr algn="ctr"/>
            <a:r>
              <a:rPr lang="en-US" altLang="ja-JP" dirty="0"/>
              <a:t>4G</a:t>
            </a:r>
            <a:r>
              <a:rPr lang="ja-JP" altLang="en-US" dirty="0"/>
              <a:t>の基地局のこと</a:t>
            </a:r>
            <a:endParaRPr lang="en-US" altLang="ja-JP" dirty="0"/>
          </a:p>
          <a:p>
            <a:pPr algn="ctr"/>
            <a:r>
              <a:rPr lang="en-US" altLang="ja-JP" i="1" dirty="0"/>
              <a:t>B=base station</a:t>
            </a:r>
          </a:p>
        </p:txBody>
      </p:sp>
      <p:sp>
        <p:nvSpPr>
          <p:cNvPr id="6" name="テキスト ボックス 5">
            <a:extLst>
              <a:ext uri="{FF2B5EF4-FFF2-40B4-BE49-F238E27FC236}">
                <a16:creationId xmlns:a16="http://schemas.microsoft.com/office/drawing/2014/main" id="{D10F69F8-01F5-10FC-C11E-590CAC66D7D5}"/>
              </a:ext>
            </a:extLst>
          </p:cNvPr>
          <p:cNvSpPr txBox="1"/>
          <p:nvPr/>
        </p:nvSpPr>
        <p:spPr>
          <a:xfrm>
            <a:off x="6068579" y="5474904"/>
            <a:ext cx="5638082" cy="923330"/>
          </a:xfrm>
          <a:prstGeom prst="rect">
            <a:avLst/>
          </a:prstGeom>
          <a:noFill/>
        </p:spPr>
        <p:txBody>
          <a:bodyPr wrap="none" rtlCol="0">
            <a:spAutoFit/>
          </a:bodyPr>
          <a:lstStyle/>
          <a:p>
            <a:pPr algn="ctr"/>
            <a:r>
              <a:rPr lang="en-US" altLang="ja-JP" b="1" dirty="0"/>
              <a:t>UE (User Equipment)</a:t>
            </a:r>
          </a:p>
          <a:p>
            <a:pPr algn="ctr"/>
            <a:r>
              <a:rPr lang="ja-JP" altLang="en-US" dirty="0"/>
              <a:t>ユーザーが使用する通信装置のこと</a:t>
            </a:r>
            <a:endParaRPr lang="en-US" altLang="ja-JP" dirty="0"/>
          </a:p>
          <a:p>
            <a:pPr algn="ctr"/>
            <a:r>
              <a:rPr lang="ja-JP" altLang="en-US" dirty="0"/>
              <a:t>例</a:t>
            </a:r>
            <a:r>
              <a:rPr lang="en-US" altLang="ja-JP" dirty="0"/>
              <a:t>: </a:t>
            </a:r>
            <a:r>
              <a:rPr lang="ja-JP" altLang="en-US" dirty="0"/>
              <a:t>スマートフォン、カーナビ、スマートウォッチ</a:t>
            </a:r>
            <a:r>
              <a:rPr lang="en-US" altLang="ja-JP" dirty="0"/>
              <a:t>...</a:t>
            </a:r>
          </a:p>
        </p:txBody>
      </p:sp>
      <p:pic>
        <p:nvPicPr>
          <p:cNvPr id="2050" name="Picture 2" descr="スマートウォッチを使う人のイラスト">
            <a:extLst>
              <a:ext uri="{FF2B5EF4-FFF2-40B4-BE49-F238E27FC236}">
                <a16:creationId xmlns:a16="http://schemas.microsoft.com/office/drawing/2014/main" id="{E2FB3235-27F6-6224-9074-3111F34C83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0462" y="1695219"/>
            <a:ext cx="2098964" cy="189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正方形/長方形 67">
            <a:extLst>
              <a:ext uri="{FF2B5EF4-FFF2-40B4-BE49-F238E27FC236}">
                <a16:creationId xmlns:a16="http://schemas.microsoft.com/office/drawing/2014/main" id="{B18F7598-278D-2993-1C18-B46C7BFD4E24}"/>
              </a:ext>
            </a:extLst>
          </p:cNvPr>
          <p:cNvSpPr/>
          <p:nvPr/>
        </p:nvSpPr>
        <p:spPr>
          <a:xfrm>
            <a:off x="2253673" y="1972087"/>
            <a:ext cx="7601527" cy="388376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D9F93A5-33B8-2C83-56DF-404F5E812220}"/>
              </a:ext>
            </a:extLst>
          </p:cNvPr>
          <p:cNvSpPr>
            <a:spLocks noGrp="1"/>
          </p:cNvSpPr>
          <p:nvPr>
            <p:ph type="title"/>
          </p:nvPr>
        </p:nvSpPr>
        <p:spPr/>
        <p:txBody>
          <a:bodyPr/>
          <a:lstStyle/>
          <a:p>
            <a:r>
              <a:rPr kumimoji="1" lang="ja-JP" altLang="en-US" dirty="0"/>
              <a:t>コアネットワーク</a:t>
            </a:r>
          </a:p>
        </p:txBody>
      </p:sp>
      <p:sp>
        <p:nvSpPr>
          <p:cNvPr id="4" name="正方形/長方形 3">
            <a:extLst>
              <a:ext uri="{FF2B5EF4-FFF2-40B4-BE49-F238E27FC236}">
                <a16:creationId xmlns:a16="http://schemas.microsoft.com/office/drawing/2014/main" id="{CEEA8AA9-3EDE-43C1-288C-CDB5CB978FDC}"/>
              </a:ext>
            </a:extLst>
          </p:cNvPr>
          <p:cNvSpPr/>
          <p:nvPr/>
        </p:nvSpPr>
        <p:spPr>
          <a:xfrm>
            <a:off x="461819" y="486756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err="1">
                <a:latin typeface="Calibri" panose="020F0502020204030204" pitchFamily="34" charset="0"/>
                <a:ea typeface="Calibri" panose="020F0502020204030204" pitchFamily="34" charset="0"/>
                <a:cs typeface="Calibri" panose="020F0502020204030204" pitchFamily="34" charset="0"/>
              </a:rPr>
              <a:t>eNodeB</a:t>
            </a:r>
            <a:endParaRPr kumimoji="1" lang="ja-JP" altLang="en-US" dirty="0">
              <a:latin typeface="Calibri" panose="020F0502020204030204" pitchFamily="34" charset="0"/>
              <a:cs typeface="Calibri" panose="020F0502020204030204" pitchFamily="34" charset="0"/>
            </a:endParaRPr>
          </a:p>
        </p:txBody>
      </p:sp>
      <p:sp>
        <p:nvSpPr>
          <p:cNvPr id="5" name="正方形/長方形 4">
            <a:extLst>
              <a:ext uri="{FF2B5EF4-FFF2-40B4-BE49-F238E27FC236}">
                <a16:creationId xmlns:a16="http://schemas.microsoft.com/office/drawing/2014/main" id="{271A095E-C9B1-9BF1-9824-D89F74C66F70}"/>
              </a:ext>
            </a:extLst>
          </p:cNvPr>
          <p:cNvSpPr/>
          <p:nvPr/>
        </p:nvSpPr>
        <p:spPr>
          <a:xfrm>
            <a:off x="3800764" y="486756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Calibri" panose="020F0502020204030204" pitchFamily="34" charset="0"/>
                <a:cs typeface="Calibri" panose="020F0502020204030204" pitchFamily="34" charset="0"/>
              </a:rPr>
              <a:t>S-GW</a:t>
            </a:r>
            <a:endParaRPr kumimoji="1" lang="ja-JP" altLang="en-US" dirty="0">
              <a:latin typeface="Calibri" panose="020F0502020204030204" pitchFamily="34" charset="0"/>
              <a:cs typeface="Calibri" panose="020F0502020204030204" pitchFamily="34" charset="0"/>
            </a:endParaRPr>
          </a:p>
        </p:txBody>
      </p:sp>
      <p:sp>
        <p:nvSpPr>
          <p:cNvPr id="6" name="正方形/長方形 5">
            <a:extLst>
              <a:ext uri="{FF2B5EF4-FFF2-40B4-BE49-F238E27FC236}">
                <a16:creationId xmlns:a16="http://schemas.microsoft.com/office/drawing/2014/main" id="{76D726E9-D0D1-A4DC-A893-F9BBCC3D9FF6}"/>
              </a:ext>
            </a:extLst>
          </p:cNvPr>
          <p:cNvSpPr/>
          <p:nvPr/>
        </p:nvSpPr>
        <p:spPr>
          <a:xfrm>
            <a:off x="6012873" y="486756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latin typeface="Calibri" panose="020F0502020204030204" pitchFamily="34" charset="0"/>
                <a:cs typeface="Calibri" panose="020F0502020204030204" pitchFamily="34" charset="0"/>
              </a:rPr>
              <a:t>P-GW</a:t>
            </a:r>
            <a:endParaRPr kumimoji="1" lang="ja-JP" altLang="en-US" dirty="0">
              <a:latin typeface="Calibri" panose="020F0502020204030204" pitchFamily="34" charset="0"/>
              <a:cs typeface="Calibri" panose="020F0502020204030204" pitchFamily="34" charset="0"/>
            </a:endParaRPr>
          </a:p>
        </p:txBody>
      </p:sp>
      <p:sp>
        <p:nvSpPr>
          <p:cNvPr id="7" name="正方形/長方形 6">
            <a:extLst>
              <a:ext uri="{FF2B5EF4-FFF2-40B4-BE49-F238E27FC236}">
                <a16:creationId xmlns:a16="http://schemas.microsoft.com/office/drawing/2014/main" id="{1180A842-9190-DC86-CD88-A25C55356DF0}"/>
              </a:ext>
            </a:extLst>
          </p:cNvPr>
          <p:cNvSpPr/>
          <p:nvPr/>
        </p:nvSpPr>
        <p:spPr>
          <a:xfrm>
            <a:off x="6012870" y="3576780"/>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latin typeface="Calibri" panose="020F0502020204030204" pitchFamily="34" charset="0"/>
                <a:cs typeface="Calibri" panose="020F0502020204030204" pitchFamily="34" charset="0"/>
              </a:rPr>
              <a:t>PCRF</a:t>
            </a:r>
            <a:endParaRPr kumimoji="1" lang="ja-JP" altLang="en-US" dirty="0">
              <a:latin typeface="Calibri" panose="020F0502020204030204" pitchFamily="34" charset="0"/>
              <a:cs typeface="Calibri" panose="020F0502020204030204" pitchFamily="34" charset="0"/>
            </a:endParaRPr>
          </a:p>
        </p:txBody>
      </p:sp>
      <p:sp>
        <p:nvSpPr>
          <p:cNvPr id="8" name="正方形/長方形 7">
            <a:extLst>
              <a:ext uri="{FF2B5EF4-FFF2-40B4-BE49-F238E27FC236}">
                <a16:creationId xmlns:a16="http://schemas.microsoft.com/office/drawing/2014/main" id="{8628A42B-2B81-AC6A-2B26-79FF8A823BD0}"/>
              </a:ext>
            </a:extLst>
          </p:cNvPr>
          <p:cNvSpPr/>
          <p:nvPr/>
        </p:nvSpPr>
        <p:spPr>
          <a:xfrm>
            <a:off x="8224982" y="486756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latin typeface="Calibri" panose="020F0502020204030204" pitchFamily="34" charset="0"/>
                <a:cs typeface="Calibri" panose="020F0502020204030204" pitchFamily="34" charset="0"/>
              </a:rPr>
              <a:t>PDN</a:t>
            </a:r>
          </a:p>
        </p:txBody>
      </p:sp>
      <p:sp>
        <p:nvSpPr>
          <p:cNvPr id="9" name="正方形/長方形 8">
            <a:extLst>
              <a:ext uri="{FF2B5EF4-FFF2-40B4-BE49-F238E27FC236}">
                <a16:creationId xmlns:a16="http://schemas.microsoft.com/office/drawing/2014/main" id="{B817CE88-58DE-7AA4-19DB-933A89C9C161}"/>
              </a:ext>
            </a:extLst>
          </p:cNvPr>
          <p:cNvSpPr/>
          <p:nvPr/>
        </p:nvSpPr>
        <p:spPr>
          <a:xfrm>
            <a:off x="3800763" y="356985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Calibri" panose="020F0502020204030204" pitchFamily="34" charset="0"/>
                <a:cs typeface="Calibri" panose="020F0502020204030204" pitchFamily="34" charset="0"/>
              </a:rPr>
              <a:t>MME</a:t>
            </a:r>
            <a:endParaRPr kumimoji="1" lang="ja-JP" altLang="en-US" dirty="0">
              <a:latin typeface="Calibri" panose="020F0502020204030204" pitchFamily="34" charset="0"/>
              <a:cs typeface="Calibri" panose="020F0502020204030204" pitchFamily="34" charset="0"/>
            </a:endParaRPr>
          </a:p>
        </p:txBody>
      </p:sp>
      <p:sp>
        <p:nvSpPr>
          <p:cNvPr id="10" name="正方形/長方形 9">
            <a:extLst>
              <a:ext uri="{FF2B5EF4-FFF2-40B4-BE49-F238E27FC236}">
                <a16:creationId xmlns:a16="http://schemas.microsoft.com/office/drawing/2014/main" id="{0EB43226-E504-5EA1-44FC-1DC17C7C1487}"/>
              </a:ext>
            </a:extLst>
          </p:cNvPr>
          <p:cNvSpPr/>
          <p:nvPr/>
        </p:nvSpPr>
        <p:spPr>
          <a:xfrm>
            <a:off x="3800762" y="227214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Calibri" panose="020F0502020204030204" pitchFamily="34" charset="0"/>
                <a:cs typeface="Calibri" panose="020F0502020204030204" pitchFamily="34" charset="0"/>
              </a:rPr>
              <a:t>HSS</a:t>
            </a:r>
            <a:endParaRPr kumimoji="1" lang="ja-JP" altLang="en-US" dirty="0">
              <a:latin typeface="Calibri" panose="020F0502020204030204" pitchFamily="34" charset="0"/>
              <a:cs typeface="Calibri" panose="020F0502020204030204" pitchFamily="34" charset="0"/>
            </a:endParaRPr>
          </a:p>
        </p:txBody>
      </p:sp>
      <p:cxnSp>
        <p:nvCxnSpPr>
          <p:cNvPr id="12" name="直線コネクタ 11">
            <a:extLst>
              <a:ext uri="{FF2B5EF4-FFF2-40B4-BE49-F238E27FC236}">
                <a16:creationId xmlns:a16="http://schemas.microsoft.com/office/drawing/2014/main" id="{E1698A0D-6D30-85BF-8453-D2A89520854D}"/>
              </a:ext>
            </a:extLst>
          </p:cNvPr>
          <p:cNvCxnSpPr>
            <a:cxnSpLocks/>
            <a:stCxn id="4" idx="3"/>
            <a:endCxn id="5" idx="1"/>
          </p:cNvCxnSpPr>
          <p:nvPr/>
        </p:nvCxnSpPr>
        <p:spPr>
          <a:xfrm>
            <a:off x="1819564" y="5213928"/>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EC3D139-0473-901A-BC20-00727C516B53}"/>
              </a:ext>
            </a:extLst>
          </p:cNvPr>
          <p:cNvCxnSpPr>
            <a:cxnSpLocks/>
            <a:stCxn id="4" idx="3"/>
            <a:endCxn id="9" idx="1"/>
          </p:cNvCxnSpPr>
          <p:nvPr/>
        </p:nvCxnSpPr>
        <p:spPr>
          <a:xfrm flipV="1">
            <a:off x="1819564" y="3916218"/>
            <a:ext cx="1981199" cy="1297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C3B4E2-337E-B1AD-1FA5-261D0D07BDBB}"/>
              </a:ext>
            </a:extLst>
          </p:cNvPr>
          <p:cNvCxnSpPr>
            <a:cxnSpLocks/>
            <a:stCxn id="5" idx="0"/>
          </p:cNvCxnSpPr>
          <p:nvPr/>
        </p:nvCxnSpPr>
        <p:spPr>
          <a:xfrm flipV="1">
            <a:off x="4479637" y="4262582"/>
            <a:ext cx="0" cy="60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B96D4F2-85CB-EDD2-FDC0-9B5F83A23D0B}"/>
              </a:ext>
            </a:extLst>
          </p:cNvPr>
          <p:cNvCxnSpPr>
            <a:cxnSpLocks/>
            <a:stCxn id="9" idx="0"/>
            <a:endCxn id="10" idx="2"/>
          </p:cNvCxnSpPr>
          <p:nvPr/>
        </p:nvCxnSpPr>
        <p:spPr>
          <a:xfrm flipH="1" flipV="1">
            <a:off x="4479635" y="2964872"/>
            <a:ext cx="1" cy="60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42AFFDC-F72B-9651-F112-64BDD8335EC0}"/>
              </a:ext>
            </a:extLst>
          </p:cNvPr>
          <p:cNvCxnSpPr>
            <a:cxnSpLocks/>
            <a:stCxn id="6" idx="1"/>
            <a:endCxn id="5" idx="3"/>
          </p:cNvCxnSpPr>
          <p:nvPr/>
        </p:nvCxnSpPr>
        <p:spPr>
          <a:xfrm flipH="1">
            <a:off x="5158509" y="5213928"/>
            <a:ext cx="854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0E24C4-4813-FEA9-62A5-397E35F9970A}"/>
              </a:ext>
            </a:extLst>
          </p:cNvPr>
          <p:cNvCxnSpPr>
            <a:cxnSpLocks/>
            <a:stCxn id="8" idx="1"/>
            <a:endCxn id="6" idx="3"/>
          </p:cNvCxnSpPr>
          <p:nvPr/>
        </p:nvCxnSpPr>
        <p:spPr>
          <a:xfrm flipH="1">
            <a:off x="7370618" y="5213928"/>
            <a:ext cx="854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9420E59-099E-94D0-D326-83EBAEF9DF43}"/>
              </a:ext>
            </a:extLst>
          </p:cNvPr>
          <p:cNvCxnSpPr>
            <a:cxnSpLocks/>
            <a:stCxn id="7" idx="2"/>
            <a:endCxn id="6" idx="0"/>
          </p:cNvCxnSpPr>
          <p:nvPr/>
        </p:nvCxnSpPr>
        <p:spPr>
          <a:xfrm>
            <a:off x="6691743" y="4269508"/>
            <a:ext cx="3" cy="598056"/>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73760727-A483-8E63-75AB-B2BA1601637E}"/>
              </a:ext>
            </a:extLst>
          </p:cNvPr>
          <p:cNvSpPr txBox="1"/>
          <p:nvPr/>
        </p:nvSpPr>
        <p:spPr>
          <a:xfrm>
            <a:off x="2714472" y="5213928"/>
            <a:ext cx="625492" cy="369332"/>
          </a:xfrm>
          <a:prstGeom prst="rect">
            <a:avLst/>
          </a:prstGeom>
          <a:noFill/>
        </p:spPr>
        <p:txBody>
          <a:bodyPr wrap="none" rtlCol="0">
            <a:spAutoFit/>
          </a:bodyPr>
          <a:lstStyle/>
          <a:p>
            <a:r>
              <a:rPr lang="en-US" altLang="ja-JP">
                <a:latin typeface="Calibri" panose="020F0502020204030204" pitchFamily="34" charset="0"/>
                <a:ea typeface="Calibri" panose="020F0502020204030204" pitchFamily="34" charset="0"/>
                <a:cs typeface="Calibri" panose="020F0502020204030204" pitchFamily="34" charset="0"/>
              </a:rPr>
              <a:t>S1-U</a:t>
            </a:r>
            <a:endParaRPr kumimoji="1" lang="ja-JP" altLang="en-US" dirty="0">
              <a:latin typeface="Calibri" panose="020F0502020204030204" pitchFamily="34" charset="0"/>
              <a:cs typeface="Calibri" panose="020F0502020204030204" pitchFamily="34" charset="0"/>
            </a:endParaRPr>
          </a:p>
        </p:txBody>
      </p:sp>
      <p:sp>
        <p:nvSpPr>
          <p:cNvPr id="41" name="テキスト ボックス 40">
            <a:extLst>
              <a:ext uri="{FF2B5EF4-FFF2-40B4-BE49-F238E27FC236}">
                <a16:creationId xmlns:a16="http://schemas.microsoft.com/office/drawing/2014/main" id="{DA0E582F-07BF-E1E6-E051-39F5E06A4C33}"/>
              </a:ext>
            </a:extLst>
          </p:cNvPr>
          <p:cNvSpPr txBox="1"/>
          <p:nvPr/>
        </p:nvSpPr>
        <p:spPr>
          <a:xfrm>
            <a:off x="5225656" y="5213928"/>
            <a:ext cx="720069"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S5/S8</a:t>
            </a:r>
          </a:p>
        </p:txBody>
      </p:sp>
      <p:sp>
        <p:nvSpPr>
          <p:cNvPr id="42" name="テキスト ボックス 41">
            <a:extLst>
              <a:ext uri="{FF2B5EF4-FFF2-40B4-BE49-F238E27FC236}">
                <a16:creationId xmlns:a16="http://schemas.microsoft.com/office/drawing/2014/main" id="{EC5F4E04-E9CF-00E4-D329-8611D132936F}"/>
              </a:ext>
            </a:extLst>
          </p:cNvPr>
          <p:cNvSpPr txBox="1"/>
          <p:nvPr/>
        </p:nvSpPr>
        <p:spPr>
          <a:xfrm>
            <a:off x="7553181" y="5216300"/>
            <a:ext cx="489236" cy="369332"/>
          </a:xfrm>
          <a:prstGeom prst="rect">
            <a:avLst/>
          </a:prstGeom>
          <a:noFill/>
        </p:spPr>
        <p:txBody>
          <a:bodyPr wrap="none" rtlCol="0">
            <a:spAutoFit/>
          </a:bodyPr>
          <a:lstStyle/>
          <a:p>
            <a:r>
              <a:rPr lang="en-US" altLang="ja-JP">
                <a:latin typeface="Calibri" panose="020F0502020204030204" pitchFamily="34" charset="0"/>
                <a:ea typeface="Calibri" panose="020F0502020204030204" pitchFamily="34" charset="0"/>
                <a:cs typeface="Calibri" panose="020F0502020204030204" pitchFamily="34" charset="0"/>
              </a:rPr>
              <a:t>SGi</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43" name="テキスト ボックス 42">
            <a:extLst>
              <a:ext uri="{FF2B5EF4-FFF2-40B4-BE49-F238E27FC236}">
                <a16:creationId xmlns:a16="http://schemas.microsoft.com/office/drawing/2014/main" id="{985FF1B3-7588-18E6-1269-6F3EF596CF26}"/>
              </a:ext>
            </a:extLst>
          </p:cNvPr>
          <p:cNvSpPr txBox="1"/>
          <p:nvPr/>
        </p:nvSpPr>
        <p:spPr>
          <a:xfrm>
            <a:off x="3961542" y="3082697"/>
            <a:ext cx="518091"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S6a</a:t>
            </a:r>
          </a:p>
        </p:txBody>
      </p:sp>
      <p:sp>
        <p:nvSpPr>
          <p:cNvPr id="44" name="テキスト ボックス 43">
            <a:extLst>
              <a:ext uri="{FF2B5EF4-FFF2-40B4-BE49-F238E27FC236}">
                <a16:creationId xmlns:a16="http://schemas.microsoft.com/office/drawing/2014/main" id="{353FA732-067C-F971-D306-0D8E3C2755E8}"/>
              </a:ext>
            </a:extLst>
          </p:cNvPr>
          <p:cNvSpPr txBox="1"/>
          <p:nvPr/>
        </p:nvSpPr>
        <p:spPr>
          <a:xfrm>
            <a:off x="3955130" y="4380407"/>
            <a:ext cx="524503"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S11</a:t>
            </a:r>
          </a:p>
        </p:txBody>
      </p:sp>
      <p:sp>
        <p:nvSpPr>
          <p:cNvPr id="45" name="テキスト ボックス 44">
            <a:extLst>
              <a:ext uri="{FF2B5EF4-FFF2-40B4-BE49-F238E27FC236}">
                <a16:creationId xmlns:a16="http://schemas.microsoft.com/office/drawing/2014/main" id="{6C1E56AC-CE5B-ED82-258C-C8CED6A078DC}"/>
              </a:ext>
            </a:extLst>
          </p:cNvPr>
          <p:cNvSpPr txBox="1"/>
          <p:nvPr/>
        </p:nvSpPr>
        <p:spPr>
          <a:xfrm>
            <a:off x="2273708" y="3974008"/>
            <a:ext cx="984565"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S1-MME</a:t>
            </a:r>
            <a:endParaRPr kumimoji="1" lang="ja-JP" altLang="en-US" dirty="0">
              <a:latin typeface="Calibri" panose="020F0502020204030204" pitchFamily="34" charset="0"/>
              <a:cs typeface="Calibri" panose="020F0502020204030204" pitchFamily="34" charset="0"/>
            </a:endParaRPr>
          </a:p>
        </p:txBody>
      </p:sp>
      <p:sp>
        <p:nvSpPr>
          <p:cNvPr id="46" name="テキスト ボックス 45">
            <a:extLst>
              <a:ext uri="{FF2B5EF4-FFF2-40B4-BE49-F238E27FC236}">
                <a16:creationId xmlns:a16="http://schemas.microsoft.com/office/drawing/2014/main" id="{C54ED749-70F6-C3B7-D58C-E8A2F2C56618}"/>
              </a:ext>
            </a:extLst>
          </p:cNvPr>
          <p:cNvSpPr txBox="1"/>
          <p:nvPr/>
        </p:nvSpPr>
        <p:spPr>
          <a:xfrm>
            <a:off x="6691738" y="4449617"/>
            <a:ext cx="428322"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Gx</a:t>
            </a:r>
          </a:p>
        </p:txBody>
      </p:sp>
      <p:cxnSp>
        <p:nvCxnSpPr>
          <p:cNvPr id="52" name="直線コネクタ 51">
            <a:extLst>
              <a:ext uri="{FF2B5EF4-FFF2-40B4-BE49-F238E27FC236}">
                <a16:creationId xmlns:a16="http://schemas.microsoft.com/office/drawing/2014/main" id="{0655BC01-0CE4-40A3-A403-004435253B92}"/>
              </a:ext>
            </a:extLst>
          </p:cNvPr>
          <p:cNvCxnSpPr>
            <a:cxnSpLocks/>
            <a:stCxn id="7" idx="2"/>
            <a:endCxn id="5" idx="0"/>
          </p:cNvCxnSpPr>
          <p:nvPr/>
        </p:nvCxnSpPr>
        <p:spPr>
          <a:xfrm flipH="1">
            <a:off x="4479637" y="4269508"/>
            <a:ext cx="2212106" cy="598056"/>
          </a:xfrm>
          <a:prstGeom prst="line">
            <a:avLst/>
          </a:prstGeom>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0622BB59-D4C4-1106-7F63-A7588BACF2D7}"/>
              </a:ext>
            </a:extLst>
          </p:cNvPr>
          <p:cNvSpPr txBox="1"/>
          <p:nvPr/>
        </p:nvSpPr>
        <p:spPr>
          <a:xfrm>
            <a:off x="5324103" y="4180169"/>
            <a:ext cx="520912" cy="369332"/>
          </a:xfrm>
          <a:prstGeom prst="rect">
            <a:avLst/>
          </a:prstGeom>
          <a:noFill/>
        </p:spPr>
        <p:txBody>
          <a:bodyPr wrap="none" rtlCol="0">
            <a:spAutoFit/>
          </a:bodyPr>
          <a:lstStyle/>
          <a:p>
            <a:r>
              <a:rPr lang="en-US" altLang="ja-JP" dirty="0" err="1">
                <a:latin typeface="Calibri" panose="020F0502020204030204" pitchFamily="34" charset="0"/>
                <a:ea typeface="Calibri" panose="020F0502020204030204" pitchFamily="34" charset="0"/>
                <a:cs typeface="Calibri" panose="020F0502020204030204" pitchFamily="34" charset="0"/>
              </a:rPr>
              <a:t>Gxc</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57" name="正方形/長方形 56">
            <a:extLst>
              <a:ext uri="{FF2B5EF4-FFF2-40B4-BE49-F238E27FC236}">
                <a16:creationId xmlns:a16="http://schemas.microsoft.com/office/drawing/2014/main" id="{D628611C-383F-4635-4C97-3FE13AB0414B}"/>
              </a:ext>
            </a:extLst>
          </p:cNvPr>
          <p:cNvSpPr/>
          <p:nvPr/>
        </p:nvSpPr>
        <p:spPr>
          <a:xfrm>
            <a:off x="8224981" y="2272144"/>
            <a:ext cx="1357745" cy="69272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latin typeface="Calibri" panose="020F0502020204030204" pitchFamily="34" charset="0"/>
                <a:cs typeface="Calibri" panose="020F0502020204030204" pitchFamily="34" charset="0"/>
              </a:rPr>
              <a:t>IMS</a:t>
            </a:r>
          </a:p>
        </p:txBody>
      </p:sp>
      <p:cxnSp>
        <p:nvCxnSpPr>
          <p:cNvPr id="60" name="直線コネクタ 59">
            <a:extLst>
              <a:ext uri="{FF2B5EF4-FFF2-40B4-BE49-F238E27FC236}">
                <a16:creationId xmlns:a16="http://schemas.microsoft.com/office/drawing/2014/main" id="{1390096A-45B7-2C29-C401-22B2CAFA3AC8}"/>
              </a:ext>
            </a:extLst>
          </p:cNvPr>
          <p:cNvCxnSpPr>
            <a:cxnSpLocks/>
            <a:stCxn id="57" idx="1"/>
            <a:endCxn id="10" idx="3"/>
          </p:cNvCxnSpPr>
          <p:nvPr/>
        </p:nvCxnSpPr>
        <p:spPr>
          <a:xfrm flipH="1">
            <a:off x="5158507" y="2618508"/>
            <a:ext cx="3066474"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5DB13E7-9DCB-D2D2-EDF5-3830AC39CC36}"/>
              </a:ext>
            </a:extLst>
          </p:cNvPr>
          <p:cNvSpPr txBox="1"/>
          <p:nvPr/>
        </p:nvSpPr>
        <p:spPr>
          <a:xfrm>
            <a:off x="6480685" y="2281441"/>
            <a:ext cx="409086" cy="369332"/>
          </a:xfrm>
          <a:prstGeom prst="rect">
            <a:avLst/>
          </a:prstGeom>
          <a:noFill/>
        </p:spPr>
        <p:txBody>
          <a:bodyPr wrap="none" rtlCol="0">
            <a:spAutoFit/>
          </a:bodyPr>
          <a:lstStyle/>
          <a:p>
            <a:r>
              <a:rPr lang="en-US" altLang="ja-JP" dirty="0">
                <a:latin typeface="Calibri" panose="020F0502020204030204" pitchFamily="34" charset="0"/>
                <a:ea typeface="Calibri" panose="020F0502020204030204" pitchFamily="34" charset="0"/>
                <a:cs typeface="Calibri" panose="020F0502020204030204" pitchFamily="34" charset="0"/>
              </a:rPr>
              <a:t>Rx</a:t>
            </a:r>
          </a:p>
        </p:txBody>
      </p:sp>
      <p:cxnSp>
        <p:nvCxnSpPr>
          <p:cNvPr id="65" name="直線コネクタ 64">
            <a:extLst>
              <a:ext uri="{FF2B5EF4-FFF2-40B4-BE49-F238E27FC236}">
                <a16:creationId xmlns:a16="http://schemas.microsoft.com/office/drawing/2014/main" id="{023915E6-50D9-2DD9-F16B-C532E4CB4CF6}"/>
              </a:ext>
            </a:extLst>
          </p:cNvPr>
          <p:cNvCxnSpPr>
            <a:cxnSpLocks/>
            <a:stCxn id="57" idx="1"/>
            <a:endCxn id="6" idx="3"/>
          </p:cNvCxnSpPr>
          <p:nvPr/>
        </p:nvCxnSpPr>
        <p:spPr>
          <a:xfrm flipH="1">
            <a:off x="7370618" y="2618508"/>
            <a:ext cx="854363" cy="2595420"/>
          </a:xfrm>
          <a:prstGeom prst="line">
            <a:avLst/>
          </a:prstGeom>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97A8B0F7-0875-02EE-9CDB-5D89F92399B5}"/>
              </a:ext>
            </a:extLst>
          </p:cNvPr>
          <p:cNvSpPr/>
          <p:nvPr/>
        </p:nvSpPr>
        <p:spPr>
          <a:xfrm>
            <a:off x="10303123" y="4487126"/>
            <a:ext cx="1453603" cy="1453603"/>
          </a:xfrm>
          <a:prstGeom prst="ellipse">
            <a:avLst/>
          </a:prstGeom>
          <a:solidFill>
            <a:schemeClr val="accent6">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solidFill>
                  <a:schemeClr val="tx1"/>
                </a:solidFill>
              </a:rPr>
              <a:t>Internet</a:t>
            </a:r>
            <a:endParaRPr kumimoji="1" lang="ja-JP" altLang="en-US" dirty="0">
              <a:solidFill>
                <a:schemeClr val="tx1"/>
              </a:solidFill>
            </a:endParaRPr>
          </a:p>
        </p:txBody>
      </p:sp>
      <p:cxnSp>
        <p:nvCxnSpPr>
          <p:cNvPr id="75" name="直線コネクタ 74">
            <a:extLst>
              <a:ext uri="{FF2B5EF4-FFF2-40B4-BE49-F238E27FC236}">
                <a16:creationId xmlns:a16="http://schemas.microsoft.com/office/drawing/2014/main" id="{75987CA9-365D-77BD-9CA9-6AA9C645D445}"/>
              </a:ext>
            </a:extLst>
          </p:cNvPr>
          <p:cNvCxnSpPr>
            <a:cxnSpLocks/>
            <a:stCxn id="73" idx="2"/>
            <a:endCxn id="8" idx="3"/>
          </p:cNvCxnSpPr>
          <p:nvPr/>
        </p:nvCxnSpPr>
        <p:spPr>
          <a:xfrm flipH="1">
            <a:off x="9582727" y="5213928"/>
            <a:ext cx="7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34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1DF40-B28D-85E2-F138-4F3FD851AE97}"/>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43CBABA4-0B0C-8882-CC3F-FAD890A659BC}"/>
              </a:ext>
            </a:extLst>
          </p:cNvPr>
          <p:cNvSpPr>
            <a:spLocks noGrp="1"/>
          </p:cNvSpPr>
          <p:nvPr>
            <p:ph idx="1"/>
          </p:nvPr>
        </p:nvSpPr>
        <p:spPr/>
        <p:txBody>
          <a:bodyPr/>
          <a:lstStyle/>
          <a:p>
            <a:pPr marL="0" indent="0">
              <a:buNone/>
            </a:pPr>
            <a:r>
              <a:rPr kumimoji="1" lang="ja-JP" altLang="en-US" b="1" dirty="0"/>
              <a:t>・</a:t>
            </a:r>
            <a:r>
              <a:rPr kumimoji="1" lang="en-US" altLang="ja-JP" b="1" dirty="0"/>
              <a:t>C-Plane (Control Plane)</a:t>
            </a:r>
          </a:p>
          <a:p>
            <a:pPr marL="0" indent="0">
              <a:buNone/>
            </a:pPr>
            <a:r>
              <a:rPr lang="ja-JP" altLang="en-US" dirty="0"/>
              <a:t>　</a:t>
            </a:r>
            <a:r>
              <a:rPr lang="en-US" altLang="ja-JP" dirty="0"/>
              <a:t>U-Plane</a:t>
            </a:r>
            <a:r>
              <a:rPr lang="ja-JP" altLang="en-US" dirty="0"/>
              <a:t>を制御するためのパケットが流れる伝送路</a:t>
            </a:r>
            <a:endParaRPr lang="en-US" altLang="ja-JP" dirty="0"/>
          </a:p>
          <a:p>
            <a:pPr marL="0" indent="0">
              <a:buNone/>
            </a:pPr>
            <a:endParaRPr kumimoji="1" lang="en-US" altLang="ja-JP" b="1" dirty="0"/>
          </a:p>
          <a:p>
            <a:pPr marL="0" indent="0">
              <a:buNone/>
            </a:pPr>
            <a:r>
              <a:rPr kumimoji="1" lang="ja-JP" altLang="en-US" b="1" dirty="0"/>
              <a:t>・</a:t>
            </a:r>
            <a:r>
              <a:rPr kumimoji="1" lang="en-US" altLang="ja-JP" b="1" dirty="0"/>
              <a:t>U-Plane (User Plane)</a:t>
            </a:r>
          </a:p>
          <a:p>
            <a:pPr marL="0" indent="0">
              <a:buNone/>
            </a:pPr>
            <a:r>
              <a:rPr lang="ja-JP" altLang="en-US" b="1" dirty="0"/>
              <a:t>　</a:t>
            </a:r>
            <a:r>
              <a:rPr lang="ja-JP" altLang="en-US" dirty="0"/>
              <a:t>データ</a:t>
            </a:r>
            <a:r>
              <a:rPr lang="en-US" altLang="ja-JP" dirty="0"/>
              <a:t>(</a:t>
            </a:r>
            <a:r>
              <a:rPr lang="ja-JP" altLang="en-US" dirty="0"/>
              <a:t>テキスト、</a:t>
            </a:r>
            <a:r>
              <a:rPr lang="en-US" altLang="ja-JP" dirty="0"/>
              <a:t>Web</a:t>
            </a:r>
            <a:r>
              <a:rPr lang="ja-JP" altLang="en-US" dirty="0"/>
              <a:t>、画像</a:t>
            </a:r>
            <a:r>
              <a:rPr lang="en-US" altLang="ja-JP" dirty="0"/>
              <a:t>…)</a:t>
            </a:r>
            <a:r>
              <a:rPr lang="ja-JP" altLang="en-US" dirty="0"/>
              <a:t>が流れる伝送路</a:t>
            </a:r>
            <a:endParaRPr lang="en-US" altLang="ja-JP" dirty="0"/>
          </a:p>
        </p:txBody>
      </p:sp>
    </p:spTree>
    <p:extLst>
      <p:ext uri="{BB962C8B-B14F-4D97-AF65-F5344CB8AC3E}">
        <p14:creationId xmlns:p14="http://schemas.microsoft.com/office/powerpoint/2010/main" val="216279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D3B5DC-3387-0898-BC4A-A24C9139B4C7}"/>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69D58258-2336-996F-29B7-0C147DABD2CE}"/>
              </a:ext>
            </a:extLst>
          </p:cNvPr>
          <p:cNvSpPr>
            <a:spLocks noGrp="1"/>
          </p:cNvSpPr>
          <p:nvPr>
            <p:ph idx="1"/>
          </p:nvPr>
        </p:nvSpPr>
        <p:spPr/>
        <p:txBody>
          <a:bodyPr/>
          <a:lstStyle/>
          <a:p>
            <a:pPr marL="0" indent="0">
              <a:buNone/>
            </a:pPr>
            <a:r>
              <a:rPr kumimoji="1" lang="ja-JP" altLang="en-US" b="1" dirty="0"/>
              <a:t>・</a:t>
            </a:r>
            <a:r>
              <a:rPr kumimoji="1" lang="en-US" altLang="ja-JP" b="1" dirty="0"/>
              <a:t>MME (Mobility Management Entity)</a:t>
            </a:r>
          </a:p>
          <a:p>
            <a:pPr marL="0" indent="0">
              <a:buNone/>
            </a:pPr>
            <a:r>
              <a:rPr lang="ja-JP" altLang="en-US" dirty="0"/>
              <a:t>　端末の位置登録、ハンドオーバ管理、セッション管理、セキュリティ管理を行う。</a:t>
            </a:r>
            <a:endParaRPr lang="en-US" altLang="ja-JP" dirty="0"/>
          </a:p>
          <a:p>
            <a:pPr marL="0" indent="0">
              <a:buNone/>
            </a:pPr>
            <a:endParaRPr kumimoji="1" lang="en-US" altLang="ja-JP" dirty="0"/>
          </a:p>
          <a:p>
            <a:pPr marL="0" indent="0">
              <a:buNone/>
            </a:pPr>
            <a:r>
              <a:rPr lang="ja-JP" altLang="en-US" b="1" dirty="0"/>
              <a:t>・</a:t>
            </a:r>
            <a:r>
              <a:rPr lang="en-US" altLang="ja-JP" b="1" dirty="0"/>
              <a:t>HSS (Home Subscriber Server)</a:t>
            </a:r>
          </a:p>
          <a:p>
            <a:pPr marL="0" indent="0">
              <a:buNone/>
            </a:pPr>
            <a:r>
              <a:rPr kumimoji="1" lang="ja-JP" altLang="en-US" dirty="0"/>
              <a:t>　加入者データの管理</a:t>
            </a:r>
            <a:r>
              <a:rPr kumimoji="1" lang="en-US" altLang="ja-JP" dirty="0"/>
              <a:t>(</a:t>
            </a:r>
            <a:r>
              <a:rPr kumimoji="1" lang="ja-JP" altLang="en-US" dirty="0"/>
              <a:t>加入者</a:t>
            </a:r>
            <a:r>
              <a:rPr kumimoji="1" lang="en-US" altLang="ja-JP" dirty="0"/>
              <a:t>ID</a:t>
            </a:r>
            <a:r>
              <a:rPr kumimoji="1" lang="ja-JP" altLang="en-US" dirty="0"/>
              <a:t>、認証情報</a:t>
            </a:r>
            <a:r>
              <a:rPr kumimoji="1" lang="en-US" altLang="ja-JP" dirty="0"/>
              <a:t>)</a:t>
            </a:r>
            <a:r>
              <a:rPr kumimoji="1" lang="ja-JP" altLang="en-US" dirty="0"/>
              <a:t>、位置情報の集中管理、認証プロセスのサポートを行う。</a:t>
            </a:r>
            <a:endParaRPr kumimoji="1" lang="en-US" altLang="ja-JP" dirty="0"/>
          </a:p>
        </p:txBody>
      </p:sp>
    </p:spTree>
    <p:extLst>
      <p:ext uri="{BB962C8B-B14F-4D97-AF65-F5344CB8AC3E}">
        <p14:creationId xmlns:p14="http://schemas.microsoft.com/office/powerpoint/2010/main" val="2331054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D3B5DC-3387-0898-BC4A-A24C9139B4C7}"/>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69D58258-2336-996F-29B7-0C147DABD2CE}"/>
              </a:ext>
            </a:extLst>
          </p:cNvPr>
          <p:cNvSpPr>
            <a:spLocks noGrp="1"/>
          </p:cNvSpPr>
          <p:nvPr>
            <p:ph idx="1"/>
          </p:nvPr>
        </p:nvSpPr>
        <p:spPr>
          <a:xfrm>
            <a:off x="838200" y="1825625"/>
            <a:ext cx="10515600" cy="4351338"/>
          </a:xfrm>
        </p:spPr>
        <p:txBody>
          <a:bodyPr/>
          <a:lstStyle/>
          <a:p>
            <a:pPr marL="0" indent="0">
              <a:buNone/>
            </a:pPr>
            <a:r>
              <a:rPr kumimoji="1" lang="ja-JP" altLang="en-US" b="1" dirty="0"/>
              <a:t>・</a:t>
            </a:r>
            <a:r>
              <a:rPr kumimoji="1" lang="en-US" altLang="ja-JP" b="1" dirty="0"/>
              <a:t>S-GW (Serving Gateway)</a:t>
            </a:r>
          </a:p>
          <a:p>
            <a:pPr marL="0" indent="0">
              <a:buNone/>
            </a:pPr>
            <a:r>
              <a:rPr lang="ja-JP" altLang="en-US" dirty="0"/>
              <a:t>　</a:t>
            </a:r>
            <a:r>
              <a:rPr lang="en-US" altLang="ja-JP" dirty="0" err="1"/>
              <a:t>eNodeB</a:t>
            </a:r>
            <a:r>
              <a:rPr lang="ja-JP" altLang="en-US" dirty="0"/>
              <a:t>・</a:t>
            </a:r>
            <a:r>
              <a:rPr lang="en-US" altLang="ja-JP" dirty="0"/>
              <a:t>P-GW</a:t>
            </a:r>
            <a:r>
              <a:rPr lang="ja-JP" altLang="en-US" dirty="0"/>
              <a:t>からのパケットを</a:t>
            </a:r>
            <a:r>
              <a:rPr lang="en-US" altLang="ja-JP" dirty="0"/>
              <a:t>P-GW</a:t>
            </a:r>
            <a:r>
              <a:rPr lang="ja-JP" altLang="en-US" dirty="0"/>
              <a:t>・</a:t>
            </a:r>
            <a:r>
              <a:rPr lang="en-US" altLang="ja-JP" dirty="0" err="1"/>
              <a:t>eNodeB</a:t>
            </a:r>
            <a:r>
              <a:rPr lang="ja-JP" altLang="en-US" dirty="0"/>
              <a:t>に中継する役割を持ち、ハンドオーバの際にはデータのバッファリングや集約を行う。</a:t>
            </a:r>
            <a:endParaRPr lang="en-US" altLang="ja-JP" dirty="0"/>
          </a:p>
          <a:p>
            <a:pPr marL="0" indent="0">
              <a:buNone/>
            </a:pPr>
            <a:endParaRPr lang="en-US" altLang="ja-JP" dirty="0"/>
          </a:p>
          <a:p>
            <a:pPr marL="0" indent="0">
              <a:buNone/>
            </a:pPr>
            <a:r>
              <a:rPr lang="ja-JP" altLang="en-US" b="1" dirty="0"/>
              <a:t>・</a:t>
            </a:r>
            <a:r>
              <a:rPr lang="en-US" altLang="ja-JP" b="1" dirty="0"/>
              <a:t>P-GW (PDN Gateway)</a:t>
            </a:r>
          </a:p>
          <a:p>
            <a:pPr marL="0" indent="0">
              <a:buNone/>
            </a:pPr>
            <a:r>
              <a:rPr kumimoji="1" lang="ja-JP" altLang="en-US" dirty="0"/>
              <a:t>　</a:t>
            </a:r>
            <a:r>
              <a:rPr kumimoji="1" lang="en-US" altLang="ja-JP" dirty="0"/>
              <a:t>PDN</a:t>
            </a:r>
            <a:r>
              <a:rPr kumimoji="1" lang="ja-JP" altLang="en-US" dirty="0"/>
              <a:t>と接続されていて、</a:t>
            </a:r>
            <a:r>
              <a:rPr kumimoji="1" lang="en-US" altLang="ja-JP" dirty="0"/>
              <a:t> </a:t>
            </a:r>
            <a:r>
              <a:rPr kumimoji="1" lang="ja-JP" altLang="en-US" dirty="0"/>
              <a:t>端末と</a:t>
            </a:r>
            <a:r>
              <a:rPr kumimoji="1" lang="en-US" altLang="ja-JP" dirty="0"/>
              <a:t>PDN</a:t>
            </a:r>
            <a:r>
              <a:rPr lang="ja-JP" altLang="en-US" dirty="0"/>
              <a:t>を</a:t>
            </a:r>
            <a:r>
              <a:rPr kumimoji="1" lang="ja-JP" altLang="en-US" dirty="0"/>
              <a:t>接続する役割を持ち、</a:t>
            </a:r>
            <a:r>
              <a:rPr kumimoji="1" lang="en-US" altLang="ja-JP" dirty="0"/>
              <a:t>IP</a:t>
            </a:r>
            <a:r>
              <a:rPr kumimoji="1" lang="ja-JP" altLang="en-US" dirty="0"/>
              <a:t>アドレスの割り当ての管理、</a:t>
            </a:r>
            <a:r>
              <a:rPr lang="ja-JP" altLang="en-US" dirty="0"/>
              <a:t>課金情報の制御</a:t>
            </a:r>
            <a:r>
              <a:rPr kumimoji="1" lang="ja-JP" altLang="en-US" dirty="0"/>
              <a:t>を行う。</a:t>
            </a:r>
            <a:endParaRPr kumimoji="1" lang="en-US" altLang="ja-JP" dirty="0"/>
          </a:p>
        </p:txBody>
      </p:sp>
    </p:spTree>
    <p:extLst>
      <p:ext uri="{BB962C8B-B14F-4D97-AF65-F5344CB8AC3E}">
        <p14:creationId xmlns:p14="http://schemas.microsoft.com/office/powerpoint/2010/main" val="330890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5CCCD-0D7E-2052-AA4A-1F6C6FA39009}"/>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85776202-49A6-BEF2-3DBF-11C678C9A363}"/>
              </a:ext>
            </a:extLst>
          </p:cNvPr>
          <p:cNvSpPr>
            <a:spLocks noGrp="1"/>
          </p:cNvSpPr>
          <p:nvPr>
            <p:ph idx="1"/>
          </p:nvPr>
        </p:nvSpPr>
        <p:spPr/>
        <p:txBody>
          <a:bodyPr/>
          <a:lstStyle/>
          <a:p>
            <a:pPr marL="0" indent="0">
              <a:buNone/>
            </a:pPr>
            <a:r>
              <a:rPr kumimoji="1" lang="ja-JP" altLang="en-US" b="1" dirty="0"/>
              <a:t>・</a:t>
            </a:r>
            <a:r>
              <a:rPr kumimoji="1" lang="en-US" altLang="ja-JP" b="1" dirty="0"/>
              <a:t>PCRF (</a:t>
            </a:r>
            <a:r>
              <a:rPr lang="en-US" altLang="ja-JP" b="1" dirty="0"/>
              <a:t>Policy and Charging Rules Function)</a:t>
            </a:r>
            <a:endParaRPr lang="en-US" altLang="ja-JP" dirty="0"/>
          </a:p>
          <a:p>
            <a:pPr marL="0" indent="0">
              <a:buNone/>
            </a:pPr>
            <a:r>
              <a:rPr kumimoji="1" lang="ja-JP" altLang="en-US" dirty="0"/>
              <a:t>　パケットに対して</a:t>
            </a:r>
            <a:r>
              <a:rPr kumimoji="1" lang="en-US" altLang="ja-JP" dirty="0"/>
              <a:t>QoS(Quality of Service)</a:t>
            </a:r>
            <a:r>
              <a:rPr kumimoji="1" lang="ja-JP" altLang="en-US" dirty="0"/>
              <a:t>や課金体系を決定する役割を持ち、</a:t>
            </a:r>
            <a:r>
              <a:rPr kumimoji="1" lang="en-US" altLang="ja-JP" dirty="0"/>
              <a:t>PCRF</a:t>
            </a:r>
            <a:r>
              <a:rPr kumimoji="1" lang="ja-JP" altLang="en-US" dirty="0"/>
              <a:t>が決定した</a:t>
            </a:r>
            <a:r>
              <a:rPr kumimoji="1" lang="en-US" altLang="ja-JP" dirty="0"/>
              <a:t>QoS</a:t>
            </a:r>
            <a:r>
              <a:rPr kumimoji="1" lang="ja-JP" altLang="en-US" dirty="0"/>
              <a:t>値は</a:t>
            </a:r>
            <a:r>
              <a:rPr kumimoji="1" lang="en-US" altLang="ja-JP" dirty="0"/>
              <a:t>P-GW</a:t>
            </a:r>
            <a:r>
              <a:rPr kumimoji="1" lang="ja-JP" altLang="en-US" dirty="0"/>
              <a:t>、</a:t>
            </a:r>
            <a:r>
              <a:rPr kumimoji="1" lang="en-US" altLang="ja-JP" dirty="0"/>
              <a:t>S-GW</a:t>
            </a:r>
            <a:r>
              <a:rPr kumimoji="1" lang="ja-JP" altLang="en-US" dirty="0"/>
              <a:t>、</a:t>
            </a:r>
            <a:r>
              <a:rPr kumimoji="1" lang="en-US" altLang="ja-JP" dirty="0" err="1"/>
              <a:t>eNodeB</a:t>
            </a:r>
            <a:r>
              <a:rPr kumimoji="1" lang="ja-JP" altLang="en-US" dirty="0"/>
              <a:t>に通知される。</a:t>
            </a:r>
          </a:p>
        </p:txBody>
      </p:sp>
    </p:spTree>
    <p:extLst>
      <p:ext uri="{BB962C8B-B14F-4D97-AF65-F5344CB8AC3E}">
        <p14:creationId xmlns:p14="http://schemas.microsoft.com/office/powerpoint/2010/main" val="338130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FE3-224F-679E-6769-0EDDCF9C425D}"/>
              </a:ext>
            </a:extLst>
          </p:cNvPr>
          <p:cNvSpPr>
            <a:spLocks noGrp="1"/>
          </p:cNvSpPr>
          <p:nvPr>
            <p:ph type="title"/>
          </p:nvPr>
        </p:nvSpPr>
        <p:spPr/>
        <p:txBody>
          <a:bodyPr/>
          <a:lstStyle/>
          <a:p>
            <a:r>
              <a:rPr kumimoji="1" lang="ja-JP" altLang="en-US" dirty="0"/>
              <a:t>コアネットワーク</a:t>
            </a:r>
          </a:p>
        </p:txBody>
      </p:sp>
      <p:sp>
        <p:nvSpPr>
          <p:cNvPr id="3" name="コンテンツ プレースホルダー 2">
            <a:extLst>
              <a:ext uri="{FF2B5EF4-FFF2-40B4-BE49-F238E27FC236}">
                <a16:creationId xmlns:a16="http://schemas.microsoft.com/office/drawing/2014/main" id="{D8B753CE-5BA0-5996-65B0-C201CBE38592}"/>
              </a:ext>
            </a:extLst>
          </p:cNvPr>
          <p:cNvSpPr>
            <a:spLocks noGrp="1"/>
          </p:cNvSpPr>
          <p:nvPr>
            <p:ph idx="1"/>
          </p:nvPr>
        </p:nvSpPr>
        <p:spPr/>
        <p:txBody>
          <a:bodyPr/>
          <a:lstStyle/>
          <a:p>
            <a:pPr marL="0" indent="0">
              <a:buNone/>
            </a:pPr>
            <a:r>
              <a:rPr kumimoji="1" lang="ja-JP" altLang="en-US" b="1" dirty="0"/>
              <a:t>・</a:t>
            </a:r>
            <a:r>
              <a:rPr kumimoji="1" lang="en-US" altLang="ja-JP" b="1" dirty="0"/>
              <a:t>PDN (Packet Data Network)</a:t>
            </a:r>
          </a:p>
          <a:p>
            <a:pPr marL="0" indent="0">
              <a:buNone/>
            </a:pPr>
            <a:r>
              <a:rPr lang="ja-JP" altLang="en-US" dirty="0"/>
              <a:t>　コアネットワークが接続する外部のネットワーク。</a:t>
            </a:r>
            <a:r>
              <a:rPr lang="en-US" altLang="ja-JP" dirty="0"/>
              <a:t>PDN</a:t>
            </a:r>
            <a:r>
              <a:rPr lang="ja-JP" altLang="en-US" dirty="0"/>
              <a:t>が端末のインターネットへの出口となる。</a:t>
            </a:r>
            <a:endParaRPr lang="en-US" altLang="ja-JP" dirty="0"/>
          </a:p>
          <a:p>
            <a:pPr marL="0" indent="0">
              <a:buNone/>
            </a:pPr>
            <a:endParaRPr kumimoji="1" lang="en-US" altLang="ja-JP" dirty="0"/>
          </a:p>
          <a:p>
            <a:pPr marL="0" indent="0">
              <a:buNone/>
            </a:pPr>
            <a:r>
              <a:rPr lang="ja-JP" altLang="en-US" b="1" dirty="0"/>
              <a:t>・</a:t>
            </a:r>
            <a:r>
              <a:rPr lang="en-US" altLang="ja-JP" b="1" dirty="0"/>
              <a:t>IMS (IP Multimedia Subsystem)</a:t>
            </a:r>
          </a:p>
          <a:p>
            <a:pPr marL="0" indent="0">
              <a:buNone/>
            </a:pPr>
            <a:r>
              <a:rPr kumimoji="1" lang="ja-JP" altLang="en-US" dirty="0"/>
              <a:t>　音声通話を制御するシステム全体のことを指す。</a:t>
            </a:r>
            <a:endParaRPr lang="en-US" altLang="ja-JP" dirty="0"/>
          </a:p>
          <a:p>
            <a:pPr marL="0" indent="0">
              <a:buNone/>
            </a:pPr>
            <a:r>
              <a:rPr kumimoji="1" lang="ja-JP" altLang="en-US" dirty="0"/>
              <a:t>　通話の発着信、</a:t>
            </a:r>
            <a:r>
              <a:rPr kumimoji="1" lang="en-US" altLang="ja-JP" dirty="0"/>
              <a:t>SMS</a:t>
            </a:r>
            <a:r>
              <a:rPr kumimoji="1" lang="ja-JP" altLang="en-US" dirty="0"/>
              <a:t>の送受信に大きく関わる</a:t>
            </a:r>
            <a:endParaRPr kumimoji="1" lang="en-US" altLang="ja-JP" dirty="0"/>
          </a:p>
        </p:txBody>
      </p:sp>
    </p:spTree>
    <p:extLst>
      <p:ext uri="{BB962C8B-B14F-4D97-AF65-F5344CB8AC3E}">
        <p14:creationId xmlns:p14="http://schemas.microsoft.com/office/powerpoint/2010/main" val="833203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p:txBody>
          <a:bodyPr/>
          <a:lstStyle/>
          <a:p>
            <a:r>
              <a:rPr kumimoji="1" lang="ja-JP" altLang="en-US" dirty="0"/>
              <a:t>スマホが通信可能になるまで</a:t>
            </a:r>
            <a:br>
              <a:rPr lang="en-US" altLang="ja-JP" dirty="0"/>
            </a:br>
            <a:r>
              <a:rPr lang="ja-JP" altLang="en-US" sz="3200" dirty="0">
                <a:solidFill>
                  <a:schemeClr val="bg1">
                    <a:lumMod val="65000"/>
                  </a:schemeClr>
                </a:solidFill>
              </a:rPr>
              <a:t>同期とセルサーチ</a:t>
            </a:r>
            <a:endParaRPr kumimoji="1" lang="ja-JP" altLang="en-US" dirty="0">
              <a:solidFill>
                <a:schemeClr val="bg1">
                  <a:lumMod val="65000"/>
                </a:schemeClr>
              </a:solidFill>
            </a:endParaRPr>
          </a:p>
        </p:txBody>
      </p:sp>
      <p:sp>
        <p:nvSpPr>
          <p:cNvPr id="3" name="コンテンツ プレースホルダー 2">
            <a:extLst>
              <a:ext uri="{FF2B5EF4-FFF2-40B4-BE49-F238E27FC236}">
                <a16:creationId xmlns:a16="http://schemas.microsoft.com/office/drawing/2014/main" id="{50820326-D556-A3A1-90F0-AE1728B20DE0}"/>
              </a:ext>
            </a:extLst>
          </p:cNvPr>
          <p:cNvSpPr>
            <a:spLocks noGrp="1"/>
          </p:cNvSpPr>
          <p:nvPr>
            <p:ph idx="1"/>
          </p:nvPr>
        </p:nvSpPr>
        <p:spPr/>
        <p:txBody>
          <a:bodyPr/>
          <a:lstStyle/>
          <a:p>
            <a:pPr marL="0" indent="0">
              <a:buNone/>
            </a:pPr>
            <a:r>
              <a:rPr lang="ja-JP" altLang="en-US" b="1" dirty="0"/>
              <a:t>①セルサーチ</a:t>
            </a:r>
            <a:endParaRPr lang="en-US" altLang="ja-JP" b="1" dirty="0"/>
          </a:p>
          <a:p>
            <a:pPr marL="0" indent="0">
              <a:buNone/>
            </a:pPr>
            <a:r>
              <a:rPr kumimoji="1" lang="ja-JP" altLang="en-US" dirty="0"/>
              <a:t>　</a:t>
            </a:r>
            <a:r>
              <a:rPr kumimoji="1" lang="en-US" altLang="ja-JP" dirty="0"/>
              <a:t>UE(</a:t>
            </a:r>
            <a:r>
              <a:rPr kumimoji="1" lang="ja-JP" altLang="en-US" dirty="0"/>
              <a:t>スマホ</a:t>
            </a:r>
            <a:r>
              <a:rPr kumimoji="1" lang="en-US" altLang="ja-JP" dirty="0"/>
              <a:t>)</a:t>
            </a:r>
            <a:r>
              <a:rPr kumimoji="1" lang="ja-JP" altLang="en-US" dirty="0"/>
              <a:t>の電源が入ると、周辺の基地局から発信される報知情報を探す。</a:t>
            </a:r>
            <a:endParaRPr kumimoji="1" lang="en-US" altLang="ja-JP" dirty="0"/>
          </a:p>
          <a:p>
            <a:pPr marL="0" indent="0">
              <a:buNone/>
            </a:pPr>
            <a:endParaRPr lang="en-US" altLang="ja-JP" dirty="0"/>
          </a:p>
          <a:p>
            <a:pPr marL="0" indent="0">
              <a:buNone/>
            </a:pPr>
            <a:r>
              <a:rPr kumimoji="1" lang="ja-JP" altLang="en-US" b="1" dirty="0"/>
              <a:t>②同期</a:t>
            </a:r>
            <a:endParaRPr kumimoji="1" lang="en-US" altLang="ja-JP" b="1" dirty="0"/>
          </a:p>
          <a:p>
            <a:pPr marL="0" indent="0">
              <a:buNone/>
            </a:pPr>
            <a:r>
              <a:rPr lang="ja-JP" altLang="en-US" dirty="0"/>
              <a:t>　選択した基地局から発信される同期信号</a:t>
            </a:r>
            <a:r>
              <a:rPr lang="en-US" altLang="ja-JP" dirty="0"/>
              <a:t>(</a:t>
            </a:r>
            <a:r>
              <a:rPr lang="en-US" altLang="ja-JP" b="1" dirty="0"/>
              <a:t>SS</a:t>
            </a:r>
            <a:r>
              <a:rPr lang="en-US" altLang="ja-JP" dirty="0"/>
              <a:t>=synchronization signal)</a:t>
            </a:r>
            <a:r>
              <a:rPr lang="ja-JP" altLang="en-US" dirty="0"/>
              <a:t>に従って同期する</a:t>
            </a:r>
            <a:endParaRPr kumimoji="1" lang="ja-JP" altLang="en-US" dirty="0"/>
          </a:p>
        </p:txBody>
      </p:sp>
    </p:spTree>
    <p:extLst>
      <p:ext uri="{BB962C8B-B14F-4D97-AF65-F5344CB8AC3E}">
        <p14:creationId xmlns:p14="http://schemas.microsoft.com/office/powerpoint/2010/main" val="343835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p:txBody>
          <a:bodyPr/>
          <a:lstStyle/>
          <a:p>
            <a:r>
              <a:rPr kumimoji="1" lang="ja-JP" altLang="en-US" dirty="0"/>
              <a:t>スマホが通信可能になるまで</a:t>
            </a:r>
            <a:br>
              <a:rPr lang="en-US" altLang="ja-JP" dirty="0"/>
            </a:br>
            <a:r>
              <a:rPr lang="en-US" altLang="ja-JP" sz="3200" dirty="0">
                <a:solidFill>
                  <a:schemeClr val="bg1">
                    <a:lumMod val="65000"/>
                  </a:schemeClr>
                </a:solidFill>
              </a:rPr>
              <a:t>RRC(Radio Resource Control)</a:t>
            </a:r>
            <a:r>
              <a:rPr lang="ja-JP" altLang="en-US" sz="3200" dirty="0">
                <a:solidFill>
                  <a:schemeClr val="bg1">
                    <a:lumMod val="65000"/>
                  </a:schemeClr>
                </a:solidFill>
              </a:rPr>
              <a:t>コネクションの確立</a:t>
            </a:r>
            <a:endParaRPr kumimoji="1" lang="ja-JP" altLang="en-US" dirty="0">
              <a:solidFill>
                <a:schemeClr val="bg1">
                  <a:lumMod val="65000"/>
                </a:schemeClr>
              </a:solidFill>
            </a:endParaRPr>
          </a:p>
        </p:txBody>
      </p:sp>
      <p:sp>
        <p:nvSpPr>
          <p:cNvPr id="3" name="コンテンツ プレースホルダー 2">
            <a:extLst>
              <a:ext uri="{FF2B5EF4-FFF2-40B4-BE49-F238E27FC236}">
                <a16:creationId xmlns:a16="http://schemas.microsoft.com/office/drawing/2014/main" id="{50820326-D556-A3A1-90F0-AE1728B20DE0}"/>
              </a:ext>
            </a:extLst>
          </p:cNvPr>
          <p:cNvSpPr>
            <a:spLocks noGrp="1"/>
          </p:cNvSpPr>
          <p:nvPr>
            <p:ph idx="1"/>
          </p:nvPr>
        </p:nvSpPr>
        <p:spPr/>
        <p:txBody>
          <a:bodyPr/>
          <a:lstStyle/>
          <a:p>
            <a:pPr marL="0" indent="0">
              <a:buNone/>
            </a:pPr>
            <a:r>
              <a:rPr kumimoji="1" lang="ja-JP" altLang="en-US" b="1" dirty="0"/>
              <a:t>③</a:t>
            </a:r>
            <a:r>
              <a:rPr lang="ja-JP" altLang="en-US" b="1" dirty="0"/>
              <a:t>ランダムアクセス</a:t>
            </a:r>
            <a:endParaRPr kumimoji="1" lang="en-US" altLang="ja-JP" b="1" dirty="0"/>
          </a:p>
          <a:p>
            <a:pPr marL="0" indent="0">
              <a:buNone/>
            </a:pPr>
            <a:r>
              <a:rPr kumimoji="1" lang="ja-JP" altLang="en-US" dirty="0"/>
              <a:t>　物理ランダムアクセスチャネル</a:t>
            </a:r>
            <a:r>
              <a:rPr kumimoji="1" lang="en-US" altLang="ja-JP" dirty="0"/>
              <a:t>(PRACH)</a:t>
            </a:r>
            <a:r>
              <a:rPr kumimoji="1" lang="ja-JP" altLang="en-US" dirty="0"/>
              <a:t>を使用して、基地局との</a:t>
            </a:r>
            <a:r>
              <a:rPr kumimoji="1" lang="en-US" altLang="ja-JP" dirty="0"/>
              <a:t>RRC(Radio Resource Control)</a:t>
            </a:r>
            <a:r>
              <a:rPr kumimoji="1" lang="ja-JP" altLang="en-US" dirty="0"/>
              <a:t>コネクションを確立する</a:t>
            </a:r>
          </a:p>
        </p:txBody>
      </p:sp>
    </p:spTree>
    <p:extLst>
      <p:ext uri="{BB962C8B-B14F-4D97-AF65-F5344CB8AC3E}">
        <p14:creationId xmlns:p14="http://schemas.microsoft.com/office/powerpoint/2010/main" val="3787257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③ランダムアクセス</a:t>
            </a:r>
            <a:endParaRPr kumimoji="1" lang="ja-JP" altLang="en-US" sz="2800" b="1" dirty="0">
              <a:solidFill>
                <a:schemeClr val="bg1">
                  <a:lumMod val="65000"/>
                </a:schemeClr>
              </a:solidFill>
              <a:latin typeface="+mn-ea"/>
              <a:ea typeface="+mn-ea"/>
            </a:endParaRPr>
          </a:p>
        </p:txBody>
      </p:sp>
      <p:sp>
        <p:nvSpPr>
          <p:cNvPr id="6" name="正方形/長方形 5">
            <a:extLst>
              <a:ext uri="{FF2B5EF4-FFF2-40B4-BE49-F238E27FC236}">
                <a16:creationId xmlns:a16="http://schemas.microsoft.com/office/drawing/2014/main" id="{1B5269E7-65D8-2FB3-8C3C-8EEDB20EE909}"/>
              </a:ext>
            </a:extLst>
          </p:cNvPr>
          <p:cNvSpPr/>
          <p:nvPr/>
        </p:nvSpPr>
        <p:spPr>
          <a:xfrm>
            <a:off x="451339"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UE</a:t>
            </a:r>
            <a:endParaRPr kumimoji="1" lang="ja-JP" altLang="en-US" dirty="0"/>
          </a:p>
        </p:txBody>
      </p:sp>
      <p:sp>
        <p:nvSpPr>
          <p:cNvPr id="8" name="正方形/長方形 7">
            <a:extLst>
              <a:ext uri="{FF2B5EF4-FFF2-40B4-BE49-F238E27FC236}">
                <a16:creationId xmlns:a16="http://schemas.microsoft.com/office/drawing/2014/main" id="{6D507706-D523-5C63-150B-D815643815BF}"/>
              </a:ext>
            </a:extLst>
          </p:cNvPr>
          <p:cNvSpPr/>
          <p:nvPr/>
        </p:nvSpPr>
        <p:spPr>
          <a:xfrm>
            <a:off x="3897927"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eNodeB</a:t>
            </a:r>
            <a:endParaRPr kumimoji="1" lang="ja-JP" altLang="en-US" dirty="0"/>
          </a:p>
        </p:txBody>
      </p:sp>
      <p:cxnSp>
        <p:nvCxnSpPr>
          <p:cNvPr id="13" name="直線矢印コネクタ 12">
            <a:extLst>
              <a:ext uri="{FF2B5EF4-FFF2-40B4-BE49-F238E27FC236}">
                <a16:creationId xmlns:a16="http://schemas.microsoft.com/office/drawing/2014/main" id="{9AA951D4-EDAF-D20E-2C0C-97B81FD4A780}"/>
              </a:ext>
            </a:extLst>
          </p:cNvPr>
          <p:cNvCxnSpPr>
            <a:stCxn id="6" idx="2"/>
          </p:cNvCxnSpPr>
          <p:nvPr/>
        </p:nvCxnSpPr>
        <p:spPr>
          <a:xfrm>
            <a:off x="973016"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2FA6FE0-0ECA-C237-DDDC-2EA14857624E}"/>
              </a:ext>
            </a:extLst>
          </p:cNvPr>
          <p:cNvCxnSpPr/>
          <p:nvPr/>
        </p:nvCxnSpPr>
        <p:spPr>
          <a:xfrm>
            <a:off x="4419604"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0446FB52-E162-C1FF-E7BE-1892F5DAE1DE}"/>
              </a:ext>
            </a:extLst>
          </p:cNvPr>
          <p:cNvSpPr/>
          <p:nvPr/>
        </p:nvSpPr>
        <p:spPr>
          <a:xfrm>
            <a:off x="973016" y="1946031"/>
            <a:ext cx="3446583" cy="6447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RACH preamble</a:t>
            </a:r>
            <a:endParaRPr kumimoji="1" lang="ja-JP" altLang="en-US" dirty="0"/>
          </a:p>
        </p:txBody>
      </p:sp>
      <p:sp>
        <p:nvSpPr>
          <p:cNvPr id="5" name="テキスト ボックス 4">
            <a:extLst>
              <a:ext uri="{FF2B5EF4-FFF2-40B4-BE49-F238E27FC236}">
                <a16:creationId xmlns:a16="http://schemas.microsoft.com/office/drawing/2014/main" id="{ECA034A8-3B2C-324D-C86E-8CDF4F9F31C4}"/>
              </a:ext>
            </a:extLst>
          </p:cNvPr>
          <p:cNvSpPr txBox="1"/>
          <p:nvPr/>
        </p:nvSpPr>
        <p:spPr>
          <a:xfrm>
            <a:off x="5079029" y="1674690"/>
            <a:ext cx="6925402" cy="3600986"/>
          </a:xfrm>
          <a:prstGeom prst="rect">
            <a:avLst/>
          </a:prstGeom>
          <a:noFill/>
        </p:spPr>
        <p:txBody>
          <a:bodyPr wrap="square" rtlCol="0">
            <a:spAutoFit/>
          </a:bodyPr>
          <a:lstStyle/>
          <a:p>
            <a:r>
              <a:rPr kumimoji="1" lang="en-US" altLang="ja-JP" sz="2400" b="1" dirty="0"/>
              <a:t>RACH preamble</a:t>
            </a:r>
            <a:r>
              <a:rPr lang="ja-JP" altLang="en-US" sz="2400" b="1" dirty="0"/>
              <a:t>を送信</a:t>
            </a:r>
            <a:endParaRPr lang="en-US" altLang="ja-JP" sz="2400" b="1" dirty="0"/>
          </a:p>
          <a:p>
            <a:endParaRPr lang="en-US" altLang="ja-JP" sz="2400" dirty="0"/>
          </a:p>
          <a:p>
            <a:r>
              <a:rPr lang="en-US" altLang="ja-JP" sz="2400" dirty="0"/>
              <a:t>1.</a:t>
            </a:r>
            <a:r>
              <a:rPr lang="ja-JP" altLang="en-US" sz="2400" dirty="0"/>
              <a:t> </a:t>
            </a:r>
            <a:r>
              <a:rPr lang="en-US" altLang="ja-JP" sz="2400" dirty="0"/>
              <a:t>preamble</a:t>
            </a:r>
            <a:r>
              <a:rPr lang="ja-JP" altLang="en-US" sz="2400" dirty="0"/>
              <a:t>をランダムに選択し、</a:t>
            </a:r>
            <a:r>
              <a:rPr lang="en-US" altLang="ja-JP" sz="2400" dirty="0"/>
              <a:t>PRACH</a:t>
            </a:r>
            <a:r>
              <a:rPr lang="ja-JP" altLang="en-US" sz="2400" dirty="0"/>
              <a:t>を送信</a:t>
            </a:r>
            <a:endParaRPr lang="en-US" altLang="ja-JP" sz="2400" dirty="0"/>
          </a:p>
          <a:p>
            <a:r>
              <a:rPr lang="en-US" altLang="ja-JP" sz="2400" dirty="0"/>
              <a:t>2.</a:t>
            </a:r>
            <a:r>
              <a:rPr lang="ja-JP" altLang="en-US" sz="2400" dirty="0"/>
              <a:t> </a:t>
            </a:r>
            <a:r>
              <a:rPr kumimoji="1" lang="ja-JP" altLang="en-US" sz="2400" dirty="0"/>
              <a:t>その後</a:t>
            </a:r>
            <a:r>
              <a:rPr kumimoji="1" lang="en-US" altLang="ja-JP" sz="2400" dirty="0"/>
              <a:t>RACH response</a:t>
            </a:r>
            <a:r>
              <a:rPr kumimoji="1" lang="ja-JP" altLang="en-US" sz="2400" dirty="0"/>
              <a:t>が受信できない場合、送信電力を上げて再送する </a:t>
            </a:r>
            <a:r>
              <a:rPr kumimoji="1" lang="en-US" altLang="ja-JP" sz="2400" dirty="0"/>
              <a:t>(Power </a:t>
            </a:r>
            <a:r>
              <a:rPr lang="en-US" altLang="ja-JP" sz="2400" dirty="0"/>
              <a:t> </a:t>
            </a:r>
            <a:r>
              <a:rPr kumimoji="1" lang="en-US" altLang="ja-JP" sz="2400" dirty="0"/>
              <a:t>ramping)</a:t>
            </a:r>
            <a:r>
              <a:rPr lang="en-US" altLang="ja-JP" sz="2400" dirty="0">
                <a:solidFill>
                  <a:schemeClr val="bg1">
                    <a:lumMod val="50000"/>
                  </a:schemeClr>
                </a:solidFill>
              </a:rPr>
              <a:t> </a:t>
            </a:r>
          </a:p>
          <a:p>
            <a:endParaRPr lang="en-US" altLang="ja-JP" sz="2400" dirty="0">
              <a:solidFill>
                <a:schemeClr val="bg1">
                  <a:lumMod val="50000"/>
                </a:schemeClr>
              </a:solidFill>
            </a:endParaRPr>
          </a:p>
          <a:p>
            <a:r>
              <a:rPr lang="en-US" altLang="ja-JP" sz="2000" dirty="0">
                <a:solidFill>
                  <a:schemeClr val="bg1">
                    <a:lumMod val="50000"/>
                  </a:schemeClr>
                </a:solidFill>
              </a:rPr>
              <a:t>※RACH … Random Access Channel</a:t>
            </a:r>
          </a:p>
          <a:p>
            <a:r>
              <a:rPr lang="en-US" altLang="ja-JP" sz="2000" dirty="0">
                <a:solidFill>
                  <a:schemeClr val="bg1">
                    <a:lumMod val="50000"/>
                  </a:schemeClr>
                </a:solidFill>
              </a:rPr>
              <a:t>※preamble … </a:t>
            </a:r>
            <a:r>
              <a:rPr lang="ja-JP" altLang="en-US" sz="2000" dirty="0">
                <a:solidFill>
                  <a:schemeClr val="bg1">
                    <a:lumMod val="50000"/>
                  </a:schemeClr>
                </a:solidFill>
              </a:rPr>
              <a:t>あらかじめ用意されている、最初に送信する信号のこと</a:t>
            </a:r>
            <a:endParaRPr lang="en-US" altLang="ja-JP" sz="2000" dirty="0">
              <a:solidFill>
                <a:schemeClr val="bg1">
                  <a:lumMod val="50000"/>
                </a:schemeClr>
              </a:solidFill>
            </a:endParaRPr>
          </a:p>
          <a:p>
            <a:endParaRPr kumimoji="1" lang="en-US" altLang="ja-JP" sz="2400" dirty="0"/>
          </a:p>
        </p:txBody>
      </p:sp>
    </p:spTree>
    <p:extLst>
      <p:ext uri="{BB962C8B-B14F-4D97-AF65-F5344CB8AC3E}">
        <p14:creationId xmlns:p14="http://schemas.microsoft.com/office/powerpoint/2010/main" val="916524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③ランダムアクセス</a:t>
            </a:r>
            <a:endParaRPr kumimoji="1" lang="ja-JP" altLang="en-US" sz="2800" b="1" dirty="0">
              <a:solidFill>
                <a:schemeClr val="bg1">
                  <a:lumMod val="65000"/>
                </a:schemeClr>
              </a:solidFill>
              <a:latin typeface="+mn-ea"/>
              <a:ea typeface="+mn-ea"/>
            </a:endParaRPr>
          </a:p>
        </p:txBody>
      </p:sp>
      <p:sp>
        <p:nvSpPr>
          <p:cNvPr id="6" name="正方形/長方形 5">
            <a:extLst>
              <a:ext uri="{FF2B5EF4-FFF2-40B4-BE49-F238E27FC236}">
                <a16:creationId xmlns:a16="http://schemas.microsoft.com/office/drawing/2014/main" id="{1B5269E7-65D8-2FB3-8C3C-8EEDB20EE909}"/>
              </a:ext>
            </a:extLst>
          </p:cNvPr>
          <p:cNvSpPr/>
          <p:nvPr/>
        </p:nvSpPr>
        <p:spPr>
          <a:xfrm>
            <a:off x="451339"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UE</a:t>
            </a:r>
            <a:endParaRPr kumimoji="1" lang="ja-JP" altLang="en-US" dirty="0"/>
          </a:p>
        </p:txBody>
      </p:sp>
      <p:sp>
        <p:nvSpPr>
          <p:cNvPr id="8" name="正方形/長方形 7">
            <a:extLst>
              <a:ext uri="{FF2B5EF4-FFF2-40B4-BE49-F238E27FC236}">
                <a16:creationId xmlns:a16="http://schemas.microsoft.com/office/drawing/2014/main" id="{6D507706-D523-5C63-150B-D815643815BF}"/>
              </a:ext>
            </a:extLst>
          </p:cNvPr>
          <p:cNvSpPr/>
          <p:nvPr/>
        </p:nvSpPr>
        <p:spPr>
          <a:xfrm>
            <a:off x="3897927"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eNodeB</a:t>
            </a:r>
            <a:endParaRPr kumimoji="1" lang="ja-JP" altLang="en-US" dirty="0"/>
          </a:p>
        </p:txBody>
      </p:sp>
      <p:cxnSp>
        <p:nvCxnSpPr>
          <p:cNvPr id="13" name="直線矢印コネクタ 12">
            <a:extLst>
              <a:ext uri="{FF2B5EF4-FFF2-40B4-BE49-F238E27FC236}">
                <a16:creationId xmlns:a16="http://schemas.microsoft.com/office/drawing/2014/main" id="{9AA951D4-EDAF-D20E-2C0C-97B81FD4A780}"/>
              </a:ext>
            </a:extLst>
          </p:cNvPr>
          <p:cNvCxnSpPr>
            <a:stCxn id="6" idx="2"/>
          </p:cNvCxnSpPr>
          <p:nvPr/>
        </p:nvCxnSpPr>
        <p:spPr>
          <a:xfrm>
            <a:off x="973016"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2FA6FE0-0ECA-C237-DDDC-2EA14857624E}"/>
              </a:ext>
            </a:extLst>
          </p:cNvPr>
          <p:cNvCxnSpPr/>
          <p:nvPr/>
        </p:nvCxnSpPr>
        <p:spPr>
          <a:xfrm>
            <a:off x="4419604"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0446FB52-E162-C1FF-E7BE-1892F5DAE1DE}"/>
              </a:ext>
            </a:extLst>
          </p:cNvPr>
          <p:cNvSpPr/>
          <p:nvPr/>
        </p:nvSpPr>
        <p:spPr>
          <a:xfrm>
            <a:off x="973016" y="1946031"/>
            <a:ext cx="3446583" cy="6447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RACH preamble</a:t>
            </a:r>
            <a:endParaRPr kumimoji="1" lang="ja-JP" altLang="en-US" dirty="0"/>
          </a:p>
        </p:txBody>
      </p:sp>
      <p:sp>
        <p:nvSpPr>
          <p:cNvPr id="21" name="矢印: 左 20">
            <a:extLst>
              <a:ext uri="{FF2B5EF4-FFF2-40B4-BE49-F238E27FC236}">
                <a16:creationId xmlns:a16="http://schemas.microsoft.com/office/drawing/2014/main" id="{FB0A3961-0D2F-0CA1-13DD-E72154286C5A}"/>
              </a:ext>
            </a:extLst>
          </p:cNvPr>
          <p:cNvSpPr/>
          <p:nvPr/>
        </p:nvSpPr>
        <p:spPr>
          <a:xfrm>
            <a:off x="973009" y="2723905"/>
            <a:ext cx="3446583" cy="644769"/>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dirty="0"/>
              <a:t>RACH response</a:t>
            </a:r>
            <a:endParaRPr kumimoji="1" lang="ja-JP" altLang="en-US" dirty="0"/>
          </a:p>
        </p:txBody>
      </p:sp>
      <p:sp>
        <p:nvSpPr>
          <p:cNvPr id="5" name="テキスト ボックス 4">
            <a:extLst>
              <a:ext uri="{FF2B5EF4-FFF2-40B4-BE49-F238E27FC236}">
                <a16:creationId xmlns:a16="http://schemas.microsoft.com/office/drawing/2014/main" id="{ECA034A8-3B2C-324D-C86E-8CDF4F9F31C4}"/>
              </a:ext>
            </a:extLst>
          </p:cNvPr>
          <p:cNvSpPr txBox="1"/>
          <p:nvPr/>
        </p:nvSpPr>
        <p:spPr>
          <a:xfrm>
            <a:off x="5079029" y="1674690"/>
            <a:ext cx="6925402" cy="4770537"/>
          </a:xfrm>
          <a:prstGeom prst="rect">
            <a:avLst/>
          </a:prstGeom>
          <a:noFill/>
        </p:spPr>
        <p:txBody>
          <a:bodyPr wrap="square" rtlCol="0">
            <a:spAutoFit/>
          </a:bodyPr>
          <a:lstStyle/>
          <a:p>
            <a:r>
              <a:rPr kumimoji="1" lang="en-US" altLang="ja-JP" sz="2400" b="1" dirty="0"/>
              <a:t>RACH response</a:t>
            </a:r>
            <a:r>
              <a:rPr kumimoji="1" lang="ja-JP" altLang="en-US" sz="2400" b="1" dirty="0"/>
              <a:t>を送信</a:t>
            </a:r>
            <a:endParaRPr kumimoji="1" lang="en-US" altLang="ja-JP" sz="2400" b="1" dirty="0"/>
          </a:p>
          <a:p>
            <a:endParaRPr lang="en-US" altLang="ja-JP" sz="2400" dirty="0"/>
          </a:p>
          <a:p>
            <a:r>
              <a:rPr kumimoji="1" lang="en-US" altLang="ja-JP" sz="2400" dirty="0"/>
              <a:t>UE</a:t>
            </a:r>
            <a:r>
              <a:rPr kumimoji="1" lang="ja-JP" altLang="en-US" sz="2400" dirty="0"/>
              <a:t>から</a:t>
            </a:r>
            <a:r>
              <a:rPr lang="en-US" altLang="ja-JP" sz="2400" dirty="0"/>
              <a:t>preamble</a:t>
            </a:r>
            <a:r>
              <a:rPr lang="ja-JP" altLang="en-US" sz="2400" dirty="0"/>
              <a:t>が検出されると、</a:t>
            </a:r>
            <a:r>
              <a:rPr lang="en-US" altLang="ja-JP" sz="2400" dirty="0"/>
              <a:t>RACH response</a:t>
            </a:r>
            <a:r>
              <a:rPr lang="ja-JP" altLang="en-US" sz="2400" dirty="0"/>
              <a:t>を送信する</a:t>
            </a:r>
            <a:endParaRPr lang="en-US" altLang="ja-JP" sz="2400" dirty="0"/>
          </a:p>
          <a:p>
            <a:endParaRPr kumimoji="1" lang="en-US" altLang="ja-JP" sz="2400" dirty="0"/>
          </a:p>
          <a:p>
            <a:r>
              <a:rPr kumimoji="1" lang="ja-JP" altLang="en-US" sz="2400" dirty="0"/>
              <a:t>◆</a:t>
            </a:r>
            <a:r>
              <a:rPr kumimoji="1" lang="en-US" altLang="ja-JP" sz="2400" dirty="0"/>
              <a:t>RACH response</a:t>
            </a:r>
            <a:r>
              <a:rPr kumimoji="1" lang="ja-JP" altLang="en-US" sz="2400" dirty="0"/>
              <a:t>に含まれている情報</a:t>
            </a:r>
            <a:endParaRPr kumimoji="1" lang="en-US" altLang="ja-JP" sz="2400" dirty="0"/>
          </a:p>
          <a:p>
            <a:r>
              <a:rPr lang="ja-JP" altLang="en-US" sz="2400" dirty="0"/>
              <a:t>・検出</a:t>
            </a:r>
            <a:r>
              <a:rPr lang="en-US" altLang="ja-JP" sz="2400" dirty="0"/>
              <a:t>preamble</a:t>
            </a:r>
            <a:r>
              <a:rPr lang="ja-JP" altLang="en-US" sz="2400" dirty="0"/>
              <a:t>番号</a:t>
            </a:r>
            <a:endParaRPr lang="en-US" altLang="ja-JP" sz="2400" dirty="0"/>
          </a:p>
          <a:p>
            <a:r>
              <a:rPr kumimoji="1" lang="ja-JP" altLang="en-US" sz="2400" dirty="0"/>
              <a:t>・</a:t>
            </a:r>
            <a:r>
              <a:rPr kumimoji="1" lang="en-US" altLang="ja-JP" sz="2400" dirty="0"/>
              <a:t>Temporary C-RNTI</a:t>
            </a:r>
          </a:p>
          <a:p>
            <a:r>
              <a:rPr lang="ja-JP" altLang="en-US" sz="2400" dirty="0"/>
              <a:t>・送信タイミング情報</a:t>
            </a:r>
            <a:endParaRPr lang="en-US" altLang="ja-JP" sz="2400" dirty="0"/>
          </a:p>
          <a:p>
            <a:r>
              <a:rPr kumimoji="1" lang="ja-JP" altLang="en-US" sz="2400" dirty="0"/>
              <a:t>・割り当て情報 </a:t>
            </a:r>
            <a:r>
              <a:rPr kumimoji="1" lang="en-US" altLang="ja-JP" sz="2400" dirty="0"/>
              <a:t>...</a:t>
            </a:r>
          </a:p>
          <a:p>
            <a:endParaRPr lang="en-US" altLang="ja-JP" sz="2400" dirty="0"/>
          </a:p>
          <a:p>
            <a:r>
              <a:rPr lang="en-US" altLang="ja-JP" sz="2000" dirty="0">
                <a:solidFill>
                  <a:schemeClr val="bg1">
                    <a:lumMod val="50000"/>
                  </a:schemeClr>
                </a:solidFill>
              </a:rPr>
              <a:t>※C-RNTI … Cell-RNTI</a:t>
            </a:r>
          </a:p>
          <a:p>
            <a:r>
              <a:rPr kumimoji="1" lang="en-US" altLang="ja-JP" sz="2000" dirty="0">
                <a:solidFill>
                  <a:schemeClr val="bg1">
                    <a:lumMod val="50000"/>
                  </a:schemeClr>
                </a:solidFill>
              </a:rPr>
              <a:t>※RNTI … </a:t>
            </a:r>
            <a:r>
              <a:rPr lang="en-US" altLang="ja-JP" sz="2000" dirty="0">
                <a:solidFill>
                  <a:schemeClr val="bg1">
                    <a:lumMod val="50000"/>
                  </a:schemeClr>
                </a:solidFill>
              </a:rPr>
              <a:t>Radio Network Temporary Identifier</a:t>
            </a:r>
            <a:endParaRPr kumimoji="1" lang="ja-JP" altLang="en-US" sz="2000" dirty="0">
              <a:solidFill>
                <a:schemeClr val="bg1">
                  <a:lumMod val="50000"/>
                </a:schemeClr>
              </a:solidFill>
            </a:endParaRPr>
          </a:p>
        </p:txBody>
      </p:sp>
    </p:spTree>
    <p:extLst>
      <p:ext uri="{BB962C8B-B14F-4D97-AF65-F5344CB8AC3E}">
        <p14:creationId xmlns:p14="http://schemas.microsoft.com/office/powerpoint/2010/main" val="390381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D9CCF-7433-2643-EDDF-FA5901BEC8C4}"/>
              </a:ext>
            </a:extLst>
          </p:cNvPr>
          <p:cNvSpPr>
            <a:spLocks noGrp="1"/>
          </p:cNvSpPr>
          <p:nvPr>
            <p:ph type="title"/>
          </p:nvPr>
        </p:nvSpPr>
        <p:spPr>
          <a:xfrm>
            <a:off x="838200" y="365125"/>
            <a:ext cx="10515600" cy="1325563"/>
          </a:xfrm>
        </p:spPr>
        <p:txBody>
          <a:bodyPr/>
          <a:lstStyle/>
          <a:p>
            <a:r>
              <a:rPr kumimoji="1" lang="ja-JP" altLang="en-US" dirty="0"/>
              <a:t>基地局の構成</a:t>
            </a:r>
          </a:p>
        </p:txBody>
      </p:sp>
      <p:sp>
        <p:nvSpPr>
          <p:cNvPr id="5" name="フローチャート: 磁気ディスク 4">
            <a:extLst>
              <a:ext uri="{FF2B5EF4-FFF2-40B4-BE49-F238E27FC236}">
                <a16:creationId xmlns:a16="http://schemas.microsoft.com/office/drawing/2014/main" id="{5614BEBB-DECD-F377-779E-40788DACBA03}"/>
              </a:ext>
            </a:extLst>
          </p:cNvPr>
          <p:cNvSpPr/>
          <p:nvPr/>
        </p:nvSpPr>
        <p:spPr>
          <a:xfrm>
            <a:off x="1173018" y="1690688"/>
            <a:ext cx="461818" cy="950912"/>
          </a:xfrm>
          <a:prstGeom prst="flowChartMagneticDisk">
            <a:avLst/>
          </a:prstGeom>
          <a:solidFill>
            <a:schemeClr val="bg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直方体 6">
            <a:extLst>
              <a:ext uri="{FF2B5EF4-FFF2-40B4-BE49-F238E27FC236}">
                <a16:creationId xmlns:a16="http://schemas.microsoft.com/office/drawing/2014/main" id="{7A45CD80-645B-9524-96FA-63FDB95F6E7C}"/>
              </a:ext>
            </a:extLst>
          </p:cNvPr>
          <p:cNvSpPr/>
          <p:nvPr/>
        </p:nvSpPr>
        <p:spPr>
          <a:xfrm>
            <a:off x="962890" y="3152126"/>
            <a:ext cx="736602" cy="840509"/>
          </a:xfrm>
          <a:prstGeom prst="cube">
            <a:avLst>
              <a:gd name="adj" fmla="val 1778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直方体 7">
            <a:extLst>
              <a:ext uri="{FF2B5EF4-FFF2-40B4-BE49-F238E27FC236}">
                <a16:creationId xmlns:a16="http://schemas.microsoft.com/office/drawing/2014/main" id="{359DB130-4A3B-B23B-19B3-A7E7FA51F46E}"/>
              </a:ext>
            </a:extLst>
          </p:cNvPr>
          <p:cNvSpPr/>
          <p:nvPr/>
        </p:nvSpPr>
        <p:spPr>
          <a:xfrm>
            <a:off x="962890" y="4503161"/>
            <a:ext cx="736602" cy="840509"/>
          </a:xfrm>
          <a:prstGeom prst="cube">
            <a:avLst>
              <a:gd name="adj" fmla="val 17783"/>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71FFC2A3-D720-4588-B281-6E4A4CAD8FDE}"/>
              </a:ext>
            </a:extLst>
          </p:cNvPr>
          <p:cNvCxnSpPr>
            <a:cxnSpLocks/>
            <a:stCxn id="7" idx="0"/>
            <a:endCxn id="5" idx="3"/>
          </p:cNvCxnSpPr>
          <p:nvPr/>
        </p:nvCxnSpPr>
        <p:spPr>
          <a:xfrm flipV="1">
            <a:off x="1396686" y="2641600"/>
            <a:ext cx="7241" cy="51052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5" name="直線コネクタ 24">
            <a:extLst>
              <a:ext uri="{FF2B5EF4-FFF2-40B4-BE49-F238E27FC236}">
                <a16:creationId xmlns:a16="http://schemas.microsoft.com/office/drawing/2014/main" id="{DFDD2925-8845-1457-E30F-AE4833540095}"/>
              </a:ext>
            </a:extLst>
          </p:cNvPr>
          <p:cNvCxnSpPr>
            <a:stCxn id="8" idx="0"/>
          </p:cNvCxnSpPr>
          <p:nvPr/>
        </p:nvCxnSpPr>
        <p:spPr>
          <a:xfrm flipV="1">
            <a:off x="1396686" y="3992635"/>
            <a:ext cx="7241" cy="510526"/>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7" name="テキスト ボックス 26">
            <a:extLst>
              <a:ext uri="{FF2B5EF4-FFF2-40B4-BE49-F238E27FC236}">
                <a16:creationId xmlns:a16="http://schemas.microsoft.com/office/drawing/2014/main" id="{A3B2B47A-2178-19F4-6229-C900D95D110E}"/>
              </a:ext>
            </a:extLst>
          </p:cNvPr>
          <p:cNvSpPr txBox="1"/>
          <p:nvPr/>
        </p:nvSpPr>
        <p:spPr>
          <a:xfrm>
            <a:off x="1403927" y="2758363"/>
            <a:ext cx="1930400" cy="276999"/>
          </a:xfrm>
          <a:prstGeom prst="rect">
            <a:avLst/>
          </a:prstGeom>
          <a:noFill/>
        </p:spPr>
        <p:txBody>
          <a:bodyPr wrap="square">
            <a:spAutoFit/>
          </a:bodyPr>
          <a:lstStyle/>
          <a:p>
            <a:r>
              <a:rPr lang="ja-JP" altLang="en-US" sz="1200" dirty="0"/>
              <a:t>コルゲート同軸ケーブル</a:t>
            </a:r>
          </a:p>
        </p:txBody>
      </p:sp>
      <p:sp>
        <p:nvSpPr>
          <p:cNvPr id="28" name="テキスト ボックス 27">
            <a:extLst>
              <a:ext uri="{FF2B5EF4-FFF2-40B4-BE49-F238E27FC236}">
                <a16:creationId xmlns:a16="http://schemas.microsoft.com/office/drawing/2014/main" id="{C0E2EAFF-0A8F-DC99-6053-39A33BB1A015}"/>
              </a:ext>
            </a:extLst>
          </p:cNvPr>
          <p:cNvSpPr txBox="1"/>
          <p:nvPr/>
        </p:nvSpPr>
        <p:spPr>
          <a:xfrm>
            <a:off x="1403927" y="4111882"/>
            <a:ext cx="1930400" cy="276999"/>
          </a:xfrm>
          <a:prstGeom prst="rect">
            <a:avLst/>
          </a:prstGeom>
          <a:noFill/>
        </p:spPr>
        <p:txBody>
          <a:bodyPr wrap="square">
            <a:spAutoFit/>
          </a:bodyPr>
          <a:lstStyle/>
          <a:p>
            <a:r>
              <a:rPr lang="ja-JP" altLang="en-US" sz="1200" dirty="0"/>
              <a:t>光ファイバー</a:t>
            </a:r>
          </a:p>
        </p:txBody>
      </p:sp>
      <p:sp>
        <p:nvSpPr>
          <p:cNvPr id="29" name="テキスト ボックス 28">
            <a:extLst>
              <a:ext uri="{FF2B5EF4-FFF2-40B4-BE49-F238E27FC236}">
                <a16:creationId xmlns:a16="http://schemas.microsoft.com/office/drawing/2014/main" id="{11B8C3AA-F2B7-E3C4-1964-3170BD19CC67}"/>
              </a:ext>
            </a:extLst>
          </p:cNvPr>
          <p:cNvSpPr txBox="1"/>
          <p:nvPr/>
        </p:nvSpPr>
        <p:spPr>
          <a:xfrm>
            <a:off x="1699490" y="1966089"/>
            <a:ext cx="2246537" cy="400110"/>
          </a:xfrm>
          <a:prstGeom prst="rect">
            <a:avLst/>
          </a:prstGeom>
          <a:noFill/>
        </p:spPr>
        <p:txBody>
          <a:bodyPr wrap="square">
            <a:spAutoFit/>
          </a:bodyPr>
          <a:lstStyle/>
          <a:p>
            <a:r>
              <a:rPr lang="ja-JP" altLang="en-US" sz="2000" dirty="0"/>
              <a:t>アンテナ</a:t>
            </a:r>
            <a:r>
              <a:rPr lang="en-US" altLang="ja-JP" sz="2000" dirty="0"/>
              <a:t>(</a:t>
            </a:r>
            <a:r>
              <a:rPr lang="ja-JP" altLang="en-US" sz="2000" dirty="0"/>
              <a:t>空中線</a:t>
            </a:r>
            <a:r>
              <a:rPr lang="en-US" altLang="ja-JP" sz="2000" dirty="0"/>
              <a:t>)</a:t>
            </a:r>
            <a:endParaRPr lang="ja-JP" altLang="en-US" sz="2000" dirty="0"/>
          </a:p>
        </p:txBody>
      </p:sp>
      <p:sp>
        <p:nvSpPr>
          <p:cNvPr id="30" name="テキスト ボックス 29">
            <a:extLst>
              <a:ext uri="{FF2B5EF4-FFF2-40B4-BE49-F238E27FC236}">
                <a16:creationId xmlns:a16="http://schemas.microsoft.com/office/drawing/2014/main" id="{8D6031E3-3099-B6FB-F27E-F95294B9A1BD}"/>
              </a:ext>
            </a:extLst>
          </p:cNvPr>
          <p:cNvSpPr txBox="1"/>
          <p:nvPr/>
        </p:nvSpPr>
        <p:spPr>
          <a:xfrm>
            <a:off x="1699490" y="3373567"/>
            <a:ext cx="3134604" cy="400110"/>
          </a:xfrm>
          <a:prstGeom prst="rect">
            <a:avLst/>
          </a:prstGeom>
          <a:noFill/>
        </p:spPr>
        <p:txBody>
          <a:bodyPr wrap="square">
            <a:spAutoFit/>
          </a:bodyPr>
          <a:lstStyle/>
          <a:p>
            <a:r>
              <a:rPr lang="en-US" altLang="ja-JP" sz="2000" dirty="0"/>
              <a:t>RRU(Remote Radio Unit)</a:t>
            </a:r>
            <a:endParaRPr lang="ja-JP" altLang="en-US" sz="2000" dirty="0"/>
          </a:p>
        </p:txBody>
      </p:sp>
      <p:sp>
        <p:nvSpPr>
          <p:cNvPr id="31" name="テキスト ボックス 30">
            <a:extLst>
              <a:ext uri="{FF2B5EF4-FFF2-40B4-BE49-F238E27FC236}">
                <a16:creationId xmlns:a16="http://schemas.microsoft.com/office/drawing/2014/main" id="{20DAA183-ADC1-66E7-CE20-1AFEEA990CD3}"/>
              </a:ext>
            </a:extLst>
          </p:cNvPr>
          <p:cNvSpPr txBox="1"/>
          <p:nvPr/>
        </p:nvSpPr>
        <p:spPr>
          <a:xfrm>
            <a:off x="1699490" y="4718241"/>
            <a:ext cx="3134604" cy="400110"/>
          </a:xfrm>
          <a:prstGeom prst="rect">
            <a:avLst/>
          </a:prstGeom>
          <a:noFill/>
        </p:spPr>
        <p:txBody>
          <a:bodyPr wrap="square">
            <a:spAutoFit/>
          </a:bodyPr>
          <a:lstStyle/>
          <a:p>
            <a:r>
              <a:rPr lang="en-US" altLang="ja-JP" sz="2000" dirty="0"/>
              <a:t>BBU(Base Band Unit)</a:t>
            </a:r>
            <a:endParaRPr lang="ja-JP" altLang="en-US" sz="2000" dirty="0"/>
          </a:p>
        </p:txBody>
      </p:sp>
      <p:cxnSp>
        <p:nvCxnSpPr>
          <p:cNvPr id="33" name="直線コネクタ 32">
            <a:extLst>
              <a:ext uri="{FF2B5EF4-FFF2-40B4-BE49-F238E27FC236}">
                <a16:creationId xmlns:a16="http://schemas.microsoft.com/office/drawing/2014/main" id="{60410F6A-3192-21F2-0AD4-9964D9D393C7}"/>
              </a:ext>
            </a:extLst>
          </p:cNvPr>
          <p:cNvCxnSpPr>
            <a:cxnSpLocks/>
            <a:stCxn id="32" idx="3"/>
          </p:cNvCxnSpPr>
          <p:nvPr/>
        </p:nvCxnSpPr>
        <p:spPr>
          <a:xfrm flipV="1">
            <a:off x="1403927" y="5350457"/>
            <a:ext cx="0" cy="543874"/>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4" name="テキスト ボックス 33">
            <a:extLst>
              <a:ext uri="{FF2B5EF4-FFF2-40B4-BE49-F238E27FC236}">
                <a16:creationId xmlns:a16="http://schemas.microsoft.com/office/drawing/2014/main" id="{C480F9FE-5442-E069-2A7D-27356EEAC5D4}"/>
              </a:ext>
            </a:extLst>
          </p:cNvPr>
          <p:cNvSpPr txBox="1"/>
          <p:nvPr/>
        </p:nvSpPr>
        <p:spPr>
          <a:xfrm>
            <a:off x="1403927" y="5469704"/>
            <a:ext cx="1930400" cy="276999"/>
          </a:xfrm>
          <a:prstGeom prst="rect">
            <a:avLst/>
          </a:prstGeom>
          <a:noFill/>
        </p:spPr>
        <p:txBody>
          <a:bodyPr wrap="square">
            <a:spAutoFit/>
          </a:bodyPr>
          <a:lstStyle/>
          <a:p>
            <a:r>
              <a:rPr lang="ja-JP" altLang="en-US" sz="1200" dirty="0"/>
              <a:t>光ファイバー</a:t>
            </a:r>
          </a:p>
        </p:txBody>
      </p:sp>
      <p:sp>
        <p:nvSpPr>
          <p:cNvPr id="32" name="雲 31">
            <a:extLst>
              <a:ext uri="{FF2B5EF4-FFF2-40B4-BE49-F238E27FC236}">
                <a16:creationId xmlns:a16="http://schemas.microsoft.com/office/drawing/2014/main" id="{558BEB81-C5CD-8889-3E07-04C73E0E4EBB}"/>
              </a:ext>
            </a:extLst>
          </p:cNvPr>
          <p:cNvSpPr/>
          <p:nvPr/>
        </p:nvSpPr>
        <p:spPr>
          <a:xfrm>
            <a:off x="849745" y="5854196"/>
            <a:ext cx="1108364" cy="701963"/>
          </a:xfrm>
          <a:prstGeom prst="cloud">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コア</a:t>
            </a:r>
          </a:p>
        </p:txBody>
      </p:sp>
      <p:pic>
        <p:nvPicPr>
          <p:cNvPr id="37" name="Picture 12" descr="携帯電話の移動基地局車のイラスト">
            <a:extLst>
              <a:ext uri="{FF2B5EF4-FFF2-40B4-BE49-F238E27FC236}">
                <a16:creationId xmlns:a16="http://schemas.microsoft.com/office/drawing/2014/main" id="{6272DDBA-7C90-1B9D-AC5D-11E914F02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
          <a:stretch/>
        </p:blipFill>
        <p:spPr bwMode="auto">
          <a:xfrm rot="7545657">
            <a:off x="229292" y="2144836"/>
            <a:ext cx="678541" cy="6017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携帯電話の移動基地局車のイラスト">
            <a:extLst>
              <a:ext uri="{FF2B5EF4-FFF2-40B4-BE49-F238E27FC236}">
                <a16:creationId xmlns:a16="http://schemas.microsoft.com/office/drawing/2014/main" id="{49D5CB1F-7CC8-EE4E-522C-8F591B8EED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
          <a:stretch/>
        </p:blipFill>
        <p:spPr bwMode="auto">
          <a:xfrm rot="9986471">
            <a:off x="303691" y="1487169"/>
            <a:ext cx="678541" cy="601767"/>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98BA0E4-7D5B-1BAA-9DF0-CF409B6EC51D}"/>
              </a:ext>
            </a:extLst>
          </p:cNvPr>
          <p:cNvSpPr txBox="1"/>
          <p:nvPr/>
        </p:nvSpPr>
        <p:spPr>
          <a:xfrm>
            <a:off x="5430982" y="3249214"/>
            <a:ext cx="5414818" cy="646331"/>
          </a:xfrm>
          <a:prstGeom prst="rect">
            <a:avLst/>
          </a:prstGeom>
          <a:noFill/>
        </p:spPr>
        <p:txBody>
          <a:bodyPr wrap="square" rtlCol="0">
            <a:spAutoFit/>
          </a:bodyPr>
          <a:lstStyle/>
          <a:p>
            <a:r>
              <a:rPr kumimoji="1" lang="en-US" altLang="ja-JP" dirty="0"/>
              <a:t>BBU</a:t>
            </a:r>
            <a:r>
              <a:rPr kumimoji="1" lang="ja-JP" altLang="en-US" dirty="0"/>
              <a:t>から送られてきたデジタル信号をアナログ信号に変換し、送出する役割</a:t>
            </a:r>
          </a:p>
        </p:txBody>
      </p:sp>
      <p:sp>
        <p:nvSpPr>
          <p:cNvPr id="40" name="テキスト ボックス 39">
            <a:extLst>
              <a:ext uri="{FF2B5EF4-FFF2-40B4-BE49-F238E27FC236}">
                <a16:creationId xmlns:a16="http://schemas.microsoft.com/office/drawing/2014/main" id="{7122FC4E-BFDE-D227-DB28-8D6AE6729EF7}"/>
              </a:ext>
            </a:extLst>
          </p:cNvPr>
          <p:cNvSpPr txBox="1"/>
          <p:nvPr/>
        </p:nvSpPr>
        <p:spPr>
          <a:xfrm>
            <a:off x="5430982" y="4595130"/>
            <a:ext cx="5551054" cy="646331"/>
          </a:xfrm>
          <a:prstGeom prst="rect">
            <a:avLst/>
          </a:prstGeom>
          <a:noFill/>
        </p:spPr>
        <p:txBody>
          <a:bodyPr wrap="square" rtlCol="0">
            <a:spAutoFit/>
          </a:bodyPr>
          <a:lstStyle/>
          <a:p>
            <a:r>
              <a:rPr kumimoji="1" lang="ja-JP" altLang="en-US" dirty="0"/>
              <a:t>コアネットワークと通信し、デジタル信号処理</a:t>
            </a:r>
            <a:r>
              <a:rPr kumimoji="1" lang="en-US" altLang="ja-JP" dirty="0"/>
              <a:t>(</a:t>
            </a:r>
            <a:r>
              <a:rPr kumimoji="1" lang="ja-JP" altLang="en-US" dirty="0"/>
              <a:t>変調、復調、符号化 </a:t>
            </a:r>
            <a:r>
              <a:rPr kumimoji="1" lang="en-US" altLang="ja-JP" dirty="0"/>
              <a:t>...)</a:t>
            </a:r>
            <a:r>
              <a:rPr kumimoji="1" lang="ja-JP" altLang="en-US" dirty="0"/>
              <a:t>を行う役割</a:t>
            </a:r>
          </a:p>
        </p:txBody>
      </p:sp>
      <p:sp>
        <p:nvSpPr>
          <p:cNvPr id="41" name="直方体 40">
            <a:extLst>
              <a:ext uri="{FF2B5EF4-FFF2-40B4-BE49-F238E27FC236}">
                <a16:creationId xmlns:a16="http://schemas.microsoft.com/office/drawing/2014/main" id="{1C81D979-CBAA-4409-8559-0FED8FBA8565}"/>
              </a:ext>
            </a:extLst>
          </p:cNvPr>
          <p:cNvSpPr/>
          <p:nvPr/>
        </p:nvSpPr>
        <p:spPr>
          <a:xfrm>
            <a:off x="2722417" y="5927203"/>
            <a:ext cx="611910" cy="698228"/>
          </a:xfrm>
          <a:prstGeom prst="cube">
            <a:avLst>
              <a:gd name="adj" fmla="val 17783"/>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3F996761-D2DA-1C66-4723-C7974C31BFF1}"/>
              </a:ext>
            </a:extLst>
          </p:cNvPr>
          <p:cNvSpPr txBox="1"/>
          <p:nvPr/>
        </p:nvSpPr>
        <p:spPr>
          <a:xfrm>
            <a:off x="3329499" y="6107040"/>
            <a:ext cx="1233056" cy="338554"/>
          </a:xfrm>
          <a:prstGeom prst="rect">
            <a:avLst/>
          </a:prstGeom>
          <a:noFill/>
        </p:spPr>
        <p:txBody>
          <a:bodyPr wrap="square">
            <a:spAutoFit/>
          </a:bodyPr>
          <a:lstStyle/>
          <a:p>
            <a:r>
              <a:rPr lang="ja-JP" altLang="en-US" sz="1600" dirty="0"/>
              <a:t>バッテリー</a:t>
            </a:r>
          </a:p>
        </p:txBody>
      </p:sp>
    </p:spTree>
    <p:extLst>
      <p:ext uri="{BB962C8B-B14F-4D97-AF65-F5344CB8AC3E}">
        <p14:creationId xmlns:p14="http://schemas.microsoft.com/office/powerpoint/2010/main" val="27343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③ランダムアクセス</a:t>
            </a:r>
            <a:endParaRPr kumimoji="1" lang="ja-JP" altLang="en-US" sz="2800" b="1" dirty="0">
              <a:solidFill>
                <a:schemeClr val="bg1">
                  <a:lumMod val="65000"/>
                </a:schemeClr>
              </a:solidFill>
              <a:latin typeface="+mn-ea"/>
              <a:ea typeface="+mn-ea"/>
            </a:endParaRPr>
          </a:p>
        </p:txBody>
      </p:sp>
      <p:sp>
        <p:nvSpPr>
          <p:cNvPr id="6" name="正方形/長方形 5">
            <a:extLst>
              <a:ext uri="{FF2B5EF4-FFF2-40B4-BE49-F238E27FC236}">
                <a16:creationId xmlns:a16="http://schemas.microsoft.com/office/drawing/2014/main" id="{1B5269E7-65D8-2FB3-8C3C-8EEDB20EE909}"/>
              </a:ext>
            </a:extLst>
          </p:cNvPr>
          <p:cNvSpPr/>
          <p:nvPr/>
        </p:nvSpPr>
        <p:spPr>
          <a:xfrm>
            <a:off x="451339"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UE</a:t>
            </a:r>
            <a:endParaRPr kumimoji="1" lang="ja-JP" altLang="en-US" dirty="0"/>
          </a:p>
        </p:txBody>
      </p:sp>
      <p:sp>
        <p:nvSpPr>
          <p:cNvPr id="8" name="正方形/長方形 7">
            <a:extLst>
              <a:ext uri="{FF2B5EF4-FFF2-40B4-BE49-F238E27FC236}">
                <a16:creationId xmlns:a16="http://schemas.microsoft.com/office/drawing/2014/main" id="{6D507706-D523-5C63-150B-D815643815BF}"/>
              </a:ext>
            </a:extLst>
          </p:cNvPr>
          <p:cNvSpPr/>
          <p:nvPr/>
        </p:nvSpPr>
        <p:spPr>
          <a:xfrm>
            <a:off x="3897927"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eNodeB</a:t>
            </a:r>
            <a:endParaRPr kumimoji="1" lang="ja-JP" altLang="en-US" dirty="0"/>
          </a:p>
        </p:txBody>
      </p:sp>
      <p:cxnSp>
        <p:nvCxnSpPr>
          <p:cNvPr id="13" name="直線矢印コネクタ 12">
            <a:extLst>
              <a:ext uri="{FF2B5EF4-FFF2-40B4-BE49-F238E27FC236}">
                <a16:creationId xmlns:a16="http://schemas.microsoft.com/office/drawing/2014/main" id="{9AA951D4-EDAF-D20E-2C0C-97B81FD4A780}"/>
              </a:ext>
            </a:extLst>
          </p:cNvPr>
          <p:cNvCxnSpPr>
            <a:stCxn id="6" idx="2"/>
          </p:cNvCxnSpPr>
          <p:nvPr/>
        </p:nvCxnSpPr>
        <p:spPr>
          <a:xfrm>
            <a:off x="973016"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2FA6FE0-0ECA-C237-DDDC-2EA14857624E}"/>
              </a:ext>
            </a:extLst>
          </p:cNvPr>
          <p:cNvCxnSpPr/>
          <p:nvPr/>
        </p:nvCxnSpPr>
        <p:spPr>
          <a:xfrm>
            <a:off x="4419604"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0446FB52-E162-C1FF-E7BE-1892F5DAE1DE}"/>
              </a:ext>
            </a:extLst>
          </p:cNvPr>
          <p:cNvSpPr/>
          <p:nvPr/>
        </p:nvSpPr>
        <p:spPr>
          <a:xfrm>
            <a:off x="973016" y="1946031"/>
            <a:ext cx="3446583" cy="6447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RACH preamble</a:t>
            </a:r>
            <a:endParaRPr kumimoji="1" lang="ja-JP" altLang="en-US" dirty="0"/>
          </a:p>
        </p:txBody>
      </p:sp>
      <p:sp>
        <p:nvSpPr>
          <p:cNvPr id="21" name="矢印: 左 20">
            <a:extLst>
              <a:ext uri="{FF2B5EF4-FFF2-40B4-BE49-F238E27FC236}">
                <a16:creationId xmlns:a16="http://schemas.microsoft.com/office/drawing/2014/main" id="{FB0A3961-0D2F-0CA1-13DD-E72154286C5A}"/>
              </a:ext>
            </a:extLst>
          </p:cNvPr>
          <p:cNvSpPr/>
          <p:nvPr/>
        </p:nvSpPr>
        <p:spPr>
          <a:xfrm>
            <a:off x="973009" y="2723905"/>
            <a:ext cx="3446583" cy="644769"/>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dirty="0"/>
              <a:t>RACH response</a:t>
            </a:r>
            <a:endParaRPr kumimoji="1" lang="ja-JP" altLang="en-US" dirty="0"/>
          </a:p>
        </p:txBody>
      </p:sp>
      <p:sp>
        <p:nvSpPr>
          <p:cNvPr id="22" name="矢印: 右 21">
            <a:extLst>
              <a:ext uri="{FF2B5EF4-FFF2-40B4-BE49-F238E27FC236}">
                <a16:creationId xmlns:a16="http://schemas.microsoft.com/office/drawing/2014/main" id="{0F6C2077-5CA3-6111-B061-2EA742A53AB6}"/>
              </a:ext>
            </a:extLst>
          </p:cNvPr>
          <p:cNvSpPr/>
          <p:nvPr/>
        </p:nvSpPr>
        <p:spPr>
          <a:xfrm>
            <a:off x="973015" y="3501779"/>
            <a:ext cx="3446577" cy="644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RRC connection request</a:t>
            </a:r>
            <a:endParaRPr kumimoji="1" lang="ja-JP" altLang="en-US" dirty="0"/>
          </a:p>
        </p:txBody>
      </p:sp>
      <p:sp>
        <p:nvSpPr>
          <p:cNvPr id="5" name="テキスト ボックス 4">
            <a:extLst>
              <a:ext uri="{FF2B5EF4-FFF2-40B4-BE49-F238E27FC236}">
                <a16:creationId xmlns:a16="http://schemas.microsoft.com/office/drawing/2014/main" id="{ECA034A8-3B2C-324D-C86E-8CDF4F9F31C4}"/>
              </a:ext>
            </a:extLst>
          </p:cNvPr>
          <p:cNvSpPr txBox="1"/>
          <p:nvPr/>
        </p:nvSpPr>
        <p:spPr>
          <a:xfrm>
            <a:off x="5079029" y="1674690"/>
            <a:ext cx="6925402" cy="3416320"/>
          </a:xfrm>
          <a:prstGeom prst="rect">
            <a:avLst/>
          </a:prstGeom>
          <a:noFill/>
        </p:spPr>
        <p:txBody>
          <a:bodyPr wrap="square" rtlCol="0">
            <a:spAutoFit/>
          </a:bodyPr>
          <a:lstStyle/>
          <a:p>
            <a:r>
              <a:rPr kumimoji="1" lang="en-US" altLang="ja-JP" sz="2400" b="1" dirty="0"/>
              <a:t>RRC connection request</a:t>
            </a:r>
            <a:r>
              <a:rPr kumimoji="1" lang="ja-JP" altLang="en-US" sz="2400" b="1" dirty="0"/>
              <a:t>を送信</a:t>
            </a:r>
            <a:endParaRPr kumimoji="1" lang="en-US" altLang="ja-JP" sz="2400" b="1" dirty="0"/>
          </a:p>
          <a:p>
            <a:endParaRPr lang="en-US" altLang="ja-JP" sz="2400" dirty="0"/>
          </a:p>
          <a:p>
            <a:r>
              <a:rPr lang="en-US" altLang="ja-JP" sz="2400" dirty="0"/>
              <a:t>RRC</a:t>
            </a:r>
            <a:r>
              <a:rPr lang="ja-JP" altLang="en-US" sz="2400" dirty="0"/>
              <a:t>コネクションを確立するためのシグナリングメッセージ</a:t>
            </a:r>
            <a:endParaRPr lang="en-US" altLang="ja-JP" sz="2400" dirty="0"/>
          </a:p>
          <a:p>
            <a:endParaRPr lang="en-US" altLang="ja-JP" sz="2400" dirty="0"/>
          </a:p>
          <a:p>
            <a:r>
              <a:rPr lang="ja-JP" altLang="en-US" sz="2400" dirty="0"/>
              <a:t>◆</a:t>
            </a:r>
            <a:r>
              <a:rPr lang="en-US" altLang="ja-JP" sz="2400" dirty="0"/>
              <a:t>RRC connection request</a:t>
            </a:r>
            <a:r>
              <a:rPr lang="ja-JP" altLang="en-US" sz="2400" dirty="0"/>
              <a:t>に含まれている情報</a:t>
            </a:r>
            <a:endParaRPr lang="en-US" altLang="ja-JP" sz="2400" dirty="0"/>
          </a:p>
          <a:p>
            <a:r>
              <a:rPr lang="ja-JP" altLang="en-US" sz="2400" dirty="0"/>
              <a:t>・</a:t>
            </a:r>
            <a:r>
              <a:rPr lang="en-US" altLang="ja-JP" sz="2400" dirty="0"/>
              <a:t>UE</a:t>
            </a:r>
            <a:r>
              <a:rPr lang="ja-JP" altLang="en-US" sz="2400" dirty="0"/>
              <a:t>識別子</a:t>
            </a:r>
            <a:endParaRPr lang="en-US" altLang="ja-JP" sz="2400" dirty="0"/>
          </a:p>
          <a:p>
            <a:r>
              <a:rPr lang="ja-JP" altLang="en-US" sz="2400" dirty="0"/>
              <a:t>・接続要求理由</a:t>
            </a:r>
            <a:r>
              <a:rPr lang="en-US" altLang="ja-JP" sz="2400" dirty="0"/>
              <a:t>(Establishment Cause)</a:t>
            </a:r>
          </a:p>
          <a:p>
            <a:r>
              <a:rPr lang="ja-JP" altLang="en-US" sz="2400" dirty="0"/>
              <a:t>・</a:t>
            </a:r>
            <a:r>
              <a:rPr lang="en-US" altLang="ja-JP" sz="2400" dirty="0"/>
              <a:t>UE</a:t>
            </a:r>
            <a:r>
              <a:rPr lang="ja-JP" altLang="en-US" sz="2400" dirty="0"/>
              <a:t>の通信能力</a:t>
            </a:r>
            <a:r>
              <a:rPr lang="en-US" altLang="ja-JP" sz="2400" dirty="0"/>
              <a:t>(UE capability) ...</a:t>
            </a:r>
          </a:p>
        </p:txBody>
      </p:sp>
    </p:spTree>
    <p:extLst>
      <p:ext uri="{BB962C8B-B14F-4D97-AF65-F5344CB8AC3E}">
        <p14:creationId xmlns:p14="http://schemas.microsoft.com/office/powerpoint/2010/main" val="4169317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③ランダムアクセス</a:t>
            </a:r>
            <a:endParaRPr kumimoji="1" lang="ja-JP" altLang="en-US" sz="2800" b="1" dirty="0">
              <a:solidFill>
                <a:schemeClr val="bg1">
                  <a:lumMod val="65000"/>
                </a:schemeClr>
              </a:solidFill>
              <a:latin typeface="+mn-ea"/>
              <a:ea typeface="+mn-ea"/>
            </a:endParaRPr>
          </a:p>
        </p:txBody>
      </p:sp>
      <p:sp>
        <p:nvSpPr>
          <p:cNvPr id="6" name="正方形/長方形 5">
            <a:extLst>
              <a:ext uri="{FF2B5EF4-FFF2-40B4-BE49-F238E27FC236}">
                <a16:creationId xmlns:a16="http://schemas.microsoft.com/office/drawing/2014/main" id="{1B5269E7-65D8-2FB3-8C3C-8EEDB20EE909}"/>
              </a:ext>
            </a:extLst>
          </p:cNvPr>
          <p:cNvSpPr/>
          <p:nvPr/>
        </p:nvSpPr>
        <p:spPr>
          <a:xfrm>
            <a:off x="451339"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UE</a:t>
            </a:r>
            <a:endParaRPr kumimoji="1" lang="ja-JP" altLang="en-US" dirty="0"/>
          </a:p>
        </p:txBody>
      </p:sp>
      <p:sp>
        <p:nvSpPr>
          <p:cNvPr id="8" name="正方形/長方形 7">
            <a:extLst>
              <a:ext uri="{FF2B5EF4-FFF2-40B4-BE49-F238E27FC236}">
                <a16:creationId xmlns:a16="http://schemas.microsoft.com/office/drawing/2014/main" id="{6D507706-D523-5C63-150B-D815643815BF}"/>
              </a:ext>
            </a:extLst>
          </p:cNvPr>
          <p:cNvSpPr/>
          <p:nvPr/>
        </p:nvSpPr>
        <p:spPr>
          <a:xfrm>
            <a:off x="3897927"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eNodeB</a:t>
            </a:r>
            <a:endParaRPr kumimoji="1" lang="ja-JP" altLang="en-US" dirty="0"/>
          </a:p>
        </p:txBody>
      </p:sp>
      <p:cxnSp>
        <p:nvCxnSpPr>
          <p:cNvPr id="13" name="直線矢印コネクタ 12">
            <a:extLst>
              <a:ext uri="{FF2B5EF4-FFF2-40B4-BE49-F238E27FC236}">
                <a16:creationId xmlns:a16="http://schemas.microsoft.com/office/drawing/2014/main" id="{9AA951D4-EDAF-D20E-2C0C-97B81FD4A780}"/>
              </a:ext>
            </a:extLst>
          </p:cNvPr>
          <p:cNvCxnSpPr>
            <a:stCxn id="6" idx="2"/>
          </p:cNvCxnSpPr>
          <p:nvPr/>
        </p:nvCxnSpPr>
        <p:spPr>
          <a:xfrm>
            <a:off x="973016"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2FA6FE0-0ECA-C237-DDDC-2EA14857624E}"/>
              </a:ext>
            </a:extLst>
          </p:cNvPr>
          <p:cNvCxnSpPr/>
          <p:nvPr/>
        </p:nvCxnSpPr>
        <p:spPr>
          <a:xfrm>
            <a:off x="4419604"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0446FB52-E162-C1FF-E7BE-1892F5DAE1DE}"/>
              </a:ext>
            </a:extLst>
          </p:cNvPr>
          <p:cNvSpPr/>
          <p:nvPr/>
        </p:nvSpPr>
        <p:spPr>
          <a:xfrm>
            <a:off x="973016" y="1946031"/>
            <a:ext cx="3446583" cy="6447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RACH preamble</a:t>
            </a:r>
            <a:endParaRPr kumimoji="1" lang="ja-JP" altLang="en-US" dirty="0"/>
          </a:p>
        </p:txBody>
      </p:sp>
      <p:sp>
        <p:nvSpPr>
          <p:cNvPr id="21" name="矢印: 左 20">
            <a:extLst>
              <a:ext uri="{FF2B5EF4-FFF2-40B4-BE49-F238E27FC236}">
                <a16:creationId xmlns:a16="http://schemas.microsoft.com/office/drawing/2014/main" id="{FB0A3961-0D2F-0CA1-13DD-E72154286C5A}"/>
              </a:ext>
            </a:extLst>
          </p:cNvPr>
          <p:cNvSpPr/>
          <p:nvPr/>
        </p:nvSpPr>
        <p:spPr>
          <a:xfrm>
            <a:off x="973009" y="2723905"/>
            <a:ext cx="3446583" cy="644769"/>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dirty="0"/>
              <a:t>RACH response</a:t>
            </a:r>
            <a:endParaRPr kumimoji="1" lang="ja-JP" altLang="en-US" dirty="0"/>
          </a:p>
        </p:txBody>
      </p:sp>
      <p:sp>
        <p:nvSpPr>
          <p:cNvPr id="22" name="矢印: 右 21">
            <a:extLst>
              <a:ext uri="{FF2B5EF4-FFF2-40B4-BE49-F238E27FC236}">
                <a16:creationId xmlns:a16="http://schemas.microsoft.com/office/drawing/2014/main" id="{0F6C2077-5CA3-6111-B061-2EA742A53AB6}"/>
              </a:ext>
            </a:extLst>
          </p:cNvPr>
          <p:cNvSpPr/>
          <p:nvPr/>
        </p:nvSpPr>
        <p:spPr>
          <a:xfrm>
            <a:off x="973015" y="3501779"/>
            <a:ext cx="3446577" cy="644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RRC connection request</a:t>
            </a:r>
            <a:endParaRPr kumimoji="1" lang="ja-JP" altLang="en-US" dirty="0"/>
          </a:p>
        </p:txBody>
      </p:sp>
      <p:sp>
        <p:nvSpPr>
          <p:cNvPr id="23" name="矢印: 左 22">
            <a:extLst>
              <a:ext uri="{FF2B5EF4-FFF2-40B4-BE49-F238E27FC236}">
                <a16:creationId xmlns:a16="http://schemas.microsoft.com/office/drawing/2014/main" id="{B80197F7-5AAD-505F-949D-CDBBAEDF38F0}"/>
              </a:ext>
            </a:extLst>
          </p:cNvPr>
          <p:cNvSpPr/>
          <p:nvPr/>
        </p:nvSpPr>
        <p:spPr>
          <a:xfrm>
            <a:off x="972997" y="4279653"/>
            <a:ext cx="3446583" cy="644769"/>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RRC connection setup</a:t>
            </a:r>
            <a:endParaRPr kumimoji="1" lang="ja-JP" altLang="en-US" dirty="0"/>
          </a:p>
        </p:txBody>
      </p:sp>
      <p:sp>
        <p:nvSpPr>
          <p:cNvPr id="3" name="テキスト ボックス 2">
            <a:extLst>
              <a:ext uri="{FF2B5EF4-FFF2-40B4-BE49-F238E27FC236}">
                <a16:creationId xmlns:a16="http://schemas.microsoft.com/office/drawing/2014/main" id="{50779A2C-0450-E361-CE33-03F202DD3007}"/>
              </a:ext>
            </a:extLst>
          </p:cNvPr>
          <p:cNvSpPr txBox="1"/>
          <p:nvPr/>
        </p:nvSpPr>
        <p:spPr>
          <a:xfrm>
            <a:off x="5079029" y="1674690"/>
            <a:ext cx="6925402" cy="3631763"/>
          </a:xfrm>
          <a:prstGeom prst="rect">
            <a:avLst/>
          </a:prstGeom>
          <a:noFill/>
        </p:spPr>
        <p:txBody>
          <a:bodyPr wrap="square" rtlCol="0">
            <a:spAutoFit/>
          </a:bodyPr>
          <a:lstStyle/>
          <a:p>
            <a:r>
              <a:rPr kumimoji="1" lang="en-US" altLang="ja-JP" sz="2400" b="1" dirty="0"/>
              <a:t>RRC connection setup</a:t>
            </a:r>
            <a:r>
              <a:rPr kumimoji="1" lang="ja-JP" altLang="en-US" sz="2400" b="1" dirty="0"/>
              <a:t>を送信</a:t>
            </a:r>
            <a:endParaRPr kumimoji="1" lang="en-US" altLang="ja-JP" sz="2400" b="1" dirty="0"/>
          </a:p>
          <a:p>
            <a:endParaRPr lang="en-US" altLang="ja-JP" sz="2400" dirty="0"/>
          </a:p>
          <a:p>
            <a:r>
              <a:rPr lang="en-US" altLang="ja-JP" sz="2400" dirty="0"/>
              <a:t>RRC</a:t>
            </a:r>
            <a:r>
              <a:rPr lang="ja-JP" altLang="en-US" sz="2400" dirty="0"/>
              <a:t>コネクションを確立するためのシグナリングメッセージ</a:t>
            </a:r>
            <a:endParaRPr lang="en-US" altLang="ja-JP" sz="2400" dirty="0"/>
          </a:p>
          <a:p>
            <a:endParaRPr lang="en-US" altLang="ja-JP" sz="2400" dirty="0"/>
          </a:p>
          <a:p>
            <a:r>
              <a:rPr lang="ja-JP" altLang="en-US" sz="2200" dirty="0"/>
              <a:t>◆</a:t>
            </a:r>
            <a:r>
              <a:rPr lang="en-US" altLang="ja-JP" sz="2200" dirty="0"/>
              <a:t>RRC connection setup</a:t>
            </a:r>
            <a:r>
              <a:rPr lang="ja-JP" altLang="en-US" sz="2200" dirty="0"/>
              <a:t>に含まれている情報</a:t>
            </a:r>
            <a:endParaRPr lang="en-US" altLang="ja-JP" sz="2200" dirty="0"/>
          </a:p>
          <a:p>
            <a:r>
              <a:rPr lang="ja-JP" altLang="en-US" sz="2200" dirty="0"/>
              <a:t>・</a:t>
            </a:r>
            <a:r>
              <a:rPr lang="en-US" altLang="ja-JP" sz="2200" dirty="0"/>
              <a:t>RRC Transaction ID</a:t>
            </a:r>
          </a:p>
          <a:p>
            <a:r>
              <a:rPr lang="ja-JP" altLang="en-US" sz="2200" dirty="0"/>
              <a:t>・無線リソース設定</a:t>
            </a:r>
            <a:r>
              <a:rPr lang="en-US" altLang="ja-JP" sz="2200" dirty="0"/>
              <a:t>(Radio Resource Configuration)</a:t>
            </a:r>
          </a:p>
          <a:p>
            <a:r>
              <a:rPr lang="ja-JP" altLang="en-US" sz="2200" dirty="0"/>
              <a:t>　→物理チャネルの設定、同期に関する情報</a:t>
            </a:r>
            <a:r>
              <a:rPr lang="en-US" altLang="ja-JP" sz="2200" dirty="0"/>
              <a:t>(Timing Advance) ...</a:t>
            </a:r>
          </a:p>
        </p:txBody>
      </p:sp>
    </p:spTree>
    <p:extLst>
      <p:ext uri="{BB962C8B-B14F-4D97-AF65-F5344CB8AC3E}">
        <p14:creationId xmlns:p14="http://schemas.microsoft.com/office/powerpoint/2010/main" val="1951025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③ランダムアクセス</a:t>
            </a:r>
            <a:endParaRPr kumimoji="1" lang="ja-JP" altLang="en-US" sz="2800" b="1" dirty="0">
              <a:solidFill>
                <a:schemeClr val="bg1">
                  <a:lumMod val="65000"/>
                </a:schemeClr>
              </a:solidFill>
              <a:latin typeface="+mn-ea"/>
              <a:ea typeface="+mn-ea"/>
            </a:endParaRPr>
          </a:p>
        </p:txBody>
      </p:sp>
      <p:sp>
        <p:nvSpPr>
          <p:cNvPr id="6" name="正方形/長方形 5">
            <a:extLst>
              <a:ext uri="{FF2B5EF4-FFF2-40B4-BE49-F238E27FC236}">
                <a16:creationId xmlns:a16="http://schemas.microsoft.com/office/drawing/2014/main" id="{1B5269E7-65D8-2FB3-8C3C-8EEDB20EE909}"/>
              </a:ext>
            </a:extLst>
          </p:cNvPr>
          <p:cNvSpPr/>
          <p:nvPr/>
        </p:nvSpPr>
        <p:spPr>
          <a:xfrm>
            <a:off x="451339"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UE</a:t>
            </a:r>
            <a:endParaRPr kumimoji="1" lang="ja-JP" altLang="en-US" dirty="0"/>
          </a:p>
        </p:txBody>
      </p:sp>
      <p:sp>
        <p:nvSpPr>
          <p:cNvPr id="8" name="正方形/長方形 7">
            <a:extLst>
              <a:ext uri="{FF2B5EF4-FFF2-40B4-BE49-F238E27FC236}">
                <a16:creationId xmlns:a16="http://schemas.microsoft.com/office/drawing/2014/main" id="{6D507706-D523-5C63-150B-D815643815BF}"/>
              </a:ext>
            </a:extLst>
          </p:cNvPr>
          <p:cNvSpPr/>
          <p:nvPr/>
        </p:nvSpPr>
        <p:spPr>
          <a:xfrm>
            <a:off x="3897927" y="1219200"/>
            <a:ext cx="1043354" cy="455490"/>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eNodeB</a:t>
            </a:r>
            <a:endParaRPr kumimoji="1" lang="ja-JP" altLang="en-US" dirty="0"/>
          </a:p>
        </p:txBody>
      </p:sp>
      <p:cxnSp>
        <p:nvCxnSpPr>
          <p:cNvPr id="13" name="直線矢印コネクタ 12">
            <a:extLst>
              <a:ext uri="{FF2B5EF4-FFF2-40B4-BE49-F238E27FC236}">
                <a16:creationId xmlns:a16="http://schemas.microsoft.com/office/drawing/2014/main" id="{9AA951D4-EDAF-D20E-2C0C-97B81FD4A780}"/>
              </a:ext>
            </a:extLst>
          </p:cNvPr>
          <p:cNvCxnSpPr>
            <a:stCxn id="6" idx="2"/>
          </p:cNvCxnSpPr>
          <p:nvPr/>
        </p:nvCxnSpPr>
        <p:spPr>
          <a:xfrm>
            <a:off x="973016"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2FA6FE0-0ECA-C237-DDDC-2EA14857624E}"/>
              </a:ext>
            </a:extLst>
          </p:cNvPr>
          <p:cNvCxnSpPr/>
          <p:nvPr/>
        </p:nvCxnSpPr>
        <p:spPr>
          <a:xfrm>
            <a:off x="4419604" y="1674690"/>
            <a:ext cx="0" cy="44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0446FB52-E162-C1FF-E7BE-1892F5DAE1DE}"/>
              </a:ext>
            </a:extLst>
          </p:cNvPr>
          <p:cNvSpPr/>
          <p:nvPr/>
        </p:nvSpPr>
        <p:spPr>
          <a:xfrm>
            <a:off x="973016" y="1946031"/>
            <a:ext cx="3446583" cy="6447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RACH preamble</a:t>
            </a:r>
            <a:endParaRPr kumimoji="1" lang="ja-JP" altLang="en-US" dirty="0"/>
          </a:p>
        </p:txBody>
      </p:sp>
      <p:sp>
        <p:nvSpPr>
          <p:cNvPr id="21" name="矢印: 左 20">
            <a:extLst>
              <a:ext uri="{FF2B5EF4-FFF2-40B4-BE49-F238E27FC236}">
                <a16:creationId xmlns:a16="http://schemas.microsoft.com/office/drawing/2014/main" id="{FB0A3961-0D2F-0CA1-13DD-E72154286C5A}"/>
              </a:ext>
            </a:extLst>
          </p:cNvPr>
          <p:cNvSpPr/>
          <p:nvPr/>
        </p:nvSpPr>
        <p:spPr>
          <a:xfrm>
            <a:off x="973009" y="2723905"/>
            <a:ext cx="3446583" cy="644769"/>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dirty="0"/>
              <a:t>RACH response</a:t>
            </a:r>
            <a:endParaRPr kumimoji="1" lang="ja-JP" altLang="en-US" dirty="0"/>
          </a:p>
        </p:txBody>
      </p:sp>
      <p:sp>
        <p:nvSpPr>
          <p:cNvPr id="22" name="矢印: 右 21">
            <a:extLst>
              <a:ext uri="{FF2B5EF4-FFF2-40B4-BE49-F238E27FC236}">
                <a16:creationId xmlns:a16="http://schemas.microsoft.com/office/drawing/2014/main" id="{0F6C2077-5CA3-6111-B061-2EA742A53AB6}"/>
              </a:ext>
            </a:extLst>
          </p:cNvPr>
          <p:cNvSpPr/>
          <p:nvPr/>
        </p:nvSpPr>
        <p:spPr>
          <a:xfrm>
            <a:off x="973015" y="3501779"/>
            <a:ext cx="3446577" cy="644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RRC connection request</a:t>
            </a:r>
            <a:endParaRPr kumimoji="1" lang="ja-JP" altLang="en-US" dirty="0"/>
          </a:p>
        </p:txBody>
      </p:sp>
      <p:sp>
        <p:nvSpPr>
          <p:cNvPr id="23" name="矢印: 左 22">
            <a:extLst>
              <a:ext uri="{FF2B5EF4-FFF2-40B4-BE49-F238E27FC236}">
                <a16:creationId xmlns:a16="http://schemas.microsoft.com/office/drawing/2014/main" id="{B80197F7-5AAD-505F-949D-CDBBAEDF38F0}"/>
              </a:ext>
            </a:extLst>
          </p:cNvPr>
          <p:cNvSpPr/>
          <p:nvPr/>
        </p:nvSpPr>
        <p:spPr>
          <a:xfrm>
            <a:off x="972997" y="4279653"/>
            <a:ext cx="3446583" cy="644769"/>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RRC connection setup</a:t>
            </a:r>
            <a:endParaRPr kumimoji="1" lang="ja-JP" altLang="en-US" dirty="0"/>
          </a:p>
        </p:txBody>
      </p:sp>
      <p:sp>
        <p:nvSpPr>
          <p:cNvPr id="24" name="矢印: 左右 23">
            <a:extLst>
              <a:ext uri="{FF2B5EF4-FFF2-40B4-BE49-F238E27FC236}">
                <a16:creationId xmlns:a16="http://schemas.microsoft.com/office/drawing/2014/main" id="{AFDA7F8A-F969-67B0-CEB0-B06712227A36}"/>
              </a:ext>
            </a:extLst>
          </p:cNvPr>
          <p:cNvSpPr/>
          <p:nvPr/>
        </p:nvSpPr>
        <p:spPr>
          <a:xfrm>
            <a:off x="972973" y="5104419"/>
            <a:ext cx="3446572" cy="644769"/>
          </a:xfrm>
          <a:prstGeom prst="leftRightArrow">
            <a:avLst/>
          </a:prstGeom>
          <a:effectLst>
            <a:glow rad="228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Shared Channel</a:t>
            </a:r>
            <a:endParaRPr kumimoji="1" lang="ja-JP" altLang="en-US" dirty="0"/>
          </a:p>
        </p:txBody>
      </p:sp>
      <p:sp>
        <p:nvSpPr>
          <p:cNvPr id="5" name="テキスト ボックス 4">
            <a:extLst>
              <a:ext uri="{FF2B5EF4-FFF2-40B4-BE49-F238E27FC236}">
                <a16:creationId xmlns:a16="http://schemas.microsoft.com/office/drawing/2014/main" id="{ECA034A8-3B2C-324D-C86E-8CDF4F9F31C4}"/>
              </a:ext>
            </a:extLst>
          </p:cNvPr>
          <p:cNvSpPr txBox="1"/>
          <p:nvPr/>
        </p:nvSpPr>
        <p:spPr>
          <a:xfrm>
            <a:off x="5079029" y="1674690"/>
            <a:ext cx="6925402" cy="1569660"/>
          </a:xfrm>
          <a:prstGeom prst="rect">
            <a:avLst/>
          </a:prstGeom>
          <a:noFill/>
        </p:spPr>
        <p:txBody>
          <a:bodyPr wrap="square" rtlCol="0">
            <a:spAutoFit/>
          </a:bodyPr>
          <a:lstStyle/>
          <a:p>
            <a:r>
              <a:rPr kumimoji="1" lang="en-US" altLang="ja-JP" sz="2400" b="1" dirty="0"/>
              <a:t>RRC</a:t>
            </a:r>
            <a:r>
              <a:rPr kumimoji="1" lang="ja-JP" altLang="en-US" sz="2400" b="1" dirty="0"/>
              <a:t>が確立された</a:t>
            </a:r>
            <a:endParaRPr kumimoji="1" lang="en-US" altLang="ja-JP" sz="2400" b="1" dirty="0"/>
          </a:p>
          <a:p>
            <a:endParaRPr lang="en-US" altLang="ja-JP" sz="2400" b="1" dirty="0"/>
          </a:p>
          <a:p>
            <a:r>
              <a:rPr kumimoji="1" lang="en-US" altLang="ja-JP" sz="2400" dirty="0"/>
              <a:t>Shared Channel(PDSCH, PUSCH)</a:t>
            </a:r>
            <a:r>
              <a:rPr kumimoji="1" lang="ja-JP" altLang="en-US" sz="2400" dirty="0"/>
              <a:t>で通信が可能になる</a:t>
            </a:r>
            <a:endParaRPr kumimoji="1" lang="en-US" altLang="ja-JP" sz="2400" dirty="0"/>
          </a:p>
        </p:txBody>
      </p:sp>
    </p:spTree>
    <p:extLst>
      <p:ext uri="{BB962C8B-B14F-4D97-AF65-F5344CB8AC3E}">
        <p14:creationId xmlns:p14="http://schemas.microsoft.com/office/powerpoint/2010/main" val="43891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p:txBody>
          <a:bodyPr/>
          <a:lstStyle/>
          <a:p>
            <a:r>
              <a:rPr kumimoji="1" lang="ja-JP" altLang="en-US" dirty="0"/>
              <a:t>スマホが通信可能になるまで</a:t>
            </a:r>
            <a:br>
              <a:rPr lang="en-US" altLang="ja-JP" dirty="0"/>
            </a:br>
            <a:r>
              <a:rPr lang="en-US" altLang="ja-JP" sz="3200" dirty="0">
                <a:solidFill>
                  <a:schemeClr val="bg1">
                    <a:lumMod val="65000"/>
                  </a:schemeClr>
                </a:solidFill>
              </a:rPr>
              <a:t>LTE</a:t>
            </a:r>
            <a:r>
              <a:rPr lang="ja-JP" altLang="en-US" sz="3200" dirty="0">
                <a:solidFill>
                  <a:schemeClr val="bg1">
                    <a:lumMod val="65000"/>
                  </a:schemeClr>
                </a:solidFill>
              </a:rPr>
              <a:t>アタッチ</a:t>
            </a:r>
            <a:endParaRPr kumimoji="1" lang="ja-JP" altLang="en-US" dirty="0">
              <a:solidFill>
                <a:schemeClr val="bg1">
                  <a:lumMod val="65000"/>
                </a:schemeClr>
              </a:solidFill>
            </a:endParaRPr>
          </a:p>
        </p:txBody>
      </p:sp>
      <p:sp>
        <p:nvSpPr>
          <p:cNvPr id="3" name="コンテンツ プレースホルダー 2">
            <a:extLst>
              <a:ext uri="{FF2B5EF4-FFF2-40B4-BE49-F238E27FC236}">
                <a16:creationId xmlns:a16="http://schemas.microsoft.com/office/drawing/2014/main" id="{50820326-D556-A3A1-90F0-AE1728B20DE0}"/>
              </a:ext>
            </a:extLst>
          </p:cNvPr>
          <p:cNvSpPr>
            <a:spLocks noGrp="1"/>
          </p:cNvSpPr>
          <p:nvPr>
            <p:ph idx="1"/>
          </p:nvPr>
        </p:nvSpPr>
        <p:spPr/>
        <p:txBody>
          <a:bodyPr/>
          <a:lstStyle/>
          <a:p>
            <a:pPr marL="0" indent="0">
              <a:buNone/>
            </a:pPr>
            <a:r>
              <a:rPr kumimoji="1" lang="ja-JP" altLang="en-US" b="1" dirty="0"/>
              <a:t>④</a:t>
            </a:r>
            <a:r>
              <a:rPr kumimoji="1" lang="en-US" altLang="ja-JP" b="1" dirty="0"/>
              <a:t>LTE</a:t>
            </a:r>
            <a:r>
              <a:rPr kumimoji="1" lang="ja-JP" altLang="en-US" b="1" dirty="0"/>
              <a:t>アタッチ</a:t>
            </a:r>
            <a:endParaRPr kumimoji="1" lang="en-US" altLang="ja-JP" b="1" dirty="0"/>
          </a:p>
          <a:p>
            <a:pPr marL="0" indent="0">
              <a:buNone/>
            </a:pPr>
            <a:r>
              <a:rPr kumimoji="1" lang="ja-JP" altLang="en-US" dirty="0"/>
              <a:t>　</a:t>
            </a:r>
            <a:r>
              <a:rPr kumimoji="1" lang="en-US" altLang="ja-JP" dirty="0"/>
              <a:t>RRC</a:t>
            </a:r>
            <a:r>
              <a:rPr kumimoji="1" lang="ja-JP" altLang="en-US" dirty="0"/>
              <a:t>コネクションが確立された後、コアネットワークと通信してパケット通信を可能にする</a:t>
            </a:r>
          </a:p>
        </p:txBody>
      </p:sp>
    </p:spTree>
    <p:extLst>
      <p:ext uri="{BB962C8B-B14F-4D97-AF65-F5344CB8AC3E}">
        <p14:creationId xmlns:p14="http://schemas.microsoft.com/office/powerpoint/2010/main" val="2783704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正方形/長方形 79">
            <a:extLst>
              <a:ext uri="{FF2B5EF4-FFF2-40B4-BE49-F238E27FC236}">
                <a16:creationId xmlns:a16="http://schemas.microsoft.com/office/drawing/2014/main" id="{11B3CFDC-1657-D374-DB1D-003183F7F3CC}"/>
              </a:ext>
            </a:extLst>
          </p:cNvPr>
          <p:cNvSpPr/>
          <p:nvPr/>
        </p:nvSpPr>
        <p:spPr>
          <a:xfrm>
            <a:off x="10438218" y="139700"/>
            <a:ext cx="1389864" cy="6809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a:xfrm>
            <a:off x="838200" y="365126"/>
            <a:ext cx="10515600" cy="455490"/>
          </a:xfrm>
        </p:spPr>
        <p:txBody>
          <a:bodyPr>
            <a:normAutofit fontScale="90000"/>
          </a:bodyPr>
          <a:lstStyle/>
          <a:p>
            <a:r>
              <a:rPr kumimoji="1" lang="ja-JP" altLang="en-US" sz="2800" b="1" dirty="0">
                <a:latin typeface="+mn-ea"/>
                <a:ea typeface="+mn-ea"/>
              </a:rPr>
              <a:t>④</a:t>
            </a:r>
            <a:r>
              <a:rPr kumimoji="1" lang="en-US" altLang="ja-JP" sz="2800" b="1" dirty="0">
                <a:latin typeface="+mn-ea"/>
                <a:ea typeface="+mn-ea"/>
              </a:rPr>
              <a:t>LTE</a:t>
            </a:r>
            <a:r>
              <a:rPr kumimoji="1" lang="ja-JP" altLang="en-US" sz="2800" b="1" dirty="0">
                <a:latin typeface="+mn-ea"/>
                <a:ea typeface="+mn-ea"/>
              </a:rPr>
              <a:t>アタッチ</a:t>
            </a:r>
            <a:endParaRPr kumimoji="1" lang="ja-JP" altLang="en-US" sz="2800" b="1" dirty="0">
              <a:solidFill>
                <a:schemeClr val="bg1">
                  <a:lumMod val="65000"/>
                </a:schemeClr>
              </a:solidFill>
              <a:latin typeface="+mn-ea"/>
              <a:ea typeface="+mn-ea"/>
            </a:endParaRPr>
          </a:p>
        </p:txBody>
      </p:sp>
      <p:sp>
        <p:nvSpPr>
          <p:cNvPr id="3" name="正方形/長方形 2">
            <a:extLst>
              <a:ext uri="{FF2B5EF4-FFF2-40B4-BE49-F238E27FC236}">
                <a16:creationId xmlns:a16="http://schemas.microsoft.com/office/drawing/2014/main" id="{0B64DE05-FB89-1800-0527-7F23A5D148F0}"/>
              </a:ext>
            </a:extLst>
          </p:cNvPr>
          <p:cNvSpPr/>
          <p:nvPr/>
        </p:nvSpPr>
        <p:spPr>
          <a:xfrm>
            <a:off x="375138" y="914400"/>
            <a:ext cx="750277" cy="455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UE</a:t>
            </a:r>
            <a:endParaRPr kumimoji="1" lang="ja-JP" altLang="en-US" dirty="0">
              <a:latin typeface="Calibri" panose="020F0502020204030204" pitchFamily="34" charset="0"/>
              <a:cs typeface="Calibri" panose="020F0502020204030204" pitchFamily="34" charset="0"/>
            </a:endParaRPr>
          </a:p>
        </p:txBody>
      </p:sp>
      <p:sp>
        <p:nvSpPr>
          <p:cNvPr id="4" name="正方形/長方形 3">
            <a:extLst>
              <a:ext uri="{FF2B5EF4-FFF2-40B4-BE49-F238E27FC236}">
                <a16:creationId xmlns:a16="http://schemas.microsoft.com/office/drawing/2014/main" id="{789F2B71-B351-419C-6C52-16A88D2118C5}"/>
              </a:ext>
            </a:extLst>
          </p:cNvPr>
          <p:cNvSpPr/>
          <p:nvPr/>
        </p:nvSpPr>
        <p:spPr>
          <a:xfrm>
            <a:off x="2133600" y="914400"/>
            <a:ext cx="1031631" cy="45549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err="1">
                <a:latin typeface="Calibri" panose="020F0502020204030204" pitchFamily="34" charset="0"/>
                <a:ea typeface="Calibri" panose="020F0502020204030204" pitchFamily="34" charset="0"/>
                <a:cs typeface="Calibri" panose="020F0502020204030204" pitchFamily="34" charset="0"/>
              </a:rPr>
              <a:t>eNodeB</a:t>
            </a:r>
            <a:endParaRPr kumimoji="1" lang="ja-JP" altLang="en-US" dirty="0">
              <a:latin typeface="Calibri" panose="020F0502020204030204" pitchFamily="34" charset="0"/>
              <a:cs typeface="Calibri" panose="020F0502020204030204" pitchFamily="34" charset="0"/>
            </a:endParaRPr>
          </a:p>
        </p:txBody>
      </p:sp>
      <p:sp>
        <p:nvSpPr>
          <p:cNvPr id="7" name="正方形/長方形 6">
            <a:extLst>
              <a:ext uri="{FF2B5EF4-FFF2-40B4-BE49-F238E27FC236}">
                <a16:creationId xmlns:a16="http://schemas.microsoft.com/office/drawing/2014/main" id="{66071CF9-B55B-3B83-CFB7-2AA91DCE4462}"/>
              </a:ext>
            </a:extLst>
          </p:cNvPr>
          <p:cNvSpPr/>
          <p:nvPr/>
        </p:nvSpPr>
        <p:spPr>
          <a:xfrm>
            <a:off x="4264269" y="914400"/>
            <a:ext cx="750277" cy="45549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MME</a:t>
            </a:r>
            <a:endParaRPr kumimoji="1" lang="ja-JP" altLang="en-US" dirty="0">
              <a:latin typeface="Calibri" panose="020F0502020204030204" pitchFamily="34" charset="0"/>
              <a:cs typeface="Calibri" panose="020F0502020204030204" pitchFamily="34" charset="0"/>
            </a:endParaRPr>
          </a:p>
        </p:txBody>
      </p:sp>
      <p:sp>
        <p:nvSpPr>
          <p:cNvPr id="9" name="正方形/長方形 8">
            <a:extLst>
              <a:ext uri="{FF2B5EF4-FFF2-40B4-BE49-F238E27FC236}">
                <a16:creationId xmlns:a16="http://schemas.microsoft.com/office/drawing/2014/main" id="{7328BE98-B61E-D4DB-1AC8-A2A29C53DA24}"/>
              </a:ext>
            </a:extLst>
          </p:cNvPr>
          <p:cNvSpPr/>
          <p:nvPr/>
        </p:nvSpPr>
        <p:spPr>
          <a:xfrm>
            <a:off x="6113584" y="914400"/>
            <a:ext cx="750277" cy="45549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HSS</a:t>
            </a:r>
            <a:endParaRPr kumimoji="1" lang="ja-JP" altLang="en-US" dirty="0">
              <a:latin typeface="Calibri" panose="020F0502020204030204" pitchFamily="34" charset="0"/>
              <a:cs typeface="Calibri" panose="020F0502020204030204" pitchFamily="34" charset="0"/>
            </a:endParaRPr>
          </a:p>
        </p:txBody>
      </p:sp>
      <p:sp>
        <p:nvSpPr>
          <p:cNvPr id="10" name="正方形/長方形 9">
            <a:extLst>
              <a:ext uri="{FF2B5EF4-FFF2-40B4-BE49-F238E27FC236}">
                <a16:creationId xmlns:a16="http://schemas.microsoft.com/office/drawing/2014/main" id="{CCF45DF2-71C6-5A56-3E0F-284AD264D83F}"/>
              </a:ext>
            </a:extLst>
          </p:cNvPr>
          <p:cNvSpPr/>
          <p:nvPr/>
        </p:nvSpPr>
        <p:spPr>
          <a:xfrm>
            <a:off x="7801707" y="914400"/>
            <a:ext cx="902676" cy="45549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S-GW</a:t>
            </a:r>
            <a:endParaRPr kumimoji="1" lang="ja-JP" altLang="en-US" dirty="0">
              <a:latin typeface="Calibri" panose="020F0502020204030204" pitchFamily="34" charset="0"/>
              <a:cs typeface="Calibri" panose="020F0502020204030204" pitchFamily="34" charset="0"/>
            </a:endParaRPr>
          </a:p>
        </p:txBody>
      </p:sp>
      <p:sp>
        <p:nvSpPr>
          <p:cNvPr id="11" name="正方形/長方形 10">
            <a:extLst>
              <a:ext uri="{FF2B5EF4-FFF2-40B4-BE49-F238E27FC236}">
                <a16:creationId xmlns:a16="http://schemas.microsoft.com/office/drawing/2014/main" id="{7F23E1FD-7AC1-162B-52C8-537A3CC7A364}"/>
              </a:ext>
            </a:extLst>
          </p:cNvPr>
          <p:cNvSpPr/>
          <p:nvPr/>
        </p:nvSpPr>
        <p:spPr>
          <a:xfrm>
            <a:off x="9864969" y="914400"/>
            <a:ext cx="902676" cy="45549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P-GW</a:t>
            </a:r>
            <a:endParaRPr kumimoji="1" lang="ja-JP" altLang="en-US" dirty="0">
              <a:latin typeface="Calibri" panose="020F0502020204030204" pitchFamily="34" charset="0"/>
              <a:cs typeface="Calibri" panose="020F0502020204030204" pitchFamily="34" charset="0"/>
            </a:endParaRPr>
          </a:p>
        </p:txBody>
      </p:sp>
      <p:sp>
        <p:nvSpPr>
          <p:cNvPr id="12" name="正方形/長方形 11">
            <a:extLst>
              <a:ext uri="{FF2B5EF4-FFF2-40B4-BE49-F238E27FC236}">
                <a16:creationId xmlns:a16="http://schemas.microsoft.com/office/drawing/2014/main" id="{081E578B-AD7A-AFAE-7FB8-F266F88F43B8}"/>
              </a:ext>
            </a:extLst>
          </p:cNvPr>
          <p:cNvSpPr/>
          <p:nvPr/>
        </p:nvSpPr>
        <p:spPr>
          <a:xfrm>
            <a:off x="8833338" y="914400"/>
            <a:ext cx="902676" cy="45549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PCRF</a:t>
            </a:r>
            <a:endParaRPr kumimoji="1" lang="ja-JP" altLang="en-US" dirty="0">
              <a:latin typeface="Calibri" panose="020F0502020204030204" pitchFamily="34" charset="0"/>
              <a:cs typeface="Calibri" panose="020F0502020204030204" pitchFamily="34" charset="0"/>
            </a:endParaRPr>
          </a:p>
        </p:txBody>
      </p:sp>
      <p:sp>
        <p:nvSpPr>
          <p:cNvPr id="15" name="正方形/長方形 14">
            <a:extLst>
              <a:ext uri="{FF2B5EF4-FFF2-40B4-BE49-F238E27FC236}">
                <a16:creationId xmlns:a16="http://schemas.microsoft.com/office/drawing/2014/main" id="{8F9AB221-3CAB-D607-36F1-0369D8150F6D}"/>
              </a:ext>
            </a:extLst>
          </p:cNvPr>
          <p:cNvSpPr/>
          <p:nvPr/>
        </p:nvSpPr>
        <p:spPr>
          <a:xfrm>
            <a:off x="11066585" y="914400"/>
            <a:ext cx="750277" cy="4554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latin typeface="Calibri" panose="020F0502020204030204" pitchFamily="34" charset="0"/>
                <a:ea typeface="Calibri" panose="020F0502020204030204" pitchFamily="34" charset="0"/>
                <a:cs typeface="Calibri" panose="020F0502020204030204" pitchFamily="34" charset="0"/>
              </a:rPr>
              <a:t>PDN</a:t>
            </a:r>
            <a:endParaRPr kumimoji="1" lang="ja-JP" altLang="en-US" dirty="0">
              <a:latin typeface="Calibri" panose="020F0502020204030204" pitchFamily="34" charset="0"/>
              <a:cs typeface="Calibri" panose="020F0502020204030204" pitchFamily="34" charset="0"/>
            </a:endParaRPr>
          </a:p>
        </p:txBody>
      </p:sp>
      <p:cxnSp>
        <p:nvCxnSpPr>
          <p:cNvPr id="17" name="直線コネクタ 16">
            <a:extLst>
              <a:ext uri="{FF2B5EF4-FFF2-40B4-BE49-F238E27FC236}">
                <a16:creationId xmlns:a16="http://schemas.microsoft.com/office/drawing/2014/main" id="{1E00D00F-E5AA-0785-D902-DC4BA7A77BB8}"/>
              </a:ext>
            </a:extLst>
          </p:cNvPr>
          <p:cNvCxnSpPr>
            <a:stCxn id="3" idx="2"/>
          </p:cNvCxnSpPr>
          <p:nvPr/>
        </p:nvCxnSpPr>
        <p:spPr>
          <a:xfrm flipH="1">
            <a:off x="750276"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328F429-625E-3A4F-C44E-A5A5932A6A30}"/>
              </a:ext>
            </a:extLst>
          </p:cNvPr>
          <p:cNvCxnSpPr/>
          <p:nvPr/>
        </p:nvCxnSpPr>
        <p:spPr>
          <a:xfrm flipH="1">
            <a:off x="2649415"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958D0D4-F043-6095-E777-69F0A756D59C}"/>
              </a:ext>
            </a:extLst>
          </p:cNvPr>
          <p:cNvCxnSpPr/>
          <p:nvPr/>
        </p:nvCxnSpPr>
        <p:spPr>
          <a:xfrm flipH="1">
            <a:off x="4639406"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0542D8C-7647-8410-E7C4-EE2CEF0B3559}"/>
              </a:ext>
            </a:extLst>
          </p:cNvPr>
          <p:cNvCxnSpPr>
            <a:cxnSpLocks/>
          </p:cNvCxnSpPr>
          <p:nvPr/>
        </p:nvCxnSpPr>
        <p:spPr>
          <a:xfrm>
            <a:off x="6488722" y="1369890"/>
            <a:ext cx="0" cy="1716210"/>
          </a:xfrm>
          <a:prstGeom prst="line">
            <a:avLst/>
          </a:prstGeom>
          <a:ln>
            <a:gradFill>
              <a:gsLst>
                <a:gs pos="0">
                  <a:schemeClr val="tx1"/>
                </a:gs>
                <a:gs pos="85000">
                  <a:schemeClr val="tx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2C8B279-7EA5-694B-B4CE-E30C4617369D}"/>
              </a:ext>
            </a:extLst>
          </p:cNvPr>
          <p:cNvCxnSpPr/>
          <p:nvPr/>
        </p:nvCxnSpPr>
        <p:spPr>
          <a:xfrm flipH="1">
            <a:off x="8247182"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8E88875-4B6E-EB77-90B2-419F18F1627E}"/>
              </a:ext>
            </a:extLst>
          </p:cNvPr>
          <p:cNvCxnSpPr/>
          <p:nvPr/>
        </p:nvCxnSpPr>
        <p:spPr>
          <a:xfrm flipH="1">
            <a:off x="9284675"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6ED5DD0-74CA-7DDC-3133-F8811CE8706F}"/>
              </a:ext>
            </a:extLst>
          </p:cNvPr>
          <p:cNvCxnSpPr/>
          <p:nvPr/>
        </p:nvCxnSpPr>
        <p:spPr>
          <a:xfrm flipH="1">
            <a:off x="10316305"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97B8EF7-69B1-0B54-0D71-FF48D30180F0}"/>
              </a:ext>
            </a:extLst>
          </p:cNvPr>
          <p:cNvCxnSpPr/>
          <p:nvPr/>
        </p:nvCxnSpPr>
        <p:spPr>
          <a:xfrm flipH="1">
            <a:off x="11441723" y="1369890"/>
            <a:ext cx="1" cy="520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6FB0510-BC96-D19F-8415-7A5ED7B98F13}"/>
              </a:ext>
            </a:extLst>
          </p:cNvPr>
          <p:cNvCxnSpPr/>
          <p:nvPr/>
        </p:nvCxnSpPr>
        <p:spPr>
          <a:xfrm>
            <a:off x="750276" y="1641231"/>
            <a:ext cx="3889130"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DDAC829-3C95-D9A9-6E9B-2E57290F1528}"/>
              </a:ext>
            </a:extLst>
          </p:cNvPr>
          <p:cNvSpPr txBox="1"/>
          <p:nvPr/>
        </p:nvSpPr>
        <p:spPr>
          <a:xfrm>
            <a:off x="684819" y="1394111"/>
            <a:ext cx="1441420" cy="307777"/>
          </a:xfrm>
          <a:prstGeom prst="rect">
            <a:avLst/>
          </a:prstGeom>
          <a:noFill/>
        </p:spPr>
        <p:txBody>
          <a:bodyPr wrap="none" rtlCol="0">
            <a:spAutoFit/>
          </a:bodyPr>
          <a:lstStyle/>
          <a:p>
            <a:r>
              <a:rPr kumimoji="1" lang="ja-JP" altLang="en-US" sz="1400" dirty="0"/>
              <a:t>①アタッチ要求</a:t>
            </a:r>
          </a:p>
        </p:txBody>
      </p:sp>
      <p:sp>
        <p:nvSpPr>
          <p:cNvPr id="5" name="四角形: 角を丸くする 4">
            <a:extLst>
              <a:ext uri="{FF2B5EF4-FFF2-40B4-BE49-F238E27FC236}">
                <a16:creationId xmlns:a16="http://schemas.microsoft.com/office/drawing/2014/main" id="{9AE3829F-B8E8-A19E-14B3-BD1DF5352D1B}"/>
              </a:ext>
            </a:extLst>
          </p:cNvPr>
          <p:cNvSpPr/>
          <p:nvPr/>
        </p:nvSpPr>
        <p:spPr>
          <a:xfrm>
            <a:off x="685318" y="1863970"/>
            <a:ext cx="5891320" cy="2584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t>②認証</a:t>
            </a:r>
          </a:p>
        </p:txBody>
      </p:sp>
      <p:cxnSp>
        <p:nvCxnSpPr>
          <p:cNvPr id="8" name="直線矢印コネクタ 7">
            <a:extLst>
              <a:ext uri="{FF2B5EF4-FFF2-40B4-BE49-F238E27FC236}">
                <a16:creationId xmlns:a16="http://schemas.microsoft.com/office/drawing/2014/main" id="{D541FCBF-227C-E69C-FF6F-615CCDA277B4}"/>
              </a:ext>
            </a:extLst>
          </p:cNvPr>
          <p:cNvCxnSpPr/>
          <p:nvPr/>
        </p:nvCxnSpPr>
        <p:spPr>
          <a:xfrm>
            <a:off x="4639406" y="2508738"/>
            <a:ext cx="1849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D161E21-C4DA-37F9-628E-E52C732CF22E}"/>
              </a:ext>
            </a:extLst>
          </p:cNvPr>
          <p:cNvSpPr txBox="1"/>
          <p:nvPr/>
        </p:nvSpPr>
        <p:spPr>
          <a:xfrm>
            <a:off x="4573100" y="2266824"/>
            <a:ext cx="1441420" cy="307777"/>
          </a:xfrm>
          <a:prstGeom prst="rect">
            <a:avLst/>
          </a:prstGeom>
          <a:noFill/>
        </p:spPr>
        <p:txBody>
          <a:bodyPr wrap="none" rtlCol="0">
            <a:spAutoFit/>
          </a:bodyPr>
          <a:lstStyle/>
          <a:p>
            <a:r>
              <a:rPr kumimoji="1" lang="ja-JP" altLang="en-US" sz="1400" dirty="0"/>
              <a:t>③位置登録要求</a:t>
            </a:r>
          </a:p>
        </p:txBody>
      </p:sp>
      <p:cxnSp>
        <p:nvCxnSpPr>
          <p:cNvPr id="6" name="直線矢印コネクタ 5">
            <a:extLst>
              <a:ext uri="{FF2B5EF4-FFF2-40B4-BE49-F238E27FC236}">
                <a16:creationId xmlns:a16="http://schemas.microsoft.com/office/drawing/2014/main" id="{CEF8EAB2-AA5B-FAC1-DF58-D908BF0A4FFD}"/>
              </a:ext>
            </a:extLst>
          </p:cNvPr>
          <p:cNvCxnSpPr>
            <a:cxnSpLocks/>
          </p:cNvCxnSpPr>
          <p:nvPr/>
        </p:nvCxnSpPr>
        <p:spPr>
          <a:xfrm flipH="1">
            <a:off x="4639161" y="2826972"/>
            <a:ext cx="1849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6767E60-E16F-F2D5-E2A8-08F648BCF984}"/>
              </a:ext>
            </a:extLst>
          </p:cNvPr>
          <p:cNvSpPr txBox="1"/>
          <p:nvPr/>
        </p:nvSpPr>
        <p:spPr>
          <a:xfrm>
            <a:off x="5135634" y="2585058"/>
            <a:ext cx="1441420" cy="307777"/>
          </a:xfrm>
          <a:prstGeom prst="rect">
            <a:avLst/>
          </a:prstGeom>
          <a:noFill/>
        </p:spPr>
        <p:txBody>
          <a:bodyPr wrap="none" rtlCol="0">
            <a:spAutoFit/>
          </a:bodyPr>
          <a:lstStyle/>
          <a:p>
            <a:r>
              <a:rPr lang="ja-JP" altLang="en-US" sz="1400" dirty="0"/>
              <a:t>④</a:t>
            </a:r>
            <a:r>
              <a:rPr kumimoji="1" lang="ja-JP" altLang="en-US" sz="1400" dirty="0"/>
              <a:t>位置登録応答</a:t>
            </a:r>
          </a:p>
        </p:txBody>
      </p:sp>
      <p:cxnSp>
        <p:nvCxnSpPr>
          <p:cNvPr id="21" name="直線矢印コネクタ 20">
            <a:extLst>
              <a:ext uri="{FF2B5EF4-FFF2-40B4-BE49-F238E27FC236}">
                <a16:creationId xmlns:a16="http://schemas.microsoft.com/office/drawing/2014/main" id="{72FDBD05-6693-B289-58C3-438C67FDE31E}"/>
              </a:ext>
            </a:extLst>
          </p:cNvPr>
          <p:cNvCxnSpPr/>
          <p:nvPr/>
        </p:nvCxnSpPr>
        <p:spPr>
          <a:xfrm>
            <a:off x="4639406" y="3133725"/>
            <a:ext cx="3607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9FC1B0F-EBEB-EE0D-8930-FF9105431D51}"/>
              </a:ext>
            </a:extLst>
          </p:cNvPr>
          <p:cNvSpPr txBox="1"/>
          <p:nvPr/>
        </p:nvSpPr>
        <p:spPr>
          <a:xfrm>
            <a:off x="4573100" y="2889603"/>
            <a:ext cx="1620957" cy="307777"/>
          </a:xfrm>
          <a:prstGeom prst="rect">
            <a:avLst/>
          </a:prstGeom>
          <a:noFill/>
        </p:spPr>
        <p:txBody>
          <a:bodyPr wrap="none" rtlCol="0">
            <a:spAutoFit/>
          </a:bodyPr>
          <a:lstStyle/>
          <a:p>
            <a:r>
              <a:rPr kumimoji="1" lang="ja-JP" altLang="en-US" sz="1400" dirty="0"/>
              <a:t>⑤ベアラ設定要求</a:t>
            </a:r>
          </a:p>
        </p:txBody>
      </p:sp>
      <p:sp>
        <p:nvSpPr>
          <p:cNvPr id="23" name="四角形: 角を丸くする 22">
            <a:extLst>
              <a:ext uri="{FF2B5EF4-FFF2-40B4-BE49-F238E27FC236}">
                <a16:creationId xmlns:a16="http://schemas.microsoft.com/office/drawing/2014/main" id="{4D45270F-8042-676F-0C66-1186D374F32C}"/>
              </a:ext>
            </a:extLst>
          </p:cNvPr>
          <p:cNvSpPr/>
          <p:nvPr/>
        </p:nvSpPr>
        <p:spPr>
          <a:xfrm>
            <a:off x="8153567" y="3247801"/>
            <a:ext cx="3400170" cy="2536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⑥ベアラ設定処理</a:t>
            </a:r>
          </a:p>
        </p:txBody>
      </p:sp>
      <p:cxnSp>
        <p:nvCxnSpPr>
          <p:cNvPr id="25" name="直線矢印コネクタ 24">
            <a:extLst>
              <a:ext uri="{FF2B5EF4-FFF2-40B4-BE49-F238E27FC236}">
                <a16:creationId xmlns:a16="http://schemas.microsoft.com/office/drawing/2014/main" id="{4EC7571E-130E-F55D-CCFE-A598190DDD34}"/>
              </a:ext>
            </a:extLst>
          </p:cNvPr>
          <p:cNvCxnSpPr/>
          <p:nvPr/>
        </p:nvCxnSpPr>
        <p:spPr>
          <a:xfrm flipH="1">
            <a:off x="4639406" y="3767138"/>
            <a:ext cx="3607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4A2BE9D-3D6E-4F77-2318-2D2F0E37B8E1}"/>
              </a:ext>
            </a:extLst>
          </p:cNvPr>
          <p:cNvSpPr txBox="1"/>
          <p:nvPr/>
        </p:nvSpPr>
        <p:spPr>
          <a:xfrm>
            <a:off x="6625216" y="3522246"/>
            <a:ext cx="1620957" cy="307777"/>
          </a:xfrm>
          <a:prstGeom prst="rect">
            <a:avLst/>
          </a:prstGeom>
          <a:noFill/>
        </p:spPr>
        <p:txBody>
          <a:bodyPr wrap="none" rtlCol="0">
            <a:spAutoFit/>
          </a:bodyPr>
          <a:lstStyle/>
          <a:p>
            <a:r>
              <a:rPr kumimoji="1" lang="ja-JP" altLang="en-US" sz="1400" dirty="0"/>
              <a:t>⑦ベアラ設定応答</a:t>
            </a:r>
          </a:p>
        </p:txBody>
      </p:sp>
      <p:cxnSp>
        <p:nvCxnSpPr>
          <p:cNvPr id="42" name="直線矢印コネクタ 41">
            <a:extLst>
              <a:ext uri="{FF2B5EF4-FFF2-40B4-BE49-F238E27FC236}">
                <a16:creationId xmlns:a16="http://schemas.microsoft.com/office/drawing/2014/main" id="{F056A8F8-24A3-A2DC-A0A8-B45A7F4C1359}"/>
              </a:ext>
            </a:extLst>
          </p:cNvPr>
          <p:cNvCxnSpPr/>
          <p:nvPr/>
        </p:nvCxnSpPr>
        <p:spPr>
          <a:xfrm flipH="1">
            <a:off x="2649415" y="3837940"/>
            <a:ext cx="1989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E6DD303-2F73-BFE6-8308-B5C971B5D4ED}"/>
              </a:ext>
            </a:extLst>
          </p:cNvPr>
          <p:cNvCxnSpPr/>
          <p:nvPr/>
        </p:nvCxnSpPr>
        <p:spPr>
          <a:xfrm flipH="1">
            <a:off x="750276" y="3930650"/>
            <a:ext cx="1899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0C7ECEB-B500-7B7D-E113-0C68A9C82DCB}"/>
              </a:ext>
            </a:extLst>
          </p:cNvPr>
          <p:cNvSpPr txBox="1"/>
          <p:nvPr/>
        </p:nvSpPr>
        <p:spPr>
          <a:xfrm>
            <a:off x="2635559" y="3587451"/>
            <a:ext cx="1980029" cy="307777"/>
          </a:xfrm>
          <a:prstGeom prst="rect">
            <a:avLst/>
          </a:prstGeom>
          <a:noFill/>
        </p:spPr>
        <p:txBody>
          <a:bodyPr wrap="none" rtlCol="0">
            <a:spAutoFit/>
          </a:bodyPr>
          <a:lstStyle/>
          <a:p>
            <a:r>
              <a:rPr kumimoji="1" lang="ja-JP" altLang="en-US" sz="1400" dirty="0"/>
              <a:t>⑧無線ベアラ設定要求</a:t>
            </a:r>
          </a:p>
        </p:txBody>
      </p:sp>
      <p:sp>
        <p:nvSpPr>
          <p:cNvPr id="46" name="テキスト ボックス 45">
            <a:extLst>
              <a:ext uri="{FF2B5EF4-FFF2-40B4-BE49-F238E27FC236}">
                <a16:creationId xmlns:a16="http://schemas.microsoft.com/office/drawing/2014/main" id="{2FD1BC89-D1AB-6938-C69B-34804A8A8B7F}"/>
              </a:ext>
            </a:extLst>
          </p:cNvPr>
          <p:cNvSpPr txBox="1"/>
          <p:nvPr/>
        </p:nvSpPr>
        <p:spPr>
          <a:xfrm>
            <a:off x="735597" y="3686932"/>
            <a:ext cx="1980029" cy="307777"/>
          </a:xfrm>
          <a:prstGeom prst="rect">
            <a:avLst/>
          </a:prstGeom>
          <a:noFill/>
        </p:spPr>
        <p:txBody>
          <a:bodyPr wrap="none" rtlCol="0">
            <a:spAutoFit/>
          </a:bodyPr>
          <a:lstStyle/>
          <a:p>
            <a:r>
              <a:rPr kumimoji="1" lang="ja-JP" altLang="en-US" sz="1400" dirty="0"/>
              <a:t>⑨無線ベアラ設定要求</a:t>
            </a:r>
          </a:p>
        </p:txBody>
      </p:sp>
      <p:sp>
        <p:nvSpPr>
          <p:cNvPr id="47" name="テキスト ボックス 46">
            <a:extLst>
              <a:ext uri="{FF2B5EF4-FFF2-40B4-BE49-F238E27FC236}">
                <a16:creationId xmlns:a16="http://schemas.microsoft.com/office/drawing/2014/main" id="{BE9A3595-A3E2-4E28-2A99-84DB7EDB58AE}"/>
              </a:ext>
            </a:extLst>
          </p:cNvPr>
          <p:cNvSpPr txBox="1"/>
          <p:nvPr/>
        </p:nvSpPr>
        <p:spPr>
          <a:xfrm>
            <a:off x="928352" y="3913357"/>
            <a:ext cx="1579278" cy="307777"/>
          </a:xfrm>
          <a:prstGeom prst="rect">
            <a:avLst/>
          </a:prstGeom>
          <a:noFill/>
        </p:spPr>
        <p:txBody>
          <a:bodyPr wrap="none" rtlCol="0">
            <a:spAutoFit/>
          </a:bodyPr>
          <a:lstStyle/>
          <a:p>
            <a:r>
              <a:rPr kumimoji="1" lang="en-US" altLang="ja-JP" sz="1400" dirty="0"/>
              <a:t>(</a:t>
            </a:r>
            <a:r>
              <a:rPr kumimoji="1" lang="ja-JP" altLang="en-US" sz="1400" dirty="0"/>
              <a:t>アタッチ受入れ</a:t>
            </a:r>
            <a:r>
              <a:rPr kumimoji="1" lang="en-US" altLang="ja-JP" sz="1400" dirty="0"/>
              <a:t>)</a:t>
            </a:r>
            <a:endParaRPr kumimoji="1" lang="ja-JP" altLang="en-US" sz="1400" dirty="0"/>
          </a:p>
        </p:txBody>
      </p:sp>
      <p:sp>
        <p:nvSpPr>
          <p:cNvPr id="48" name="テキスト ボックス 47">
            <a:extLst>
              <a:ext uri="{FF2B5EF4-FFF2-40B4-BE49-F238E27FC236}">
                <a16:creationId xmlns:a16="http://schemas.microsoft.com/office/drawing/2014/main" id="{61493AA0-0BDE-CA62-C172-A7702FC74ECA}"/>
              </a:ext>
            </a:extLst>
          </p:cNvPr>
          <p:cNvSpPr txBox="1"/>
          <p:nvPr/>
        </p:nvSpPr>
        <p:spPr>
          <a:xfrm>
            <a:off x="2872559" y="3819379"/>
            <a:ext cx="1579278" cy="307777"/>
          </a:xfrm>
          <a:prstGeom prst="rect">
            <a:avLst/>
          </a:prstGeom>
          <a:noFill/>
        </p:spPr>
        <p:txBody>
          <a:bodyPr wrap="none" rtlCol="0">
            <a:spAutoFit/>
          </a:bodyPr>
          <a:lstStyle/>
          <a:p>
            <a:r>
              <a:rPr kumimoji="1" lang="en-US" altLang="ja-JP" sz="1400" dirty="0"/>
              <a:t>(</a:t>
            </a:r>
            <a:r>
              <a:rPr kumimoji="1" lang="ja-JP" altLang="en-US" sz="1400" dirty="0"/>
              <a:t>アタッチ受入れ</a:t>
            </a:r>
            <a:r>
              <a:rPr kumimoji="1" lang="en-US" altLang="ja-JP" sz="1400" dirty="0"/>
              <a:t>)</a:t>
            </a:r>
            <a:endParaRPr kumimoji="1" lang="ja-JP" altLang="en-US" sz="1400" dirty="0"/>
          </a:p>
        </p:txBody>
      </p:sp>
      <p:cxnSp>
        <p:nvCxnSpPr>
          <p:cNvPr id="50" name="直線矢印コネクタ 49">
            <a:extLst>
              <a:ext uri="{FF2B5EF4-FFF2-40B4-BE49-F238E27FC236}">
                <a16:creationId xmlns:a16="http://schemas.microsoft.com/office/drawing/2014/main" id="{ECCF44C4-0B3F-15CE-C5BC-35FDAFB47F78}"/>
              </a:ext>
            </a:extLst>
          </p:cNvPr>
          <p:cNvCxnSpPr/>
          <p:nvPr/>
        </p:nvCxnSpPr>
        <p:spPr>
          <a:xfrm>
            <a:off x="750276" y="4464050"/>
            <a:ext cx="1899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A0002E40-725F-B475-3D3A-63D87528DEB3}"/>
              </a:ext>
            </a:extLst>
          </p:cNvPr>
          <p:cNvSpPr txBox="1"/>
          <p:nvPr/>
        </p:nvSpPr>
        <p:spPr>
          <a:xfrm>
            <a:off x="722677" y="4211927"/>
            <a:ext cx="1980029" cy="307777"/>
          </a:xfrm>
          <a:prstGeom prst="rect">
            <a:avLst/>
          </a:prstGeom>
          <a:noFill/>
        </p:spPr>
        <p:txBody>
          <a:bodyPr wrap="none" rtlCol="0">
            <a:spAutoFit/>
          </a:bodyPr>
          <a:lstStyle/>
          <a:p>
            <a:r>
              <a:rPr lang="ja-JP" altLang="en-US" sz="1400" dirty="0"/>
              <a:t>⑩</a:t>
            </a:r>
            <a:r>
              <a:rPr kumimoji="1" lang="ja-JP" altLang="en-US" sz="1400" dirty="0"/>
              <a:t>無線ベアラ設定応答</a:t>
            </a:r>
          </a:p>
        </p:txBody>
      </p:sp>
      <p:cxnSp>
        <p:nvCxnSpPr>
          <p:cNvPr id="20" name="直線矢印コネクタ 19">
            <a:extLst>
              <a:ext uri="{FF2B5EF4-FFF2-40B4-BE49-F238E27FC236}">
                <a16:creationId xmlns:a16="http://schemas.microsoft.com/office/drawing/2014/main" id="{AC103A38-E357-5715-3F11-5C594FF244AC}"/>
              </a:ext>
            </a:extLst>
          </p:cNvPr>
          <p:cNvCxnSpPr/>
          <p:nvPr/>
        </p:nvCxnSpPr>
        <p:spPr>
          <a:xfrm>
            <a:off x="2649415" y="4595813"/>
            <a:ext cx="1989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384C28B-FFD1-87E7-4044-FF920F65F916}"/>
              </a:ext>
            </a:extLst>
          </p:cNvPr>
          <p:cNvSpPr txBox="1"/>
          <p:nvPr/>
        </p:nvSpPr>
        <p:spPr>
          <a:xfrm>
            <a:off x="2655527" y="4345374"/>
            <a:ext cx="1980029" cy="307777"/>
          </a:xfrm>
          <a:prstGeom prst="rect">
            <a:avLst/>
          </a:prstGeom>
          <a:noFill/>
        </p:spPr>
        <p:txBody>
          <a:bodyPr wrap="none" rtlCol="0">
            <a:spAutoFit/>
          </a:bodyPr>
          <a:lstStyle/>
          <a:p>
            <a:r>
              <a:rPr lang="ja-JP" altLang="en-US" sz="1400" dirty="0"/>
              <a:t>⑪</a:t>
            </a:r>
            <a:r>
              <a:rPr kumimoji="1" lang="ja-JP" altLang="en-US" sz="1400" dirty="0"/>
              <a:t>無線ベアラ設定応答</a:t>
            </a:r>
          </a:p>
        </p:txBody>
      </p:sp>
      <p:cxnSp>
        <p:nvCxnSpPr>
          <p:cNvPr id="37" name="直線矢印コネクタ 36">
            <a:extLst>
              <a:ext uri="{FF2B5EF4-FFF2-40B4-BE49-F238E27FC236}">
                <a16:creationId xmlns:a16="http://schemas.microsoft.com/office/drawing/2014/main" id="{EF78866E-E235-E165-00A7-B7093559C9BE}"/>
              </a:ext>
            </a:extLst>
          </p:cNvPr>
          <p:cNvCxnSpPr/>
          <p:nvPr/>
        </p:nvCxnSpPr>
        <p:spPr>
          <a:xfrm>
            <a:off x="750276" y="4889496"/>
            <a:ext cx="3885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F4A94BEC-BB32-2073-2513-8410AB486DDC}"/>
              </a:ext>
            </a:extLst>
          </p:cNvPr>
          <p:cNvSpPr txBox="1"/>
          <p:nvPr/>
        </p:nvSpPr>
        <p:spPr>
          <a:xfrm>
            <a:off x="722677" y="4643467"/>
            <a:ext cx="1441420" cy="307777"/>
          </a:xfrm>
          <a:prstGeom prst="rect">
            <a:avLst/>
          </a:prstGeom>
          <a:noFill/>
        </p:spPr>
        <p:txBody>
          <a:bodyPr wrap="none" rtlCol="0">
            <a:spAutoFit/>
          </a:bodyPr>
          <a:lstStyle/>
          <a:p>
            <a:r>
              <a:rPr lang="ja-JP" altLang="en-US" sz="1400" dirty="0"/>
              <a:t>⑫アタッチ完了</a:t>
            </a:r>
            <a:endParaRPr kumimoji="1" lang="ja-JP" altLang="en-US" sz="1400" dirty="0"/>
          </a:p>
        </p:txBody>
      </p:sp>
      <p:cxnSp>
        <p:nvCxnSpPr>
          <p:cNvPr id="64" name="直線矢印コネクタ 63">
            <a:extLst>
              <a:ext uri="{FF2B5EF4-FFF2-40B4-BE49-F238E27FC236}">
                <a16:creationId xmlns:a16="http://schemas.microsoft.com/office/drawing/2014/main" id="{FD8B98BC-ECC4-3227-5BA9-67001F061E52}"/>
              </a:ext>
            </a:extLst>
          </p:cNvPr>
          <p:cNvCxnSpPr/>
          <p:nvPr/>
        </p:nvCxnSpPr>
        <p:spPr>
          <a:xfrm>
            <a:off x="750276" y="5295900"/>
            <a:ext cx="1069144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a:extLst>
              <a:ext uri="{FF2B5EF4-FFF2-40B4-BE49-F238E27FC236}">
                <a16:creationId xmlns:a16="http://schemas.microsoft.com/office/drawing/2014/main" id="{0F756875-DF0F-0E8A-9A8E-D47B198DC8DE}"/>
              </a:ext>
            </a:extLst>
          </p:cNvPr>
          <p:cNvCxnSpPr/>
          <p:nvPr/>
        </p:nvCxnSpPr>
        <p:spPr>
          <a:xfrm>
            <a:off x="4640676" y="5570176"/>
            <a:ext cx="3607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BD35F3D5-9CA6-EB1A-CDFC-F54CEEA9A72A}"/>
              </a:ext>
            </a:extLst>
          </p:cNvPr>
          <p:cNvSpPr txBox="1"/>
          <p:nvPr/>
        </p:nvSpPr>
        <p:spPr>
          <a:xfrm>
            <a:off x="4574370" y="5326054"/>
            <a:ext cx="1620957" cy="307777"/>
          </a:xfrm>
          <a:prstGeom prst="rect">
            <a:avLst/>
          </a:prstGeom>
          <a:noFill/>
        </p:spPr>
        <p:txBody>
          <a:bodyPr wrap="none" rtlCol="0">
            <a:spAutoFit/>
          </a:bodyPr>
          <a:lstStyle/>
          <a:p>
            <a:r>
              <a:rPr kumimoji="1" lang="ja-JP" altLang="en-US" sz="1400" dirty="0"/>
              <a:t>⑬ベアラ更新要求</a:t>
            </a:r>
          </a:p>
        </p:txBody>
      </p:sp>
      <p:sp>
        <p:nvSpPr>
          <p:cNvPr id="67" name="四角形: 角を丸くする 66">
            <a:extLst>
              <a:ext uri="{FF2B5EF4-FFF2-40B4-BE49-F238E27FC236}">
                <a16:creationId xmlns:a16="http://schemas.microsoft.com/office/drawing/2014/main" id="{04898612-4671-4834-EF72-EF55675CE3D4}"/>
              </a:ext>
            </a:extLst>
          </p:cNvPr>
          <p:cNvSpPr/>
          <p:nvPr/>
        </p:nvSpPr>
        <p:spPr>
          <a:xfrm>
            <a:off x="8153567" y="5684736"/>
            <a:ext cx="2285831" cy="2536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⑭ベアラ更新処理</a:t>
            </a:r>
          </a:p>
        </p:txBody>
      </p:sp>
      <p:cxnSp>
        <p:nvCxnSpPr>
          <p:cNvPr id="68" name="直線矢印コネクタ 67">
            <a:extLst>
              <a:ext uri="{FF2B5EF4-FFF2-40B4-BE49-F238E27FC236}">
                <a16:creationId xmlns:a16="http://schemas.microsoft.com/office/drawing/2014/main" id="{4A38BF42-DF26-FD02-DADA-10D9C1E34F9F}"/>
              </a:ext>
            </a:extLst>
          </p:cNvPr>
          <p:cNvCxnSpPr/>
          <p:nvPr/>
        </p:nvCxnSpPr>
        <p:spPr>
          <a:xfrm flipH="1">
            <a:off x="4646279" y="6216691"/>
            <a:ext cx="3607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51A96099-229F-6ECA-3D33-952634DF4212}"/>
              </a:ext>
            </a:extLst>
          </p:cNvPr>
          <p:cNvSpPr txBox="1"/>
          <p:nvPr/>
        </p:nvSpPr>
        <p:spPr>
          <a:xfrm>
            <a:off x="6632089" y="5971799"/>
            <a:ext cx="1620957" cy="307777"/>
          </a:xfrm>
          <a:prstGeom prst="rect">
            <a:avLst/>
          </a:prstGeom>
          <a:noFill/>
        </p:spPr>
        <p:txBody>
          <a:bodyPr wrap="none" rtlCol="0">
            <a:spAutoFit/>
          </a:bodyPr>
          <a:lstStyle/>
          <a:p>
            <a:r>
              <a:rPr kumimoji="1" lang="ja-JP" altLang="en-US" sz="1400" dirty="0"/>
              <a:t>⑮ベアラ更新応答</a:t>
            </a:r>
          </a:p>
        </p:txBody>
      </p:sp>
      <p:cxnSp>
        <p:nvCxnSpPr>
          <p:cNvPr id="70" name="直線矢印コネクタ 69">
            <a:extLst>
              <a:ext uri="{FF2B5EF4-FFF2-40B4-BE49-F238E27FC236}">
                <a16:creationId xmlns:a16="http://schemas.microsoft.com/office/drawing/2014/main" id="{3ED5AAA7-993D-E858-0526-99BF9BB0EA09}"/>
              </a:ext>
            </a:extLst>
          </p:cNvPr>
          <p:cNvCxnSpPr>
            <a:cxnSpLocks/>
          </p:cNvCxnSpPr>
          <p:nvPr/>
        </p:nvCxnSpPr>
        <p:spPr>
          <a:xfrm flipH="1">
            <a:off x="741727" y="6410325"/>
            <a:ext cx="1069144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1" name="テキスト ボックス 70">
            <a:extLst>
              <a:ext uri="{FF2B5EF4-FFF2-40B4-BE49-F238E27FC236}">
                <a16:creationId xmlns:a16="http://schemas.microsoft.com/office/drawing/2014/main" id="{3C11F523-B565-ED32-A31D-9939BC3F0D00}"/>
              </a:ext>
            </a:extLst>
          </p:cNvPr>
          <p:cNvSpPr txBox="1"/>
          <p:nvPr/>
        </p:nvSpPr>
        <p:spPr>
          <a:xfrm>
            <a:off x="713152" y="5043762"/>
            <a:ext cx="1082348" cy="307777"/>
          </a:xfrm>
          <a:prstGeom prst="rect">
            <a:avLst/>
          </a:prstGeom>
          <a:noFill/>
        </p:spPr>
        <p:txBody>
          <a:bodyPr wrap="none" rtlCol="0">
            <a:spAutoFit/>
          </a:bodyPr>
          <a:lstStyle/>
          <a:p>
            <a:r>
              <a:rPr lang="ja-JP" altLang="en-US" sz="1400" dirty="0"/>
              <a:t>上りデータ</a:t>
            </a:r>
            <a:endParaRPr kumimoji="1" lang="ja-JP" altLang="en-US" sz="1400" dirty="0"/>
          </a:p>
        </p:txBody>
      </p:sp>
      <p:sp>
        <p:nvSpPr>
          <p:cNvPr id="72" name="テキスト ボックス 71">
            <a:extLst>
              <a:ext uri="{FF2B5EF4-FFF2-40B4-BE49-F238E27FC236}">
                <a16:creationId xmlns:a16="http://schemas.microsoft.com/office/drawing/2014/main" id="{8C98C809-6591-4F3D-DED9-CDFF48E3AB91}"/>
              </a:ext>
            </a:extLst>
          </p:cNvPr>
          <p:cNvSpPr txBox="1"/>
          <p:nvPr/>
        </p:nvSpPr>
        <p:spPr>
          <a:xfrm>
            <a:off x="10438218" y="6130966"/>
            <a:ext cx="1082348" cy="307777"/>
          </a:xfrm>
          <a:prstGeom prst="rect">
            <a:avLst/>
          </a:prstGeom>
          <a:noFill/>
        </p:spPr>
        <p:txBody>
          <a:bodyPr wrap="none" rtlCol="0">
            <a:spAutoFit/>
          </a:bodyPr>
          <a:lstStyle/>
          <a:p>
            <a:r>
              <a:rPr lang="ja-JP" altLang="en-US" sz="1400" dirty="0"/>
              <a:t>下りデータ</a:t>
            </a:r>
            <a:endParaRPr kumimoji="1" lang="ja-JP" altLang="en-US" sz="1400" dirty="0"/>
          </a:p>
        </p:txBody>
      </p:sp>
      <p:cxnSp>
        <p:nvCxnSpPr>
          <p:cNvPr id="73" name="直線矢印コネクタ 72">
            <a:extLst>
              <a:ext uri="{FF2B5EF4-FFF2-40B4-BE49-F238E27FC236}">
                <a16:creationId xmlns:a16="http://schemas.microsoft.com/office/drawing/2014/main" id="{BF84DC2B-A5BB-F9AD-BB6C-FA5DEA850156}"/>
              </a:ext>
            </a:extLst>
          </p:cNvPr>
          <p:cNvCxnSpPr>
            <a:cxnSpLocks/>
          </p:cNvCxnSpPr>
          <p:nvPr/>
        </p:nvCxnSpPr>
        <p:spPr>
          <a:xfrm>
            <a:off x="10600332" y="607603"/>
            <a:ext cx="37192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5" name="直線矢印コネクタ 74">
            <a:extLst>
              <a:ext uri="{FF2B5EF4-FFF2-40B4-BE49-F238E27FC236}">
                <a16:creationId xmlns:a16="http://schemas.microsoft.com/office/drawing/2014/main" id="{D62F5918-AA59-EC83-DC9D-93BFCD2A88FB}"/>
              </a:ext>
            </a:extLst>
          </p:cNvPr>
          <p:cNvCxnSpPr>
            <a:cxnSpLocks/>
          </p:cNvCxnSpPr>
          <p:nvPr/>
        </p:nvCxnSpPr>
        <p:spPr>
          <a:xfrm>
            <a:off x="10600332" y="365126"/>
            <a:ext cx="3719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テキスト ボックス 77">
            <a:extLst>
              <a:ext uri="{FF2B5EF4-FFF2-40B4-BE49-F238E27FC236}">
                <a16:creationId xmlns:a16="http://schemas.microsoft.com/office/drawing/2014/main" id="{6D65362A-1E25-F449-9C8E-C8DD1B3B82D0}"/>
              </a:ext>
            </a:extLst>
          </p:cNvPr>
          <p:cNvSpPr txBox="1"/>
          <p:nvPr/>
        </p:nvSpPr>
        <p:spPr>
          <a:xfrm>
            <a:off x="10960537" y="461108"/>
            <a:ext cx="771365" cy="307777"/>
          </a:xfrm>
          <a:prstGeom prst="rect">
            <a:avLst/>
          </a:prstGeom>
          <a:noFill/>
        </p:spPr>
        <p:txBody>
          <a:bodyPr wrap="none" rtlCol="0">
            <a:spAutoFit/>
          </a:bodyPr>
          <a:lstStyle/>
          <a:p>
            <a:r>
              <a:rPr lang="en-US" altLang="ja-JP" sz="1400" dirty="0">
                <a:latin typeface="Calibri" panose="020F0502020204030204" pitchFamily="34" charset="0"/>
                <a:ea typeface="Calibri" panose="020F0502020204030204" pitchFamily="34" charset="0"/>
                <a:cs typeface="Calibri" panose="020F0502020204030204" pitchFamily="34" charset="0"/>
              </a:rPr>
              <a:t>U</a:t>
            </a:r>
            <a:r>
              <a:rPr kumimoji="1" lang="en-US" altLang="ja-JP" sz="1400" dirty="0">
                <a:latin typeface="Calibri" panose="020F0502020204030204" pitchFamily="34" charset="0"/>
                <a:ea typeface="Calibri" panose="020F0502020204030204" pitchFamily="34" charset="0"/>
                <a:cs typeface="Calibri" panose="020F0502020204030204" pitchFamily="34" charset="0"/>
              </a:rPr>
              <a:t>-Plane</a:t>
            </a:r>
            <a:endParaRPr kumimoji="1" lang="ja-JP" altLang="en-US" sz="1400" dirty="0">
              <a:latin typeface="Calibri" panose="020F0502020204030204" pitchFamily="34" charset="0"/>
              <a:cs typeface="Calibri" panose="020F0502020204030204" pitchFamily="34" charset="0"/>
            </a:endParaRPr>
          </a:p>
        </p:txBody>
      </p:sp>
      <p:sp>
        <p:nvSpPr>
          <p:cNvPr id="79" name="テキスト ボックス 78">
            <a:extLst>
              <a:ext uri="{FF2B5EF4-FFF2-40B4-BE49-F238E27FC236}">
                <a16:creationId xmlns:a16="http://schemas.microsoft.com/office/drawing/2014/main" id="{CDEC6CCA-E64D-1272-D791-FD874EE223A8}"/>
              </a:ext>
            </a:extLst>
          </p:cNvPr>
          <p:cNvSpPr txBox="1"/>
          <p:nvPr/>
        </p:nvSpPr>
        <p:spPr>
          <a:xfrm>
            <a:off x="10960537" y="212719"/>
            <a:ext cx="748923" cy="307777"/>
          </a:xfrm>
          <a:prstGeom prst="rect">
            <a:avLst/>
          </a:prstGeom>
          <a:noFill/>
        </p:spPr>
        <p:txBody>
          <a:bodyPr wrap="none" rtlCol="0">
            <a:spAutoFit/>
          </a:bodyPr>
          <a:lstStyle/>
          <a:p>
            <a:r>
              <a:rPr kumimoji="1" lang="en-US" altLang="ja-JP" sz="1400" dirty="0">
                <a:latin typeface="Calibri" panose="020F0502020204030204" pitchFamily="34" charset="0"/>
                <a:ea typeface="Calibri" panose="020F0502020204030204" pitchFamily="34" charset="0"/>
                <a:cs typeface="Calibri" panose="020F0502020204030204" pitchFamily="34" charset="0"/>
              </a:rPr>
              <a:t>C-Plane</a:t>
            </a:r>
            <a:endParaRPr kumimoji="1" lang="ja-JP"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69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animBg="1"/>
      <p:bldP spid="13" grpId="0"/>
      <p:bldP spid="14" grpId="0"/>
      <p:bldP spid="22" grpId="0"/>
      <p:bldP spid="23" grpId="0" animBg="1"/>
      <p:bldP spid="33" grpId="0"/>
      <p:bldP spid="45" grpId="0"/>
      <p:bldP spid="46" grpId="0"/>
      <p:bldP spid="47" grpId="0"/>
      <p:bldP spid="48" grpId="0"/>
      <p:bldP spid="51" grpId="0"/>
      <p:bldP spid="24" grpId="0"/>
      <p:bldP spid="38" grpId="0"/>
      <p:bldP spid="66" grpId="0"/>
      <p:bldP spid="67" grpId="0" animBg="1"/>
      <p:bldP spid="69" grpId="0"/>
      <p:bldP spid="71" grpId="0"/>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793EB-4F4D-ADCB-3CC1-8963DA401171}"/>
              </a:ext>
            </a:extLst>
          </p:cNvPr>
          <p:cNvSpPr>
            <a:spLocks noGrp="1"/>
          </p:cNvSpPr>
          <p:nvPr>
            <p:ph type="title"/>
          </p:nvPr>
        </p:nvSpPr>
        <p:spPr/>
        <p:txBody>
          <a:bodyPr/>
          <a:lstStyle/>
          <a:p>
            <a:r>
              <a:rPr kumimoji="1" lang="ja-JP" altLang="en-US" dirty="0"/>
              <a:t>スマホが通信可能になるまで</a:t>
            </a:r>
            <a:br>
              <a:rPr lang="en-US" altLang="ja-JP" dirty="0"/>
            </a:br>
            <a:r>
              <a:rPr lang="ja-JP" altLang="en-US" sz="3200" dirty="0">
                <a:solidFill>
                  <a:schemeClr val="bg1">
                    <a:lumMod val="65000"/>
                  </a:schemeClr>
                </a:solidFill>
              </a:rPr>
              <a:t>接続完了</a:t>
            </a:r>
            <a:endParaRPr kumimoji="1" lang="ja-JP" altLang="en-US" dirty="0">
              <a:solidFill>
                <a:schemeClr val="bg1">
                  <a:lumMod val="65000"/>
                </a:schemeClr>
              </a:solidFill>
            </a:endParaRPr>
          </a:p>
        </p:txBody>
      </p:sp>
      <p:sp>
        <p:nvSpPr>
          <p:cNvPr id="3" name="コンテンツ プレースホルダー 2">
            <a:extLst>
              <a:ext uri="{FF2B5EF4-FFF2-40B4-BE49-F238E27FC236}">
                <a16:creationId xmlns:a16="http://schemas.microsoft.com/office/drawing/2014/main" id="{50820326-D556-A3A1-90F0-AE1728B20DE0}"/>
              </a:ext>
            </a:extLst>
          </p:cNvPr>
          <p:cNvSpPr>
            <a:spLocks noGrp="1"/>
          </p:cNvSpPr>
          <p:nvPr>
            <p:ph idx="1"/>
          </p:nvPr>
        </p:nvSpPr>
        <p:spPr/>
        <p:txBody>
          <a:bodyPr/>
          <a:lstStyle/>
          <a:p>
            <a:pPr marL="0" indent="0">
              <a:buNone/>
            </a:pPr>
            <a:r>
              <a:rPr kumimoji="1" lang="ja-JP" altLang="en-US" b="1" dirty="0"/>
              <a:t>⑤接続完了</a:t>
            </a:r>
            <a:endParaRPr kumimoji="1" lang="en-US" altLang="ja-JP" b="1" dirty="0"/>
          </a:p>
          <a:p>
            <a:pPr marL="0" indent="0">
              <a:buNone/>
            </a:pPr>
            <a:r>
              <a:rPr lang="ja-JP" altLang="en-US" dirty="0"/>
              <a:t>　</a:t>
            </a:r>
            <a:r>
              <a:rPr lang="en-US" altLang="ja-JP" dirty="0"/>
              <a:t>UE</a:t>
            </a:r>
            <a:r>
              <a:rPr lang="ja-JP" altLang="en-US" dirty="0"/>
              <a:t>と</a:t>
            </a:r>
            <a:r>
              <a:rPr lang="en-US" altLang="ja-JP" dirty="0" err="1"/>
              <a:t>eNodeB</a:t>
            </a:r>
            <a:r>
              <a:rPr lang="ja-JP" altLang="en-US" dirty="0"/>
              <a:t>の</a:t>
            </a:r>
            <a:r>
              <a:rPr lang="en-US" altLang="ja-JP" dirty="0"/>
              <a:t>RRC</a:t>
            </a:r>
            <a:r>
              <a:rPr lang="ja-JP" altLang="en-US" dirty="0"/>
              <a:t>コネクション確立、</a:t>
            </a:r>
            <a:r>
              <a:rPr lang="en-US" altLang="ja-JP" dirty="0"/>
              <a:t>LTE</a:t>
            </a:r>
            <a:r>
              <a:rPr lang="ja-JP" altLang="en-US" dirty="0"/>
              <a:t>アタッチ、</a:t>
            </a:r>
            <a:r>
              <a:rPr lang="en-US" altLang="ja-JP" dirty="0"/>
              <a:t>IP</a:t>
            </a:r>
            <a:r>
              <a:rPr lang="ja-JP" altLang="en-US" dirty="0"/>
              <a:t>アドレスの割り当てが行われ、通信可能になった</a:t>
            </a:r>
            <a:endParaRPr kumimoji="1" lang="ja-JP" altLang="en-US" dirty="0"/>
          </a:p>
        </p:txBody>
      </p:sp>
    </p:spTree>
    <p:extLst>
      <p:ext uri="{BB962C8B-B14F-4D97-AF65-F5344CB8AC3E}">
        <p14:creationId xmlns:p14="http://schemas.microsoft.com/office/powerpoint/2010/main" val="15939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BD45D-D694-A69C-F6C4-87D6870ED7F0}"/>
              </a:ext>
            </a:extLst>
          </p:cNvPr>
          <p:cNvSpPr>
            <a:spLocks noGrp="1"/>
          </p:cNvSpPr>
          <p:nvPr>
            <p:ph type="title"/>
          </p:nvPr>
        </p:nvSpPr>
        <p:spPr/>
        <p:txBody>
          <a:bodyPr/>
          <a:lstStyle/>
          <a:p>
            <a:r>
              <a:rPr kumimoji="1" lang="en-US" altLang="ja-JP" dirty="0"/>
              <a:t>4G</a:t>
            </a:r>
            <a:r>
              <a:rPr kumimoji="1" lang="ja-JP" altLang="en-US" dirty="0"/>
              <a:t>とは？</a:t>
            </a:r>
          </a:p>
        </p:txBody>
      </p:sp>
      <p:sp>
        <p:nvSpPr>
          <p:cNvPr id="3" name="コンテンツ プレースホルダー 2">
            <a:extLst>
              <a:ext uri="{FF2B5EF4-FFF2-40B4-BE49-F238E27FC236}">
                <a16:creationId xmlns:a16="http://schemas.microsoft.com/office/drawing/2014/main" id="{C68F182E-3ECB-1A69-81C9-49D4115131B6}"/>
              </a:ext>
            </a:extLst>
          </p:cNvPr>
          <p:cNvSpPr>
            <a:spLocks noGrp="1"/>
          </p:cNvSpPr>
          <p:nvPr>
            <p:ph idx="1"/>
          </p:nvPr>
        </p:nvSpPr>
        <p:spPr/>
        <p:txBody>
          <a:bodyPr>
            <a:normAutofit/>
          </a:bodyPr>
          <a:lstStyle/>
          <a:p>
            <a:r>
              <a:rPr kumimoji="1" lang="ja-JP" altLang="en-US" sz="3600" dirty="0"/>
              <a:t>第</a:t>
            </a:r>
            <a:r>
              <a:rPr kumimoji="1" lang="en-US" altLang="ja-JP" sz="3600" dirty="0"/>
              <a:t>4</a:t>
            </a:r>
            <a:r>
              <a:rPr kumimoji="1" lang="ja-JP" altLang="en-US" sz="3600" dirty="0"/>
              <a:t>世代移動通信システムの略</a:t>
            </a:r>
            <a:endParaRPr kumimoji="1" lang="en-US" altLang="ja-JP" sz="3600" dirty="0"/>
          </a:p>
          <a:p>
            <a:r>
              <a:rPr lang="en-US" altLang="ja-JP" sz="3600" dirty="0"/>
              <a:t>LTE</a:t>
            </a:r>
            <a:r>
              <a:rPr lang="ja-JP" altLang="en-US" sz="3600" dirty="0"/>
              <a:t>、</a:t>
            </a:r>
            <a:r>
              <a:rPr lang="en-US" altLang="ja-JP" sz="3600" dirty="0"/>
              <a:t>LTE-Advanced</a:t>
            </a:r>
            <a:r>
              <a:rPr lang="ja-JP" altLang="en-US" sz="3600" dirty="0"/>
              <a:t>といった通信規格を使う</a:t>
            </a:r>
            <a:endParaRPr lang="en-US" altLang="ja-JP" sz="3600" dirty="0"/>
          </a:p>
          <a:p>
            <a:r>
              <a:rPr kumimoji="1" lang="en-US" altLang="ja-JP" sz="3600" dirty="0"/>
              <a:t>50Mbps ~ 1Gbps</a:t>
            </a:r>
            <a:r>
              <a:rPr kumimoji="1" lang="ja-JP" altLang="en-US" sz="3600" dirty="0"/>
              <a:t>の大容量通信を実現</a:t>
            </a:r>
            <a:r>
              <a:rPr kumimoji="1" lang="en-US" altLang="ja-JP" sz="3600" dirty="0"/>
              <a:t>(</a:t>
            </a:r>
            <a:r>
              <a:rPr kumimoji="1" lang="ja-JP" altLang="en-US" sz="3600" dirty="0"/>
              <a:t>理論値</a:t>
            </a:r>
            <a:r>
              <a:rPr kumimoji="1" lang="en-US" altLang="ja-JP" sz="3600" dirty="0"/>
              <a:t>)</a:t>
            </a:r>
          </a:p>
          <a:p>
            <a:r>
              <a:rPr kumimoji="1" lang="en-US" altLang="ja-JP" sz="3600" dirty="0"/>
              <a:t>VoLTE(Voice over LTE)</a:t>
            </a:r>
            <a:r>
              <a:rPr kumimoji="1" lang="ja-JP" altLang="en-US" sz="3600" dirty="0"/>
              <a:t>に対応</a:t>
            </a:r>
          </a:p>
        </p:txBody>
      </p:sp>
    </p:spTree>
    <p:extLst>
      <p:ext uri="{BB962C8B-B14F-4D97-AF65-F5344CB8AC3E}">
        <p14:creationId xmlns:p14="http://schemas.microsoft.com/office/powerpoint/2010/main" val="121681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D1A4A-86AC-45F3-58F2-257A46FAB759}"/>
              </a:ext>
            </a:extLst>
          </p:cNvPr>
          <p:cNvSpPr>
            <a:spLocks noGrp="1"/>
          </p:cNvSpPr>
          <p:nvPr>
            <p:ph type="title"/>
          </p:nvPr>
        </p:nvSpPr>
        <p:spPr/>
        <p:txBody>
          <a:bodyPr/>
          <a:lstStyle/>
          <a:p>
            <a:r>
              <a:rPr kumimoji="1" lang="en-US" altLang="ja-JP" dirty="0"/>
              <a:t>4G</a:t>
            </a:r>
            <a:r>
              <a:rPr kumimoji="1" lang="ja-JP" altLang="en-US" dirty="0"/>
              <a:t>で使用している周波数</a:t>
            </a:r>
          </a:p>
        </p:txBody>
      </p:sp>
      <p:sp>
        <p:nvSpPr>
          <p:cNvPr id="3" name="コンテンツ プレースホルダー 2">
            <a:extLst>
              <a:ext uri="{FF2B5EF4-FFF2-40B4-BE49-F238E27FC236}">
                <a16:creationId xmlns:a16="http://schemas.microsoft.com/office/drawing/2014/main" id="{9346C538-C337-B24D-A8D5-1163BFE6969F}"/>
              </a:ext>
            </a:extLst>
          </p:cNvPr>
          <p:cNvSpPr>
            <a:spLocks noGrp="1"/>
          </p:cNvSpPr>
          <p:nvPr>
            <p:ph idx="1"/>
          </p:nvPr>
        </p:nvSpPr>
        <p:spPr/>
        <p:txBody>
          <a:bodyPr/>
          <a:lstStyle/>
          <a:p>
            <a:r>
              <a:rPr kumimoji="1" lang="en-US" altLang="ja-JP" dirty="0"/>
              <a:t>700MHz(Band 28)</a:t>
            </a:r>
          </a:p>
          <a:p>
            <a:r>
              <a:rPr lang="en-US" altLang="ja-JP" dirty="0"/>
              <a:t>800MHz(Band 18/19/26)</a:t>
            </a:r>
            <a:endParaRPr kumimoji="1" lang="en-US" altLang="ja-JP" dirty="0"/>
          </a:p>
          <a:p>
            <a:r>
              <a:rPr kumimoji="1" lang="en-US" altLang="ja-JP" dirty="0"/>
              <a:t>900MHz(Band 9)</a:t>
            </a:r>
          </a:p>
          <a:p>
            <a:r>
              <a:rPr lang="en-US" altLang="ja-JP" dirty="0"/>
              <a:t>1.5GHz(Band 11/21)</a:t>
            </a:r>
          </a:p>
          <a:p>
            <a:r>
              <a:rPr kumimoji="1" lang="en-US" altLang="ja-JP" dirty="0"/>
              <a:t>1.7GHz(Band 3</a:t>
            </a:r>
            <a:r>
              <a:rPr lang="en-US" altLang="ja-JP" dirty="0"/>
              <a:t>)</a:t>
            </a:r>
          </a:p>
          <a:p>
            <a:r>
              <a:rPr kumimoji="1" lang="en-US" altLang="ja-JP" dirty="0"/>
              <a:t>2.0GHz(Band 1)</a:t>
            </a:r>
          </a:p>
          <a:p>
            <a:r>
              <a:rPr lang="en-US" altLang="ja-JP" dirty="0"/>
              <a:t>2.5GHz(Band 41)</a:t>
            </a:r>
            <a:endParaRPr kumimoji="1" lang="en-US" altLang="ja-JP" dirty="0"/>
          </a:p>
          <a:p>
            <a:r>
              <a:rPr lang="en-US" altLang="ja-JP" dirty="0"/>
              <a:t>3.5GHz(Band 42)</a:t>
            </a:r>
            <a:endParaRPr kumimoji="1" lang="en-US" altLang="ja-JP" dirty="0"/>
          </a:p>
        </p:txBody>
      </p:sp>
    </p:spTree>
    <p:extLst>
      <p:ext uri="{BB962C8B-B14F-4D97-AF65-F5344CB8AC3E}">
        <p14:creationId xmlns:p14="http://schemas.microsoft.com/office/powerpoint/2010/main" val="144546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93595-667F-71A7-412F-60070313C121}"/>
              </a:ext>
            </a:extLst>
          </p:cNvPr>
          <p:cNvSpPr>
            <a:spLocks noGrp="1"/>
          </p:cNvSpPr>
          <p:nvPr>
            <p:ph type="title"/>
          </p:nvPr>
        </p:nvSpPr>
        <p:spPr/>
        <p:txBody>
          <a:bodyPr/>
          <a:lstStyle/>
          <a:p>
            <a:r>
              <a:rPr kumimoji="1" lang="en-US" altLang="ja-JP" dirty="0"/>
              <a:t>LTE</a:t>
            </a:r>
            <a:r>
              <a:rPr kumimoji="1" lang="ja-JP" altLang="en-US" dirty="0"/>
              <a:t>とは？</a:t>
            </a:r>
          </a:p>
        </p:txBody>
      </p:sp>
      <p:sp>
        <p:nvSpPr>
          <p:cNvPr id="3" name="コンテンツ プレースホルダー 2">
            <a:extLst>
              <a:ext uri="{FF2B5EF4-FFF2-40B4-BE49-F238E27FC236}">
                <a16:creationId xmlns:a16="http://schemas.microsoft.com/office/drawing/2014/main" id="{6ADA8C16-6D13-2D24-9E49-B2D01F3904FB}"/>
              </a:ext>
            </a:extLst>
          </p:cNvPr>
          <p:cNvSpPr>
            <a:spLocks noGrp="1"/>
          </p:cNvSpPr>
          <p:nvPr>
            <p:ph idx="1"/>
          </p:nvPr>
        </p:nvSpPr>
        <p:spPr/>
        <p:txBody>
          <a:bodyPr>
            <a:normAutofit/>
          </a:bodyPr>
          <a:lstStyle/>
          <a:p>
            <a:r>
              <a:rPr kumimoji="1" lang="ja-JP" altLang="en-US" sz="3600" dirty="0"/>
              <a:t>携帯電話の通信規格の名称</a:t>
            </a:r>
            <a:endParaRPr kumimoji="1" lang="en-US" altLang="ja-JP" sz="3600" dirty="0"/>
          </a:p>
          <a:p>
            <a:r>
              <a:rPr kumimoji="1" lang="en-US" altLang="ja-JP" sz="3600" dirty="0"/>
              <a:t>Long Term Evolution</a:t>
            </a:r>
            <a:r>
              <a:rPr kumimoji="1" lang="ja-JP" altLang="en-US" sz="3600" dirty="0"/>
              <a:t>の略</a:t>
            </a:r>
            <a:endParaRPr kumimoji="1" lang="en-US" altLang="ja-JP" sz="3600" dirty="0"/>
          </a:p>
          <a:p>
            <a:r>
              <a:rPr lang="ja-JP" altLang="en-US" sz="3600" dirty="0"/>
              <a:t>下りは</a:t>
            </a:r>
            <a:r>
              <a:rPr lang="en-US" altLang="ja-JP" sz="3600" dirty="0"/>
              <a:t>OFDMA</a:t>
            </a:r>
            <a:r>
              <a:rPr lang="ja-JP" altLang="en-US" sz="3600" dirty="0"/>
              <a:t>、上りは</a:t>
            </a:r>
            <a:r>
              <a:rPr lang="en-US" altLang="ja-JP" sz="3600" dirty="0"/>
              <a:t>SC-FDMA</a:t>
            </a:r>
            <a:r>
              <a:rPr lang="ja-JP" altLang="en-US" sz="3600" dirty="0"/>
              <a:t>を採用</a:t>
            </a:r>
            <a:endParaRPr lang="en-US" altLang="ja-JP" sz="3600" dirty="0"/>
          </a:p>
          <a:p>
            <a:endParaRPr kumimoji="1" lang="en-US" altLang="ja-JP" sz="3600" dirty="0"/>
          </a:p>
          <a:p>
            <a:endParaRPr kumimoji="1" lang="ja-JP" altLang="en-US" sz="3600" dirty="0"/>
          </a:p>
        </p:txBody>
      </p:sp>
    </p:spTree>
    <p:extLst>
      <p:ext uri="{BB962C8B-B14F-4D97-AF65-F5344CB8AC3E}">
        <p14:creationId xmlns:p14="http://schemas.microsoft.com/office/powerpoint/2010/main" val="378064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F32DD-A29F-F5F3-4E2A-7A436671119A}"/>
              </a:ext>
            </a:extLst>
          </p:cNvPr>
          <p:cNvSpPr>
            <a:spLocks noGrp="1"/>
          </p:cNvSpPr>
          <p:nvPr>
            <p:ph type="title"/>
          </p:nvPr>
        </p:nvSpPr>
        <p:spPr/>
        <p:txBody>
          <a:bodyPr/>
          <a:lstStyle/>
          <a:p>
            <a:r>
              <a:rPr kumimoji="1" lang="en-US" altLang="ja-JP" dirty="0"/>
              <a:t>LTE-Advanced</a:t>
            </a:r>
            <a:r>
              <a:rPr kumimoji="1" lang="ja-JP" altLang="en-US" dirty="0"/>
              <a:t>とは？</a:t>
            </a:r>
          </a:p>
        </p:txBody>
      </p:sp>
      <p:sp>
        <p:nvSpPr>
          <p:cNvPr id="3" name="コンテンツ プレースホルダー 2">
            <a:extLst>
              <a:ext uri="{FF2B5EF4-FFF2-40B4-BE49-F238E27FC236}">
                <a16:creationId xmlns:a16="http://schemas.microsoft.com/office/drawing/2014/main" id="{9002B60C-EFA9-72C9-E7B8-5AE8C34C488C}"/>
              </a:ext>
            </a:extLst>
          </p:cNvPr>
          <p:cNvSpPr>
            <a:spLocks noGrp="1"/>
          </p:cNvSpPr>
          <p:nvPr>
            <p:ph idx="1"/>
          </p:nvPr>
        </p:nvSpPr>
        <p:spPr/>
        <p:txBody>
          <a:bodyPr>
            <a:normAutofit/>
          </a:bodyPr>
          <a:lstStyle/>
          <a:p>
            <a:r>
              <a:rPr kumimoji="1" lang="en-US" altLang="ja-JP" dirty="0"/>
              <a:t>LTE</a:t>
            </a:r>
            <a:r>
              <a:rPr kumimoji="1" lang="ja-JP" altLang="en-US" dirty="0"/>
              <a:t>の発展規格</a:t>
            </a:r>
            <a:endParaRPr kumimoji="1" lang="en-US" altLang="ja-JP" dirty="0"/>
          </a:p>
          <a:p>
            <a:r>
              <a:rPr kumimoji="1" lang="ja-JP" altLang="en-US" dirty="0"/>
              <a:t>複数の周波数帯を組み合わせる</a:t>
            </a:r>
            <a:r>
              <a:rPr kumimoji="1" lang="ja-JP" altLang="en-US" b="1" dirty="0"/>
              <a:t>キャリアアグリゲーション</a:t>
            </a:r>
            <a:r>
              <a:rPr kumimoji="1" lang="ja-JP" altLang="en-US" dirty="0"/>
              <a:t>によって高速な通信を実現</a:t>
            </a:r>
            <a:endParaRPr kumimoji="1" lang="ja-JP" altLang="en-US" b="1" dirty="0"/>
          </a:p>
        </p:txBody>
      </p:sp>
    </p:spTree>
    <p:extLst>
      <p:ext uri="{BB962C8B-B14F-4D97-AF65-F5344CB8AC3E}">
        <p14:creationId xmlns:p14="http://schemas.microsoft.com/office/powerpoint/2010/main" val="41250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A23C0-981F-7791-FEFC-E3997366B847}"/>
              </a:ext>
            </a:extLst>
          </p:cNvPr>
          <p:cNvSpPr>
            <a:spLocks noGrp="1"/>
          </p:cNvSpPr>
          <p:nvPr>
            <p:ph type="title"/>
          </p:nvPr>
        </p:nvSpPr>
        <p:spPr/>
        <p:txBody>
          <a:bodyPr/>
          <a:lstStyle/>
          <a:p>
            <a:r>
              <a:rPr kumimoji="1" lang="en-US" altLang="ja-JP" dirty="0"/>
              <a:t>OFDMA</a:t>
            </a:r>
            <a:endParaRPr kumimoji="1" lang="ja-JP" altLang="en-US" dirty="0"/>
          </a:p>
        </p:txBody>
      </p:sp>
      <p:sp>
        <p:nvSpPr>
          <p:cNvPr id="3" name="コンテンツ プレースホルダー 2">
            <a:extLst>
              <a:ext uri="{FF2B5EF4-FFF2-40B4-BE49-F238E27FC236}">
                <a16:creationId xmlns:a16="http://schemas.microsoft.com/office/drawing/2014/main" id="{84D9508B-04A8-16FA-10E2-300C54D5A106}"/>
              </a:ext>
            </a:extLst>
          </p:cNvPr>
          <p:cNvSpPr>
            <a:spLocks noGrp="1"/>
          </p:cNvSpPr>
          <p:nvPr>
            <p:ph idx="1"/>
          </p:nvPr>
        </p:nvSpPr>
        <p:spPr/>
        <p:txBody>
          <a:bodyPr>
            <a:normAutofit/>
          </a:bodyPr>
          <a:lstStyle/>
          <a:p>
            <a:r>
              <a:rPr kumimoji="1" lang="en-US" altLang="ja-JP" sz="3200" dirty="0"/>
              <a:t>Orthogonal frequency-division multiple access(</a:t>
            </a:r>
            <a:r>
              <a:rPr kumimoji="1" lang="ja-JP" altLang="en-US" sz="3200" dirty="0"/>
              <a:t>直交周波数</a:t>
            </a:r>
            <a:r>
              <a:rPr lang="ja-JP" altLang="en-US" sz="3200" dirty="0"/>
              <a:t>分割多元接続</a:t>
            </a:r>
            <a:r>
              <a:rPr kumimoji="1" lang="en-US" altLang="zh-CN" sz="3200" dirty="0"/>
              <a:t>)</a:t>
            </a:r>
            <a:r>
              <a:rPr kumimoji="1" lang="ja-JP" altLang="en-US" sz="3200" dirty="0"/>
              <a:t>の略</a:t>
            </a:r>
            <a:endParaRPr kumimoji="1" lang="en-US" altLang="ja-JP" sz="3200" dirty="0"/>
          </a:p>
          <a:p>
            <a:r>
              <a:rPr lang="ja-JP" altLang="en-US" sz="3200" dirty="0"/>
              <a:t>周波数を</a:t>
            </a:r>
            <a:r>
              <a:rPr lang="en-US" altLang="ja-JP" sz="3200" dirty="0"/>
              <a:t>15KHz</a:t>
            </a:r>
            <a:r>
              <a:rPr lang="ja-JP" altLang="en-US" sz="3200" dirty="0"/>
              <a:t>間隔でサブキャリア</a:t>
            </a:r>
            <a:r>
              <a:rPr lang="en-US" altLang="ja-JP" sz="3200" dirty="0"/>
              <a:t>(</a:t>
            </a:r>
            <a:r>
              <a:rPr lang="ja-JP" altLang="en-US" sz="3200" dirty="0"/>
              <a:t>副搬送波</a:t>
            </a:r>
            <a:r>
              <a:rPr lang="en-US" altLang="ja-JP" sz="3200" dirty="0"/>
              <a:t>)</a:t>
            </a:r>
            <a:r>
              <a:rPr lang="ja-JP" altLang="en-US" sz="3200" dirty="0"/>
              <a:t>に分割する</a:t>
            </a:r>
            <a:endParaRPr kumimoji="1" lang="en-US" altLang="ja-JP" sz="3200" dirty="0"/>
          </a:p>
          <a:p>
            <a:r>
              <a:rPr lang="en-US" altLang="ja-JP" sz="3200" dirty="0"/>
              <a:t>Wi-Fi 6</a:t>
            </a:r>
            <a:r>
              <a:rPr lang="ja-JP" altLang="en-US" sz="3200" dirty="0"/>
              <a:t>にも使われている技術</a:t>
            </a:r>
            <a:endParaRPr kumimoji="1" lang="ja-JP" altLang="en-US" sz="3200" dirty="0"/>
          </a:p>
        </p:txBody>
      </p:sp>
    </p:spTree>
    <p:extLst>
      <p:ext uri="{BB962C8B-B14F-4D97-AF65-F5344CB8AC3E}">
        <p14:creationId xmlns:p14="http://schemas.microsoft.com/office/powerpoint/2010/main" val="367122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B540F-A089-2F75-8CEB-D5D65FC4B60A}"/>
              </a:ext>
            </a:extLst>
          </p:cNvPr>
          <p:cNvSpPr>
            <a:spLocks noGrp="1"/>
          </p:cNvSpPr>
          <p:nvPr>
            <p:ph type="title"/>
          </p:nvPr>
        </p:nvSpPr>
        <p:spPr/>
        <p:txBody>
          <a:bodyPr/>
          <a:lstStyle/>
          <a:p>
            <a:r>
              <a:rPr kumimoji="1" lang="en-US" altLang="ja-JP" dirty="0"/>
              <a:t>OFDMA</a:t>
            </a:r>
            <a:endParaRPr kumimoji="1" lang="ja-JP" altLang="en-US" dirty="0"/>
          </a:p>
        </p:txBody>
      </p:sp>
      <p:graphicFrame>
        <p:nvGraphicFramePr>
          <p:cNvPr id="11" name="表 10">
            <a:extLst>
              <a:ext uri="{FF2B5EF4-FFF2-40B4-BE49-F238E27FC236}">
                <a16:creationId xmlns:a16="http://schemas.microsoft.com/office/drawing/2014/main" id="{AAB9EA67-4EF1-EAC4-FA2F-812A053D5565}"/>
              </a:ext>
            </a:extLst>
          </p:cNvPr>
          <p:cNvGraphicFramePr>
            <a:graphicFrameLocks noGrp="1"/>
          </p:cNvGraphicFramePr>
          <p:nvPr>
            <p:extLst>
              <p:ext uri="{D42A27DB-BD31-4B8C-83A1-F6EECF244321}">
                <p14:modId xmlns:p14="http://schemas.microsoft.com/office/powerpoint/2010/main" val="876518370"/>
              </p:ext>
            </p:extLst>
          </p:nvPr>
        </p:nvGraphicFramePr>
        <p:xfrm>
          <a:off x="838200" y="1690688"/>
          <a:ext cx="7594602" cy="4838792"/>
        </p:xfrm>
        <a:graphic>
          <a:graphicData uri="http://schemas.openxmlformats.org/drawingml/2006/table">
            <a:tbl>
              <a:tblPr/>
              <a:tblGrid>
                <a:gridCol w="774207">
                  <a:extLst>
                    <a:ext uri="{9D8B030D-6E8A-4147-A177-3AD203B41FA5}">
                      <a16:colId xmlns:a16="http://schemas.microsoft.com/office/drawing/2014/main" val="1988266974"/>
                    </a:ext>
                  </a:extLst>
                </a:gridCol>
                <a:gridCol w="774207">
                  <a:extLst>
                    <a:ext uri="{9D8B030D-6E8A-4147-A177-3AD203B41FA5}">
                      <a16:colId xmlns:a16="http://schemas.microsoft.com/office/drawing/2014/main" val="1699032570"/>
                    </a:ext>
                  </a:extLst>
                </a:gridCol>
                <a:gridCol w="774207">
                  <a:extLst>
                    <a:ext uri="{9D8B030D-6E8A-4147-A177-3AD203B41FA5}">
                      <a16:colId xmlns:a16="http://schemas.microsoft.com/office/drawing/2014/main" val="2615974839"/>
                    </a:ext>
                  </a:extLst>
                </a:gridCol>
                <a:gridCol w="774207">
                  <a:extLst>
                    <a:ext uri="{9D8B030D-6E8A-4147-A177-3AD203B41FA5}">
                      <a16:colId xmlns:a16="http://schemas.microsoft.com/office/drawing/2014/main" val="605733111"/>
                    </a:ext>
                  </a:extLst>
                </a:gridCol>
                <a:gridCol w="774207">
                  <a:extLst>
                    <a:ext uri="{9D8B030D-6E8A-4147-A177-3AD203B41FA5}">
                      <a16:colId xmlns:a16="http://schemas.microsoft.com/office/drawing/2014/main" val="2323553107"/>
                    </a:ext>
                  </a:extLst>
                </a:gridCol>
                <a:gridCol w="774207">
                  <a:extLst>
                    <a:ext uri="{9D8B030D-6E8A-4147-A177-3AD203B41FA5}">
                      <a16:colId xmlns:a16="http://schemas.microsoft.com/office/drawing/2014/main" val="3719972362"/>
                    </a:ext>
                  </a:extLst>
                </a:gridCol>
                <a:gridCol w="774207">
                  <a:extLst>
                    <a:ext uri="{9D8B030D-6E8A-4147-A177-3AD203B41FA5}">
                      <a16:colId xmlns:a16="http://schemas.microsoft.com/office/drawing/2014/main" val="4139723262"/>
                    </a:ext>
                  </a:extLst>
                </a:gridCol>
                <a:gridCol w="774207">
                  <a:extLst>
                    <a:ext uri="{9D8B030D-6E8A-4147-A177-3AD203B41FA5}">
                      <a16:colId xmlns:a16="http://schemas.microsoft.com/office/drawing/2014/main" val="1723558346"/>
                    </a:ext>
                  </a:extLst>
                </a:gridCol>
                <a:gridCol w="774207">
                  <a:extLst>
                    <a:ext uri="{9D8B030D-6E8A-4147-A177-3AD203B41FA5}">
                      <a16:colId xmlns:a16="http://schemas.microsoft.com/office/drawing/2014/main" val="3984114309"/>
                    </a:ext>
                  </a:extLst>
                </a:gridCol>
                <a:gridCol w="626739">
                  <a:extLst>
                    <a:ext uri="{9D8B030D-6E8A-4147-A177-3AD203B41FA5}">
                      <a16:colId xmlns:a16="http://schemas.microsoft.com/office/drawing/2014/main" val="1597188669"/>
                    </a:ext>
                  </a:extLst>
                </a:gridCol>
              </a:tblGrid>
              <a:tr h="691256">
                <a:tc rowSpan="6">
                  <a:txBody>
                    <a:bodyPr/>
                    <a:lstStyle/>
                    <a:p>
                      <a:pPr algn="l" fontAlgn="b"/>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周波数→</a:t>
                      </a:r>
                    </a:p>
                  </a:txBody>
                  <a:tcPr marL="9525" marR="9525" marT="9525" marB="0" vert="vert270" anchor="b">
                    <a:lnL>
                      <a:noFill/>
                    </a:lnL>
                    <a:lnR>
                      <a:noFill/>
                    </a:lnR>
                    <a:lnT>
                      <a:noFill/>
                    </a:lnT>
                    <a:lnB>
                      <a:noFill/>
                    </a:lnB>
                    <a:noFill/>
                  </a:tcPr>
                </a:tc>
                <a:tc>
                  <a:txBody>
                    <a:bodyPr/>
                    <a:lstStyle/>
                    <a:p>
                      <a:pPr algn="l" fontAlgn="ctr"/>
                      <a:r>
                        <a:rPr lang="ja-JP" altLang="en-US" sz="2400" b="0" i="0" u="none" strike="noStrike" dirty="0">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a:txBody>
                    <a:bodyPr/>
                    <a:lstStyle/>
                    <a:p>
                      <a:pPr algn="l"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extLst>
                  <a:ext uri="{0D108BD9-81ED-4DB2-BD59-A6C34878D82A}">
                    <a16:rowId xmlns:a16="http://schemas.microsoft.com/office/drawing/2014/main" val="2315078814"/>
                  </a:ext>
                </a:extLst>
              </a:tr>
              <a:tr h="691256">
                <a:tc vMerge="1">
                  <a:txBody>
                    <a:bodyPr/>
                    <a:lstStyle/>
                    <a:p>
                      <a:endParaRPr kumimoji="1" lang="ja-JP" altLang="en-US"/>
                    </a:p>
                  </a:txBody>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a:txBody>
                    <a:bodyPr/>
                    <a:lstStyle/>
                    <a:p>
                      <a:pPr algn="l"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extLst>
                  <a:ext uri="{0D108BD9-81ED-4DB2-BD59-A6C34878D82A}">
                    <a16:rowId xmlns:a16="http://schemas.microsoft.com/office/drawing/2014/main" val="2789712969"/>
                  </a:ext>
                </a:extLst>
              </a:tr>
              <a:tr h="691256">
                <a:tc vMerge="1">
                  <a:txBody>
                    <a:bodyPr/>
                    <a:lstStyle/>
                    <a:p>
                      <a:endParaRPr kumimoji="1" lang="ja-JP" altLang="en-US"/>
                    </a:p>
                  </a:txBody>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rowSpan="2">
                  <a:txBody>
                    <a:bodyPr/>
                    <a:lstStyle/>
                    <a:p>
                      <a:pPr algn="ctr"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a:noFill/>
                    </a:lnL>
                    <a:lnR>
                      <a:noFill/>
                    </a:lnR>
                    <a:lnT>
                      <a:noFill/>
                    </a:lnT>
                    <a:lnB>
                      <a:noFill/>
                    </a:lnB>
                    <a:noFill/>
                  </a:tcPr>
                </a:tc>
                <a:extLst>
                  <a:ext uri="{0D108BD9-81ED-4DB2-BD59-A6C34878D82A}">
                    <a16:rowId xmlns:a16="http://schemas.microsoft.com/office/drawing/2014/main" val="2073863888"/>
                  </a:ext>
                </a:extLst>
              </a:tr>
              <a:tr h="691256">
                <a:tc vMerge="1">
                  <a:txBody>
                    <a:bodyPr/>
                    <a:lstStyle/>
                    <a:p>
                      <a:endParaRPr kumimoji="1" lang="ja-JP" altLang="en-US"/>
                    </a:p>
                  </a:txBody>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dirty="0">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vMerge="1">
                  <a:txBody>
                    <a:bodyPr/>
                    <a:lstStyle/>
                    <a:p>
                      <a:endParaRPr kumimoji="1" lang="ja-JP" altLang="en-US"/>
                    </a:p>
                  </a:txBody>
                  <a:tcPr/>
                </a:tc>
                <a:extLst>
                  <a:ext uri="{0D108BD9-81ED-4DB2-BD59-A6C34878D82A}">
                    <a16:rowId xmlns:a16="http://schemas.microsoft.com/office/drawing/2014/main" val="230118347"/>
                  </a:ext>
                </a:extLst>
              </a:tr>
              <a:tr h="691256">
                <a:tc vMerge="1">
                  <a:txBody>
                    <a:bodyPr/>
                    <a:lstStyle/>
                    <a:p>
                      <a:endParaRPr kumimoji="1" lang="ja-JP" altLang="en-US"/>
                    </a:p>
                  </a:txBody>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2400" b="0" i="0" u="none" strike="noStrike">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a:txBody>
                    <a:bodyPr/>
                    <a:lstStyle/>
                    <a:p>
                      <a:pPr algn="l"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extLst>
                  <a:ext uri="{0D108BD9-81ED-4DB2-BD59-A6C34878D82A}">
                    <a16:rowId xmlns:a16="http://schemas.microsoft.com/office/drawing/2014/main" val="1654757548"/>
                  </a:ext>
                </a:extLst>
              </a:tr>
              <a:tr h="691256">
                <a:tc vMerge="1">
                  <a:txBody>
                    <a:bodyPr/>
                    <a:lstStyle/>
                    <a:p>
                      <a:endParaRPr kumimoji="1" lang="ja-JP" altLang="en-US"/>
                    </a:p>
                  </a:txBody>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24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24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24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2400" b="0" i="0" u="none" strike="noStrike" dirty="0">
                          <a:solidFill>
                            <a:srgbClr val="000000"/>
                          </a:solidFill>
                          <a:effectLst/>
                          <a:highlight>
                            <a:srgbClr val="FFFFFF"/>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FF"/>
                    </a:solidFill>
                  </a:tcPr>
                </a:tc>
                <a:tc>
                  <a:txBody>
                    <a:bodyPr/>
                    <a:lstStyle/>
                    <a:p>
                      <a:pPr algn="l"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extLst>
                  <a:ext uri="{0D108BD9-81ED-4DB2-BD59-A6C34878D82A}">
                    <a16:rowId xmlns:a16="http://schemas.microsoft.com/office/drawing/2014/main" val="918465994"/>
                  </a:ext>
                </a:extLst>
              </a:tr>
              <a:tr h="691256">
                <a:tc>
                  <a:txBody>
                    <a:bodyPr/>
                    <a:lstStyle/>
                    <a:p>
                      <a:pPr algn="l"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tc gridSpan="8">
                  <a:txBody>
                    <a:bodyPr/>
                    <a:lstStyle/>
                    <a:p>
                      <a:pPr algn="l"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時間→</a:t>
                      </a:r>
                    </a:p>
                  </a:txBody>
                  <a:tcPr marL="9525" marR="9525" marT="9525" marB="0" anchor="ctr">
                    <a:lnL>
                      <a:noFill/>
                    </a:lnL>
                    <a:lnR>
                      <a:noFill/>
                    </a:lnR>
                    <a:lnT>
                      <a:noFill/>
                    </a:lnT>
                    <a:lnB>
                      <a:noFill/>
                    </a:lnB>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noFill/>
                  </a:tcPr>
                </a:tc>
                <a:extLst>
                  <a:ext uri="{0D108BD9-81ED-4DB2-BD59-A6C34878D82A}">
                    <a16:rowId xmlns:a16="http://schemas.microsoft.com/office/drawing/2014/main" val="2276084687"/>
                  </a:ext>
                </a:extLst>
              </a:tr>
            </a:tbl>
          </a:graphicData>
        </a:graphic>
      </p:graphicFrame>
      <p:graphicFrame>
        <p:nvGraphicFramePr>
          <p:cNvPr id="12" name="表 11">
            <a:extLst>
              <a:ext uri="{FF2B5EF4-FFF2-40B4-BE49-F238E27FC236}">
                <a16:creationId xmlns:a16="http://schemas.microsoft.com/office/drawing/2014/main" id="{0FFEFA9B-5A45-4866-86C2-E50678B3AD54}"/>
              </a:ext>
            </a:extLst>
          </p:cNvPr>
          <p:cNvGraphicFramePr>
            <a:graphicFrameLocks noGrp="1"/>
          </p:cNvGraphicFramePr>
          <p:nvPr>
            <p:extLst>
              <p:ext uri="{D42A27DB-BD31-4B8C-83A1-F6EECF244321}">
                <p14:modId xmlns:p14="http://schemas.microsoft.com/office/powerpoint/2010/main" val="679408652"/>
              </p:ext>
            </p:extLst>
          </p:nvPr>
        </p:nvGraphicFramePr>
        <p:xfrm>
          <a:off x="9612168" y="3740728"/>
          <a:ext cx="1741632" cy="2092542"/>
        </p:xfrm>
        <a:graphic>
          <a:graphicData uri="http://schemas.openxmlformats.org/drawingml/2006/table">
            <a:tbl>
              <a:tblPr/>
              <a:tblGrid>
                <a:gridCol w="487657">
                  <a:extLst>
                    <a:ext uri="{9D8B030D-6E8A-4147-A177-3AD203B41FA5}">
                      <a16:colId xmlns:a16="http://schemas.microsoft.com/office/drawing/2014/main" val="3378118267"/>
                    </a:ext>
                  </a:extLst>
                </a:gridCol>
                <a:gridCol w="1253975">
                  <a:extLst>
                    <a:ext uri="{9D8B030D-6E8A-4147-A177-3AD203B41FA5}">
                      <a16:colId xmlns:a16="http://schemas.microsoft.com/office/drawing/2014/main" val="1736310993"/>
                    </a:ext>
                  </a:extLst>
                </a:gridCol>
              </a:tblGrid>
              <a:tr h="348757">
                <a:tc>
                  <a:txBody>
                    <a:bodyPr/>
                    <a:lstStyle/>
                    <a:p>
                      <a:pPr algn="l" fontAlgn="ctr"/>
                      <a:r>
                        <a:rPr lang="ja-JP" altLang="en-US" sz="1600" b="0" i="0" u="none" strike="noStrike">
                          <a:solidFill>
                            <a:srgbClr val="000000"/>
                          </a:solidFill>
                          <a:effectLst/>
                          <a:highlight>
                            <a:srgbClr val="FF0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0000"/>
                    </a:solidFill>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9525" marR="9525" marT="9525" marB="0" anchor="ctr">
                    <a:lnL>
                      <a:noFill/>
                    </a:lnL>
                    <a:lnR>
                      <a:noFill/>
                    </a:lnR>
                    <a:lnT>
                      <a:noFill/>
                    </a:lnT>
                    <a:lnB>
                      <a:noFill/>
                    </a:lnB>
                    <a:noFill/>
                  </a:tcPr>
                </a:tc>
                <a:extLst>
                  <a:ext uri="{0D108BD9-81ED-4DB2-BD59-A6C34878D82A}">
                    <a16:rowId xmlns:a16="http://schemas.microsoft.com/office/drawing/2014/main" val="126873771"/>
                  </a:ext>
                </a:extLst>
              </a:tr>
              <a:tr h="348757">
                <a:tc>
                  <a:txBody>
                    <a:bodyPr/>
                    <a:lstStyle/>
                    <a:p>
                      <a:pPr algn="l" fontAlgn="ctr"/>
                      <a:r>
                        <a:rPr lang="ja-JP" altLang="en-US" sz="1600" b="0" i="0" u="none" strike="noStrike">
                          <a:solidFill>
                            <a:srgbClr val="000000"/>
                          </a:solidFill>
                          <a:effectLst/>
                          <a:highlight>
                            <a:srgbClr val="FFC0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C000"/>
                    </a:solidFill>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9525" marR="9525" marT="9525" marB="0" anchor="ctr">
                    <a:lnL>
                      <a:noFill/>
                    </a:lnL>
                    <a:lnR>
                      <a:noFill/>
                    </a:lnR>
                    <a:lnT>
                      <a:noFill/>
                    </a:lnT>
                    <a:lnB>
                      <a:noFill/>
                    </a:lnB>
                    <a:noFill/>
                  </a:tcPr>
                </a:tc>
                <a:extLst>
                  <a:ext uri="{0D108BD9-81ED-4DB2-BD59-A6C34878D82A}">
                    <a16:rowId xmlns:a16="http://schemas.microsoft.com/office/drawing/2014/main" val="2202200801"/>
                  </a:ext>
                </a:extLst>
              </a:tr>
              <a:tr h="348757">
                <a:tc>
                  <a:txBody>
                    <a:bodyPr/>
                    <a:lstStyle/>
                    <a:p>
                      <a:pPr algn="l" fontAlgn="ctr"/>
                      <a:r>
                        <a:rPr lang="ja-JP" altLang="en-US" sz="1600" b="0" i="0" u="none" strike="noStrike">
                          <a:solidFill>
                            <a:srgbClr val="000000"/>
                          </a:solidFill>
                          <a:effectLst/>
                          <a:highlight>
                            <a:srgbClr val="FFFF0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FFFF00"/>
                    </a:solidFill>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9525" marR="9525" marT="9525" marB="0" anchor="ctr">
                    <a:lnL>
                      <a:noFill/>
                    </a:lnL>
                    <a:lnR>
                      <a:noFill/>
                    </a:lnR>
                    <a:lnT>
                      <a:noFill/>
                    </a:lnT>
                    <a:lnB>
                      <a:noFill/>
                    </a:lnB>
                    <a:noFill/>
                  </a:tcPr>
                </a:tc>
                <a:extLst>
                  <a:ext uri="{0D108BD9-81ED-4DB2-BD59-A6C34878D82A}">
                    <a16:rowId xmlns:a16="http://schemas.microsoft.com/office/drawing/2014/main" val="4200313688"/>
                  </a:ext>
                </a:extLst>
              </a:tr>
              <a:tr h="348757">
                <a:tc>
                  <a:txBody>
                    <a:bodyPr/>
                    <a:lstStyle/>
                    <a:p>
                      <a:pPr algn="l" fontAlgn="ctr"/>
                      <a:r>
                        <a:rPr lang="ja-JP" altLang="en-US" sz="1600" b="0" i="0" u="none" strike="noStrike">
                          <a:solidFill>
                            <a:srgbClr val="000000"/>
                          </a:solidFill>
                          <a:effectLst/>
                          <a:highlight>
                            <a:srgbClr val="92D05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92D050"/>
                    </a:solidFill>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9525" marR="9525" marT="9525" marB="0" anchor="ctr">
                    <a:lnL>
                      <a:noFill/>
                    </a:lnL>
                    <a:lnR>
                      <a:noFill/>
                    </a:lnR>
                    <a:lnT>
                      <a:noFill/>
                    </a:lnT>
                    <a:lnB>
                      <a:noFill/>
                    </a:lnB>
                    <a:noFill/>
                  </a:tcPr>
                </a:tc>
                <a:extLst>
                  <a:ext uri="{0D108BD9-81ED-4DB2-BD59-A6C34878D82A}">
                    <a16:rowId xmlns:a16="http://schemas.microsoft.com/office/drawing/2014/main" val="1856047877"/>
                  </a:ext>
                </a:extLst>
              </a:tr>
              <a:tr h="348757">
                <a:tc>
                  <a:txBody>
                    <a:bodyPr/>
                    <a:lstStyle/>
                    <a:p>
                      <a:pPr algn="l" fontAlgn="ctr"/>
                      <a:r>
                        <a:rPr lang="ja-JP" altLang="en-US" sz="1600" b="0" i="0" u="none" strike="noStrike">
                          <a:solidFill>
                            <a:srgbClr val="000000"/>
                          </a:solidFill>
                          <a:effectLst/>
                          <a:highlight>
                            <a:srgbClr val="00B0F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00B0F0"/>
                    </a:solidFill>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a:solidFill>
                            <a:srgbClr val="000000"/>
                          </a:solidFill>
                          <a:effectLst/>
                          <a:latin typeface="游ゴシック" panose="020B0400000000000000" pitchFamily="50" charset="-128"/>
                          <a:ea typeface="游ゴシック" panose="020B0400000000000000" pitchFamily="50" charset="-128"/>
                        </a:rPr>
                        <a:t>E</a:t>
                      </a:r>
                    </a:p>
                  </a:txBody>
                  <a:tcPr marL="9525" marR="9525" marT="9525" marB="0" anchor="ctr">
                    <a:lnL>
                      <a:noFill/>
                    </a:lnL>
                    <a:lnR>
                      <a:noFill/>
                    </a:lnR>
                    <a:lnT>
                      <a:noFill/>
                    </a:lnT>
                    <a:lnB>
                      <a:noFill/>
                    </a:lnB>
                    <a:noFill/>
                  </a:tcPr>
                </a:tc>
                <a:extLst>
                  <a:ext uri="{0D108BD9-81ED-4DB2-BD59-A6C34878D82A}">
                    <a16:rowId xmlns:a16="http://schemas.microsoft.com/office/drawing/2014/main" val="1407592770"/>
                  </a:ext>
                </a:extLst>
              </a:tr>
              <a:tr h="348757">
                <a:tc>
                  <a:txBody>
                    <a:bodyPr/>
                    <a:lstStyle/>
                    <a:p>
                      <a:pPr algn="l" fontAlgn="ctr"/>
                      <a:r>
                        <a:rPr lang="ja-JP" altLang="en-US" sz="1600" b="0" i="0" u="none" strike="noStrike">
                          <a:solidFill>
                            <a:srgbClr val="000000"/>
                          </a:solidFill>
                          <a:effectLst/>
                          <a:highlight>
                            <a:srgbClr val="7030A0"/>
                          </a:highligh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a:noFill/>
                    </a:lnT>
                    <a:lnB>
                      <a:noFill/>
                    </a:lnB>
                    <a:solidFill>
                      <a:srgbClr val="7030A0"/>
                    </a:solidFill>
                  </a:tcPr>
                </a:tc>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ユーザー</a:t>
                      </a:r>
                      <a:r>
                        <a:rPr lang="en-US" sz="1600" b="0" i="0" u="none" strike="noStrike" dirty="0">
                          <a:solidFill>
                            <a:srgbClr val="000000"/>
                          </a:solidFill>
                          <a:effectLst/>
                          <a:latin typeface="游ゴシック" panose="020B0400000000000000" pitchFamily="50" charset="-128"/>
                          <a:ea typeface="游ゴシック" panose="020B0400000000000000" pitchFamily="50" charset="-128"/>
                        </a:rPr>
                        <a:t>F</a:t>
                      </a:r>
                    </a:p>
                  </a:txBody>
                  <a:tcPr marL="9525" marR="9525" marT="9525" marB="0" anchor="ctr">
                    <a:lnL>
                      <a:noFill/>
                    </a:lnL>
                    <a:lnR>
                      <a:noFill/>
                    </a:lnR>
                    <a:lnT>
                      <a:noFill/>
                    </a:lnT>
                    <a:lnB>
                      <a:noFill/>
                    </a:lnB>
                    <a:noFill/>
                  </a:tcPr>
                </a:tc>
                <a:extLst>
                  <a:ext uri="{0D108BD9-81ED-4DB2-BD59-A6C34878D82A}">
                    <a16:rowId xmlns:a16="http://schemas.microsoft.com/office/drawing/2014/main" val="3170256585"/>
                  </a:ext>
                </a:extLst>
              </a:tr>
            </a:tbl>
          </a:graphicData>
        </a:graphic>
      </p:graphicFrame>
      <p:sp>
        <p:nvSpPr>
          <p:cNvPr id="13" name="吹き出し: 下矢印 12">
            <a:extLst>
              <a:ext uri="{FF2B5EF4-FFF2-40B4-BE49-F238E27FC236}">
                <a16:creationId xmlns:a16="http://schemas.microsoft.com/office/drawing/2014/main" id="{8EB4FCE4-9733-1A76-8483-14B94042EF3B}"/>
              </a:ext>
            </a:extLst>
          </p:cNvPr>
          <p:cNvSpPr/>
          <p:nvPr/>
        </p:nvSpPr>
        <p:spPr>
          <a:xfrm>
            <a:off x="2500889" y="1584254"/>
            <a:ext cx="2061874" cy="1131454"/>
          </a:xfrm>
          <a:prstGeom prst="downArrow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2000" b="1" dirty="0">
                <a:latin typeface="Calibri" panose="020F0502020204030204" pitchFamily="34" charset="0"/>
                <a:ea typeface="Calibri" panose="020F0502020204030204" pitchFamily="34" charset="0"/>
                <a:cs typeface="Calibri" panose="020F0502020204030204" pitchFamily="34" charset="0"/>
              </a:rPr>
              <a:t>1RB</a:t>
            </a:r>
          </a:p>
          <a:p>
            <a:pPr algn="ctr"/>
            <a:r>
              <a:rPr kumimoji="1" lang="en-US" altLang="ja-JP" sz="2000" b="1" dirty="0">
                <a:latin typeface="Calibri" panose="020F0502020204030204" pitchFamily="34" charset="0"/>
                <a:ea typeface="Calibri" panose="020F0502020204030204" pitchFamily="34" charset="0"/>
                <a:cs typeface="Calibri" panose="020F0502020204030204" pitchFamily="34" charset="0"/>
              </a:rPr>
              <a:t>(Resource</a:t>
            </a:r>
            <a:r>
              <a:rPr kumimoji="1" lang="en-US" altLang="ja-JP" sz="2000" b="1" baseline="0" dirty="0">
                <a:latin typeface="Calibri" panose="020F0502020204030204" pitchFamily="34" charset="0"/>
                <a:ea typeface="Calibri" panose="020F0502020204030204" pitchFamily="34" charset="0"/>
                <a:cs typeface="Calibri" panose="020F0502020204030204" pitchFamily="34" charset="0"/>
              </a:rPr>
              <a:t> Block)</a:t>
            </a:r>
            <a:endParaRPr kumimoji="1" lang="ja-JP"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54618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Words>
  <Application>Microsoft Office PowerPoint</Application>
  <PresentationFormat>ワイド画面</PresentationFormat>
  <Paragraphs>455</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游ゴシック</vt:lpstr>
      <vt:lpstr>游ゴシック Light</vt:lpstr>
      <vt:lpstr>Arial</vt:lpstr>
      <vt:lpstr>Calibri</vt:lpstr>
      <vt:lpstr>Office テーマ</vt:lpstr>
      <vt:lpstr>なぜスマホは通信できるのか</vt:lpstr>
      <vt:lpstr>スマホは基地局と電波で通信している</vt:lpstr>
      <vt:lpstr>基地局の構成</vt:lpstr>
      <vt:lpstr>4Gとは？</vt:lpstr>
      <vt:lpstr>4Gで使用している周波数</vt:lpstr>
      <vt:lpstr>LTEとは？</vt:lpstr>
      <vt:lpstr>LTE-Advancedとは？</vt:lpstr>
      <vt:lpstr>OFDMA</vt:lpstr>
      <vt:lpstr>OFDMA</vt:lpstr>
      <vt:lpstr>OFDMA</vt:lpstr>
      <vt:lpstr>無線フレームの構成</vt:lpstr>
      <vt:lpstr>データの送受信</vt:lpstr>
      <vt:lpstr>物理チャネルの種類</vt:lpstr>
      <vt:lpstr>物理チャネルの種類</vt:lpstr>
      <vt:lpstr>物理チャネル</vt:lpstr>
      <vt:lpstr>PowerPoint プレゼンテーション</vt:lpstr>
      <vt:lpstr>ハンドオーバ</vt:lpstr>
      <vt:lpstr>ハンドオーバ</vt:lpstr>
      <vt:lpstr>コアネットワーク</vt:lpstr>
      <vt:lpstr>コアネットワーク</vt:lpstr>
      <vt:lpstr>コアネットワーク</vt:lpstr>
      <vt:lpstr>コアネットワーク</vt:lpstr>
      <vt:lpstr>コアネットワーク</vt:lpstr>
      <vt:lpstr>コアネットワーク</vt:lpstr>
      <vt:lpstr>コアネットワーク</vt:lpstr>
      <vt:lpstr>スマホが通信可能になるまで 同期とセルサーチ</vt:lpstr>
      <vt:lpstr>スマホが通信可能になるまで RRC(Radio Resource Control)コネクションの確立</vt:lpstr>
      <vt:lpstr>③ランダムアクセス</vt:lpstr>
      <vt:lpstr>③ランダムアクセス</vt:lpstr>
      <vt:lpstr>③ランダムアクセス</vt:lpstr>
      <vt:lpstr>③ランダムアクセス</vt:lpstr>
      <vt:lpstr>③ランダムアクセス</vt:lpstr>
      <vt:lpstr>スマホが通信可能になるまで LTEアタッチ</vt:lpstr>
      <vt:lpstr>④LTEアタッチ</vt:lpstr>
      <vt:lpstr>スマホが通信可能になるまで 接続完了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2024-08-19T09:42:46Z</dcterms:created>
  <dcterms:modified xsi:type="dcterms:W3CDTF">2024-08-19T09:42:53Z</dcterms:modified>
</cp:coreProperties>
</file>