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8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6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40360" y="2296795"/>
            <a:ext cx="11511915" cy="1183640"/>
          </a:xfrm>
        </p:spPr>
        <p:txBody>
          <a:bodyPr>
            <a:normAutofit/>
          </a:bodyPr>
          <a:p>
            <a:r>
              <a:rPr lang="en-US" altLang="zh-CN" sz="3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 of UHI and SEB</a:t>
            </a:r>
            <a:endParaRPr lang="en-US" altLang="zh-CN" sz="32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副标题 5"/>
          <p:cNvSpPr/>
          <p:nvPr>
            <p:ph type="subTitle" idx="1"/>
          </p:nvPr>
        </p:nvSpPr>
        <p:spPr>
          <a:xfrm>
            <a:off x="9131300" y="3633470"/>
            <a:ext cx="1910080" cy="583565"/>
          </a:xfrm>
        </p:spPr>
        <p:txBody>
          <a:bodyPr/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WU TONG</a:t>
            </a:r>
            <a:r>
              <a:rPr lang="en-US" altLang="zh-CN"/>
              <a:t>               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27]PSH)RIC))CN8$~64[0Z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655" y="3841115"/>
            <a:ext cx="4621530" cy="2627630"/>
          </a:xfrm>
          <a:prstGeom prst="rect">
            <a:avLst/>
          </a:prstGeom>
        </p:spPr>
      </p:pic>
      <p:pic>
        <p:nvPicPr>
          <p:cNvPr id="4" name="图片 3" descr="GYIISG]U2G_3~ULI~`%{{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" y="2882265"/>
            <a:ext cx="2933700" cy="39757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46430"/>
            <a:ext cx="10968990" cy="5975985"/>
          </a:xfrm>
        </p:spPr>
        <p:txBody>
          <a:bodyPr/>
          <a:p>
            <a:pPr marL="0" indent="0" algn="l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1.  </a:t>
            </a:r>
            <a:r>
              <a:rPr lang="en-US" altLang="zh-CN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types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2.  </a:t>
            </a:r>
            <a:r>
              <a:rPr lang="en-US" altLang="zh-CN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Weather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can effect the UHI (wind, clouds)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3. 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Stronger at night than during the day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4. 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Cities tend to </a:t>
            </a:r>
            <a:r>
              <a:rPr lang="en-US" altLang="zh-CN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cool more slowly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than their surroundings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</a:t>
            </a:r>
            <a:endParaRPr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8735" y="3494405"/>
            <a:ext cx="3171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Surface Energy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969250" y="2943225"/>
            <a:ext cx="10160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910445" y="4648200"/>
            <a:ext cx="21221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Fig2.1  surface and air temperature in a 2-D section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9485" y="4992370"/>
            <a:ext cx="1968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Figure 2.2 Schematic of (a) urban and rural air temperature on days with fine weather, (b) warming/cooling rates, and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(c) the UHIUCL.(Modified after: Oke, 1982).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24510" y="183515"/>
            <a:ext cx="459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Urban Heat Islands</a:t>
            </a:r>
            <a:endParaRPr lang="en-US" altLang="zh-CN" sz="32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1685" y="6424930"/>
            <a:ext cx="3630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Oke et al 2017: Urban Climates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%2%VAH@$91][`$IG1EIW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2749550"/>
            <a:ext cx="4779645" cy="336169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235585"/>
            <a:ext cx="11209020" cy="601408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795" y="865505"/>
          <a:ext cx="245300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193800" imgH="241300" progId="Equation.KSEE3">
                  <p:embed/>
                </p:oleObj>
              </mc:Choice>
              <mc:Fallback>
                <p:oleObj name="" r:id="rId2" imgW="11938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8795" y="865505"/>
                        <a:ext cx="245300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795" y="1711325"/>
          <a:ext cx="3631565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4" imgW="2005965" imgH="241300" progId="Equation.KSEE3">
                  <p:embed/>
                </p:oleObj>
              </mc:Choice>
              <mc:Fallback>
                <p:oleObj name="" r:id="rId4" imgW="2005965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795" y="1711325"/>
                        <a:ext cx="3631565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85815" y="6379845"/>
            <a:ext cx="3630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Oke et al 2017: Urban Climates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080" y="114300"/>
            <a:ext cx="5643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Surface Energy Balance</a:t>
            </a:r>
            <a:endParaRPr lang="en-US" altLang="zh-CN" sz="32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 descr="fullsizerender(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755" y="3523615"/>
            <a:ext cx="5712460" cy="2118995"/>
          </a:xfrm>
          <a:prstGeom prst="rect">
            <a:avLst/>
          </a:prstGeom>
        </p:spPr>
      </p:pic>
      <p:pic>
        <p:nvPicPr>
          <p:cNvPr id="12" name="图片 11" descr="fullsizerender(3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390" y="593725"/>
            <a:ext cx="5203825" cy="267144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110670"/>
            <a:ext cx="10969200" cy="4759200"/>
          </a:xfrm>
        </p:spPr>
        <p:txBody>
          <a:bodyPr/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amount of heat released by </a:t>
            </a:r>
            <a:r>
              <a:rPr lang="zh-CN" altLang="en-US" sz="20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human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can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increase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 anthropogenic heat flux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Artificial structures lose heat more slowly, cities can store more heat than rural surroundigs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Turbulent heat flux can be influenced by the surfacce and the atmosphere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080" y="208915"/>
            <a:ext cx="5643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Surface Energy Balance</a:t>
            </a:r>
            <a:endParaRPr lang="en-US" altLang="zh-CN" sz="32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42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Office 主题​​</vt:lpstr>
      <vt:lpstr>Equation.KSEE3</vt:lpstr>
      <vt:lpstr>Equation.KSEE3</vt:lpstr>
      <vt:lpstr>Introduction of UHI and SEB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吴阿柴</cp:lastModifiedBy>
  <cp:revision>165</cp:revision>
  <dcterms:created xsi:type="dcterms:W3CDTF">2019-06-19T02:08:00Z</dcterms:created>
  <dcterms:modified xsi:type="dcterms:W3CDTF">2020-10-20T07:27:43Z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