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261" r:id="rId2"/>
    <p:sldId id="266" r:id="rId3"/>
    <p:sldId id="268" r:id="rId4"/>
    <p:sldId id="280" r:id="rId5"/>
    <p:sldId id="284" r:id="rId6"/>
    <p:sldId id="285" r:id="rId7"/>
    <p:sldId id="286" r:id="rId8"/>
    <p:sldId id="290" r:id="rId9"/>
    <p:sldId id="293" r:id="rId10"/>
    <p:sldId id="296" r:id="rId11"/>
    <p:sldId id="297" r:id="rId12"/>
    <p:sldId id="301" r:id="rId13"/>
    <p:sldId id="302" r:id="rId14"/>
    <p:sldId id="303" r:id="rId15"/>
    <p:sldId id="313" r:id="rId16"/>
    <p:sldId id="315" r:id="rId17"/>
    <p:sldId id="317" r:id="rId18"/>
    <p:sldId id="318" r:id="rId19"/>
    <p:sldId id="319" r:id="rId20"/>
    <p:sldId id="322" r:id="rId21"/>
    <p:sldId id="323" r:id="rId22"/>
    <p:sldId id="324" r:id="rId23"/>
    <p:sldId id="325" r:id="rId24"/>
    <p:sldId id="326" r:id="rId25"/>
    <p:sldId id="327" r:id="rId26"/>
    <p:sldId id="329" r:id="rId27"/>
    <p:sldId id="330" r:id="rId28"/>
    <p:sldId id="331" r:id="rId29"/>
    <p:sldId id="332" r:id="rId30"/>
    <p:sldId id="333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88" autoAdjust="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CA3029-2955-4038-9B01-5868AB3008D7}" type="datetimeFigureOut">
              <a:rPr lang="zh-CN" altLang="en-US"/>
              <a:pPr>
                <a:defRPr/>
              </a:pPr>
              <a:t>2020/4/3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97E1E5C-DADC-47C4-AB68-5EE7A3B964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64554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4555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34576-21C0-4983-BA5D-8FA1F8A1E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B0BF-D3F7-4E4A-B16B-0E2D84E6B1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C4BC-CF09-4DB4-A7A9-21EEBAA9CC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2D836-9310-4574-A033-37EAA38387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8F6FF-F5D8-44FB-9BA7-DD785195E7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4D70E-96A4-49E6-B2A3-3961CD152C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7B754-C4EA-4F19-B6DD-7DDF560074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10C1A-4505-4A40-A18E-100992789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CC1B6-F93A-465A-B13E-704F696618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DB9E-C620-4AB3-B42C-A1E00BF725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EAC6C-D168-4A7C-BC2B-1701110D8E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63491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492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493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494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495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496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497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498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499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00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01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02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03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04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05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06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07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08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09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10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11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12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13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14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15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16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17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18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19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20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21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22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23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24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25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526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68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63528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529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63530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353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3532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533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534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CF27CC8D-2B05-43FA-976C-95CE8D18F6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zh-CN" altLang="en-US" smtClean="0"/>
              <a:t>以下哪个选项不是重要的宏观经济目标：</a:t>
            </a:r>
          </a:p>
          <a:p>
            <a:pPr lvl="3" eaLnBrk="1" hangingPunct="1">
              <a:buFontTx/>
              <a:buAutoNum type="alphaLcPeriod"/>
              <a:defRPr/>
            </a:pPr>
            <a:r>
              <a:rPr lang="zh-CN" altLang="en-US" sz="2400" smtClean="0"/>
              <a:t>价格稳定</a:t>
            </a:r>
          </a:p>
          <a:p>
            <a:pPr lvl="3" eaLnBrk="1" hangingPunct="1">
              <a:buFontTx/>
              <a:buAutoNum type="alphaLcPeriod"/>
              <a:defRPr/>
            </a:pPr>
            <a:r>
              <a:rPr lang="zh-CN" altLang="en-US" sz="2400" smtClean="0"/>
              <a:t>充分就业</a:t>
            </a:r>
          </a:p>
          <a:p>
            <a:pPr lvl="3" eaLnBrk="1" hangingPunct="1">
              <a:buFontTx/>
              <a:buAutoNum type="alphaLcPeriod"/>
              <a:defRPr/>
            </a:pPr>
            <a:r>
              <a:rPr lang="zh-CN" altLang="en-US" sz="2400" smtClean="0"/>
              <a:t>完全竞争</a:t>
            </a:r>
          </a:p>
          <a:p>
            <a:pPr lvl="3" eaLnBrk="1" hangingPunct="1">
              <a:buFontTx/>
              <a:buAutoNum type="alphaLcPeriod"/>
              <a:defRPr/>
            </a:pPr>
            <a:r>
              <a:rPr lang="zh-CN" altLang="en-US" sz="2400" smtClean="0"/>
              <a:t>高增长</a:t>
            </a:r>
          </a:p>
          <a:p>
            <a:pPr eaLnBrk="1" hangingPunct="1">
              <a:defRPr/>
            </a:pPr>
            <a:r>
              <a:rPr lang="en-US" altLang="zh-CN" smtClean="0"/>
              <a:t>c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以下除了一项以外都是投资的决定因素，请选出除外的一项：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预期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风险的感知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乘数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利率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承担风险的意愿</a:t>
            </a:r>
          </a:p>
          <a:p>
            <a:pPr eaLnBrk="1" hangingPunct="1">
              <a:defRPr/>
            </a:pPr>
            <a:r>
              <a:rPr lang="en-US" altLang="zh-CN" smtClean="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以下除了一项以外都是引起投资曲线移动的因素，请选出除外的一项：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预期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风险的感知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经济运行状态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利率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承担风险的意愿</a:t>
            </a:r>
          </a:p>
          <a:p>
            <a:pPr eaLnBrk="1" hangingPunct="1">
              <a:defRPr/>
            </a:pPr>
            <a:r>
              <a:rPr lang="en-US" altLang="zh-CN" smtClean="0"/>
              <a:t>d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货币的交易性需求：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dirty="0" smtClean="0"/>
              <a:t>在收入降低时增加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dirty="0" smtClean="0"/>
              <a:t>在利率上升时增加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dirty="0" smtClean="0"/>
              <a:t>由于货币具有价值储藏的职能而产生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dirty="0" smtClean="0"/>
              <a:t>在收入上升时增加</a:t>
            </a:r>
          </a:p>
          <a:p>
            <a:pPr eaLnBrk="1" hangingPunct="1">
              <a:defRPr/>
            </a:pPr>
            <a:r>
              <a:rPr lang="en-US" altLang="zh-CN" dirty="0" smtClean="0"/>
              <a:t>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依据凯恩斯理论，货币供给增加将：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降低利率，从而减少投资和总需求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降低利率，从而增加投资和总需求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提高利率，从而增加投资和总需求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提高利率，从而减少投资和总需求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提高利率，从而减少投资和增加总需求</a:t>
            </a:r>
          </a:p>
          <a:p>
            <a:pPr eaLnBrk="1" hangingPunct="1">
              <a:defRPr/>
            </a:pPr>
            <a:r>
              <a:rPr lang="en-US" altLang="zh-CN" smtClean="0"/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持有货币的机会成本是：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汇率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流通速度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实际利率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名义利率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以上都不是</a:t>
            </a:r>
          </a:p>
          <a:p>
            <a:pPr eaLnBrk="1" hangingPunct="1">
              <a:defRPr/>
            </a:pPr>
            <a:r>
              <a:rPr lang="en-US" altLang="zh-CN" smtClean="0"/>
              <a:t>d</a:t>
            </a:r>
          </a:p>
          <a:p>
            <a:pPr eaLnBrk="1" hangingPunct="1">
              <a:defRPr/>
            </a:pPr>
            <a:endParaRPr lang="en-US" altLang="zh-CN" smtClean="0"/>
          </a:p>
          <a:p>
            <a:pPr eaLnBrk="1" hangingPunct="1">
              <a:defRPr/>
            </a:pP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当收入和利率的组合点出现在</a:t>
            </a:r>
            <a:r>
              <a:rPr lang="en-US" dirty="0" smtClean="0"/>
              <a:t>LM</a:t>
            </a:r>
            <a:r>
              <a:rPr lang="zh-CN" altLang="en-US" dirty="0" smtClean="0"/>
              <a:t>曲线的左上边，</a:t>
            </a:r>
            <a:r>
              <a:rPr lang="en-US" dirty="0" smtClean="0"/>
              <a:t>IS</a:t>
            </a:r>
            <a:r>
              <a:rPr lang="zh-CN" altLang="en-US" dirty="0" smtClean="0"/>
              <a:t>曲线右上方的区域中，则</a:t>
            </a:r>
            <a:r>
              <a:rPr lang="en-US" u="sng" dirty="0" smtClean="0"/>
              <a:t>       </a:t>
            </a:r>
            <a:r>
              <a:rPr lang="zh-CN" altLang="en-US" dirty="0" smtClean="0"/>
              <a:t>。</a:t>
            </a:r>
          </a:p>
          <a:p>
            <a:pPr lvl="1" eaLnBrk="1" hangingPunct="1">
              <a:defRPr/>
            </a:pPr>
            <a:r>
              <a:rPr lang="en-US" dirty="0" smtClean="0"/>
              <a:t>A</a:t>
            </a:r>
            <a:r>
              <a:rPr lang="zh-CN" altLang="en-US" dirty="0" smtClean="0"/>
              <a:t>、投资小于储蓄，且货币需求小于货币供给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B</a:t>
            </a:r>
            <a:r>
              <a:rPr lang="zh-CN" altLang="en-US" dirty="0" smtClean="0"/>
              <a:t>、投资小于储蓄，且货币需求大于货币供给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C</a:t>
            </a:r>
            <a:r>
              <a:rPr lang="zh-CN" altLang="en-US" dirty="0" smtClean="0"/>
              <a:t>、投资小于储蓄，且货币需求小于货币供给</a:t>
            </a:r>
            <a:r>
              <a:rPr lang="en-US" dirty="0" smtClean="0"/>
              <a:t>          </a:t>
            </a:r>
          </a:p>
          <a:p>
            <a:pPr lvl="1" eaLnBrk="1" hangingPunct="1">
              <a:defRPr/>
            </a:pPr>
            <a:r>
              <a:rPr lang="en-US" dirty="0" smtClean="0"/>
              <a:t>D</a:t>
            </a:r>
            <a:r>
              <a:rPr lang="zh-CN" altLang="en-US" dirty="0" smtClean="0"/>
              <a:t>、投资大于储蓄，且货币需求小于货币供给</a:t>
            </a:r>
          </a:p>
        </p:txBody>
      </p:sp>
      <p:sp>
        <p:nvSpPr>
          <p:cNvPr id="4" name="矩形 3"/>
          <p:cNvSpPr/>
          <p:nvPr/>
        </p:nvSpPr>
        <p:spPr>
          <a:xfrm>
            <a:off x="2462213" y="5268913"/>
            <a:ext cx="45720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宋体"/>
              </a:rPr>
              <a:t>A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以下哪一项不属于国民收入核算方式？</a:t>
            </a:r>
          </a:p>
          <a:p>
            <a:pPr lvl="1" eaLnBrk="1" hangingPunct="1">
              <a:defRPr/>
            </a:pPr>
            <a:r>
              <a:rPr lang="en-US" dirty="0" smtClean="0"/>
              <a:t>A</a:t>
            </a:r>
            <a:r>
              <a:rPr lang="zh-CN" altLang="en-US" dirty="0" smtClean="0"/>
              <a:t>、部门法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B</a:t>
            </a:r>
            <a:r>
              <a:rPr lang="zh-CN" altLang="en-US" dirty="0" smtClean="0"/>
              <a:t>、支出法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C</a:t>
            </a:r>
            <a:r>
              <a:rPr lang="zh-CN" altLang="en-US" dirty="0" smtClean="0"/>
              <a:t>、工厂法</a:t>
            </a:r>
            <a:r>
              <a:rPr lang="en-US" dirty="0" smtClean="0"/>
              <a:t> </a:t>
            </a:r>
          </a:p>
          <a:p>
            <a:pPr lvl="1" eaLnBrk="1" hangingPunct="1">
              <a:defRPr/>
            </a:pPr>
            <a:r>
              <a:rPr lang="en-US" dirty="0" smtClean="0"/>
              <a:t>D</a:t>
            </a:r>
            <a:r>
              <a:rPr lang="zh-CN" altLang="en-US" dirty="0" smtClean="0"/>
              <a:t>、收入法</a:t>
            </a:r>
          </a:p>
        </p:txBody>
      </p:sp>
      <p:sp>
        <p:nvSpPr>
          <p:cNvPr id="4" name="矩形 3"/>
          <p:cNvSpPr/>
          <p:nvPr/>
        </p:nvSpPr>
        <p:spPr>
          <a:xfrm>
            <a:off x="3048000" y="4419600"/>
            <a:ext cx="5334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2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宋体"/>
              </a:rPr>
              <a:t>C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“面粉是中间产品”的说法</a:t>
            </a:r>
            <a:r>
              <a:rPr lang="en-US" i="1" u="sng" dirty="0" smtClean="0"/>
              <a:t>     </a:t>
            </a:r>
            <a:r>
              <a:rPr lang="zh-CN" altLang="en-US" dirty="0" smtClean="0"/>
              <a:t>。</a:t>
            </a:r>
          </a:p>
          <a:p>
            <a:pPr lvl="1" eaLnBrk="1" hangingPunct="1">
              <a:defRPr/>
            </a:pPr>
            <a:r>
              <a:rPr lang="en-US" dirty="0" smtClean="0"/>
              <a:t>A</a:t>
            </a:r>
            <a:r>
              <a:rPr lang="zh-CN" altLang="en-US" dirty="0" smtClean="0"/>
              <a:t>．一定对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B</a:t>
            </a:r>
            <a:r>
              <a:rPr lang="zh-CN" altLang="en-US" dirty="0" smtClean="0"/>
              <a:t>．不一定对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C</a:t>
            </a:r>
            <a:r>
              <a:rPr lang="zh-CN" altLang="en-US" dirty="0" smtClean="0"/>
              <a:t>．可能对，也可能不对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D</a:t>
            </a:r>
            <a:r>
              <a:rPr lang="zh-CN" altLang="en-US" dirty="0" smtClean="0"/>
              <a:t>．以上三种说法都对</a:t>
            </a:r>
          </a:p>
        </p:txBody>
      </p:sp>
      <p:sp>
        <p:nvSpPr>
          <p:cNvPr id="4" name="矩形 3"/>
          <p:cNvSpPr/>
          <p:nvPr/>
        </p:nvSpPr>
        <p:spPr>
          <a:xfrm>
            <a:off x="2667000" y="5105400"/>
            <a:ext cx="481013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宋体"/>
              </a:rPr>
              <a:t>C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下列项目中不是要素收入的是</a:t>
            </a:r>
            <a:r>
              <a:rPr lang="en-US" u="sng" dirty="0" smtClean="0"/>
              <a:t>     </a:t>
            </a:r>
            <a:r>
              <a:rPr lang="zh-CN" altLang="en-US" dirty="0" smtClean="0"/>
              <a:t>。</a:t>
            </a:r>
          </a:p>
          <a:p>
            <a:pPr lvl="1" eaLnBrk="1" hangingPunct="1">
              <a:defRPr/>
            </a:pPr>
            <a:r>
              <a:rPr lang="en-US" dirty="0" smtClean="0"/>
              <a:t>A</a:t>
            </a:r>
            <a:r>
              <a:rPr lang="zh-CN" altLang="en-US" dirty="0" smtClean="0"/>
              <a:t>．公务员薪水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B</a:t>
            </a:r>
            <a:r>
              <a:rPr lang="zh-CN" altLang="en-US" dirty="0" smtClean="0"/>
              <a:t>．股息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C</a:t>
            </a:r>
            <a:r>
              <a:rPr lang="zh-CN" altLang="en-US" dirty="0" smtClean="0"/>
              <a:t>．公司对灾区的捐赠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D</a:t>
            </a:r>
            <a:r>
              <a:rPr lang="zh-CN" altLang="en-US" dirty="0" smtClean="0"/>
              <a:t>．银行存款者取得的利息</a:t>
            </a:r>
          </a:p>
        </p:txBody>
      </p:sp>
      <p:sp>
        <p:nvSpPr>
          <p:cNvPr id="4" name="矩形 3"/>
          <p:cNvSpPr/>
          <p:nvPr/>
        </p:nvSpPr>
        <p:spPr>
          <a:xfrm>
            <a:off x="2906713" y="5592763"/>
            <a:ext cx="48260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宋体"/>
              </a:rPr>
              <a:t>C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在</a:t>
            </a:r>
            <a:r>
              <a:rPr lang="en-US" dirty="0" smtClean="0"/>
              <a:t>IS</a:t>
            </a:r>
            <a:r>
              <a:rPr lang="zh-CN" altLang="en-US" dirty="0" smtClean="0"/>
              <a:t>曲线和</a:t>
            </a:r>
            <a:r>
              <a:rPr lang="en-US" dirty="0" smtClean="0"/>
              <a:t>LM</a:t>
            </a:r>
            <a:r>
              <a:rPr lang="zh-CN" altLang="en-US" dirty="0" smtClean="0"/>
              <a:t>曲线相交时，表现</a:t>
            </a:r>
            <a:r>
              <a:rPr lang="en-US" u="sng" dirty="0" smtClean="0"/>
              <a:t>    </a:t>
            </a:r>
            <a:r>
              <a:rPr lang="en-US" dirty="0" smtClean="0"/>
              <a:t> </a:t>
            </a:r>
            <a:r>
              <a:rPr lang="zh-CN" altLang="en-US" dirty="0" smtClean="0"/>
              <a:t>。</a:t>
            </a:r>
          </a:p>
          <a:p>
            <a:pPr eaLnBrk="1" hangingPunct="1">
              <a:defRPr/>
            </a:pPr>
            <a:r>
              <a:rPr lang="en-US" dirty="0" smtClean="0"/>
              <a:t>A</a:t>
            </a:r>
            <a:r>
              <a:rPr lang="zh-CN" altLang="en-US" dirty="0" smtClean="0"/>
              <a:t>．产品市场和货币市场同时达到均衡</a:t>
            </a:r>
            <a:r>
              <a:rPr lang="en-US" dirty="0" smtClean="0"/>
              <a:t>    B</a:t>
            </a:r>
            <a:r>
              <a:rPr lang="zh-CN" altLang="en-US" dirty="0" smtClean="0"/>
              <a:t>．产品市场非均衡而货币市场均衡</a:t>
            </a:r>
          </a:p>
          <a:p>
            <a:pPr eaLnBrk="1" hangingPunct="1">
              <a:defRPr/>
            </a:pPr>
            <a:r>
              <a:rPr lang="en-US" dirty="0" smtClean="0"/>
              <a:t>C</a:t>
            </a:r>
            <a:r>
              <a:rPr lang="zh-CN" altLang="en-US" dirty="0" smtClean="0"/>
              <a:t>．产品市场和货币市场处于非均衡</a:t>
            </a:r>
            <a:r>
              <a:rPr lang="en-US" dirty="0" smtClean="0"/>
              <a:t>      D</a:t>
            </a:r>
            <a:r>
              <a:rPr lang="zh-CN" altLang="en-US" dirty="0" smtClean="0"/>
              <a:t>．产品市场均衡而货币市场非均衡</a:t>
            </a:r>
          </a:p>
        </p:txBody>
      </p:sp>
      <p:sp>
        <p:nvSpPr>
          <p:cNvPr id="4" name="矩形 3"/>
          <p:cNvSpPr/>
          <p:nvPr/>
        </p:nvSpPr>
        <p:spPr>
          <a:xfrm>
            <a:off x="2520950" y="5357813"/>
            <a:ext cx="45720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宋体"/>
              </a:rPr>
              <a:t>A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zh-CN" altLang="en-US" smtClean="0"/>
              <a:t>利率上升：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AutoNum type="alphaLcPeriod"/>
              <a:defRPr/>
            </a:pPr>
            <a:r>
              <a:rPr lang="zh-CN" altLang="en-US" sz="2400" smtClean="0"/>
              <a:t>将减少投资项目的现期贴现值，使其中更多的项目盈利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AutoNum type="alphaLcPeriod"/>
              <a:defRPr/>
            </a:pPr>
            <a:r>
              <a:rPr lang="zh-CN" altLang="en-US" sz="2400" smtClean="0"/>
              <a:t>将减少投资项目的现期贴现值，使其中更少的项目盈利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AutoNum type="alphaLcPeriod"/>
              <a:defRPr/>
            </a:pPr>
            <a:r>
              <a:rPr lang="zh-CN" altLang="en-US" sz="2400" smtClean="0"/>
              <a:t>对投资项目的现期贴现值没有影响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AutoNum type="alphaLcPeriod"/>
              <a:defRPr/>
            </a:pPr>
            <a:r>
              <a:rPr lang="zh-CN" altLang="en-US" sz="2400" smtClean="0"/>
              <a:t>将增加投资项目的现期贴现值，使其中更多的项目盈利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AutoNum type="alphaLcPeriod"/>
              <a:defRPr/>
            </a:pPr>
            <a:r>
              <a:rPr lang="zh-CN" altLang="en-US" sz="2400" smtClean="0"/>
              <a:t>将增加投资项目的现期贴现值，使其中更少的项目盈利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zh-CN" smtClean="0"/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总需求曲线</a:t>
            </a:r>
            <a:r>
              <a:rPr lang="en-US" dirty="0" smtClean="0"/>
              <a:t>AD</a:t>
            </a:r>
            <a:r>
              <a:rPr lang="zh-CN" altLang="en-US" dirty="0" smtClean="0"/>
              <a:t>是一条</a:t>
            </a:r>
            <a:r>
              <a:rPr lang="en-US" u="sng" dirty="0" smtClean="0"/>
              <a:t>        </a:t>
            </a:r>
            <a:r>
              <a:rPr lang="zh-CN" altLang="en-US" dirty="0" smtClean="0"/>
              <a:t>。</a:t>
            </a:r>
          </a:p>
          <a:p>
            <a:pPr lvl="1" eaLnBrk="1" hangingPunct="1">
              <a:defRPr/>
            </a:pPr>
            <a:r>
              <a:rPr lang="en-US" dirty="0" smtClean="0"/>
              <a:t>    A</a:t>
            </a:r>
            <a:r>
              <a:rPr lang="zh-CN" altLang="en-US" dirty="0" smtClean="0"/>
              <a:t>．向右下方倾斜的曲线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    B</a:t>
            </a:r>
            <a:r>
              <a:rPr lang="zh-CN" altLang="en-US" dirty="0" smtClean="0"/>
              <a:t>．向右上方倾斜的曲线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C</a:t>
            </a:r>
            <a:r>
              <a:rPr lang="zh-CN" altLang="en-US" dirty="0" smtClean="0"/>
              <a:t>．平行于数量的直线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D</a:t>
            </a:r>
            <a:r>
              <a:rPr lang="zh-CN" altLang="en-US" dirty="0" smtClean="0"/>
              <a:t>．垂直于数量轴的直线</a:t>
            </a:r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38400" y="4495800"/>
            <a:ext cx="1219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A</a:t>
            </a:r>
            <a:endParaRPr lang="zh-CN" altLang="en-US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总需求曲线正确的变动形式是</a:t>
            </a:r>
            <a:r>
              <a:rPr lang="en-US" u="sng" dirty="0" smtClean="0"/>
              <a:t>        </a:t>
            </a:r>
            <a:r>
              <a:rPr lang="zh-CN" altLang="en-US" dirty="0" smtClean="0"/>
              <a:t>。</a:t>
            </a:r>
          </a:p>
          <a:p>
            <a:pPr lvl="1" eaLnBrk="1" hangingPunct="1">
              <a:defRPr/>
            </a:pPr>
            <a:r>
              <a:rPr lang="en-US" dirty="0" smtClean="0"/>
              <a:t>A</a:t>
            </a:r>
            <a:r>
              <a:rPr lang="zh-CN" altLang="en-US" dirty="0" smtClean="0"/>
              <a:t>．当其他条件不变时，政府支出减少会右移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B</a:t>
            </a:r>
            <a:r>
              <a:rPr lang="zh-CN" altLang="en-US" dirty="0" smtClean="0"/>
              <a:t>．当其他条件不变时，价格水平上升会左移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C</a:t>
            </a:r>
            <a:r>
              <a:rPr lang="zh-CN" altLang="en-US" dirty="0" smtClean="0"/>
              <a:t>．当其他条件不变时，税收减少会</a:t>
            </a:r>
            <a:r>
              <a:rPr lang="zh-CN" altLang="en-US" dirty="0"/>
              <a:t>左移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dirty="0" smtClean="0"/>
              <a:t> </a:t>
            </a:r>
            <a:r>
              <a:rPr lang="en-US" dirty="0" smtClean="0"/>
              <a:t>D</a:t>
            </a:r>
            <a:r>
              <a:rPr lang="zh-CN" altLang="en-US" dirty="0" smtClean="0"/>
              <a:t>．以上几种情况都不对</a:t>
            </a:r>
          </a:p>
        </p:txBody>
      </p:sp>
      <p:sp>
        <p:nvSpPr>
          <p:cNvPr id="4" name="矩形 3"/>
          <p:cNvSpPr/>
          <p:nvPr/>
        </p:nvSpPr>
        <p:spPr>
          <a:xfrm>
            <a:off x="2881313" y="5195888"/>
            <a:ext cx="5937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宋体"/>
              </a:rPr>
              <a:t>D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与边际储蓄倾向提高相对应的情况是</a:t>
            </a:r>
            <a:r>
              <a:rPr lang="en-US" u="sng" dirty="0" smtClean="0"/>
              <a:t>        </a:t>
            </a:r>
            <a:r>
              <a:rPr lang="zh-CN" altLang="en-US" dirty="0" smtClean="0"/>
              <a:t>。</a:t>
            </a:r>
          </a:p>
          <a:p>
            <a:pPr lvl="1" eaLnBrk="1" hangingPunct="1">
              <a:defRPr/>
            </a:pPr>
            <a:r>
              <a:rPr lang="en-US" dirty="0" smtClean="0"/>
              <a:t> A</a:t>
            </a:r>
            <a:r>
              <a:rPr lang="zh-CN" altLang="en-US" dirty="0" smtClean="0"/>
              <a:t>．可支配收入水平减少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B</a:t>
            </a:r>
            <a:r>
              <a:rPr lang="zh-CN" altLang="en-US" dirty="0" smtClean="0"/>
              <a:t>．边际消费倾向下降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C</a:t>
            </a:r>
            <a:r>
              <a:rPr lang="zh-CN" altLang="en-US" dirty="0" smtClean="0"/>
              <a:t>．边际消费倾向上升</a:t>
            </a:r>
            <a:r>
              <a:rPr lang="en-US" dirty="0" smtClean="0"/>
              <a:t> </a:t>
            </a:r>
          </a:p>
          <a:p>
            <a:pPr lvl="1" eaLnBrk="1" hangingPunct="1">
              <a:defRPr/>
            </a:pPr>
            <a:r>
              <a:rPr lang="en-US" dirty="0" smtClean="0"/>
              <a:t>D</a:t>
            </a:r>
            <a:r>
              <a:rPr lang="zh-CN" altLang="en-US" dirty="0" smtClean="0"/>
              <a:t>．平均储蓄倾向下降</a:t>
            </a:r>
          </a:p>
        </p:txBody>
      </p:sp>
      <p:sp>
        <p:nvSpPr>
          <p:cNvPr id="4" name="矩形 3"/>
          <p:cNvSpPr/>
          <p:nvPr/>
        </p:nvSpPr>
        <p:spPr>
          <a:xfrm>
            <a:off x="2978150" y="4267200"/>
            <a:ext cx="4572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2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宋体"/>
              </a:rPr>
              <a:t>B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市场利息率提高，</a:t>
            </a:r>
            <a:r>
              <a:rPr lang="en-US" u="sng" dirty="0" smtClean="0"/>
              <a:t>        </a:t>
            </a:r>
            <a:r>
              <a:rPr lang="zh-CN" altLang="en-US" dirty="0" smtClean="0"/>
              <a:t>。</a:t>
            </a:r>
          </a:p>
          <a:p>
            <a:pPr lvl="1" eaLnBrk="1" hangingPunct="1">
              <a:defRPr/>
            </a:pPr>
            <a:r>
              <a:rPr lang="en-US" dirty="0" smtClean="0"/>
              <a:t> A</a:t>
            </a:r>
            <a:r>
              <a:rPr lang="zh-CN" altLang="en-US" dirty="0" smtClean="0"/>
              <a:t>．货币交易需求增加</a:t>
            </a:r>
            <a:r>
              <a:rPr lang="en-US" dirty="0" smtClean="0"/>
              <a:t> </a:t>
            </a:r>
          </a:p>
          <a:p>
            <a:pPr lvl="1" eaLnBrk="1" hangingPunct="1">
              <a:defRPr/>
            </a:pPr>
            <a:r>
              <a:rPr lang="en-US" dirty="0" smtClean="0"/>
              <a:t> B</a:t>
            </a:r>
            <a:r>
              <a:rPr lang="zh-CN" altLang="en-US" dirty="0" smtClean="0"/>
              <a:t>．货币交易需求减少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C</a:t>
            </a:r>
            <a:r>
              <a:rPr lang="zh-CN" altLang="en-US" dirty="0" smtClean="0"/>
              <a:t>．货币投机需求增加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D</a:t>
            </a:r>
            <a:r>
              <a:rPr lang="zh-CN" altLang="en-US" dirty="0" smtClean="0"/>
              <a:t>．货币投机需求减少</a:t>
            </a:r>
          </a:p>
        </p:txBody>
      </p:sp>
      <p:sp>
        <p:nvSpPr>
          <p:cNvPr id="4" name="矩形 3"/>
          <p:cNvSpPr/>
          <p:nvPr/>
        </p:nvSpPr>
        <p:spPr>
          <a:xfrm>
            <a:off x="2895600" y="5475288"/>
            <a:ext cx="5937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宋体"/>
              </a:rPr>
              <a:t>D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某国的</a:t>
            </a:r>
            <a:r>
              <a:rPr lang="en-US" dirty="0" smtClean="0"/>
              <a:t>GDP</a:t>
            </a:r>
            <a:r>
              <a:rPr lang="zh-CN" altLang="en-US" dirty="0" smtClean="0"/>
              <a:t>小于</a:t>
            </a:r>
            <a:r>
              <a:rPr lang="en-US" dirty="0" smtClean="0"/>
              <a:t>GNP</a:t>
            </a:r>
            <a:r>
              <a:rPr lang="zh-CN" altLang="en-US" dirty="0" smtClean="0"/>
              <a:t>，说明该国公民从境外取得的收入比境外公民从该国取得的收入</a:t>
            </a:r>
            <a:r>
              <a:rPr lang="en-US" u="sng" dirty="0" smtClean="0"/>
              <a:t>        </a:t>
            </a:r>
            <a:r>
              <a:rPr lang="zh-CN" altLang="en-US" dirty="0" smtClean="0"/>
              <a:t>。</a:t>
            </a:r>
          </a:p>
          <a:p>
            <a:pPr lvl="1" eaLnBrk="1" hangingPunct="1">
              <a:defRPr/>
            </a:pPr>
            <a:r>
              <a:rPr lang="en-US" dirty="0" smtClean="0"/>
              <a:t>    A</a:t>
            </a:r>
            <a:r>
              <a:rPr lang="zh-CN" altLang="en-US" dirty="0" smtClean="0"/>
              <a:t>．大</a:t>
            </a:r>
            <a:r>
              <a:rPr lang="en-US" dirty="0" smtClean="0"/>
              <a:t> </a:t>
            </a:r>
          </a:p>
          <a:p>
            <a:pPr lvl="1" eaLnBrk="1" hangingPunct="1">
              <a:defRPr/>
            </a:pPr>
            <a:r>
              <a:rPr lang="en-US" dirty="0" smtClean="0"/>
              <a:t>    B</a:t>
            </a:r>
            <a:r>
              <a:rPr lang="zh-CN" altLang="en-US" dirty="0" smtClean="0"/>
              <a:t>．小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    C</a:t>
            </a:r>
            <a:r>
              <a:rPr lang="zh-CN" altLang="en-US" dirty="0" smtClean="0"/>
              <a:t>．相同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    D</a:t>
            </a:r>
            <a:r>
              <a:rPr lang="zh-CN" altLang="en-US" dirty="0" smtClean="0"/>
              <a:t>．可能大，也可能小</a:t>
            </a:r>
          </a:p>
        </p:txBody>
      </p:sp>
      <p:sp>
        <p:nvSpPr>
          <p:cNvPr id="4" name="矩形 3"/>
          <p:cNvSpPr/>
          <p:nvPr/>
        </p:nvSpPr>
        <p:spPr>
          <a:xfrm>
            <a:off x="2786063" y="5608638"/>
            <a:ext cx="45720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宋体"/>
              </a:rPr>
              <a:t>A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如果</a:t>
            </a:r>
            <a:r>
              <a:rPr lang="zh-CN" altLang="en-US" dirty="0" smtClean="0"/>
              <a:t>其他因素不变，厂商投资增加，国民收入增加，则</a:t>
            </a:r>
            <a:r>
              <a:rPr lang="en-US" u="sng" dirty="0" smtClean="0"/>
              <a:t>         </a:t>
            </a:r>
            <a:r>
              <a:rPr lang="en-US" dirty="0" smtClean="0"/>
              <a:t>  </a:t>
            </a:r>
            <a:r>
              <a:rPr lang="zh-CN" altLang="en-US" dirty="0" smtClean="0"/>
              <a:t>。</a:t>
            </a:r>
          </a:p>
          <a:p>
            <a:pPr lvl="1" eaLnBrk="1" hangingPunct="1">
              <a:defRPr/>
            </a:pPr>
            <a:r>
              <a:rPr lang="en-US" dirty="0" smtClean="0"/>
              <a:t>A</a:t>
            </a:r>
            <a:r>
              <a:rPr lang="zh-CN" altLang="en-US" dirty="0" smtClean="0"/>
              <a:t>．储蓄不变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B</a:t>
            </a:r>
            <a:r>
              <a:rPr lang="zh-CN" altLang="en-US" dirty="0" smtClean="0"/>
              <a:t>．消费不变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C</a:t>
            </a:r>
            <a:r>
              <a:rPr lang="zh-CN" altLang="en-US" dirty="0" smtClean="0"/>
              <a:t>．消费增加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D</a:t>
            </a:r>
            <a:r>
              <a:rPr lang="zh-CN" altLang="en-US" dirty="0" smtClean="0"/>
              <a:t>．消费减少</a:t>
            </a:r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09800" y="47244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3400" y="1066800"/>
            <a:ext cx="8229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LM</a:t>
            </a:r>
            <a:r>
              <a:rPr lang="zh-CN" alt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曲线向右移动的原因是</a:t>
            </a:r>
            <a:r>
              <a:rPr lang="en-US" sz="3200" u="sng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      </a:t>
            </a: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</a:t>
            </a:r>
            <a:r>
              <a:rPr lang="zh-CN" alt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。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A</a:t>
            </a:r>
            <a:r>
              <a:rPr lang="zh-CN" alt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．名义利率下降</a:t>
            </a:r>
            <a:endParaRPr lang="en-US" altLang="zh-CN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	B</a:t>
            </a:r>
            <a:r>
              <a:rPr lang="zh-CN" alt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．国民收入增加</a:t>
            </a:r>
            <a:endParaRPr lang="en-US" altLang="zh-CN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	C</a:t>
            </a:r>
            <a:r>
              <a:rPr lang="zh-CN" alt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．货币需求增加</a:t>
            </a: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	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	D</a:t>
            </a:r>
            <a:r>
              <a:rPr lang="zh-CN" alt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．货币供给增加</a:t>
            </a:r>
            <a:r>
              <a:rPr lang="en-US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</a:t>
            </a:r>
            <a:endParaRPr lang="zh-CN" alt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33600" y="50292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D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自发投资支出增加</a:t>
            </a:r>
            <a:r>
              <a:rPr lang="en-US" altLang="zh-CN" dirty="0" smtClean="0"/>
              <a:t>10</a:t>
            </a:r>
            <a:r>
              <a:rPr lang="zh-CN" altLang="en-US" dirty="0" smtClean="0"/>
              <a:t>亿美元，会使</a:t>
            </a:r>
            <a:r>
              <a:rPr lang="en-US" altLang="zh-CN" dirty="0" smtClean="0"/>
              <a:t>IS</a:t>
            </a:r>
            <a:r>
              <a:rPr lang="zh-CN" altLang="en-US" dirty="0" smtClean="0"/>
              <a:t>曲线：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A</a:t>
            </a:r>
            <a:r>
              <a:rPr lang="zh-CN" altLang="en-US" dirty="0" smtClean="0"/>
              <a:t>．右移</a:t>
            </a:r>
            <a:r>
              <a:rPr lang="en-US" altLang="zh-CN" dirty="0" smtClean="0"/>
              <a:t>10</a:t>
            </a:r>
            <a:r>
              <a:rPr lang="zh-CN" altLang="en-US" dirty="0" smtClean="0"/>
              <a:t>亿美元</a:t>
            </a:r>
            <a:r>
              <a:rPr lang="en-US" dirty="0"/>
              <a:t>					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B</a:t>
            </a:r>
            <a:r>
              <a:rPr lang="zh-CN" altLang="en-US" dirty="0" smtClean="0"/>
              <a:t>．左移</a:t>
            </a:r>
            <a:r>
              <a:rPr lang="en-US" altLang="zh-CN" dirty="0" smtClean="0"/>
              <a:t>10</a:t>
            </a:r>
            <a:r>
              <a:rPr lang="zh-CN" altLang="en-US" dirty="0" smtClean="0"/>
              <a:t>亿美元</a:t>
            </a:r>
            <a:r>
              <a:rPr lang="en-US" dirty="0"/>
              <a:t>	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C</a:t>
            </a:r>
            <a:r>
              <a:rPr lang="zh-CN" altLang="en-US" dirty="0" smtClean="0"/>
              <a:t>．右移支出乘数乘以</a:t>
            </a:r>
            <a:r>
              <a:rPr lang="en-US" altLang="zh-CN" dirty="0" smtClean="0"/>
              <a:t>10</a:t>
            </a:r>
            <a:r>
              <a:rPr lang="zh-CN" altLang="en-US" dirty="0" smtClean="0"/>
              <a:t>亿美元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D</a:t>
            </a:r>
            <a:r>
              <a:rPr lang="zh-CN" altLang="en-US" dirty="0" smtClean="0"/>
              <a:t>．左移</a:t>
            </a:r>
            <a:r>
              <a:rPr lang="zh-CN" altLang="en-US" dirty="0"/>
              <a:t>支出乘数乘以</a:t>
            </a:r>
            <a:r>
              <a:rPr lang="en-US" altLang="zh-CN" dirty="0"/>
              <a:t>10</a:t>
            </a:r>
            <a:r>
              <a:rPr lang="zh-CN" altLang="en-US" dirty="0"/>
              <a:t>亿美元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6000" y="51054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3200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假定货币供给量和价格水平不变，货币需求为收入和利率的函数，则收入增加时：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A</a:t>
            </a:r>
            <a:r>
              <a:rPr lang="zh-CN" altLang="en-US" dirty="0" smtClean="0"/>
              <a:t>．货币需求增加，利率上升</a:t>
            </a:r>
            <a:r>
              <a:rPr lang="en-US" dirty="0"/>
              <a:t>			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B</a:t>
            </a:r>
            <a:r>
              <a:rPr lang="zh-CN" altLang="en-US" dirty="0"/>
              <a:t>．货币需求增加，</a:t>
            </a:r>
            <a:r>
              <a:rPr lang="zh-CN" altLang="en-US" dirty="0" smtClean="0"/>
              <a:t>利率下降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C</a:t>
            </a:r>
            <a:r>
              <a:rPr lang="zh-CN" altLang="en-US" dirty="0"/>
              <a:t>．货币</a:t>
            </a:r>
            <a:r>
              <a:rPr lang="zh-CN" altLang="en-US" dirty="0" smtClean="0"/>
              <a:t>需求</a:t>
            </a:r>
            <a:r>
              <a:rPr lang="zh-CN" altLang="en-US" dirty="0"/>
              <a:t>减少</a:t>
            </a:r>
            <a:r>
              <a:rPr lang="zh-CN" altLang="en-US" dirty="0" smtClean="0"/>
              <a:t>，</a:t>
            </a:r>
            <a:r>
              <a:rPr lang="zh-CN" altLang="en-US" dirty="0"/>
              <a:t>利率上升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D</a:t>
            </a:r>
            <a:r>
              <a:rPr lang="zh-CN" altLang="en-US" dirty="0" smtClean="0"/>
              <a:t>．</a:t>
            </a:r>
            <a:r>
              <a:rPr lang="zh-CN" altLang="en-US" dirty="0"/>
              <a:t>货币</a:t>
            </a:r>
            <a:r>
              <a:rPr lang="zh-CN" altLang="en-US" dirty="0" smtClean="0"/>
              <a:t>需求减少，利率下降</a:t>
            </a:r>
            <a:r>
              <a:rPr lang="en-US" altLang="zh-CN" dirty="0"/>
              <a:t>	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2286000" y="5334000"/>
            <a:ext cx="931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850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3200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假定货币需求为</a:t>
            </a:r>
            <a:r>
              <a:rPr lang="en-US" altLang="zh-CN" dirty="0" smtClean="0"/>
              <a:t>L=KY-</a:t>
            </a:r>
            <a:r>
              <a:rPr lang="en-US" altLang="zh-CN" dirty="0" err="1" smtClean="0"/>
              <a:t>hr</a:t>
            </a:r>
            <a:r>
              <a:rPr lang="zh-CN" altLang="en-US" dirty="0" smtClean="0"/>
              <a:t>，货币供给增加</a:t>
            </a:r>
            <a:r>
              <a:rPr lang="en-US" altLang="zh-CN" dirty="0" smtClean="0"/>
              <a:t>10</a:t>
            </a:r>
            <a:r>
              <a:rPr lang="zh-CN" altLang="en-US" dirty="0" smtClean="0"/>
              <a:t>亿美元而其他条件不变，则会使</a:t>
            </a:r>
            <a:r>
              <a:rPr lang="en-US" altLang="zh-CN" dirty="0" smtClean="0"/>
              <a:t>LM</a:t>
            </a:r>
            <a:r>
              <a:rPr lang="zh-CN" altLang="en-US" dirty="0" smtClean="0"/>
              <a:t>曲线：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A</a:t>
            </a:r>
            <a:r>
              <a:rPr lang="zh-CN" altLang="en-US" dirty="0" smtClean="0"/>
              <a:t>．右移</a:t>
            </a:r>
            <a:r>
              <a:rPr lang="en-US" altLang="zh-CN" dirty="0" smtClean="0"/>
              <a:t>10</a:t>
            </a:r>
            <a:r>
              <a:rPr lang="zh-CN" altLang="en-US" dirty="0" smtClean="0"/>
              <a:t>亿美元</a:t>
            </a:r>
            <a:r>
              <a:rPr lang="en-US" dirty="0"/>
              <a:t>			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B</a:t>
            </a:r>
            <a:r>
              <a:rPr lang="zh-CN" altLang="en-US" dirty="0" smtClean="0"/>
              <a:t>．右移</a:t>
            </a:r>
            <a:r>
              <a:rPr lang="en-US" altLang="zh-CN" dirty="0" smtClean="0"/>
              <a:t>k</a:t>
            </a:r>
            <a:r>
              <a:rPr lang="zh-CN" altLang="en-US" dirty="0" smtClean="0"/>
              <a:t>乘以</a:t>
            </a:r>
            <a:r>
              <a:rPr lang="en-US" altLang="zh-CN" dirty="0" smtClean="0"/>
              <a:t>10</a:t>
            </a:r>
            <a:r>
              <a:rPr lang="zh-CN" altLang="en-US" dirty="0"/>
              <a:t>亿美元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C</a:t>
            </a:r>
            <a:r>
              <a:rPr lang="zh-CN" altLang="en-US" dirty="0" smtClean="0"/>
              <a:t>．右移</a:t>
            </a:r>
            <a:r>
              <a:rPr lang="en-US" altLang="zh-CN" dirty="0"/>
              <a:t>10</a:t>
            </a:r>
            <a:r>
              <a:rPr lang="zh-CN" altLang="en-US" dirty="0"/>
              <a:t>亿</a:t>
            </a:r>
            <a:r>
              <a:rPr lang="zh-CN" altLang="en-US" dirty="0" smtClean="0"/>
              <a:t>美元</a:t>
            </a:r>
            <a:r>
              <a:rPr lang="zh-CN" altLang="en-US" dirty="0"/>
              <a:t>除以</a:t>
            </a:r>
            <a:r>
              <a:rPr lang="en-US" altLang="zh-CN" dirty="0" smtClean="0"/>
              <a:t>k</a:t>
            </a:r>
            <a:r>
              <a:rPr lang="en-US" altLang="zh-CN" dirty="0"/>
              <a:t>	</a:t>
            </a:r>
          </a:p>
          <a:p>
            <a:pPr lvl="1" eaLnBrk="1" hangingPunct="1">
              <a:defRPr/>
            </a:pPr>
            <a:r>
              <a:rPr lang="en-US" altLang="zh-CN" dirty="0"/>
              <a:t>	</a:t>
            </a:r>
            <a:r>
              <a:rPr lang="en-US" dirty="0" smtClean="0"/>
              <a:t>D</a:t>
            </a:r>
            <a:r>
              <a:rPr lang="zh-CN" altLang="en-US" dirty="0" smtClean="0"/>
              <a:t>．</a:t>
            </a:r>
            <a:r>
              <a:rPr lang="zh-CN" altLang="en-US" dirty="0"/>
              <a:t>右移</a:t>
            </a:r>
            <a:r>
              <a:rPr lang="en-US" altLang="zh-CN" dirty="0" smtClean="0"/>
              <a:t>k</a:t>
            </a:r>
            <a:r>
              <a:rPr lang="zh-CN" altLang="en-US" dirty="0" smtClean="0"/>
              <a:t>除以</a:t>
            </a:r>
            <a:r>
              <a:rPr lang="en-US" altLang="zh-CN" dirty="0" smtClean="0"/>
              <a:t>10</a:t>
            </a:r>
            <a:r>
              <a:rPr lang="zh-CN" altLang="en-US" dirty="0"/>
              <a:t>亿美元</a:t>
            </a:r>
            <a:r>
              <a:rPr lang="en-US" altLang="zh-CN" dirty="0"/>
              <a:t>	</a:t>
            </a:r>
          </a:p>
        </p:txBody>
      </p:sp>
      <p:sp>
        <p:nvSpPr>
          <p:cNvPr id="4" name="矩形 3"/>
          <p:cNvSpPr/>
          <p:nvPr/>
        </p:nvSpPr>
        <p:spPr>
          <a:xfrm>
            <a:off x="2286000" y="5334000"/>
            <a:ext cx="931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908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>
              <a:defRPr/>
            </a:pPr>
            <a:r>
              <a:rPr lang="zh-CN" altLang="en-US" smtClean="0"/>
              <a:t>实际利率与投资水平之间的关系被称为：</a:t>
            </a:r>
          </a:p>
          <a:p>
            <a:pPr marL="1752600" lvl="3" indent="-381000" eaLnBrk="1" hangingPunct="1">
              <a:buFontTx/>
              <a:buAutoNum type="alphaLcPeriod"/>
              <a:defRPr/>
            </a:pPr>
            <a:r>
              <a:rPr lang="zh-CN" altLang="en-US" sz="2400" smtClean="0"/>
              <a:t>短期生产函数</a:t>
            </a:r>
          </a:p>
          <a:p>
            <a:pPr marL="1752600" lvl="3" indent="-381000" eaLnBrk="1" hangingPunct="1">
              <a:buFontTx/>
              <a:buAutoNum type="alphaLcPeriod"/>
              <a:defRPr/>
            </a:pPr>
            <a:r>
              <a:rPr lang="zh-CN" altLang="en-US" sz="2400" smtClean="0"/>
              <a:t>投资函数</a:t>
            </a:r>
          </a:p>
          <a:p>
            <a:pPr marL="1752600" lvl="3" indent="-381000" eaLnBrk="1" hangingPunct="1">
              <a:buFontTx/>
              <a:buAutoNum type="alphaLcPeriod"/>
              <a:defRPr/>
            </a:pPr>
            <a:r>
              <a:rPr lang="zh-CN" altLang="en-US" sz="2400" smtClean="0"/>
              <a:t>总供给</a:t>
            </a:r>
          </a:p>
          <a:p>
            <a:pPr marL="1752600" lvl="3" indent="-381000" eaLnBrk="1" hangingPunct="1">
              <a:buFontTx/>
              <a:buAutoNum type="alphaLcPeriod"/>
              <a:defRPr/>
            </a:pPr>
            <a:r>
              <a:rPr lang="zh-CN" altLang="en-US" sz="2400" smtClean="0"/>
              <a:t>潜在</a:t>
            </a:r>
            <a:r>
              <a:rPr lang="en-US" altLang="zh-CN" sz="2400" smtClean="0"/>
              <a:t>GDP</a:t>
            </a:r>
          </a:p>
          <a:p>
            <a:pPr marL="1752600" lvl="3" indent="-381000" eaLnBrk="1" hangingPunct="1">
              <a:buFontTx/>
              <a:buAutoNum type="alphaLcPeriod"/>
              <a:defRPr/>
            </a:pPr>
            <a:r>
              <a:rPr lang="zh-CN" altLang="en-US" sz="2400" smtClean="0"/>
              <a:t>总需求</a:t>
            </a:r>
          </a:p>
          <a:p>
            <a:pPr marL="609600" indent="-609600" eaLnBrk="1" hangingPunct="1">
              <a:defRPr/>
            </a:pPr>
            <a:r>
              <a:rPr lang="en-US" altLang="zh-CN" smtClean="0"/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3200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如果利率和收入都能按供求情况自动得到调整，则利率和收入的组合点出现在</a:t>
            </a:r>
            <a:r>
              <a:rPr lang="en-US" altLang="zh-CN" dirty="0" smtClean="0"/>
              <a:t>IS</a:t>
            </a:r>
            <a:r>
              <a:rPr lang="zh-CN" altLang="en-US" dirty="0" smtClean="0"/>
              <a:t>曲线左下方、</a:t>
            </a:r>
            <a:r>
              <a:rPr lang="en-US" altLang="zh-CN" dirty="0" smtClean="0"/>
              <a:t>LM</a:t>
            </a:r>
            <a:r>
              <a:rPr lang="zh-CN" altLang="en-US" dirty="0" smtClean="0"/>
              <a:t>曲线右下方的区域时，有可能：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A</a:t>
            </a:r>
            <a:r>
              <a:rPr lang="zh-CN" altLang="en-US" dirty="0" smtClean="0"/>
              <a:t>．利率上升，收入增加</a:t>
            </a:r>
            <a:r>
              <a:rPr lang="en-US" dirty="0"/>
              <a:t>			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B</a:t>
            </a:r>
            <a:r>
              <a:rPr lang="zh-CN" altLang="en-US" dirty="0" smtClean="0"/>
              <a:t>．</a:t>
            </a:r>
            <a:r>
              <a:rPr lang="zh-CN" altLang="en-US" dirty="0"/>
              <a:t>利率上升，</a:t>
            </a:r>
            <a:r>
              <a:rPr lang="zh-CN" altLang="en-US" dirty="0" smtClean="0"/>
              <a:t>收入</a:t>
            </a:r>
            <a:r>
              <a:rPr lang="zh-CN" altLang="en-US" dirty="0"/>
              <a:t>不变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C</a:t>
            </a:r>
            <a:r>
              <a:rPr lang="zh-CN" altLang="en-US" dirty="0" smtClean="0"/>
              <a:t>．</a:t>
            </a:r>
            <a:r>
              <a:rPr lang="zh-CN" altLang="en-US" dirty="0"/>
              <a:t>利率上升，</a:t>
            </a:r>
            <a:r>
              <a:rPr lang="zh-CN" altLang="en-US" dirty="0" smtClean="0"/>
              <a:t>收入</a:t>
            </a:r>
            <a:r>
              <a:rPr lang="zh-CN" altLang="en-US" dirty="0"/>
              <a:t>减少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dirty="0" smtClean="0"/>
              <a:t>D</a:t>
            </a:r>
            <a:r>
              <a:rPr lang="zh-CN" altLang="en-US" dirty="0" smtClean="0"/>
              <a:t>．以上三种情况都可能发生</a:t>
            </a:r>
            <a:r>
              <a:rPr lang="en-US" altLang="zh-CN" dirty="0"/>
              <a:t>	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2286000" y="5334000"/>
            <a:ext cx="931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338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zh-CN" altLang="en-US" smtClean="0"/>
              <a:t>假设可支配收入增加</a:t>
            </a:r>
            <a:r>
              <a:rPr lang="en-US" altLang="zh-CN" smtClean="0"/>
              <a:t>50</a:t>
            </a:r>
            <a:r>
              <a:rPr lang="zh-CN" altLang="en-US" smtClean="0"/>
              <a:t>美元，消费支出增加</a:t>
            </a:r>
            <a:r>
              <a:rPr lang="en-US" altLang="zh-CN" smtClean="0"/>
              <a:t>45</a:t>
            </a:r>
            <a:r>
              <a:rPr lang="zh-CN" altLang="en-US" smtClean="0"/>
              <a:t>美元，那么边际消费倾向是：</a:t>
            </a:r>
          </a:p>
          <a:p>
            <a:pPr lvl="3" eaLnBrk="1" hangingPunct="1">
              <a:buFontTx/>
              <a:buAutoNum type="alphaLcPeriod"/>
              <a:defRPr/>
            </a:pPr>
            <a:r>
              <a:rPr lang="en-US" altLang="zh-CN" sz="2400" smtClean="0"/>
              <a:t>0.05</a:t>
            </a:r>
          </a:p>
          <a:p>
            <a:pPr lvl="3" eaLnBrk="1" hangingPunct="1">
              <a:buFontTx/>
              <a:buAutoNum type="alphaLcPeriod"/>
              <a:defRPr/>
            </a:pPr>
            <a:r>
              <a:rPr lang="en-US" altLang="zh-CN" sz="2400" smtClean="0"/>
              <a:t>0.10</a:t>
            </a:r>
          </a:p>
          <a:p>
            <a:pPr lvl="3" eaLnBrk="1" hangingPunct="1">
              <a:buFontTx/>
              <a:buAutoNum type="alphaLcPeriod"/>
              <a:defRPr/>
            </a:pPr>
            <a:r>
              <a:rPr lang="en-US" altLang="zh-CN" sz="2400" smtClean="0"/>
              <a:t>0.90</a:t>
            </a:r>
          </a:p>
          <a:p>
            <a:pPr lvl="3" eaLnBrk="1" hangingPunct="1">
              <a:buFontTx/>
              <a:buAutoNum type="alphaLcPeriod"/>
              <a:defRPr/>
            </a:pPr>
            <a:r>
              <a:rPr lang="en-US" altLang="zh-CN" sz="2400" smtClean="0"/>
              <a:t>1.00</a:t>
            </a:r>
          </a:p>
          <a:p>
            <a:pPr lvl="3" eaLnBrk="1" hangingPunct="1">
              <a:buFontTx/>
              <a:buAutoNum type="alphaLcPeriod"/>
              <a:defRPr/>
            </a:pPr>
            <a:r>
              <a:rPr lang="en-US" altLang="zh-CN" sz="2400" smtClean="0"/>
              <a:t>1.11</a:t>
            </a:r>
          </a:p>
          <a:p>
            <a:pPr eaLnBrk="1" hangingPunct="1">
              <a:defRPr/>
            </a:pPr>
            <a:r>
              <a:rPr lang="en-US" altLang="zh-CN" smtClean="0"/>
              <a:t>c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>
              <a:defRPr/>
            </a:pPr>
            <a:r>
              <a:rPr lang="zh-CN" altLang="en-US" smtClean="0"/>
              <a:t>假设在一不存在政府的封闭经济中，自发消费为</a:t>
            </a:r>
            <a:r>
              <a:rPr lang="en-US" altLang="zh-CN" smtClean="0"/>
              <a:t>1</a:t>
            </a:r>
            <a:r>
              <a:rPr lang="zh-CN" altLang="en-US" smtClean="0"/>
              <a:t>亿美元，投资量为</a:t>
            </a:r>
            <a:r>
              <a:rPr lang="en-US" altLang="zh-CN" smtClean="0"/>
              <a:t>1</a:t>
            </a:r>
            <a:r>
              <a:rPr lang="zh-CN" altLang="en-US" smtClean="0"/>
              <a:t>亿美元，边际消费倾向为</a:t>
            </a:r>
            <a:r>
              <a:rPr lang="en-US" altLang="zh-CN" smtClean="0"/>
              <a:t>0.75</a:t>
            </a:r>
            <a:r>
              <a:rPr lang="zh-CN" altLang="en-US" smtClean="0"/>
              <a:t>，短期均衡国民收入是：</a:t>
            </a:r>
          </a:p>
          <a:p>
            <a:pPr marL="1752600" lvl="3" indent="-381000" eaLnBrk="1" hangingPunct="1">
              <a:buFontTx/>
              <a:buAutoNum type="alphaLcPeriod"/>
              <a:defRPr/>
            </a:pPr>
            <a:r>
              <a:rPr lang="en-US" altLang="zh-CN" sz="2400" smtClean="0"/>
              <a:t>2</a:t>
            </a:r>
            <a:r>
              <a:rPr lang="zh-CN" altLang="en-US" sz="2400" smtClean="0"/>
              <a:t>亿美元 </a:t>
            </a:r>
          </a:p>
          <a:p>
            <a:pPr marL="1752600" lvl="3" indent="-381000" eaLnBrk="1" hangingPunct="1">
              <a:buFontTx/>
              <a:buAutoNum type="alphaLcPeriod"/>
              <a:defRPr/>
            </a:pPr>
            <a:r>
              <a:rPr lang="en-US" altLang="zh-CN" sz="2400" smtClean="0"/>
              <a:t>5</a:t>
            </a:r>
            <a:r>
              <a:rPr lang="zh-CN" altLang="en-US" sz="2400" smtClean="0"/>
              <a:t>亿美元</a:t>
            </a:r>
          </a:p>
          <a:p>
            <a:pPr marL="1752600" lvl="3" indent="-381000" eaLnBrk="1" hangingPunct="1">
              <a:buFontTx/>
              <a:buAutoNum type="alphaLcPeriod"/>
              <a:defRPr/>
            </a:pPr>
            <a:r>
              <a:rPr lang="en-US" altLang="zh-CN" sz="2400" smtClean="0"/>
              <a:t>8</a:t>
            </a:r>
            <a:r>
              <a:rPr lang="zh-CN" altLang="en-US" sz="2400" smtClean="0"/>
              <a:t>亿美元</a:t>
            </a:r>
          </a:p>
          <a:p>
            <a:pPr marL="1752600" lvl="3" indent="-381000" eaLnBrk="1" hangingPunct="1">
              <a:buFontTx/>
              <a:buAutoNum type="alphaLcPeriod"/>
              <a:defRPr/>
            </a:pPr>
            <a:r>
              <a:rPr lang="en-US" altLang="zh-CN" sz="2400" smtClean="0"/>
              <a:t>9.5</a:t>
            </a:r>
            <a:r>
              <a:rPr lang="zh-CN" altLang="en-US" sz="2400" smtClean="0"/>
              <a:t>亿美元</a:t>
            </a:r>
          </a:p>
          <a:p>
            <a:pPr marL="1752600" lvl="3" indent="-381000" eaLnBrk="1" hangingPunct="1">
              <a:buFontTx/>
              <a:buAutoNum type="alphaLcPeriod"/>
              <a:defRPr/>
            </a:pPr>
            <a:r>
              <a:rPr lang="en-US" altLang="zh-CN" sz="2400" smtClean="0"/>
              <a:t>11</a:t>
            </a:r>
            <a:r>
              <a:rPr lang="zh-CN" altLang="en-US" sz="2400" smtClean="0"/>
              <a:t>亿美元</a:t>
            </a:r>
          </a:p>
          <a:p>
            <a:pPr marL="609600" indent="-609600" eaLnBrk="1" hangingPunct="1">
              <a:defRPr/>
            </a:pPr>
            <a:r>
              <a:rPr lang="en-US" altLang="zh-CN" smtClean="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zh-CN" altLang="en-US" smtClean="0"/>
              <a:t>假设在以不存在政府的封闭经济中，边际消费倾向为</a:t>
            </a:r>
            <a:r>
              <a:rPr lang="en-US" altLang="zh-CN" smtClean="0"/>
              <a:t>0.8</a:t>
            </a:r>
            <a:r>
              <a:rPr lang="zh-CN" altLang="en-US" smtClean="0"/>
              <a:t>，在短期均衡分析中，要使均衡水平的国民收入增加</a:t>
            </a:r>
            <a:r>
              <a:rPr lang="en-US" altLang="zh-CN" smtClean="0"/>
              <a:t>4</a:t>
            </a:r>
            <a:r>
              <a:rPr lang="zh-CN" altLang="en-US" smtClean="0"/>
              <a:t>亿美元，投资要增加多少？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AutoNum type="alphaLcPeriod"/>
              <a:defRPr/>
            </a:pPr>
            <a:r>
              <a:rPr lang="en-US" altLang="zh-CN" sz="2400" smtClean="0"/>
              <a:t>8000</a:t>
            </a:r>
            <a:r>
              <a:rPr lang="zh-CN" altLang="en-US" sz="2400" smtClean="0"/>
              <a:t>万美元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AutoNum type="alphaLcPeriod"/>
              <a:defRPr/>
            </a:pPr>
            <a:r>
              <a:rPr lang="en-US" altLang="zh-CN" sz="2400" smtClean="0"/>
              <a:t>1</a:t>
            </a:r>
            <a:r>
              <a:rPr lang="zh-CN" altLang="en-US" sz="2400" smtClean="0"/>
              <a:t>亿美元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AutoNum type="alphaLcPeriod"/>
              <a:defRPr/>
            </a:pPr>
            <a:r>
              <a:rPr lang="en-US" altLang="zh-CN" sz="2400" smtClean="0"/>
              <a:t>2</a:t>
            </a:r>
            <a:r>
              <a:rPr lang="zh-CN" altLang="en-US" sz="2400" smtClean="0"/>
              <a:t>亿美元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AutoNum type="alphaLcPeriod"/>
              <a:defRPr/>
            </a:pPr>
            <a:r>
              <a:rPr lang="en-US" altLang="zh-CN" sz="2400" smtClean="0"/>
              <a:t>3.2</a:t>
            </a:r>
            <a:r>
              <a:rPr lang="zh-CN" altLang="en-US" sz="2400" smtClean="0"/>
              <a:t>亿美元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AutoNum type="alphaLcPeriod"/>
              <a:defRPr/>
            </a:pPr>
            <a:r>
              <a:rPr lang="en-US" altLang="zh-CN" sz="2400" smtClean="0"/>
              <a:t>8</a:t>
            </a:r>
            <a:r>
              <a:rPr lang="zh-CN" altLang="en-US" sz="2400" smtClean="0"/>
              <a:t>亿美元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zh-CN" smtClean="0"/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zh-CN" altLang="en-US" smtClean="0"/>
              <a:t>以下哪一项正确描述了政府在收入</a:t>
            </a:r>
            <a:r>
              <a:rPr lang="en-US" altLang="zh-CN" smtClean="0"/>
              <a:t>—</a:t>
            </a:r>
            <a:r>
              <a:rPr lang="zh-CN" altLang="en-US" smtClean="0"/>
              <a:t>支出分析中的作用？</a:t>
            </a:r>
          </a:p>
          <a:p>
            <a:pPr lvl="3" eaLnBrk="1" hangingPunct="1">
              <a:buFontTx/>
              <a:buAutoNum type="alphaLcPeriod"/>
              <a:defRPr/>
            </a:pPr>
            <a:r>
              <a:rPr lang="zh-CN" altLang="en-US" sz="2400" smtClean="0"/>
              <a:t>政府开支增加总支出，征税增加可支配收入</a:t>
            </a:r>
          </a:p>
          <a:p>
            <a:pPr lvl="3" eaLnBrk="1" hangingPunct="1">
              <a:buFontTx/>
              <a:buAutoNum type="alphaLcPeriod"/>
              <a:defRPr/>
            </a:pPr>
            <a:r>
              <a:rPr lang="zh-CN" altLang="en-US" sz="2400" smtClean="0"/>
              <a:t>政府开支减少总支出，征税增加可支配收入</a:t>
            </a:r>
          </a:p>
          <a:p>
            <a:pPr lvl="3" eaLnBrk="1" hangingPunct="1">
              <a:buFontTx/>
              <a:buAutoNum type="alphaLcPeriod"/>
              <a:defRPr/>
            </a:pPr>
            <a:r>
              <a:rPr lang="zh-CN" altLang="en-US" sz="2400" smtClean="0"/>
              <a:t>政府开支增加总支出，征税减少可支配收入</a:t>
            </a:r>
          </a:p>
          <a:p>
            <a:pPr lvl="3" eaLnBrk="1" hangingPunct="1">
              <a:buFontTx/>
              <a:buAutoNum type="alphaLcPeriod"/>
              <a:defRPr/>
            </a:pPr>
            <a:r>
              <a:rPr lang="zh-CN" altLang="en-US" sz="2400" smtClean="0"/>
              <a:t>政府开支减少总支出，征税减少可支配收入</a:t>
            </a:r>
          </a:p>
          <a:p>
            <a:pPr lvl="3" eaLnBrk="1" hangingPunct="1">
              <a:buFontTx/>
              <a:buAutoNum type="alphaLcPeriod"/>
              <a:defRPr/>
            </a:pPr>
            <a:r>
              <a:rPr lang="zh-CN" altLang="en-US" sz="2400" smtClean="0"/>
              <a:t>政府开支增加总支出，征税对可支配收入没有影响</a:t>
            </a:r>
          </a:p>
          <a:p>
            <a:pPr eaLnBrk="1" hangingPunct="1">
              <a:defRPr/>
            </a:pPr>
            <a:r>
              <a:rPr lang="en-US" altLang="zh-CN" smtClean="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zh-CN" altLang="en-US" sz="2400" dirty="0" smtClean="0"/>
              <a:t>假设在封闭经济中，自发消费是</a:t>
            </a:r>
            <a:r>
              <a:rPr lang="en-US" altLang="zh-CN" sz="2400" dirty="0" smtClean="0"/>
              <a:t>0.25</a:t>
            </a:r>
            <a:r>
              <a:rPr lang="zh-CN" altLang="en-US" sz="2400" dirty="0" smtClean="0"/>
              <a:t>亿美元，投资是</a:t>
            </a:r>
            <a:r>
              <a:rPr lang="en-US" altLang="zh-CN" sz="2400" dirty="0" smtClean="0"/>
              <a:t>0.5</a:t>
            </a:r>
            <a:r>
              <a:rPr lang="zh-CN" altLang="en-US" sz="2400" dirty="0" smtClean="0"/>
              <a:t>亿美元，政府开支是</a:t>
            </a:r>
            <a:r>
              <a:rPr lang="en-US" altLang="zh-CN" sz="2400" dirty="0" smtClean="0"/>
              <a:t>1.25</a:t>
            </a:r>
            <a:r>
              <a:rPr lang="zh-CN" altLang="en-US" sz="2400" dirty="0" smtClean="0"/>
              <a:t>亿美元，税率是</a:t>
            </a:r>
            <a:r>
              <a:rPr lang="en-US" altLang="zh-CN" sz="2400" dirty="0" smtClean="0"/>
              <a:t>0.25</a:t>
            </a:r>
            <a:r>
              <a:rPr lang="zh-CN" altLang="en-US" sz="2400" dirty="0" smtClean="0"/>
              <a:t>，相对于可支配收入的边际消费倾向是</a:t>
            </a:r>
            <a:r>
              <a:rPr lang="en-US" altLang="zh-CN" sz="2400" dirty="0" smtClean="0"/>
              <a:t>0.80</a:t>
            </a:r>
            <a:r>
              <a:rPr lang="zh-CN" altLang="en-US" sz="2400" dirty="0" smtClean="0"/>
              <a:t>。均衡</a:t>
            </a:r>
            <a:r>
              <a:rPr lang="zh-CN" altLang="en-US" sz="2400" dirty="0" smtClean="0"/>
              <a:t>水平的国民收入是：</a:t>
            </a:r>
          </a:p>
          <a:p>
            <a:pPr lvl="3" eaLnBrk="1" hangingPunct="1">
              <a:buFontTx/>
              <a:buAutoNum type="alphaLcPeriod"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亿美元</a:t>
            </a:r>
          </a:p>
          <a:p>
            <a:pPr lvl="3" eaLnBrk="1" hangingPunct="1">
              <a:buFontTx/>
              <a:buAutoNum type="alphaLcPeriod"/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亿美元</a:t>
            </a:r>
          </a:p>
          <a:p>
            <a:pPr lvl="3" eaLnBrk="1" hangingPunct="1">
              <a:buFontTx/>
              <a:buAutoNum type="alphaLcPeriod"/>
              <a:defRPr/>
            </a:pPr>
            <a:r>
              <a:rPr lang="en-US" altLang="zh-CN" dirty="0" smtClean="0"/>
              <a:t>5</a:t>
            </a:r>
            <a:r>
              <a:rPr lang="zh-CN" altLang="en-US" dirty="0" smtClean="0"/>
              <a:t>亿美元</a:t>
            </a:r>
          </a:p>
          <a:p>
            <a:pPr lvl="3" eaLnBrk="1" hangingPunct="1">
              <a:buFontTx/>
              <a:buAutoNum type="alphaLcPeriod"/>
              <a:defRPr/>
            </a:pPr>
            <a:r>
              <a:rPr lang="en-US" altLang="zh-CN" dirty="0" smtClean="0"/>
              <a:t>6</a:t>
            </a:r>
            <a:r>
              <a:rPr lang="zh-CN" altLang="en-US" dirty="0" smtClean="0"/>
              <a:t>亿美元</a:t>
            </a:r>
          </a:p>
          <a:p>
            <a:pPr lvl="3" eaLnBrk="1" hangingPunct="1">
              <a:buFontTx/>
              <a:buAutoNum type="alphaLcPeriod"/>
              <a:defRPr/>
            </a:pPr>
            <a:r>
              <a:rPr lang="en-US" altLang="zh-CN" dirty="0" smtClean="0"/>
              <a:t>8</a:t>
            </a:r>
            <a:r>
              <a:rPr lang="zh-CN" altLang="en-US" dirty="0" smtClean="0"/>
              <a:t>亿美元</a:t>
            </a:r>
          </a:p>
          <a:p>
            <a:pPr eaLnBrk="1" hangingPunct="1">
              <a:defRPr/>
            </a:pPr>
            <a:r>
              <a:rPr lang="en-US" altLang="zh-CN" sz="2800" dirty="0" smtClean="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投资是总支出的组成部分，以下哪一项不能算是投资的一部分？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购买一股股票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购买新机器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扩建已有的工厂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增加存货水平</a:t>
            </a:r>
          </a:p>
          <a:p>
            <a:pPr lvl="1" eaLnBrk="1" hangingPunct="1">
              <a:buFontTx/>
              <a:buAutoNum type="alphaLcPeriod"/>
              <a:defRPr/>
            </a:pPr>
            <a:r>
              <a:rPr lang="zh-CN" altLang="en-US" sz="2400" smtClean="0"/>
              <a:t>兴建新的公寓</a:t>
            </a:r>
          </a:p>
          <a:p>
            <a:pPr eaLnBrk="1" hangingPunct="1">
              <a:defRPr/>
            </a:pPr>
            <a:r>
              <a:rPr lang="en-US" altLang="zh-CN" smtClean="0"/>
              <a:t>a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1265</TotalTime>
  <Words>1191</Words>
  <Application>Microsoft Office PowerPoint</Application>
  <PresentationFormat>全屏显示(4:3)</PresentationFormat>
  <Paragraphs>190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宋体</vt:lpstr>
      <vt:lpstr>Arial</vt:lpstr>
      <vt:lpstr>Calibri</vt:lpstr>
      <vt:lpstr>Wingdings</vt:lpstr>
      <vt:lpstr>Beam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用户</cp:lastModifiedBy>
  <cp:revision>9</cp:revision>
  <cp:lastPrinted>1601-01-01T00:00:00Z</cp:lastPrinted>
  <dcterms:created xsi:type="dcterms:W3CDTF">1601-01-01T00:00:00Z</dcterms:created>
  <dcterms:modified xsi:type="dcterms:W3CDTF">2020-04-03T15:28:27Z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