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4" r:id="rId2"/>
    <p:sldId id="279" r:id="rId3"/>
    <p:sldId id="280" r:id="rId4"/>
    <p:sldId id="281" r:id="rId5"/>
    <p:sldId id="294" r:id="rId6"/>
    <p:sldId id="295" r:id="rId7"/>
    <p:sldId id="302" r:id="rId8"/>
    <p:sldId id="296" r:id="rId9"/>
    <p:sldId id="297" r:id="rId10"/>
    <p:sldId id="298" r:id="rId11"/>
    <p:sldId id="299" r:id="rId12"/>
    <p:sldId id="300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259"/>
    <a:srgbClr val="F1BE48"/>
    <a:srgbClr val="C81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43" autoAdjust="0"/>
    <p:restoredTop sz="94660"/>
  </p:normalViewPr>
  <p:slideViewPr>
    <p:cSldViewPr snapToGrid="0">
      <p:cViewPr>
        <p:scale>
          <a:sx n="50" d="100"/>
          <a:sy n="50" d="100"/>
        </p:scale>
        <p:origin x="1108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2C1DAE-AC20-4C80-869B-F86298E220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64A87-9825-4251-B4C7-BC766497F7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97253-2DFB-499E-A048-5B1BE8270A96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B7BC4-4984-43D1-9346-F997E5B7D1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5E70B-9913-480F-8A1B-6F66D0FEAA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ABA31-CDAD-4ADA-A2B6-8DFAAC0D1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77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E0108-CC16-40CF-8038-7F1ED044B2CE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B23AF-9C12-49D9-AB45-DB11F373A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53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960F-D0A8-4023-B010-A90E0E4B5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9EB84-6887-4B03-A19C-6891142A0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F729A-DF7C-4A94-8EBE-6A913540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B4F5-3C37-4F2F-BED7-F1ECCCEDA881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EE305-E3F4-48BC-87D3-E4D7ABAC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44D7-03F1-4EEE-BC75-D574D97A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2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2724-B35E-4029-82FF-56630821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3DF76-ED36-4E4A-BDE0-F52DE3E34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3AE74-9707-4ED2-8D23-F7130ACB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4E5B-EC7F-4509-9113-E4EE22AF62B5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411A8-EABF-4EFD-87C5-EFA0F0F9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984D9-60CD-4E9E-B07E-0E216A0C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2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55453-4A3C-484B-A03D-878CB517E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E2F9E-8ED7-41DD-BE4D-06A0E8B26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9B023-89E1-4ABE-939C-D55DA3ED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CE17-F69F-451C-8ADD-C017BD45AACF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08FBF-34CB-44A3-A5E4-B9DB09DA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0DB84-099F-43F2-8D10-03126A28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0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5ECA-A5F7-4B59-94D7-1DF85492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7862F-C29A-451E-AA94-DCF2FDD7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7C482-7430-43FA-9580-23712B05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CDDB-EAA2-462B-969D-A6D7B49EFF0B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B8F98-0CCC-4C0B-A5A8-794BDF95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9D143-EFCD-4867-8756-B6661977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0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1942-90B4-4798-A538-055C4124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D0C53-F37A-4FD5-8F0B-00926AA4D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4C214-FDD6-4A82-A9EB-F31951BB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3FB8-3EE5-48AF-AACE-F00B06F96A3A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88C15-4745-4E22-AB81-A9C26931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D3166-2C91-42FC-9ECE-64F1C9BE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7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0E4F-83FC-40AE-8391-236B1489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53F78-F605-49B7-B769-62C07FAF5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78C81-A8E4-4338-8BBF-639A8D635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74413-05EC-4A19-9024-7537366D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9155-06EF-44DA-A7BB-6B765088C408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8EF8E-8A8F-4152-8FE4-B85CBA62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38E44-D7CE-422C-879B-33B93A76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1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6751-B0DF-458D-B59D-BA3A386F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07038-9226-463C-8EF0-BCA755953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B0442-EDA1-41E1-B15E-0C2F9CA8F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479F4-1F59-4E55-976C-CE1A4B85A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E250A-9A79-46AD-9958-37F2749AB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43552-444F-495B-A139-9E3C2E6C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DCCF-B700-4F79-B73B-6B4068CCE17A}" type="datetime1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27A91-8C7E-457C-A223-A5FF1346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0A450-BB85-4731-831A-2D9E6F72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0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2841-62BD-47D5-9FCA-4B959711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234C9-97AC-4A4E-829D-A2E381AB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4B99-D1FA-4855-8713-09D0CCA06B6B}" type="datetime1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20C92-74B8-4870-ACB9-FB687AB7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D6586-8839-4E72-B6C9-D2F8C65C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9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E4D29-C2BC-42E8-98B5-4B15B0A8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5724F-A3F6-42E9-8386-5EE70492F878}" type="datetime1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F5767-3C63-44D3-ACE4-1073FD03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84634-DAB5-4A34-BBB0-F48F0262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6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C184-22AA-47FC-B266-5AFD78E7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0A168-F3DC-475E-969D-29D4AA796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CBD91-A802-4D47-A5C9-911FFB250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DFE49-E268-4186-8413-98BF8318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FD43-DD32-48D0-B50A-4B7BA19F4766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566CE-2B97-43B3-B87B-C3D90719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AEEE7-23FD-4F39-A740-7C9B23DE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4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690B-7CCD-4AFB-9CE1-F39BB9A8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90782-F173-4A94-9EA9-E23131C27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DD62A-F178-44FB-95BE-FA15DFDE0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BCF4B-EF19-4D2A-9CE5-21AC9F2D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C015-0A8E-4BCD-8926-445CA5002671}" type="datetime1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C9262-77AA-49EA-A155-638D5F61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46777-8049-40A3-88C6-F877FB0E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5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53E01F-80B3-49B6-B95E-FA89B20C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60584-84B5-4466-991B-EE77ECB3C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9FF3D-5AC7-44C5-828B-683979D0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E6BB0-ADC0-417D-AF9A-3A48E9B9127A}" type="datetime1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96C7B-5B15-4C56-9F27-A37064348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5FA2-C70F-4703-8FC9-F05117ADE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CD526-2749-43AF-9FE9-19D21B2B3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ates.policy-analytics.ne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DD74D0-8E5C-4567-9ABE-34882992C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3" y="1228038"/>
            <a:ext cx="2584880" cy="25138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0" y="0"/>
            <a:ext cx="12192000" cy="5638800"/>
            <a:chOff x="0" y="0"/>
            <a:chExt cx="12192000" cy="5638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D3A5A3-758B-40CC-9139-7FD1F68F0B87}"/>
                </a:ext>
              </a:extLst>
            </p:cNvPr>
            <p:cNvSpPr/>
            <p:nvPr/>
          </p:nvSpPr>
          <p:spPr>
            <a:xfrm>
              <a:off x="0" y="1"/>
              <a:ext cx="12192000" cy="1604776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92B74731-7A87-4D9A-8266-1BFE5B929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59" y="0"/>
              <a:ext cx="4464007" cy="1479422"/>
            </a:xfrm>
            <a:prstGeom prst="rect">
              <a:avLst/>
            </a:prstGeom>
          </p:spPr>
        </p:pic>
        <p:sp>
          <p:nvSpPr>
            <p:cNvPr id="9" name="Title 1"/>
            <p:cNvSpPr txBox="1">
              <a:spLocks/>
            </p:cNvSpPr>
            <p:nvPr/>
          </p:nvSpPr>
          <p:spPr>
            <a:xfrm>
              <a:off x="1154955" y="2149419"/>
              <a:ext cx="8825658" cy="194456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7200" b="0" i="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NeueforSAS" panose="020B0604020202020204" pitchFamily="34" charset="0"/>
                </a:rPr>
                <a:t>Scale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NeueforSAS" panose="020B0604020202020204" pitchFamily="34" charset="0"/>
                </a:rPr>
                <a:t>Creation</a:t>
              </a:r>
              <a:endPara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endParaRP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1154955" y="4777380"/>
              <a:ext cx="8825658" cy="8614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2000" b="0" i="0" kern="1200" cap="all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b="0" i="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j-ea"/>
                  <a:cs typeface="+mj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b="0" i="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j-ea"/>
                  <a:cs typeface="+mj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b="0" i="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j-ea"/>
                  <a:cs typeface="+mj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b="0" i="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j-ea"/>
                  <a:cs typeface="+mj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b="0" i="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j-ea"/>
                  <a:cs typeface="+mj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b="0" i="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j-ea"/>
                  <a:cs typeface="+mj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b="0" i="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j-ea"/>
                  <a:cs typeface="+mj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b="0" i="0" kern="1200">
                  <a:solidFill>
                    <a:schemeClr val="tx1">
                      <a:tint val="75000"/>
                    </a:schemeClr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DDDDDD"/>
                </a:buClr>
                <a:buSzPct val="80000"/>
                <a:buFont typeface="Wingdings 3" charset="2"/>
                <a:buNone/>
                <a:tabLst/>
                <a:defRPr/>
              </a:pPr>
              <a:r>
                <a:rPr kumimoji="0" lang="en-US" sz="2600" b="0" i="0" u="none" strike="noStrike" kern="1200" cap="all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NeueforSAS" panose="020B0604020202020204" pitchFamily="34" charset="0"/>
                </a:rPr>
                <a:t>Todd Abraham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DDDDDD"/>
                </a:buClr>
                <a:buSzPct val="80000"/>
                <a:buFont typeface="Wingdings 3" charset="2"/>
                <a:buNone/>
                <a:tabLst/>
                <a:defRPr/>
              </a:pPr>
              <a:r>
                <a:rPr kumimoji="0" lang="en-US" sz="2600" b="0" i="0" u="none" strike="noStrike" kern="1200" cap="all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NeueforSAS" panose="020B0604020202020204" pitchFamily="34" charset="0"/>
                </a:rPr>
                <a:t>Iowa State University</a:t>
              </a:r>
              <a:endParaRPr kumimoji="0" lang="en-US" sz="26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72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Constructing Indices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00582" y="1239501"/>
            <a:ext cx="10983622" cy="4787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Scaling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568325" marR="0" lvl="0" indent="-2222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Raw Metrics</a:t>
            </a:r>
          </a:p>
          <a:p>
            <a:pPr marL="34607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tabLst/>
              <a:defRPr/>
            </a:pPr>
            <a:endParaRPr lang="en-US" sz="1200" dirty="0" smtClean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46075" marR="0" lvl="0" indent="2222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Yes/No + Somewhat Likely + $36,217 = ?</a:t>
            </a:r>
          </a:p>
          <a:p>
            <a:pPr marL="34607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tabLst/>
              <a:defRPr/>
            </a:pPr>
            <a:endParaRPr lang="en-US" sz="1200" dirty="0" smtClean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568325" marR="0" lvl="0" indent="-2222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Distributional Differences</a:t>
            </a:r>
          </a:p>
          <a:p>
            <a:pPr marL="34607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568325" marR="0" lvl="0" indent="-2222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Possible Solutions</a:t>
            </a:r>
          </a:p>
          <a:p>
            <a:pPr marL="34607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tabLst/>
              <a:defRPr/>
            </a:pPr>
            <a:endParaRPr lang="en-US" sz="1200" dirty="0" smtClean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804863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Standardization (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</a:rPr>
              <a:t>m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,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</a:rPr>
              <a:t>s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)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804863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804863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N-tiles</a:t>
            </a:r>
          </a:p>
          <a:p>
            <a:pPr marL="804863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tabLst/>
              <a:defRPr/>
            </a:pPr>
            <a:endParaRPr lang="en-US" sz="1200" dirty="0" smtClean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804863" lvl="0" indent="-228600">
              <a:spcBef>
                <a:spcPts val="0"/>
              </a:spcBef>
              <a:buClr>
                <a:prstClr val="black"/>
              </a:buClr>
              <a:buNone/>
              <a:defRPr/>
            </a:pPr>
            <a:r>
              <a:rPr lang="en-US" dirty="0">
                <a:solidFill>
                  <a:prstClr val="black"/>
                </a:solidFill>
                <a:latin typeface="HelveticaNeueforSAS" panose="020B0604020202020204" pitchFamily="34" charset="0"/>
                <a:hlinkClick r:id="rId3"/>
              </a:rPr>
              <a:t>http://gates.policy-analytics.net</a:t>
            </a:r>
            <a:r>
              <a:rPr lang="en-US" dirty="0" smtClean="0">
                <a:solidFill>
                  <a:prstClr val="black"/>
                </a:solidFill>
                <a:latin typeface="HelveticaNeueforSAS" panose="020B0604020202020204" pitchFamily="34" charset="0"/>
                <a:hlinkClick r:id="rId3"/>
              </a:rPr>
              <a:t>/</a:t>
            </a:r>
            <a:endParaRPr lang="en-US" dirty="0" smtClean="0">
              <a:solidFill>
                <a:prstClr val="black"/>
              </a:solidFill>
              <a:latin typeface="HelveticaNeueforSAS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1689" t="2701"/>
          <a:stretch/>
        </p:blipFill>
        <p:spPr>
          <a:xfrm>
            <a:off x="5888737" y="3599901"/>
            <a:ext cx="5309457" cy="199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3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Constructing Indices (cont.)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0582" y="1239501"/>
            <a:ext cx="10983622" cy="4787523"/>
            <a:chOff x="600582" y="1239501"/>
            <a:chExt cx="10983622" cy="4787523"/>
          </a:xfrm>
        </p:grpSpPr>
        <p:grpSp>
          <p:nvGrpSpPr>
            <p:cNvPr id="9" name="Group 8"/>
            <p:cNvGrpSpPr/>
            <p:nvPr/>
          </p:nvGrpSpPr>
          <p:grpSpPr>
            <a:xfrm>
              <a:off x="600582" y="1239501"/>
              <a:ext cx="10983622" cy="4787523"/>
              <a:chOff x="600582" y="1239501"/>
              <a:chExt cx="10983622" cy="4787523"/>
            </a:xfrm>
          </p:grpSpPr>
          <p:sp>
            <p:nvSpPr>
              <p:cNvPr id="12" name="Content Placeholder 4"/>
              <p:cNvSpPr txBox="1">
                <a:spLocks/>
              </p:cNvSpPr>
              <p:nvPr/>
            </p:nvSpPr>
            <p:spPr>
              <a:xfrm>
                <a:off x="600582" y="1239501"/>
                <a:ext cx="10983622" cy="47875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ct val="8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NeueforSAS" panose="020B0604020202020204" pitchFamily="34" charset="0"/>
                    <a:ea typeface="+mj-ea"/>
                    <a:cs typeface="+mj-cs"/>
                  </a:rPr>
                  <a:t>Weighting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ct val="80000"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NeueforSAS" panose="020B0604020202020204" pitchFamily="34" charset="0"/>
                  <a:ea typeface="+mj-ea"/>
                  <a:cs typeface="+mj-cs"/>
                </a:endParaRPr>
              </a:p>
              <a:p>
                <a:pPr marL="568325" marR="0" lvl="0" indent="-2222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ct val="8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2400" dirty="0" smtClean="0">
                    <a:solidFill>
                      <a:prstClr val="black"/>
                    </a:solidFill>
                    <a:latin typeface="HelveticaNeueforSAS" panose="020B0604020202020204" pitchFamily="34" charset="0"/>
                  </a:rPr>
                  <a:t>Unit Weighting (common)</a:t>
                </a:r>
              </a:p>
              <a:p>
                <a:pPr marL="346075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ct val="80000"/>
                  <a:buNone/>
                  <a:tabLst/>
                  <a:defRPr/>
                </a:pPr>
                <a:endParaRPr lang="en-US" sz="1000" dirty="0">
                  <a:solidFill>
                    <a:prstClr val="black"/>
                  </a:solidFill>
                  <a:latin typeface="HelveticaNeueforSAS" panose="020B0604020202020204" pitchFamily="34" charset="0"/>
                </a:endParaRPr>
              </a:p>
              <a:p>
                <a:pPr marL="346075" marR="0" lvl="0" indent="230188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ct val="80000"/>
                  <a:buNone/>
                  <a:tabLst/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HelveticaNeueforSAS" panose="020B0604020202020204" pitchFamily="34" charset="0"/>
                  </a:rPr>
                  <a:t>1*item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HelveticaNeueforSAS" panose="020B0604020202020204" pitchFamily="34" charset="0"/>
                  </a:rPr>
                  <a:t>i</a:t>
                </a:r>
                <a:r>
                  <a:rPr lang="en-US" dirty="0" smtClean="0">
                    <a:solidFill>
                      <a:prstClr val="black"/>
                    </a:solidFill>
                    <a:latin typeface="HelveticaNeueforSAS" panose="020B0604020202020204" pitchFamily="34" charset="0"/>
                  </a:rPr>
                  <a:t> + 1*item</a:t>
                </a:r>
                <a:r>
                  <a:rPr lang="en-US" baseline="-25000" dirty="0" smtClean="0">
                    <a:solidFill>
                      <a:prstClr val="black"/>
                    </a:solidFill>
                    <a:latin typeface="HelveticaNeueforSAS" panose="020B0604020202020204" pitchFamily="34" charset="0"/>
                  </a:rPr>
                  <a:t>j</a:t>
                </a:r>
                <a:r>
                  <a:rPr lang="en-US" dirty="0" smtClean="0">
                    <a:solidFill>
                      <a:prstClr val="black"/>
                    </a:solidFill>
                    <a:latin typeface="HelveticaNeueforSAS" panose="020B0604020202020204" pitchFamily="34" charset="0"/>
                  </a:rPr>
                  <a:t> + …</a:t>
                </a:r>
              </a:p>
              <a:p>
                <a:pPr marL="346075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ct val="80000"/>
                  <a:buNone/>
                  <a:tabLst/>
                  <a:defRPr/>
                </a:pPr>
                <a:endParaRPr lang="en-US" sz="1600" dirty="0" smtClean="0">
                  <a:solidFill>
                    <a:prstClr val="black"/>
                  </a:solidFill>
                  <a:latin typeface="HelveticaNeueforSAS" panose="020B0604020202020204" pitchFamily="34" charset="0"/>
                </a:endParaRPr>
              </a:p>
              <a:p>
                <a:pPr marL="568325" marR="0" lvl="0" indent="-2222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ct val="8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NeueforSAS" panose="020B0604020202020204" pitchFamily="34" charset="0"/>
                  </a:rPr>
                  <a:t>Differential Weighting </a:t>
                </a:r>
              </a:p>
              <a:p>
                <a:pPr marL="346075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ct val="80000"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NeueforSAS" panose="020B0604020202020204" pitchFamily="34" charset="0"/>
                </a:endParaRPr>
              </a:p>
              <a:p>
                <a:pPr marL="346075" marR="0" lvl="0" indent="230188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ct val="80000"/>
                  <a:buNone/>
                  <a:tabLst/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HelveticaNeueforSAS" panose="020B0604020202020204" pitchFamily="34" charset="0"/>
                  </a:rPr>
                  <a:t>Usually </a:t>
                </a:r>
                <a:r>
                  <a:rPr kumimoji="0" lang="en-US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NeueforSAS" panose="020B0604020202020204" pitchFamily="34" charset="0"/>
                  </a:rPr>
                  <a:t>Theory Driven (EuroQol)</a:t>
                </a:r>
              </a:p>
              <a:p>
                <a:pPr marL="346075" marR="0" lvl="0" indent="230188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ct val="80000"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NeueforSAS" panose="020B0604020202020204" pitchFamily="34" charset="0"/>
                </a:endParaRPr>
              </a:p>
              <a:p>
                <a:pPr marL="346075" marR="0" lvl="0" indent="230188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ct val="80000"/>
                  <a:buNone/>
                  <a:tabLst/>
                  <a:defRPr/>
                </a:pPr>
                <a:r>
                  <a:rPr lang="en-US" noProof="0" dirty="0" smtClean="0">
                    <a:solidFill>
                      <a:prstClr val="black"/>
                    </a:solidFill>
                    <a:latin typeface="HelveticaNeueforSAS" panose="020B0604020202020204" pitchFamily="34" charset="0"/>
                  </a:rPr>
                  <a:t>Maybe</a:t>
                </a:r>
                <a:r>
                  <a:rPr lang="en-US" dirty="0" smtClean="0">
                    <a:solidFill>
                      <a:prstClr val="black"/>
                    </a:solidFill>
                    <a:latin typeface="HelveticaNeueforSAS" panose="020B0604020202020204" pitchFamily="34" charset="0"/>
                  </a:rPr>
                  <a:t> Not Always</a:t>
                </a:r>
                <a:endPara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NeueforSAS" panose="020B0604020202020204" pitchFamily="34" charset="0"/>
                </a:endParaRPr>
              </a:p>
              <a:p>
                <a:pPr marL="346075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ct val="80000"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NeueforSAS" panose="020B0604020202020204" pitchFamily="34" charset="0"/>
                </a:endParaRPr>
              </a:p>
              <a:p>
                <a:pPr marL="346075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ct val="80000"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NeueforSAS" panose="020B0604020202020204" pitchFamily="34" charset="0"/>
                </a:endParaRPr>
              </a:p>
              <a:p>
                <a:pPr marL="568325" marR="0" lvl="0" indent="-2222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ct val="8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2400" dirty="0" smtClean="0">
                    <a:solidFill>
                      <a:prstClr val="black"/>
                    </a:solidFill>
                    <a:latin typeface="HelveticaNeueforSAS" panose="020B0604020202020204" pitchFamily="34" charset="0"/>
                  </a:rPr>
                  <a:t>Optimal Weighting </a:t>
                </a:r>
              </a:p>
              <a:p>
                <a:pPr marL="346075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ct val="80000"/>
                  <a:buNone/>
                  <a:tabLst/>
                  <a:defRPr/>
                </a:pPr>
                <a:endParaRPr lang="en-US" sz="1000" dirty="0" smtClean="0">
                  <a:solidFill>
                    <a:prstClr val="black"/>
                  </a:solidFill>
                  <a:latin typeface="HelveticaNeueforSAS" panose="020B0604020202020204" pitchFamily="34" charset="0"/>
                </a:endParaRPr>
              </a:p>
              <a:p>
                <a:pPr marL="346075" marR="0" lvl="0" indent="230188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ct val="80000"/>
                  <a:buNone/>
                  <a:tabLst/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HelveticaNeueforSAS" panose="020B0604020202020204" pitchFamily="34" charset="0"/>
                  </a:rPr>
                  <a:t>Entirely Empirically Driven</a:t>
                </a:r>
              </a:p>
              <a:p>
                <a:pPr marL="346075" marR="0" lvl="0" indent="230188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ct val="80000"/>
                  <a:buNone/>
                  <a:tabLst/>
                  <a:defRPr/>
                </a:pPr>
                <a:r>
                  <a:rPr lang="en-US" sz="1000" dirty="0" smtClean="0">
                    <a:solidFill>
                      <a:prstClr val="black"/>
                    </a:solidFill>
                    <a:latin typeface="HelveticaNeueforSAS" panose="020B0604020202020204" pitchFamily="34" charset="0"/>
                  </a:rPr>
                  <a:t> </a:t>
                </a:r>
              </a:p>
              <a:p>
                <a:pPr marL="346075" marR="0" lvl="0" indent="230188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ct val="80000"/>
                  <a:buNone/>
                  <a:tabLst/>
                  <a:defRPr/>
                </a:pPr>
                <a:r>
                  <a:rPr lang="en-US" dirty="0" smtClean="0">
                    <a:solidFill>
                      <a:prstClr val="black"/>
                    </a:solidFill>
                    <a:latin typeface="HelveticaNeueforSAS" panose="020B0604020202020204" pitchFamily="34" charset="0"/>
                  </a:rPr>
                  <a:t>Index of Deep Disadvantage (PCA); G/S Well-Being Index (FA)</a:t>
                </a:r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1516" y="1553370"/>
                <a:ext cx="4438095" cy="3314285"/>
              </a:xfrm>
              <a:prstGeom prst="rect">
                <a:avLst/>
              </a:prstGeom>
            </p:spPr>
          </p:pic>
          <p:sp>
            <p:nvSpPr>
              <p:cNvPr id="6" name="Freeform 5"/>
              <p:cNvSpPr/>
              <p:nvPr/>
            </p:nvSpPr>
            <p:spPr>
              <a:xfrm>
                <a:off x="3439886" y="3355613"/>
                <a:ext cx="3570514" cy="1009558"/>
              </a:xfrm>
              <a:custGeom>
                <a:avLst/>
                <a:gdLst>
                  <a:gd name="connsiteX0" fmla="*/ 0 w 3570514"/>
                  <a:gd name="connsiteY0" fmla="*/ 759187 h 1009558"/>
                  <a:gd name="connsiteX1" fmla="*/ 685800 w 3570514"/>
                  <a:gd name="connsiteY1" fmla="*/ 748301 h 1009558"/>
                  <a:gd name="connsiteX2" fmla="*/ 794657 w 3570514"/>
                  <a:gd name="connsiteY2" fmla="*/ 770073 h 1009558"/>
                  <a:gd name="connsiteX3" fmla="*/ 1045028 w 3570514"/>
                  <a:gd name="connsiteY3" fmla="*/ 759187 h 1009558"/>
                  <a:gd name="connsiteX4" fmla="*/ 1088571 w 3570514"/>
                  <a:gd name="connsiteY4" fmla="*/ 715644 h 1009558"/>
                  <a:gd name="connsiteX5" fmla="*/ 1077685 w 3570514"/>
                  <a:gd name="connsiteY5" fmla="*/ 672101 h 1009558"/>
                  <a:gd name="connsiteX6" fmla="*/ 1045028 w 3570514"/>
                  <a:gd name="connsiteY6" fmla="*/ 650330 h 1009558"/>
                  <a:gd name="connsiteX7" fmla="*/ 936171 w 3570514"/>
                  <a:gd name="connsiteY7" fmla="*/ 617673 h 1009558"/>
                  <a:gd name="connsiteX8" fmla="*/ 707571 w 3570514"/>
                  <a:gd name="connsiteY8" fmla="*/ 650330 h 1009558"/>
                  <a:gd name="connsiteX9" fmla="*/ 696685 w 3570514"/>
                  <a:gd name="connsiteY9" fmla="*/ 682987 h 1009558"/>
                  <a:gd name="connsiteX10" fmla="*/ 707571 w 3570514"/>
                  <a:gd name="connsiteY10" fmla="*/ 813616 h 1009558"/>
                  <a:gd name="connsiteX11" fmla="*/ 729343 w 3570514"/>
                  <a:gd name="connsiteY11" fmla="*/ 835387 h 1009558"/>
                  <a:gd name="connsiteX12" fmla="*/ 772885 w 3570514"/>
                  <a:gd name="connsiteY12" fmla="*/ 889816 h 1009558"/>
                  <a:gd name="connsiteX13" fmla="*/ 794657 w 3570514"/>
                  <a:gd name="connsiteY13" fmla="*/ 911587 h 1009558"/>
                  <a:gd name="connsiteX14" fmla="*/ 838200 w 3570514"/>
                  <a:gd name="connsiteY14" fmla="*/ 933358 h 1009558"/>
                  <a:gd name="connsiteX15" fmla="*/ 903514 w 3570514"/>
                  <a:gd name="connsiteY15" fmla="*/ 976901 h 1009558"/>
                  <a:gd name="connsiteX16" fmla="*/ 936171 w 3570514"/>
                  <a:gd name="connsiteY16" fmla="*/ 998673 h 1009558"/>
                  <a:gd name="connsiteX17" fmla="*/ 1001485 w 3570514"/>
                  <a:gd name="connsiteY17" fmla="*/ 1009558 h 1009558"/>
                  <a:gd name="connsiteX18" fmla="*/ 1491343 w 3570514"/>
                  <a:gd name="connsiteY18" fmla="*/ 998673 h 1009558"/>
                  <a:gd name="connsiteX19" fmla="*/ 1556657 w 3570514"/>
                  <a:gd name="connsiteY19" fmla="*/ 976901 h 1009558"/>
                  <a:gd name="connsiteX20" fmla="*/ 1589314 w 3570514"/>
                  <a:gd name="connsiteY20" fmla="*/ 955130 h 1009558"/>
                  <a:gd name="connsiteX21" fmla="*/ 1654628 w 3570514"/>
                  <a:gd name="connsiteY21" fmla="*/ 922473 h 1009558"/>
                  <a:gd name="connsiteX22" fmla="*/ 1676400 w 3570514"/>
                  <a:gd name="connsiteY22" fmla="*/ 889816 h 1009558"/>
                  <a:gd name="connsiteX23" fmla="*/ 1687285 w 3570514"/>
                  <a:gd name="connsiteY23" fmla="*/ 857158 h 1009558"/>
                  <a:gd name="connsiteX24" fmla="*/ 1709057 w 3570514"/>
                  <a:gd name="connsiteY24" fmla="*/ 835387 h 1009558"/>
                  <a:gd name="connsiteX25" fmla="*/ 1730828 w 3570514"/>
                  <a:gd name="connsiteY25" fmla="*/ 770073 h 1009558"/>
                  <a:gd name="connsiteX26" fmla="*/ 1741714 w 3570514"/>
                  <a:gd name="connsiteY26" fmla="*/ 606787 h 1009558"/>
                  <a:gd name="connsiteX27" fmla="*/ 1828800 w 3570514"/>
                  <a:gd name="connsiteY27" fmla="*/ 541473 h 1009558"/>
                  <a:gd name="connsiteX28" fmla="*/ 1861457 w 3570514"/>
                  <a:gd name="connsiteY28" fmla="*/ 519701 h 1009558"/>
                  <a:gd name="connsiteX29" fmla="*/ 1992085 w 3570514"/>
                  <a:gd name="connsiteY29" fmla="*/ 497930 h 1009558"/>
                  <a:gd name="connsiteX30" fmla="*/ 2198914 w 3570514"/>
                  <a:gd name="connsiteY30" fmla="*/ 508816 h 1009558"/>
                  <a:gd name="connsiteX31" fmla="*/ 2231571 w 3570514"/>
                  <a:gd name="connsiteY31" fmla="*/ 530587 h 1009558"/>
                  <a:gd name="connsiteX32" fmla="*/ 2264228 w 3570514"/>
                  <a:gd name="connsiteY32" fmla="*/ 541473 h 1009558"/>
                  <a:gd name="connsiteX33" fmla="*/ 2275114 w 3570514"/>
                  <a:gd name="connsiteY33" fmla="*/ 574130 h 1009558"/>
                  <a:gd name="connsiteX34" fmla="*/ 2329543 w 3570514"/>
                  <a:gd name="connsiteY34" fmla="*/ 628558 h 1009558"/>
                  <a:gd name="connsiteX35" fmla="*/ 2318657 w 3570514"/>
                  <a:gd name="connsiteY35" fmla="*/ 737416 h 1009558"/>
                  <a:gd name="connsiteX36" fmla="*/ 2275114 w 3570514"/>
                  <a:gd name="connsiteY36" fmla="*/ 748301 h 1009558"/>
                  <a:gd name="connsiteX37" fmla="*/ 1905000 w 3570514"/>
                  <a:gd name="connsiteY37" fmla="*/ 737416 h 1009558"/>
                  <a:gd name="connsiteX38" fmla="*/ 1839685 w 3570514"/>
                  <a:gd name="connsiteY38" fmla="*/ 704758 h 1009558"/>
                  <a:gd name="connsiteX39" fmla="*/ 1774371 w 3570514"/>
                  <a:gd name="connsiteY39" fmla="*/ 661216 h 1009558"/>
                  <a:gd name="connsiteX40" fmla="*/ 1763485 w 3570514"/>
                  <a:gd name="connsiteY40" fmla="*/ 530587 h 1009558"/>
                  <a:gd name="connsiteX41" fmla="*/ 1817914 w 3570514"/>
                  <a:gd name="connsiteY41" fmla="*/ 487044 h 1009558"/>
                  <a:gd name="connsiteX42" fmla="*/ 1883228 w 3570514"/>
                  <a:gd name="connsiteY42" fmla="*/ 465273 h 1009558"/>
                  <a:gd name="connsiteX43" fmla="*/ 1992085 w 3570514"/>
                  <a:gd name="connsiteY43" fmla="*/ 443501 h 1009558"/>
                  <a:gd name="connsiteX44" fmla="*/ 2079171 w 3570514"/>
                  <a:gd name="connsiteY44" fmla="*/ 432616 h 1009558"/>
                  <a:gd name="connsiteX45" fmla="*/ 2514600 w 3570514"/>
                  <a:gd name="connsiteY45" fmla="*/ 421730 h 1009558"/>
                  <a:gd name="connsiteX46" fmla="*/ 2579914 w 3570514"/>
                  <a:gd name="connsiteY46" fmla="*/ 410844 h 1009558"/>
                  <a:gd name="connsiteX47" fmla="*/ 2667000 w 3570514"/>
                  <a:gd name="connsiteY47" fmla="*/ 389073 h 1009558"/>
                  <a:gd name="connsiteX48" fmla="*/ 2743200 w 3570514"/>
                  <a:gd name="connsiteY48" fmla="*/ 367301 h 1009558"/>
                  <a:gd name="connsiteX49" fmla="*/ 2775857 w 3570514"/>
                  <a:gd name="connsiteY49" fmla="*/ 345530 h 1009558"/>
                  <a:gd name="connsiteX50" fmla="*/ 2819400 w 3570514"/>
                  <a:gd name="connsiteY50" fmla="*/ 334644 h 1009558"/>
                  <a:gd name="connsiteX51" fmla="*/ 2895600 w 3570514"/>
                  <a:gd name="connsiteY51" fmla="*/ 312873 h 1009558"/>
                  <a:gd name="connsiteX52" fmla="*/ 3015343 w 3570514"/>
                  <a:gd name="connsiteY52" fmla="*/ 258444 h 1009558"/>
                  <a:gd name="connsiteX53" fmla="*/ 3058885 w 3570514"/>
                  <a:gd name="connsiteY53" fmla="*/ 236673 h 1009558"/>
                  <a:gd name="connsiteX54" fmla="*/ 3124200 w 3570514"/>
                  <a:gd name="connsiteY54" fmla="*/ 193130 h 1009558"/>
                  <a:gd name="connsiteX55" fmla="*/ 3189514 w 3570514"/>
                  <a:gd name="connsiteY55" fmla="*/ 106044 h 1009558"/>
                  <a:gd name="connsiteX56" fmla="*/ 3254828 w 3570514"/>
                  <a:gd name="connsiteY56" fmla="*/ 62501 h 1009558"/>
                  <a:gd name="connsiteX57" fmla="*/ 3570514 w 3570514"/>
                  <a:gd name="connsiteY57" fmla="*/ 18958 h 1009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570514" h="1009558">
                    <a:moveTo>
                      <a:pt x="0" y="759187"/>
                    </a:moveTo>
                    <a:cubicBezTo>
                      <a:pt x="246205" y="660706"/>
                      <a:pt x="74283" y="721322"/>
                      <a:pt x="685800" y="748301"/>
                    </a:cubicBezTo>
                    <a:cubicBezTo>
                      <a:pt x="722768" y="749932"/>
                      <a:pt x="794657" y="770073"/>
                      <a:pt x="794657" y="770073"/>
                    </a:cubicBezTo>
                    <a:cubicBezTo>
                      <a:pt x="878114" y="766444"/>
                      <a:pt x="962889" y="774398"/>
                      <a:pt x="1045028" y="759187"/>
                    </a:cubicBezTo>
                    <a:cubicBezTo>
                      <a:pt x="1065211" y="755449"/>
                      <a:pt x="1088571" y="715644"/>
                      <a:pt x="1088571" y="715644"/>
                    </a:cubicBezTo>
                    <a:cubicBezTo>
                      <a:pt x="1084942" y="701130"/>
                      <a:pt x="1085984" y="684549"/>
                      <a:pt x="1077685" y="672101"/>
                    </a:cubicBezTo>
                    <a:cubicBezTo>
                      <a:pt x="1070428" y="661215"/>
                      <a:pt x="1056983" y="655643"/>
                      <a:pt x="1045028" y="650330"/>
                    </a:cubicBezTo>
                    <a:cubicBezTo>
                      <a:pt x="1010946" y="635182"/>
                      <a:pt x="972364" y="626721"/>
                      <a:pt x="936171" y="617673"/>
                    </a:cubicBezTo>
                    <a:cubicBezTo>
                      <a:pt x="915212" y="618776"/>
                      <a:pt x="749005" y="581275"/>
                      <a:pt x="707571" y="650330"/>
                    </a:cubicBezTo>
                    <a:cubicBezTo>
                      <a:pt x="701667" y="660169"/>
                      <a:pt x="700314" y="672101"/>
                      <a:pt x="696685" y="682987"/>
                    </a:cubicBezTo>
                    <a:cubicBezTo>
                      <a:pt x="700314" y="726530"/>
                      <a:pt x="698416" y="770892"/>
                      <a:pt x="707571" y="813616"/>
                    </a:cubicBezTo>
                    <a:cubicBezTo>
                      <a:pt x="709721" y="823651"/>
                      <a:pt x="724063" y="826586"/>
                      <a:pt x="729343" y="835387"/>
                    </a:cubicBezTo>
                    <a:cubicBezTo>
                      <a:pt x="773173" y="908436"/>
                      <a:pt x="697834" y="829776"/>
                      <a:pt x="772885" y="889816"/>
                    </a:cubicBezTo>
                    <a:cubicBezTo>
                      <a:pt x="780899" y="896227"/>
                      <a:pt x="786117" y="905894"/>
                      <a:pt x="794657" y="911587"/>
                    </a:cubicBezTo>
                    <a:cubicBezTo>
                      <a:pt x="808159" y="920588"/>
                      <a:pt x="824285" y="925009"/>
                      <a:pt x="838200" y="933358"/>
                    </a:cubicBezTo>
                    <a:cubicBezTo>
                      <a:pt x="860637" y="946820"/>
                      <a:pt x="881743" y="962387"/>
                      <a:pt x="903514" y="976901"/>
                    </a:cubicBezTo>
                    <a:cubicBezTo>
                      <a:pt x="914400" y="984158"/>
                      <a:pt x="923266" y="996522"/>
                      <a:pt x="936171" y="998673"/>
                    </a:cubicBezTo>
                    <a:lnTo>
                      <a:pt x="1001485" y="1009558"/>
                    </a:lnTo>
                    <a:cubicBezTo>
                      <a:pt x="1164771" y="1005930"/>
                      <a:pt x="1328299" y="1008264"/>
                      <a:pt x="1491343" y="998673"/>
                    </a:cubicBezTo>
                    <a:cubicBezTo>
                      <a:pt x="1514252" y="997325"/>
                      <a:pt x="1537562" y="989631"/>
                      <a:pt x="1556657" y="976901"/>
                    </a:cubicBezTo>
                    <a:cubicBezTo>
                      <a:pt x="1567543" y="969644"/>
                      <a:pt x="1577612" y="960981"/>
                      <a:pt x="1589314" y="955130"/>
                    </a:cubicBezTo>
                    <a:cubicBezTo>
                      <a:pt x="1679451" y="910062"/>
                      <a:pt x="1561038" y="984865"/>
                      <a:pt x="1654628" y="922473"/>
                    </a:cubicBezTo>
                    <a:cubicBezTo>
                      <a:pt x="1661885" y="911587"/>
                      <a:pt x="1670549" y="901518"/>
                      <a:pt x="1676400" y="889816"/>
                    </a:cubicBezTo>
                    <a:cubicBezTo>
                      <a:pt x="1681532" y="879553"/>
                      <a:pt x="1681381" y="866998"/>
                      <a:pt x="1687285" y="857158"/>
                    </a:cubicBezTo>
                    <a:cubicBezTo>
                      <a:pt x="1692565" y="848357"/>
                      <a:pt x="1701800" y="842644"/>
                      <a:pt x="1709057" y="835387"/>
                    </a:cubicBezTo>
                    <a:cubicBezTo>
                      <a:pt x="1716314" y="813616"/>
                      <a:pt x="1729301" y="792971"/>
                      <a:pt x="1730828" y="770073"/>
                    </a:cubicBezTo>
                    <a:cubicBezTo>
                      <a:pt x="1734457" y="715644"/>
                      <a:pt x="1726039" y="659036"/>
                      <a:pt x="1741714" y="606787"/>
                    </a:cubicBezTo>
                    <a:cubicBezTo>
                      <a:pt x="1755613" y="560458"/>
                      <a:pt x="1793555" y="553221"/>
                      <a:pt x="1828800" y="541473"/>
                    </a:cubicBezTo>
                    <a:cubicBezTo>
                      <a:pt x="1839686" y="534216"/>
                      <a:pt x="1848816" y="523072"/>
                      <a:pt x="1861457" y="519701"/>
                    </a:cubicBezTo>
                    <a:cubicBezTo>
                      <a:pt x="1904110" y="508327"/>
                      <a:pt x="1992085" y="497930"/>
                      <a:pt x="1992085" y="497930"/>
                    </a:cubicBezTo>
                    <a:cubicBezTo>
                      <a:pt x="2061028" y="501559"/>
                      <a:pt x="2130509" y="499488"/>
                      <a:pt x="2198914" y="508816"/>
                    </a:cubicBezTo>
                    <a:cubicBezTo>
                      <a:pt x="2211877" y="510584"/>
                      <a:pt x="2219869" y="524736"/>
                      <a:pt x="2231571" y="530587"/>
                    </a:cubicBezTo>
                    <a:cubicBezTo>
                      <a:pt x="2241834" y="535719"/>
                      <a:pt x="2253342" y="537844"/>
                      <a:pt x="2264228" y="541473"/>
                    </a:cubicBezTo>
                    <a:cubicBezTo>
                      <a:pt x="2267857" y="552359"/>
                      <a:pt x="2268229" y="564950"/>
                      <a:pt x="2275114" y="574130"/>
                    </a:cubicBezTo>
                    <a:cubicBezTo>
                      <a:pt x="2290509" y="594656"/>
                      <a:pt x="2329543" y="628558"/>
                      <a:pt x="2329543" y="628558"/>
                    </a:cubicBezTo>
                    <a:cubicBezTo>
                      <a:pt x="2325914" y="664844"/>
                      <a:pt x="2333747" y="704218"/>
                      <a:pt x="2318657" y="737416"/>
                    </a:cubicBezTo>
                    <a:cubicBezTo>
                      <a:pt x="2312466" y="751036"/>
                      <a:pt x="2290075" y="748301"/>
                      <a:pt x="2275114" y="748301"/>
                    </a:cubicBezTo>
                    <a:cubicBezTo>
                      <a:pt x="2151689" y="748301"/>
                      <a:pt x="2028371" y="741044"/>
                      <a:pt x="1905000" y="737416"/>
                    </a:cubicBezTo>
                    <a:cubicBezTo>
                      <a:pt x="1827920" y="718146"/>
                      <a:pt x="1888212" y="741153"/>
                      <a:pt x="1839685" y="704758"/>
                    </a:cubicBezTo>
                    <a:cubicBezTo>
                      <a:pt x="1818752" y="689059"/>
                      <a:pt x="1774371" y="661216"/>
                      <a:pt x="1774371" y="661216"/>
                    </a:cubicBezTo>
                    <a:cubicBezTo>
                      <a:pt x="1754586" y="601860"/>
                      <a:pt x="1740204" y="592668"/>
                      <a:pt x="1763485" y="530587"/>
                    </a:cubicBezTo>
                    <a:cubicBezTo>
                      <a:pt x="1768008" y="518525"/>
                      <a:pt x="1810499" y="490340"/>
                      <a:pt x="1817914" y="487044"/>
                    </a:cubicBezTo>
                    <a:cubicBezTo>
                      <a:pt x="1838885" y="477723"/>
                      <a:pt x="1861457" y="472530"/>
                      <a:pt x="1883228" y="465273"/>
                    </a:cubicBezTo>
                    <a:cubicBezTo>
                      <a:pt x="1938363" y="446895"/>
                      <a:pt x="1908692" y="454620"/>
                      <a:pt x="1992085" y="443501"/>
                    </a:cubicBezTo>
                    <a:cubicBezTo>
                      <a:pt x="2021083" y="439635"/>
                      <a:pt x="2049942" y="433834"/>
                      <a:pt x="2079171" y="432616"/>
                    </a:cubicBezTo>
                    <a:cubicBezTo>
                      <a:pt x="2224233" y="426572"/>
                      <a:pt x="2369457" y="425359"/>
                      <a:pt x="2514600" y="421730"/>
                    </a:cubicBezTo>
                    <a:cubicBezTo>
                      <a:pt x="2536371" y="418101"/>
                      <a:pt x="2558332" y="415469"/>
                      <a:pt x="2579914" y="410844"/>
                    </a:cubicBezTo>
                    <a:cubicBezTo>
                      <a:pt x="2609172" y="404574"/>
                      <a:pt x="2638614" y="398535"/>
                      <a:pt x="2667000" y="389073"/>
                    </a:cubicBezTo>
                    <a:cubicBezTo>
                      <a:pt x="2713850" y="373456"/>
                      <a:pt x="2688525" y="380970"/>
                      <a:pt x="2743200" y="367301"/>
                    </a:cubicBezTo>
                    <a:cubicBezTo>
                      <a:pt x="2754086" y="360044"/>
                      <a:pt x="2763832" y="350684"/>
                      <a:pt x="2775857" y="345530"/>
                    </a:cubicBezTo>
                    <a:cubicBezTo>
                      <a:pt x="2789608" y="339637"/>
                      <a:pt x="2805015" y="338754"/>
                      <a:pt x="2819400" y="334644"/>
                    </a:cubicBezTo>
                    <a:cubicBezTo>
                      <a:pt x="2928677" y="303421"/>
                      <a:pt x="2759530" y="346888"/>
                      <a:pt x="2895600" y="312873"/>
                    </a:cubicBezTo>
                    <a:cubicBezTo>
                      <a:pt x="2976309" y="259067"/>
                      <a:pt x="2935256" y="274462"/>
                      <a:pt x="3015343" y="258444"/>
                    </a:cubicBezTo>
                    <a:cubicBezTo>
                      <a:pt x="3029857" y="251187"/>
                      <a:pt x="3045680" y="246105"/>
                      <a:pt x="3058885" y="236673"/>
                    </a:cubicBezTo>
                    <a:cubicBezTo>
                      <a:pt x="3130235" y="185709"/>
                      <a:pt x="3054147" y="216482"/>
                      <a:pt x="3124200" y="193130"/>
                    </a:cubicBezTo>
                    <a:cubicBezTo>
                      <a:pt x="3143198" y="136131"/>
                      <a:pt x="3126971" y="168587"/>
                      <a:pt x="3189514" y="106044"/>
                    </a:cubicBezTo>
                    <a:cubicBezTo>
                      <a:pt x="3230285" y="65273"/>
                      <a:pt x="3207566" y="78255"/>
                      <a:pt x="3254828" y="62501"/>
                    </a:cubicBezTo>
                    <a:cubicBezTo>
                      <a:pt x="3362516" y="-45187"/>
                      <a:pt x="3277845" y="18958"/>
                      <a:pt x="3570514" y="18958"/>
                    </a:cubicBezTo>
                  </a:path>
                </a:pathLst>
              </a:custGeom>
              <a:noFill/>
              <a:ln w="28575"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5488204" y="4695929"/>
              <a:ext cx="6096000" cy="2462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1000" dirty="0">
                  <a:latin typeface="HelveticaNeueforSAS" panose="020B0604020202020204" pitchFamily="34" charset="0"/>
                </a:rPr>
                <a:t>https://www.myfico.com/credit-education/whats-in-your-credit-score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72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Evaluating Indices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00582" y="1239501"/>
            <a:ext cx="10983622" cy="4787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Reliability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568325" marR="0" lvl="0" indent="-2222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Measurement Consistency</a:t>
            </a:r>
          </a:p>
          <a:p>
            <a:pPr marL="34607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tabLst/>
              <a:defRPr/>
            </a:pPr>
            <a:endParaRPr lang="en-US" sz="1200" dirty="0" smtClean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46075" marR="0" lvl="0" indent="2222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Same (similar) Values each Assessment                                             </a:t>
            </a:r>
            <a:r>
              <a:rPr lang="en-US" i="1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r</a:t>
            </a:r>
            <a:r>
              <a:rPr lang="en-US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 = .71</a:t>
            </a:r>
          </a:p>
          <a:p>
            <a:pPr marL="346075" marR="0" lvl="0" indent="2222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tabLst/>
              <a:defRPr/>
            </a:pPr>
            <a:endParaRPr lang="en-US" sz="12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46075" marR="0" lvl="0" indent="2222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Change can Occur but Rank is Maintained</a:t>
            </a:r>
          </a:p>
          <a:p>
            <a:pPr marL="34607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tabLst/>
              <a:defRPr/>
            </a:pPr>
            <a:endParaRPr lang="en-US" dirty="0" smtClean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568325" marR="0" lvl="0" indent="-2222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Inter-indicator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 Agreement </a:t>
            </a:r>
          </a:p>
          <a:p>
            <a:pPr marL="34607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tabLst/>
              <a:defRPr/>
            </a:pPr>
            <a:endParaRPr lang="en-US" sz="12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46075" marR="0" lvl="0" indent="2222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tabLst/>
              <a:defRPr/>
            </a:pP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</a:rPr>
              <a:t>Correlation – Indicators of Same Construct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34607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</a:endParaRPr>
          </a:p>
          <a:p>
            <a:pPr marL="568325" marR="0" lvl="0" indent="-2222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Variance Partitioning </a:t>
            </a:r>
          </a:p>
          <a:p>
            <a:pPr marL="34607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tabLst/>
              <a:defRPr/>
            </a:pPr>
            <a:endParaRPr lang="en-US" sz="12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46075" marR="0" lvl="0" indent="2222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tabLst/>
              <a:defRPr/>
            </a:pPr>
            <a:r>
              <a:rPr lang="en-US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Total Score Variance / Total Variance in Items</a:t>
            </a:r>
            <a:r>
              <a:rPr lang="en-US" dirty="0">
                <a:solidFill>
                  <a:prstClr val="black"/>
                </a:solidFill>
                <a:latin typeface="HelveticaNeueforSAS" panose="020B0604020202020204" pitchFamily="34" charset="0"/>
              </a:rPr>
              <a:t>	</a:t>
            </a:r>
            <a:r>
              <a:rPr lang="en-US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	(</a:t>
            </a:r>
            <a:r>
              <a:rPr lang="en-US" i="1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R</a:t>
            </a:r>
            <a:r>
              <a:rPr lang="en-US" baseline="300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2</a:t>
            </a:r>
            <a:r>
              <a:rPr lang="en-US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6668" t="2603" r="2944" b="2451"/>
          <a:stretch/>
        </p:blipFill>
        <p:spPr>
          <a:xfrm>
            <a:off x="7074571" y="1443791"/>
            <a:ext cx="1541954" cy="269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5271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Evaluating Indices (cont.)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00582" y="1239501"/>
            <a:ext cx="10983622" cy="1065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Validity (Accuracy)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  <a:p>
            <a:pPr marL="568325" marR="0" lvl="0" indent="-2222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Reliability = Necessary but not Sufficient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802509" y="2305244"/>
            <a:ext cx="5368685" cy="3734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000" dirty="0" smtClean="0">
              <a:latin typeface="HelveticaNeueforSAS" panose="020B0604020202020204" pitchFamily="34" charset="0"/>
            </a:endParaRPr>
          </a:p>
          <a:p>
            <a:pPr marL="0" indent="3460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latin typeface="HelveticaNeueforSAS" panose="020B0604020202020204" pitchFamily="34" charset="0"/>
              </a:rPr>
              <a:t>Types of Validity</a:t>
            </a:r>
          </a:p>
          <a:p>
            <a:pPr marL="346075" lvl="0" indent="0" defTabSz="4572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SzPct val="80000"/>
              <a:buNone/>
              <a:defRPr/>
            </a:pPr>
            <a:endParaRPr lang="en-US" sz="1200" dirty="0" smtClean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46075" lvl="0" indent="22225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None/>
              <a:defRPr/>
            </a:pPr>
            <a:r>
              <a:rPr lang="en-US" sz="20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1) Content</a:t>
            </a:r>
          </a:p>
          <a:p>
            <a:pPr marL="346075" lvl="0" indent="22225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None/>
              <a:defRPr/>
            </a:pPr>
            <a:endParaRPr lang="en-US" sz="8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46075" lvl="0" indent="22225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None/>
              <a:defRPr/>
            </a:pPr>
            <a:r>
              <a:rPr lang="en-US" sz="20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2) Construct</a:t>
            </a:r>
          </a:p>
          <a:p>
            <a:pPr marL="346075" lvl="0" indent="22225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None/>
              <a:defRPr/>
            </a:pPr>
            <a:endParaRPr lang="en-US" sz="8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46075" lvl="0" indent="452438" defTabSz="4572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SzPct val="80000"/>
              <a:buNone/>
              <a:defRPr/>
            </a:pPr>
            <a:r>
              <a:rPr lang="en-US" sz="20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a) Convergent</a:t>
            </a:r>
          </a:p>
          <a:p>
            <a:pPr marL="346075" lvl="0" indent="452438" defTabSz="4572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SzPct val="80000"/>
              <a:buNone/>
              <a:defRPr/>
            </a:pPr>
            <a:endParaRPr lang="en-US" sz="8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46075" lvl="0" indent="452438" defTabSz="4572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SzPct val="80000"/>
              <a:buNone/>
              <a:defRPr/>
            </a:pPr>
            <a:r>
              <a:rPr lang="en-US" sz="20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b) Divergent </a:t>
            </a:r>
            <a:r>
              <a:rPr lang="en-US" sz="2000" dirty="0">
                <a:solidFill>
                  <a:prstClr val="black"/>
                </a:solidFill>
                <a:latin typeface="HelveticaNeueforSAS" panose="020B0604020202020204" pitchFamily="34" charset="0"/>
              </a:rPr>
              <a:t>(Discriminant</a:t>
            </a:r>
            <a:r>
              <a:rPr lang="en-US" sz="20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)</a:t>
            </a:r>
          </a:p>
          <a:p>
            <a:pPr marL="346075" lvl="0" indent="452438" defTabSz="4572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SzPct val="80000"/>
              <a:buNone/>
              <a:defRPr/>
            </a:pPr>
            <a:endParaRPr lang="en-US" sz="8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46075" lvl="0" indent="452438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None/>
              <a:defRPr/>
            </a:pPr>
            <a:r>
              <a:rPr lang="en-US" sz="20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c) Concurrent</a:t>
            </a:r>
            <a:endParaRPr lang="en-US" sz="20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46075" lvl="0" indent="452438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None/>
              <a:defRPr/>
            </a:pPr>
            <a:endParaRPr lang="en-US" sz="8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46075" lvl="0" indent="452438" defTabSz="4572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SzPct val="80000"/>
              <a:buNone/>
              <a:defRPr/>
            </a:pPr>
            <a:r>
              <a:rPr lang="en-US" sz="20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d) Predictive</a:t>
            </a:r>
            <a:endParaRPr lang="en-US" sz="20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46075" lvl="0" indent="22225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None/>
              <a:defRPr/>
            </a:pPr>
            <a:endParaRPr lang="en-US" sz="8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46075" lvl="0" indent="22225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None/>
              <a:defRPr/>
            </a:pPr>
            <a:r>
              <a:rPr lang="en-US" sz="20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3) Face</a:t>
            </a:r>
            <a:endParaRPr lang="en-US" sz="2000" dirty="0">
              <a:latin typeface="HelveticaNeueforSAS" panose="020B0604020202020204" pitchFamily="34" charset="0"/>
            </a:endParaRP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6338439" y="2305244"/>
            <a:ext cx="5368685" cy="37342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000" dirty="0" smtClean="0">
              <a:latin typeface="HelveticaNeueforSAS" panose="020B0604020202020204" pitchFamily="34" charset="0"/>
            </a:endParaRPr>
          </a:p>
          <a:p>
            <a:pPr marL="0" indent="346075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latin typeface="HelveticaNeueforSAS" panose="020B0604020202020204" pitchFamily="34" charset="0"/>
              </a:rPr>
              <a:t>Evidence of Validity</a:t>
            </a:r>
          </a:p>
          <a:p>
            <a:pPr marL="346075" lvl="0" indent="0" defTabSz="4572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SzPct val="80000"/>
              <a:buNone/>
              <a:defRPr/>
            </a:pPr>
            <a:endParaRPr lang="en-US" sz="1200" dirty="0" smtClean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46075" lvl="0" indent="22225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None/>
              <a:defRPr/>
            </a:pPr>
            <a:r>
              <a:rPr lang="en-US" sz="20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1) Domain Coverage (subjective)</a:t>
            </a:r>
            <a:endParaRPr lang="en-US" sz="20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46075" lvl="0" indent="22225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None/>
              <a:defRPr/>
            </a:pPr>
            <a:endParaRPr lang="en-US" sz="8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46075" lvl="0" indent="22225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None/>
              <a:defRPr/>
            </a:pPr>
            <a:r>
              <a:rPr lang="en-US" sz="20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2) Construct Intended (objective)</a:t>
            </a:r>
            <a:endParaRPr lang="en-US" sz="20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46075" lvl="0" indent="22225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None/>
              <a:defRPr/>
            </a:pPr>
            <a:endParaRPr lang="en-US" sz="8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46075" lvl="0" indent="452438" defTabSz="4572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SzPct val="80000"/>
              <a:buNone/>
              <a:defRPr/>
            </a:pPr>
            <a:r>
              <a:rPr lang="en-US" sz="20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a) Expected Relationships</a:t>
            </a:r>
            <a:endParaRPr lang="en-US" sz="20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46075" lvl="0" indent="452438" defTabSz="4572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SzPct val="80000"/>
              <a:buNone/>
              <a:defRPr/>
            </a:pPr>
            <a:endParaRPr lang="en-US" sz="8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46075" lvl="0" indent="452438" defTabSz="4572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SzPct val="80000"/>
              <a:buNone/>
              <a:defRPr/>
            </a:pPr>
            <a:r>
              <a:rPr lang="en-US" sz="20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b) Expected Non-Relationships</a:t>
            </a:r>
            <a:endParaRPr lang="en-US" sz="20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46075" lvl="0" indent="222250" defTabSz="4572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SzPct val="80000"/>
              <a:buNone/>
              <a:defRPr/>
            </a:pPr>
            <a:endParaRPr lang="en-US" sz="8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46075" lvl="0" indent="452438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None/>
              <a:defRPr/>
            </a:pPr>
            <a:r>
              <a:rPr lang="en-US" sz="20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c) Relates to Criteria Now</a:t>
            </a:r>
            <a:endParaRPr lang="en-US" sz="20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46075" lvl="0" indent="452438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None/>
              <a:defRPr/>
            </a:pPr>
            <a:endParaRPr lang="en-US" sz="8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46075" lvl="0" indent="452438" defTabSz="45720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SzPct val="80000"/>
              <a:buNone/>
              <a:defRPr/>
            </a:pPr>
            <a:r>
              <a:rPr lang="en-US" sz="20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d) Relates to New Criteria Later</a:t>
            </a:r>
            <a:endParaRPr lang="en-US" sz="20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46075" lvl="0" indent="22225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None/>
              <a:defRPr/>
            </a:pPr>
            <a:endParaRPr lang="en-US" sz="800" dirty="0">
              <a:solidFill>
                <a:prstClr val="black"/>
              </a:solidFill>
              <a:latin typeface="HelveticaNeueforSAS" panose="020B0604020202020204" pitchFamily="34" charset="0"/>
            </a:endParaRPr>
          </a:p>
          <a:p>
            <a:pPr marL="346075" lvl="0" indent="222250">
              <a:lnSpc>
                <a:spcPct val="100000"/>
              </a:lnSpc>
              <a:spcBef>
                <a:spcPts val="0"/>
              </a:spcBef>
              <a:buClr>
                <a:prstClr val="black"/>
              </a:buClr>
              <a:buNone/>
              <a:defRPr/>
            </a:pPr>
            <a:r>
              <a:rPr lang="en-US" sz="20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3) “</a:t>
            </a:r>
            <a:r>
              <a:rPr lang="en-US" sz="2000" dirty="0">
                <a:solidFill>
                  <a:prstClr val="black"/>
                </a:solidFill>
                <a:latin typeface="HelveticaNeueforSAS" panose="020B0604020202020204" pitchFamily="34" charset="0"/>
              </a:rPr>
              <a:t>Looks </a:t>
            </a:r>
            <a:r>
              <a:rPr lang="en-US" sz="2000" dirty="0" smtClean="0">
                <a:solidFill>
                  <a:prstClr val="black"/>
                </a:solidFill>
                <a:latin typeface="HelveticaNeueforSAS" panose="020B0604020202020204" pitchFamily="34" charset="0"/>
              </a:rPr>
              <a:t>Right” (stakeholders)</a:t>
            </a:r>
            <a:endParaRPr lang="en-US" sz="2400" dirty="0">
              <a:latin typeface="HelveticaNeueforSA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99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452718"/>
            <a:ext cx="12192000" cy="6486096"/>
            <a:chOff x="0" y="452718"/>
            <a:chExt cx="12192000" cy="64860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58CF52-790D-4123-96EF-1431D2459DE7}"/>
                </a:ext>
              </a:extLst>
            </p:cNvPr>
            <p:cNvSpPr/>
            <p:nvPr/>
          </p:nvSpPr>
          <p:spPr>
            <a:xfrm>
              <a:off x="0" y="6047465"/>
              <a:ext cx="12192000" cy="810535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C30BF4BC-77FE-4BCE-B793-09EEB00CF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104" y="6039527"/>
              <a:ext cx="2781300" cy="899287"/>
            </a:xfrm>
            <a:prstGeom prst="rect">
              <a:avLst/>
            </a:prstGeom>
          </p:spPr>
        </p:pic>
        <p:sp>
          <p:nvSpPr>
            <p:cNvPr id="11" name="Title 3"/>
            <p:cNvSpPr txBox="1">
              <a:spLocks/>
            </p:cNvSpPr>
            <p:nvPr/>
          </p:nvSpPr>
          <p:spPr>
            <a:xfrm>
              <a:off x="646111" y="452718"/>
              <a:ext cx="9404723" cy="66728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200" b="0" i="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NeueforSAS" panose="020B0604020202020204" pitchFamily="34" charset="0"/>
                </a:rPr>
                <a:t>Indicators</a:t>
              </a:r>
              <a:r>
                <a:rPr kumimoji="0" lang="en-US" sz="40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NeueforSAS" panose="020B0604020202020204" pitchFamily="34" charset="0"/>
                </a:rPr>
                <a:t> and Indices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endParaRP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600582" y="1239501"/>
              <a:ext cx="10983622" cy="47875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20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Ø"/>
                <a:tabLst/>
                <a:defRPr/>
              </a:pPr>
              <a:r>
                <a:rPr lang="en-US" sz="2800" dirty="0" smtClean="0">
                  <a:latin typeface="HelveticaNeueforSAS" panose="020B0604020202020204" pitchFamily="34" charset="0"/>
                </a:rPr>
                <a:t>Indicator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Pct val="80000"/>
                <a:buNone/>
                <a:tabLst/>
                <a:defRPr/>
              </a:pPr>
              <a:endPara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endParaRPr>
            </a:p>
            <a:p>
              <a:pPr marL="568325" marR="0" lvl="0" indent="-2222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400" dirty="0" smtClean="0">
                  <a:latin typeface="HelveticaNeueforSAS" panose="020B0604020202020204" pitchFamily="34" charset="0"/>
                </a:rPr>
                <a:t>An Item – A Single Piece of the Puzzle</a:t>
              </a:r>
              <a:endPara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endParaRP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DDDD"/>
                </a:buClr>
                <a:buSzPct val="80000"/>
                <a:buFont typeface="Wingdings" panose="05000000000000000000" pitchFamily="2" charset="2"/>
                <a:buChar char="Ø"/>
                <a:tabLst/>
                <a:defRPr/>
              </a:pPr>
              <a:endParaRPr kumimoji="0" 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endParaRP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sz="28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elveticaNeueforSAS" panose="020B0604020202020204" pitchFamily="34" charset="0"/>
                </a:rPr>
                <a:t>Index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Pct val="80000"/>
                <a:buNone/>
                <a:tabLst/>
                <a:defRPr/>
              </a:pPr>
              <a:endParaRPr lang="en-US" sz="1200" dirty="0">
                <a:latin typeface="HelveticaNeueforSAS" panose="020B0604020202020204" pitchFamily="34" charset="0"/>
              </a:endParaRPr>
            </a:p>
            <a:p>
              <a:pPr marL="568325" marR="0" lvl="0" indent="-2222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40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HelveticaNeueforSAS" panose="020B0604020202020204" pitchFamily="34" charset="0"/>
                </a:rPr>
                <a:t>A Collection</a:t>
              </a:r>
              <a:r>
                <a:rPr kumimoji="0" lang="en-US" sz="2400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HelveticaNeueforSAS" panose="020B0604020202020204" pitchFamily="34" charset="0"/>
                </a:rPr>
                <a:t> of Items – “Most” of the Puzzle</a:t>
              </a:r>
              <a:endPara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DDDD"/>
                </a:buClr>
                <a:buSzPct val="80000"/>
                <a:buNone/>
                <a:tabLst/>
                <a:defRPr/>
              </a:pPr>
              <a:endParaRPr kumimoji="0" 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endParaRPr>
            </a:p>
            <a:p>
              <a:pPr lvl="0">
                <a:spcBef>
                  <a:spcPts val="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/>
              </a:pPr>
              <a:r>
                <a:rPr lang="en-US" sz="2800" dirty="0">
                  <a:latin typeface="HelveticaNeueforSAS" panose="020B0604020202020204" pitchFamily="34" charset="0"/>
                </a:rPr>
                <a:t>Organisation for Economic Co-operation and </a:t>
              </a:r>
              <a:r>
                <a:rPr lang="en-US" sz="2800" dirty="0" smtClean="0">
                  <a:latin typeface="HelveticaNeueforSAS" panose="020B0604020202020204" pitchFamily="34" charset="0"/>
                </a:rPr>
                <a:t>Development (OECD)</a:t>
              </a:r>
              <a:endParaRPr kumimoji="0" 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endParaRP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DDDD"/>
                </a:buClr>
                <a:buSzPct val="80000"/>
                <a:buFont typeface="Wingdings" panose="05000000000000000000" pitchFamily="2" charset="2"/>
                <a:buChar char="Ø"/>
                <a:tabLst/>
                <a:defRPr/>
              </a:pPr>
              <a:endParaRPr kumimoji="0" lang="en-US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endParaRPr>
            </a:p>
            <a:p>
              <a:pPr marL="461963" lvl="0" indent="-122238">
                <a:spcBef>
                  <a:spcPts val="0"/>
                </a:spcBef>
                <a:buClr>
                  <a:schemeClr val="tx1"/>
                </a:buClr>
                <a:buNone/>
                <a:defRPr/>
              </a:pPr>
              <a:r>
                <a:rPr lang="en-US" sz="2400" dirty="0" smtClean="0">
                  <a:latin typeface="HelveticaNeueforSAS" panose="020B0604020202020204" pitchFamily="34" charset="0"/>
                </a:rPr>
                <a:t>“A </a:t>
              </a:r>
              <a:r>
                <a:rPr lang="en-US" sz="2400" dirty="0">
                  <a:latin typeface="HelveticaNeueforSAS" panose="020B0604020202020204" pitchFamily="34" charset="0"/>
                </a:rPr>
                <a:t>composite indicator is formed when individual indicators are compiled into a single index, on the basis of an underlying model of the multi-dimensional concept that is being measured</a:t>
              </a:r>
              <a:r>
                <a:rPr lang="en-US" sz="2400" dirty="0" smtClean="0">
                  <a:latin typeface="HelveticaNeueforSAS" panose="020B0604020202020204" pitchFamily="34" charset="0"/>
                </a:rPr>
                <a:t>.” 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81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00582" y="1239501"/>
            <a:ext cx="10983622" cy="478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HelveticaNeueforSAS" panose="020B0604020202020204" pitchFamily="34" charset="0"/>
              </a:rPr>
              <a:t>Measuring Commuting to Work</a:t>
            </a:r>
            <a:endParaRPr lang="en-US" sz="2800" dirty="0">
              <a:latin typeface="HelveticaNeueforSAS" panose="020B0604020202020204" pitchFamily="34" charset="0"/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606393" y="1751798"/>
            <a:ext cx="5368685" cy="4254365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1000" dirty="0" smtClean="0">
              <a:latin typeface="HelveticaNeueforSAS" panose="020B0604020202020204" pitchFamily="34" charset="0"/>
            </a:endParaRPr>
          </a:p>
          <a:p>
            <a:pPr marL="514350" lvl="0" indent="-174625">
              <a:spcBef>
                <a:spcPts val="0"/>
              </a:spcBef>
              <a:buClr>
                <a:schemeClr val="tx1"/>
              </a:buClr>
            </a:pPr>
            <a:r>
              <a:rPr lang="en-US" sz="2400" dirty="0">
                <a:latin typeface="HelveticaNeueforSAS" panose="020B0604020202020204" pitchFamily="34" charset="0"/>
              </a:rPr>
              <a:t>Mileage</a:t>
            </a:r>
          </a:p>
          <a:p>
            <a:pPr marL="339725" lvl="0" indent="0" defTabSz="457200">
              <a:lnSpc>
                <a:spcPct val="100000"/>
              </a:lnSpc>
              <a:spcBef>
                <a:spcPts val="0"/>
              </a:spcBef>
              <a:buClr>
                <a:srgbClr val="DDDDDD"/>
              </a:buClr>
              <a:buSzPct val="80000"/>
              <a:buNone/>
              <a:defRPr/>
            </a:pPr>
            <a:endParaRPr lang="en-US" sz="1200" dirty="0">
              <a:latin typeface="HelveticaNeueforSAS" panose="020B0604020202020204" pitchFamily="34" charset="0"/>
            </a:endParaRPr>
          </a:p>
          <a:p>
            <a:pPr marL="514350" lvl="0" indent="-174625">
              <a:spcBef>
                <a:spcPts val="0"/>
              </a:spcBef>
              <a:buClr>
                <a:schemeClr val="tx1"/>
              </a:buClr>
            </a:pPr>
            <a:r>
              <a:rPr lang="en-US" sz="2400" dirty="0">
                <a:latin typeface="HelveticaNeueforSAS" panose="020B0604020202020204" pitchFamily="34" charset="0"/>
              </a:rPr>
              <a:t>Time</a:t>
            </a:r>
          </a:p>
          <a:p>
            <a:pPr marL="339725" lvl="0" indent="0">
              <a:spcBef>
                <a:spcPts val="0"/>
              </a:spcBef>
              <a:buClr>
                <a:schemeClr val="tx1"/>
              </a:buClr>
              <a:buNone/>
            </a:pPr>
            <a:endParaRPr lang="en-US" sz="1200" dirty="0">
              <a:latin typeface="HelveticaNeueforSAS" panose="020B0604020202020204" pitchFamily="34" charset="0"/>
            </a:endParaRPr>
          </a:p>
          <a:p>
            <a:pPr marL="514350" lvl="0" indent="-174625">
              <a:spcBef>
                <a:spcPts val="0"/>
              </a:spcBef>
              <a:buClr>
                <a:schemeClr val="tx1"/>
              </a:buClr>
            </a:pPr>
            <a:r>
              <a:rPr lang="en-US" sz="2400" dirty="0">
                <a:latin typeface="HelveticaNeueforSAS" panose="020B0604020202020204" pitchFamily="34" charset="0"/>
              </a:rPr>
              <a:t>Traffic Density</a:t>
            </a:r>
          </a:p>
          <a:p>
            <a:pPr marL="339725" lvl="0" indent="0">
              <a:spcBef>
                <a:spcPts val="0"/>
              </a:spcBef>
              <a:buClr>
                <a:schemeClr val="tx1"/>
              </a:buClr>
              <a:buNone/>
            </a:pPr>
            <a:endParaRPr lang="en-US" sz="1200" dirty="0">
              <a:latin typeface="HelveticaNeueforSAS" panose="020B0604020202020204" pitchFamily="34" charset="0"/>
            </a:endParaRPr>
          </a:p>
          <a:p>
            <a:pPr marL="514350" lvl="0" indent="-174625">
              <a:spcBef>
                <a:spcPts val="0"/>
              </a:spcBef>
              <a:buClr>
                <a:schemeClr val="tx1"/>
              </a:buClr>
            </a:pPr>
            <a:r>
              <a:rPr lang="en-US" sz="2400" dirty="0">
                <a:latin typeface="HelveticaNeueforSAS" panose="020B0604020202020204" pitchFamily="34" charset="0"/>
              </a:rPr>
              <a:t>Average Speed</a:t>
            </a:r>
          </a:p>
          <a:p>
            <a:pPr marL="339725" lvl="0" indent="0">
              <a:spcBef>
                <a:spcPts val="0"/>
              </a:spcBef>
              <a:buClr>
                <a:schemeClr val="tx1"/>
              </a:buClr>
              <a:buNone/>
            </a:pPr>
            <a:endParaRPr lang="en-US" sz="1200" dirty="0">
              <a:latin typeface="HelveticaNeueforSAS" panose="020B0604020202020204" pitchFamily="34" charset="0"/>
            </a:endParaRPr>
          </a:p>
          <a:p>
            <a:pPr marL="514350" lvl="0" indent="-174625">
              <a:spcBef>
                <a:spcPts val="0"/>
              </a:spcBef>
              <a:buClr>
                <a:schemeClr val="tx1"/>
              </a:buClr>
            </a:pPr>
            <a:r>
              <a:rPr lang="en-US" sz="2400" dirty="0">
                <a:latin typeface="HelveticaNeueforSAS" panose="020B0604020202020204" pitchFamily="34" charset="0"/>
              </a:rPr>
              <a:t>Method of Transportation</a:t>
            </a:r>
          </a:p>
          <a:p>
            <a:pPr marL="339725" lvl="0" indent="0">
              <a:spcBef>
                <a:spcPts val="0"/>
              </a:spcBef>
              <a:buClr>
                <a:schemeClr val="tx1"/>
              </a:buClr>
              <a:buNone/>
            </a:pPr>
            <a:endParaRPr lang="en-US" sz="1200" dirty="0">
              <a:latin typeface="HelveticaNeueforSAS" panose="020B0604020202020204" pitchFamily="34" charset="0"/>
            </a:endParaRPr>
          </a:p>
          <a:p>
            <a:pPr marL="514350" lvl="0" indent="-174625">
              <a:spcBef>
                <a:spcPts val="0"/>
              </a:spcBef>
              <a:buClr>
                <a:schemeClr val="tx1"/>
              </a:buClr>
            </a:pPr>
            <a:r>
              <a:rPr lang="en-US" sz="2400" dirty="0">
                <a:latin typeface="HelveticaNeueforSAS" panose="020B0604020202020204" pitchFamily="34" charset="0"/>
              </a:rPr>
              <a:t>Cost</a:t>
            </a:r>
          </a:p>
          <a:p>
            <a:pPr marL="339725" lvl="0" indent="0">
              <a:spcBef>
                <a:spcPts val="0"/>
              </a:spcBef>
              <a:buClr>
                <a:schemeClr val="tx1"/>
              </a:buClr>
              <a:buNone/>
            </a:pPr>
            <a:endParaRPr lang="en-US" sz="1200" dirty="0">
              <a:latin typeface="HelveticaNeueforSAS" panose="020B0604020202020204" pitchFamily="34" charset="0"/>
            </a:endParaRPr>
          </a:p>
          <a:p>
            <a:pPr marL="514350" lvl="0" indent="-174625">
              <a:spcBef>
                <a:spcPts val="0"/>
              </a:spcBef>
              <a:buClr>
                <a:schemeClr val="tx1"/>
              </a:buClr>
            </a:pPr>
            <a:r>
              <a:rPr lang="en-US" sz="2400" dirty="0">
                <a:latin typeface="HelveticaNeueforSAS" panose="020B0604020202020204" pitchFamily="34" charset="0"/>
              </a:rPr>
              <a:t>Aesthetic Value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HelveticaNeueforSAS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856514" y="3287486"/>
            <a:ext cx="1306286" cy="11538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0" y="452718"/>
            <a:ext cx="12192000" cy="6486096"/>
            <a:chOff x="0" y="452718"/>
            <a:chExt cx="12192000" cy="64860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58CF52-790D-4123-96EF-1431D2459DE7}"/>
                </a:ext>
              </a:extLst>
            </p:cNvPr>
            <p:cNvSpPr/>
            <p:nvPr/>
          </p:nvSpPr>
          <p:spPr>
            <a:xfrm>
              <a:off x="0" y="6047465"/>
              <a:ext cx="12192000" cy="810535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C30BF4BC-77FE-4BCE-B793-09EEB00CF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104" y="6039527"/>
              <a:ext cx="2781300" cy="899287"/>
            </a:xfrm>
            <a:prstGeom prst="rect">
              <a:avLst/>
            </a:prstGeom>
          </p:spPr>
        </p:pic>
        <p:sp>
          <p:nvSpPr>
            <p:cNvPr id="11" name="Title 3"/>
            <p:cNvSpPr txBox="1">
              <a:spLocks/>
            </p:cNvSpPr>
            <p:nvPr/>
          </p:nvSpPr>
          <p:spPr>
            <a:xfrm>
              <a:off x="646111" y="452718"/>
              <a:ext cx="9404723" cy="66728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200" b="0" i="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lvl="0"/>
              <a:r>
                <a:rPr lang="en-US" sz="4000" dirty="0" smtClean="0">
                  <a:solidFill>
                    <a:schemeClr val="tx1"/>
                  </a:solidFill>
                  <a:latin typeface="HelveticaNeueforSAS" panose="020B0604020202020204" pitchFamily="34" charset="0"/>
                </a:rPr>
                <a:t>A Conceptual Example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endParaRPr>
            </a:p>
          </p:txBody>
        </p:sp>
        <p:sp>
          <p:nvSpPr>
            <p:cNvPr id="13" name="Content Placeholder 4"/>
            <p:cNvSpPr txBox="1">
              <a:spLocks/>
            </p:cNvSpPr>
            <p:nvPr/>
          </p:nvSpPr>
          <p:spPr>
            <a:xfrm>
              <a:off x="606393" y="1751797"/>
              <a:ext cx="5368685" cy="425436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en-US" sz="1000" dirty="0" smtClean="0">
                <a:latin typeface="HelveticaNeueforSAS" panose="020B0604020202020204" pitchFamily="34" charset="0"/>
              </a:endParaRPr>
            </a:p>
            <a:p>
              <a:pPr marL="514350" indent="-174625">
                <a:spcBef>
                  <a:spcPts val="0"/>
                </a:spcBef>
                <a:buClr>
                  <a:schemeClr val="tx1"/>
                </a:buClr>
              </a:pPr>
              <a:r>
                <a:rPr lang="en-US" sz="2400" dirty="0" smtClean="0">
                  <a:latin typeface="HelveticaNeueforSAS" panose="020B0604020202020204" pitchFamily="34" charset="0"/>
                </a:rPr>
                <a:t>Mileage</a:t>
              </a:r>
            </a:p>
            <a:p>
              <a:pPr marL="339725" indent="0" defTabSz="457200">
                <a:lnSpc>
                  <a:spcPct val="100000"/>
                </a:lnSpc>
                <a:spcBef>
                  <a:spcPts val="0"/>
                </a:spcBef>
                <a:buClr>
                  <a:srgbClr val="DDDDDD"/>
                </a:buClr>
                <a:buSzPct val="80000"/>
                <a:buFont typeface="Arial" panose="020B0604020202020204" pitchFamily="34" charset="0"/>
                <a:buNone/>
                <a:defRPr/>
              </a:pPr>
              <a:endParaRPr lang="en-US" sz="1200" dirty="0" smtClean="0">
                <a:latin typeface="HelveticaNeueforSAS" panose="020B0604020202020204" pitchFamily="34" charset="0"/>
              </a:endParaRPr>
            </a:p>
            <a:p>
              <a:pPr marL="514350" indent="-174625">
                <a:spcBef>
                  <a:spcPts val="0"/>
                </a:spcBef>
                <a:buClr>
                  <a:schemeClr val="tx1"/>
                </a:buClr>
              </a:pPr>
              <a:r>
                <a:rPr lang="en-US" sz="2400" dirty="0" smtClean="0">
                  <a:latin typeface="HelveticaNeueforSAS" panose="020B0604020202020204" pitchFamily="34" charset="0"/>
                </a:rPr>
                <a:t>Time</a:t>
              </a:r>
            </a:p>
            <a:p>
              <a:pPr marL="339725" indent="0">
                <a:spcBef>
                  <a:spcPts val="0"/>
                </a:spcBef>
                <a:buClr>
                  <a:schemeClr val="tx1"/>
                </a:buClr>
                <a:buFont typeface="Arial" panose="020B0604020202020204" pitchFamily="34" charset="0"/>
                <a:buNone/>
              </a:pPr>
              <a:endParaRPr lang="en-US" sz="1200" dirty="0" smtClean="0">
                <a:latin typeface="HelveticaNeueforSAS" panose="020B0604020202020204" pitchFamily="34" charset="0"/>
              </a:endParaRPr>
            </a:p>
            <a:p>
              <a:pPr marL="514350" indent="-174625">
                <a:spcBef>
                  <a:spcPts val="0"/>
                </a:spcBef>
                <a:buClr>
                  <a:schemeClr val="tx1"/>
                </a:buClr>
              </a:pPr>
              <a:r>
                <a:rPr lang="en-US" sz="2400" dirty="0" smtClean="0">
                  <a:latin typeface="HelveticaNeueforSAS" panose="020B0604020202020204" pitchFamily="34" charset="0"/>
                </a:rPr>
                <a:t>Traffic Density</a:t>
              </a:r>
            </a:p>
            <a:p>
              <a:pPr marL="339725" indent="0">
                <a:spcBef>
                  <a:spcPts val="0"/>
                </a:spcBef>
                <a:buClr>
                  <a:schemeClr val="tx1"/>
                </a:buClr>
                <a:buFont typeface="Arial" panose="020B0604020202020204" pitchFamily="34" charset="0"/>
                <a:buNone/>
              </a:pPr>
              <a:endParaRPr lang="en-US" sz="1200" dirty="0" smtClean="0">
                <a:latin typeface="HelveticaNeueforSAS" panose="020B0604020202020204" pitchFamily="34" charset="0"/>
              </a:endParaRPr>
            </a:p>
            <a:p>
              <a:pPr marL="514350" indent="-174625">
                <a:spcBef>
                  <a:spcPts val="0"/>
                </a:spcBef>
                <a:buClr>
                  <a:schemeClr val="tx1"/>
                </a:buClr>
              </a:pPr>
              <a:r>
                <a:rPr lang="en-US" sz="2400" dirty="0" smtClean="0">
                  <a:latin typeface="HelveticaNeueforSAS" panose="020B0604020202020204" pitchFamily="34" charset="0"/>
                </a:rPr>
                <a:t>Average Speed</a:t>
              </a:r>
            </a:p>
            <a:p>
              <a:pPr marL="339725" indent="0">
                <a:spcBef>
                  <a:spcPts val="0"/>
                </a:spcBef>
                <a:buClr>
                  <a:schemeClr val="tx1"/>
                </a:buClr>
                <a:buFont typeface="Arial" panose="020B0604020202020204" pitchFamily="34" charset="0"/>
                <a:buNone/>
              </a:pPr>
              <a:endParaRPr lang="en-US" sz="1200" dirty="0" smtClean="0">
                <a:latin typeface="HelveticaNeueforSAS" panose="020B0604020202020204" pitchFamily="34" charset="0"/>
              </a:endParaRPr>
            </a:p>
            <a:p>
              <a:pPr marL="514350" indent="-174625">
                <a:spcBef>
                  <a:spcPts val="0"/>
                </a:spcBef>
                <a:buClr>
                  <a:schemeClr val="tx1"/>
                </a:buClr>
              </a:pPr>
              <a:r>
                <a:rPr lang="en-US" sz="2400" dirty="0" smtClean="0">
                  <a:latin typeface="HelveticaNeueforSAS" panose="020B0604020202020204" pitchFamily="34" charset="0"/>
                </a:rPr>
                <a:t>Method of Transportation</a:t>
              </a:r>
            </a:p>
            <a:p>
              <a:pPr marL="339725" indent="0">
                <a:spcBef>
                  <a:spcPts val="0"/>
                </a:spcBef>
                <a:buClr>
                  <a:schemeClr val="tx1"/>
                </a:buClr>
                <a:buFont typeface="Arial" panose="020B0604020202020204" pitchFamily="34" charset="0"/>
                <a:buNone/>
              </a:pPr>
              <a:endParaRPr lang="en-US" sz="1200" dirty="0" smtClean="0">
                <a:latin typeface="HelveticaNeueforSAS" panose="020B0604020202020204" pitchFamily="34" charset="0"/>
              </a:endParaRPr>
            </a:p>
            <a:p>
              <a:pPr marL="514350" indent="-174625">
                <a:spcBef>
                  <a:spcPts val="0"/>
                </a:spcBef>
                <a:buClr>
                  <a:schemeClr val="tx1"/>
                </a:buClr>
              </a:pPr>
              <a:r>
                <a:rPr lang="en-US" sz="2400" dirty="0" smtClean="0">
                  <a:latin typeface="HelveticaNeueforSAS" panose="020B0604020202020204" pitchFamily="34" charset="0"/>
                </a:rPr>
                <a:t>Cost</a:t>
              </a:r>
            </a:p>
            <a:p>
              <a:pPr marL="339725" indent="0">
                <a:spcBef>
                  <a:spcPts val="0"/>
                </a:spcBef>
                <a:buClr>
                  <a:schemeClr val="tx1"/>
                </a:buClr>
                <a:buFont typeface="Arial" panose="020B0604020202020204" pitchFamily="34" charset="0"/>
                <a:buNone/>
              </a:pPr>
              <a:endParaRPr lang="en-US" sz="1200" dirty="0" smtClean="0">
                <a:latin typeface="HelveticaNeueforSAS" panose="020B0604020202020204" pitchFamily="34" charset="0"/>
              </a:endParaRPr>
            </a:p>
            <a:p>
              <a:pPr marL="514350" indent="-174625">
                <a:spcBef>
                  <a:spcPts val="0"/>
                </a:spcBef>
                <a:buClr>
                  <a:schemeClr val="tx1"/>
                </a:buClr>
              </a:pPr>
              <a:r>
                <a:rPr lang="en-US" sz="2400" dirty="0" smtClean="0">
                  <a:latin typeface="HelveticaNeueforSAS" panose="020B0604020202020204" pitchFamily="34" charset="0"/>
                </a:rPr>
                <a:t>Aesthetic Value</a:t>
              </a:r>
            </a:p>
            <a:p>
              <a:pPr marL="0" indent="0"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en-US" sz="2400" dirty="0">
                <a:latin typeface="HelveticaNeueforSAS" panose="020B0604020202020204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749665" y="1239498"/>
              <a:ext cx="4686300" cy="4678490"/>
              <a:chOff x="6749665" y="1239498"/>
              <a:chExt cx="4686300" cy="467849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9665" y="1239498"/>
                <a:ext cx="4686300" cy="4678490"/>
              </a:xfrm>
              <a:prstGeom prst="rect">
                <a:avLst/>
              </a:prstGeom>
            </p:spPr>
          </p:pic>
          <p:sp>
            <p:nvSpPr>
              <p:cNvPr id="14" name="Content Placeholder 4"/>
              <p:cNvSpPr txBox="1">
                <a:spLocks/>
              </p:cNvSpPr>
              <p:nvPr/>
            </p:nvSpPr>
            <p:spPr>
              <a:xfrm>
                <a:off x="6749666" y="2513799"/>
                <a:ext cx="4277564" cy="243920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en-US" sz="1000" dirty="0" smtClean="0">
                  <a:latin typeface="HelveticaNeueforSAS" panose="020B0604020202020204" pitchFamily="34" charset="0"/>
                </a:endParaRPr>
              </a:p>
              <a:p>
                <a:pPr marL="339725" indent="0" algn="ctr">
                  <a:spcBef>
                    <a:spcPts val="0"/>
                  </a:spcBef>
                  <a:buClr>
                    <a:schemeClr val="tx1"/>
                  </a:buClr>
                  <a:buNone/>
                </a:pPr>
                <a:r>
                  <a:rPr lang="en-US" sz="2600" dirty="0" smtClean="0">
                    <a:latin typeface="HelveticaNeueforSAS" panose="020B0604020202020204" pitchFamily="34" charset="0"/>
                  </a:rPr>
                  <a:t>What Other </a:t>
                </a:r>
              </a:p>
              <a:p>
                <a:pPr marL="339725" indent="0" algn="ctr">
                  <a:spcBef>
                    <a:spcPts val="0"/>
                  </a:spcBef>
                  <a:buClr>
                    <a:schemeClr val="tx1"/>
                  </a:buClr>
                  <a:buNone/>
                </a:pPr>
                <a:r>
                  <a:rPr lang="en-US" sz="2600" dirty="0" smtClean="0">
                    <a:latin typeface="HelveticaNeueforSAS" panose="020B0604020202020204" pitchFamily="34" charset="0"/>
                  </a:rPr>
                  <a:t>Pieces of the</a:t>
                </a:r>
              </a:p>
              <a:p>
                <a:pPr marL="339725" indent="0" algn="ctr">
                  <a:spcBef>
                    <a:spcPts val="0"/>
                  </a:spcBef>
                  <a:buClr>
                    <a:schemeClr val="tx1"/>
                  </a:buClr>
                  <a:buNone/>
                </a:pPr>
                <a:r>
                  <a:rPr lang="en-US" sz="2600" dirty="0" smtClean="0">
                    <a:latin typeface="HelveticaNeueforSAS" panose="020B0604020202020204" pitchFamily="34" charset="0"/>
                  </a:rPr>
                  <a:t>Puzzle?</a:t>
                </a:r>
              </a:p>
              <a:p>
                <a:pPr marL="0" indent="0" algn="ctr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en-US" sz="2400" dirty="0">
                  <a:latin typeface="HelveticaNeueforSAS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20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0" y="452718"/>
            <a:ext cx="12192000" cy="6486096"/>
            <a:chOff x="0" y="452718"/>
            <a:chExt cx="12192000" cy="64860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58CF52-790D-4123-96EF-1431D2459DE7}"/>
                </a:ext>
              </a:extLst>
            </p:cNvPr>
            <p:cNvSpPr/>
            <p:nvPr/>
          </p:nvSpPr>
          <p:spPr>
            <a:xfrm>
              <a:off x="0" y="6047465"/>
              <a:ext cx="12192000" cy="810535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C30BF4BC-77FE-4BCE-B793-09EEB00CF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104" y="6039527"/>
              <a:ext cx="2781300" cy="899287"/>
            </a:xfrm>
            <a:prstGeom prst="rect">
              <a:avLst/>
            </a:prstGeom>
          </p:spPr>
        </p:pic>
        <p:sp>
          <p:nvSpPr>
            <p:cNvPr id="11" name="Title 3"/>
            <p:cNvSpPr txBox="1">
              <a:spLocks/>
            </p:cNvSpPr>
            <p:nvPr/>
          </p:nvSpPr>
          <p:spPr>
            <a:xfrm>
              <a:off x="646111" y="452718"/>
              <a:ext cx="9404723" cy="66728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200" b="0" i="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lvl="0"/>
              <a:r>
                <a:rPr lang="en-US" sz="4000" dirty="0" smtClean="0">
                  <a:solidFill>
                    <a:schemeClr val="tx1"/>
                  </a:solidFill>
                  <a:latin typeface="HelveticaNeueforSAS" panose="020B0604020202020204" pitchFamily="34" charset="0"/>
                </a:rPr>
                <a:t>Why Indices?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endParaRP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600582" y="1239501"/>
              <a:ext cx="10983622" cy="47875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20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pPr lvl="0">
                <a:spcBef>
                  <a:spcPts val="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en-US" sz="2800" dirty="0" smtClean="0">
                  <a:latin typeface="HelveticaNeueforSAS" panose="020B0604020202020204" pitchFamily="34" charset="0"/>
                </a:rPr>
                <a:t>Better Measurement</a:t>
              </a:r>
            </a:p>
            <a:p>
              <a:pPr marL="0" lvl="0" indent="0">
                <a:spcBef>
                  <a:spcPts val="0"/>
                </a:spcBef>
                <a:buClr>
                  <a:schemeClr val="tx1"/>
                </a:buClr>
                <a:buNone/>
              </a:pPr>
              <a:endParaRPr lang="en-US" sz="1200" dirty="0" smtClean="0">
                <a:latin typeface="HelveticaNeueforSAS" panose="020B0604020202020204" pitchFamily="34" charset="0"/>
              </a:endParaRPr>
            </a:p>
            <a:p>
              <a:pPr marL="568325" lvl="0" indent="-222250">
                <a:spcBef>
                  <a:spcPts val="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HelveticaNeueforSAS" panose="020B0604020202020204" pitchFamily="34" charset="0"/>
                </a:rPr>
                <a:t>Psychometrics and Classic Measurement Theory (Social Sciences)</a:t>
              </a:r>
            </a:p>
            <a:p>
              <a:pPr marL="346075" lvl="0" indent="0">
                <a:spcBef>
                  <a:spcPts val="0"/>
                </a:spcBef>
                <a:buClr>
                  <a:schemeClr val="tx1"/>
                </a:buClr>
                <a:buNone/>
              </a:pPr>
              <a:endParaRPr lang="en-US" sz="1200" dirty="0" smtClean="0">
                <a:latin typeface="HelveticaNeueforSAS" panose="020B0604020202020204" pitchFamily="34" charset="0"/>
              </a:endParaRPr>
            </a:p>
            <a:p>
              <a:pPr marL="568325" lvl="0" indent="-222250">
                <a:spcBef>
                  <a:spcPts val="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HelveticaNeueforSAS" panose="020B0604020202020204" pitchFamily="34" charset="0"/>
                </a:rPr>
                <a:t>Construct Coverage – Height vs. Well-being</a:t>
              </a:r>
            </a:p>
            <a:p>
              <a:pPr marL="346075" lvl="0" indent="0">
                <a:spcBef>
                  <a:spcPts val="0"/>
                </a:spcBef>
                <a:buClr>
                  <a:schemeClr val="tx1"/>
                </a:buClr>
                <a:buNone/>
              </a:pPr>
              <a:endParaRPr lang="en-US" sz="1200" dirty="0" smtClean="0">
                <a:latin typeface="HelveticaNeueforSAS" panose="020B0604020202020204" pitchFamily="34" charset="0"/>
              </a:endParaRPr>
            </a:p>
            <a:p>
              <a:pPr marL="568325" lvl="0" indent="-222250">
                <a:spcBef>
                  <a:spcPts val="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HelveticaNeueforSAS" panose="020B0604020202020204" pitchFamily="34" charset="0"/>
                </a:rPr>
                <a:t>Sensitivity - Variance</a:t>
              </a:r>
            </a:p>
            <a:p>
              <a:pPr marL="346075" lvl="0" indent="0">
                <a:spcBef>
                  <a:spcPts val="0"/>
                </a:spcBef>
                <a:buClr>
                  <a:schemeClr val="tx1"/>
                </a:buClr>
                <a:buNone/>
              </a:pPr>
              <a:endParaRPr lang="en-US" sz="1200" dirty="0" smtClean="0">
                <a:latin typeface="HelveticaNeueforSAS" panose="020B0604020202020204" pitchFamily="34" charset="0"/>
              </a:endParaRPr>
            </a:p>
            <a:p>
              <a:pPr marL="568325" lvl="0" indent="-222250">
                <a:spcBef>
                  <a:spcPts val="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HelveticaNeueforSAS" panose="020B0604020202020204" pitchFamily="34" charset="0"/>
                </a:rPr>
                <a:t>Consistency – Number of Items (smoothing)</a:t>
              </a:r>
            </a:p>
            <a:p>
              <a:pPr marL="346075" lvl="0" indent="0">
                <a:spcBef>
                  <a:spcPts val="0"/>
                </a:spcBef>
                <a:buClr>
                  <a:schemeClr val="tx1"/>
                </a:buClr>
                <a:buNone/>
              </a:pPr>
              <a:endParaRPr lang="en-US" sz="1200" dirty="0">
                <a:latin typeface="HelveticaNeueforSAS" panose="020B0604020202020204" pitchFamily="34" charset="0"/>
              </a:endParaRPr>
            </a:p>
            <a:p>
              <a:pPr marL="346075" lvl="0" indent="222250">
                <a:spcBef>
                  <a:spcPts val="0"/>
                </a:spcBef>
                <a:buClr>
                  <a:schemeClr val="tx1"/>
                </a:buClr>
                <a:buNone/>
              </a:pPr>
              <a:r>
                <a:rPr lang="en-US" dirty="0" smtClean="0">
                  <a:latin typeface="HelveticaNeueforSAS" panose="020B0604020202020204" pitchFamily="34" charset="0"/>
                </a:rPr>
                <a:t>Baking Thermometers</a:t>
              </a:r>
              <a:endParaRPr lang="en-US" dirty="0">
                <a:latin typeface="HelveticaNeueforSAS" panose="020B0604020202020204" pitchFamily="34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DDDDDD"/>
                </a:buClr>
                <a:buSzPct val="80000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HelveticaNeueforSAS" panose="020B0604020202020204" pitchFamily="34" charset="0"/>
              </a:endParaRPr>
            </a:p>
            <a:p>
              <a:pPr marL="346075" lvl="0" indent="-346075" defTabSz="914400">
                <a:spcBef>
                  <a:spcPts val="0"/>
                </a:spcBef>
                <a:buClr>
                  <a:prstClr val="black"/>
                </a:buClr>
                <a:buSzTx/>
                <a:buFont typeface="Wingdings" panose="05000000000000000000" pitchFamily="2" charset="2"/>
                <a:buChar char="Ø"/>
              </a:pPr>
              <a:r>
                <a:rPr lang="en-US" sz="2800" dirty="0">
                  <a:solidFill>
                    <a:prstClr val="black"/>
                  </a:solidFill>
                  <a:latin typeface="HelveticaNeueforSAS" panose="020B0604020202020204" pitchFamily="34" charset="0"/>
                  <a:ea typeface="+mn-ea"/>
                  <a:cs typeface="+mn-cs"/>
                </a:rPr>
                <a:t>Basis in </a:t>
              </a:r>
              <a:r>
                <a:rPr lang="en-US" sz="2800" dirty="0" smtClean="0">
                  <a:solidFill>
                    <a:prstClr val="black"/>
                  </a:solidFill>
                  <a:latin typeface="HelveticaNeueforSAS" panose="020B0604020202020204" pitchFamily="34" charset="0"/>
                  <a:ea typeface="+mn-ea"/>
                  <a:cs typeface="+mn-cs"/>
                </a:rPr>
                <a:t>Theory</a:t>
              </a:r>
            </a:p>
            <a:p>
              <a:pPr marL="0" lvl="0" indent="0" defTabSz="914400">
                <a:spcBef>
                  <a:spcPts val="0"/>
                </a:spcBef>
                <a:buClr>
                  <a:prstClr val="black"/>
                </a:buClr>
                <a:buSzTx/>
                <a:buNone/>
              </a:pPr>
              <a:endParaRPr lang="en-US" sz="1200" dirty="0">
                <a:solidFill>
                  <a:prstClr val="black"/>
                </a:solidFill>
                <a:latin typeface="HelveticaNeueforSAS" panose="020B0604020202020204" pitchFamily="34" charset="0"/>
                <a:ea typeface="+mn-ea"/>
                <a:cs typeface="+mn-cs"/>
              </a:endParaRPr>
            </a:p>
            <a:p>
              <a:pPr marL="568325" lvl="0" indent="-222250" defTabSz="914400">
                <a:spcBef>
                  <a:spcPts val="0"/>
                </a:spcBef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</a:pPr>
              <a:r>
                <a:rPr lang="en-US" sz="2400" dirty="0" smtClean="0">
                  <a:solidFill>
                    <a:prstClr val="black"/>
                  </a:solidFill>
                  <a:latin typeface="HelveticaNeueforSAS" panose="020B0604020202020204" pitchFamily="34" charset="0"/>
                  <a:ea typeface="+mn-ea"/>
                  <a:cs typeface="+mn-cs"/>
                </a:rPr>
                <a:t>Unobservable Complex Constructs</a:t>
              </a:r>
              <a:endParaRPr lang="en-US" sz="2400" dirty="0">
                <a:solidFill>
                  <a:prstClr val="black"/>
                </a:solidFill>
                <a:latin typeface="HelveticaNeueforSAS" panose="020B06040202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54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0" y="452718"/>
            <a:ext cx="12192000" cy="6486096"/>
            <a:chOff x="0" y="452718"/>
            <a:chExt cx="12192000" cy="64860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58CF52-790D-4123-96EF-1431D2459DE7}"/>
                </a:ext>
              </a:extLst>
            </p:cNvPr>
            <p:cNvSpPr/>
            <p:nvPr/>
          </p:nvSpPr>
          <p:spPr>
            <a:xfrm>
              <a:off x="0" y="6047465"/>
              <a:ext cx="12192000" cy="810535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C30BF4BC-77FE-4BCE-B793-09EEB00CF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104" y="6039527"/>
              <a:ext cx="2781300" cy="899287"/>
            </a:xfrm>
            <a:prstGeom prst="rect">
              <a:avLst/>
            </a:prstGeom>
          </p:spPr>
        </p:pic>
        <p:sp>
          <p:nvSpPr>
            <p:cNvPr id="11" name="Title 3"/>
            <p:cNvSpPr txBox="1">
              <a:spLocks/>
            </p:cNvSpPr>
            <p:nvPr/>
          </p:nvSpPr>
          <p:spPr>
            <a:xfrm>
              <a:off x="646111" y="452718"/>
              <a:ext cx="9404723" cy="66728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200" b="0" i="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lvl="0"/>
              <a:r>
                <a:rPr lang="en-US" sz="4000" dirty="0" smtClean="0">
                  <a:solidFill>
                    <a:schemeClr val="tx1"/>
                  </a:solidFill>
                  <a:latin typeface="HelveticaNeueforSAS" panose="020B0604020202020204" pitchFamily="34" charset="0"/>
                </a:rPr>
                <a:t>An Example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NeueforSAS" panose="020B0604020202020204" pitchFamily="34" charset="0"/>
              </a:endParaRP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600582" y="1239501"/>
              <a:ext cx="10983622" cy="47875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20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pPr lvl="0">
                <a:spcBef>
                  <a:spcPts val="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en-US" sz="2800" dirty="0" smtClean="0">
                  <a:latin typeface="HelveticaNeueforSAS" panose="020B0604020202020204" pitchFamily="34" charset="0"/>
                </a:rPr>
                <a:t>Collective Efficacy</a:t>
              </a:r>
            </a:p>
            <a:p>
              <a:pPr marL="0" lvl="0" indent="0">
                <a:spcBef>
                  <a:spcPts val="0"/>
                </a:spcBef>
                <a:buClr>
                  <a:schemeClr val="tx1"/>
                </a:buClr>
                <a:buNone/>
              </a:pPr>
              <a:endParaRPr lang="en-US" sz="2800" dirty="0" smtClean="0">
                <a:latin typeface="HelveticaNeueforSAS" panose="020B0604020202020204" pitchFamily="34" charset="0"/>
              </a:endParaRPr>
            </a:p>
            <a:p>
              <a:pPr marL="0" lvl="0" indent="0">
                <a:spcBef>
                  <a:spcPts val="0"/>
                </a:spcBef>
                <a:buClr>
                  <a:schemeClr val="tx1"/>
                </a:buClr>
                <a:buNone/>
              </a:pPr>
              <a:endParaRPr lang="en-US" sz="2800" dirty="0">
                <a:latin typeface="HelveticaNeueforSAS" panose="020B0604020202020204" pitchFamily="34" charset="0"/>
              </a:endParaRPr>
            </a:p>
            <a:p>
              <a:pPr marL="0" lvl="0" indent="0">
                <a:spcBef>
                  <a:spcPts val="0"/>
                </a:spcBef>
                <a:buClr>
                  <a:schemeClr val="tx1"/>
                </a:buClr>
                <a:buNone/>
              </a:pPr>
              <a:endParaRPr lang="en-US" sz="2800" dirty="0" smtClean="0">
                <a:latin typeface="HelveticaNeueforSAS" panose="020B0604020202020204" pitchFamily="34" charset="0"/>
              </a:endParaRPr>
            </a:p>
            <a:p>
              <a:pPr marL="0" lvl="0" indent="0">
                <a:spcBef>
                  <a:spcPts val="0"/>
                </a:spcBef>
                <a:buClr>
                  <a:schemeClr val="tx1"/>
                </a:buClr>
                <a:buNone/>
              </a:pPr>
              <a:endParaRPr lang="en-US" sz="2800" dirty="0">
                <a:latin typeface="HelveticaNeueforSAS" panose="020B0604020202020204" pitchFamily="34" charset="0"/>
              </a:endParaRPr>
            </a:p>
            <a:p>
              <a:pPr marL="0" lvl="0" indent="0">
                <a:spcBef>
                  <a:spcPts val="0"/>
                </a:spcBef>
                <a:buClr>
                  <a:schemeClr val="tx1"/>
                </a:buClr>
                <a:buNone/>
              </a:pPr>
              <a:endParaRPr lang="en-US" sz="2800" dirty="0" smtClean="0">
                <a:latin typeface="HelveticaNeueforSAS" panose="020B0604020202020204" pitchFamily="34" charset="0"/>
              </a:endParaRPr>
            </a:p>
            <a:p>
              <a:pPr marL="0" lvl="0" indent="0">
                <a:spcBef>
                  <a:spcPts val="0"/>
                </a:spcBef>
                <a:buClr>
                  <a:schemeClr val="tx1"/>
                </a:buClr>
                <a:buNone/>
              </a:pPr>
              <a:endParaRPr lang="en-US" sz="2800" dirty="0">
                <a:latin typeface="HelveticaNeueforSAS" panose="020B0604020202020204" pitchFamily="34" charset="0"/>
              </a:endParaRPr>
            </a:p>
            <a:p>
              <a:pPr marL="0" lvl="0" indent="0">
                <a:spcBef>
                  <a:spcPts val="0"/>
                </a:spcBef>
                <a:buClr>
                  <a:schemeClr val="tx1"/>
                </a:buClr>
                <a:buNone/>
              </a:pPr>
              <a:endParaRPr lang="en-US" sz="2800" dirty="0" smtClean="0">
                <a:latin typeface="HelveticaNeueforSAS" panose="020B0604020202020204" pitchFamily="34" charset="0"/>
              </a:endParaRPr>
            </a:p>
            <a:p>
              <a:pPr marL="0" lvl="0" indent="0">
                <a:spcBef>
                  <a:spcPts val="0"/>
                </a:spcBef>
                <a:buClr>
                  <a:schemeClr val="tx1"/>
                </a:buClr>
                <a:buNone/>
              </a:pPr>
              <a:endParaRPr lang="en-US" sz="2800" dirty="0" smtClean="0">
                <a:latin typeface="HelveticaNeueforSAS" panose="020B0604020202020204" pitchFamily="34" charset="0"/>
              </a:endParaRPr>
            </a:p>
            <a:p>
              <a:pPr marL="0" lvl="0" indent="0">
                <a:spcBef>
                  <a:spcPts val="0"/>
                </a:spcBef>
                <a:buClr>
                  <a:schemeClr val="tx1"/>
                </a:buClr>
                <a:buNone/>
              </a:pPr>
              <a:endParaRPr lang="en-US" sz="2800" dirty="0">
                <a:latin typeface="HelveticaNeueforSAS" panose="020B0604020202020204" pitchFamily="34" charset="0"/>
              </a:endParaRPr>
            </a:p>
            <a:p>
              <a:pPr marL="0" lvl="0" indent="0">
                <a:spcBef>
                  <a:spcPts val="0"/>
                </a:spcBef>
                <a:buClr>
                  <a:schemeClr val="tx1"/>
                </a:buClr>
                <a:buNone/>
              </a:pPr>
              <a:endParaRPr lang="en-US" sz="2800" dirty="0" smtClean="0">
                <a:latin typeface="HelveticaNeueforSAS" panose="020B0604020202020204" pitchFamily="34" charset="0"/>
              </a:endParaRPr>
            </a:p>
            <a:p>
              <a:pPr marL="0" lvl="0" indent="568325" algn="ctr">
                <a:spcBef>
                  <a:spcPts val="0"/>
                </a:spcBef>
                <a:buClr>
                  <a:schemeClr val="tx1"/>
                </a:buClr>
                <a:buNone/>
              </a:pPr>
              <a:endParaRPr lang="en-US" sz="1800" dirty="0" smtClean="0">
                <a:latin typeface="HelveticaNeueforSAS" panose="020B0604020202020204" pitchFamily="34" charset="0"/>
              </a:endParaRPr>
            </a:p>
            <a:p>
              <a:pPr marL="0" lvl="0" indent="568325" algn="ctr">
                <a:spcBef>
                  <a:spcPts val="0"/>
                </a:spcBef>
                <a:buClr>
                  <a:schemeClr val="tx1"/>
                </a:buClr>
                <a:buNone/>
              </a:pPr>
              <a:endParaRPr lang="en-US" sz="1800" dirty="0">
                <a:latin typeface="HelveticaNeueforSAS" panose="020B0604020202020204" pitchFamily="34" charset="0"/>
              </a:endParaRPr>
            </a:p>
            <a:p>
              <a:pPr marL="0" lvl="0" indent="568325" algn="ctr">
                <a:spcBef>
                  <a:spcPts val="0"/>
                </a:spcBef>
                <a:buClr>
                  <a:schemeClr val="tx1"/>
                </a:buClr>
                <a:buNone/>
              </a:pPr>
              <a:r>
                <a:rPr lang="en-US" sz="1800" dirty="0" smtClean="0">
                  <a:latin typeface="HelveticaNeueforSAS" panose="020B0604020202020204" pitchFamily="34" charset="0"/>
                </a:rPr>
                <a:t>Sampson, Raudenbush, &amp; Earls (1997)</a:t>
              </a:r>
              <a:endParaRPr lang="en-US" sz="1800" dirty="0">
                <a:latin typeface="HelveticaNeueforSAS" panose="020B0604020202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7380" y="1902285"/>
              <a:ext cx="8397240" cy="3148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90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0" y="452718"/>
            <a:ext cx="12192000" cy="6486096"/>
            <a:chOff x="0" y="452718"/>
            <a:chExt cx="12192000" cy="64860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58CF52-790D-4123-96EF-1431D2459DE7}"/>
                </a:ext>
              </a:extLst>
            </p:cNvPr>
            <p:cNvSpPr/>
            <p:nvPr/>
          </p:nvSpPr>
          <p:spPr>
            <a:xfrm>
              <a:off x="0" y="6047465"/>
              <a:ext cx="12192000" cy="810535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C30BF4BC-77FE-4BCE-B793-09EEB00CF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104" y="6039527"/>
              <a:ext cx="2781300" cy="899287"/>
            </a:xfrm>
            <a:prstGeom prst="rect">
              <a:avLst/>
            </a:prstGeom>
          </p:spPr>
        </p:pic>
        <p:sp>
          <p:nvSpPr>
            <p:cNvPr id="11" name="Title 3"/>
            <p:cNvSpPr txBox="1">
              <a:spLocks/>
            </p:cNvSpPr>
            <p:nvPr/>
          </p:nvSpPr>
          <p:spPr>
            <a:xfrm>
              <a:off x="646111" y="452718"/>
              <a:ext cx="9404723" cy="66728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200" b="0" i="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NeueforSAS" panose="020B0604020202020204" pitchFamily="34" charset="0"/>
                  <a:ea typeface="+mj-ea"/>
                  <a:cs typeface="+mj-cs"/>
                </a:rPr>
                <a:t>What is Collective Efficacy?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endParaRP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600582" y="1239501"/>
              <a:ext cx="10983622" cy="47875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20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NeueforSAS" panose="020B0604020202020204" pitchFamily="34" charset="0"/>
                  <a:ea typeface="+mj-ea"/>
                  <a:cs typeface="+mj-cs"/>
                </a:rPr>
                <a:t>A Multidimensional Construct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endParaRPr>
            </a:p>
            <a:p>
              <a:pPr marL="568325" marR="0" lvl="0" indent="-2222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400" dirty="0" smtClean="0">
                  <a:solidFill>
                    <a:prstClr val="black"/>
                  </a:solidFill>
                  <a:latin typeface="HelveticaNeueforSAS" panose="020B0604020202020204" pitchFamily="34" charset="0"/>
                </a:rPr>
                <a:t>Of Multidimensional Constructs!</a:t>
              </a:r>
            </a:p>
            <a:p>
              <a:pPr marL="346075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None/>
                <a:tabLst/>
                <a:defRPr/>
              </a:pPr>
              <a:endParaRPr lang="en-US" sz="1200" dirty="0" smtClean="0">
                <a:solidFill>
                  <a:prstClr val="black"/>
                </a:solidFill>
                <a:latin typeface="HelveticaNeueforSAS" panose="020B0604020202020204" pitchFamily="34" charset="0"/>
              </a:endParaRPr>
            </a:p>
            <a:p>
              <a:pPr marL="568325" marR="0" lvl="0" indent="-2222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NeueforSAS" panose="020B0604020202020204" pitchFamily="34" charset="0"/>
                </a:rPr>
                <a:t>Collections of Items</a:t>
              </a:r>
            </a:p>
            <a:p>
              <a:pPr marL="346075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</a:endParaRPr>
            </a:p>
            <a:p>
              <a:pPr marL="568325" marR="0" lvl="0" indent="-2222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400" dirty="0" smtClean="0">
                  <a:solidFill>
                    <a:prstClr val="black"/>
                  </a:solidFill>
                  <a:latin typeface="HelveticaNeueforSAS" panose="020B0604020202020204" pitchFamily="34" charset="0"/>
                </a:rPr>
                <a:t>Theoretical Relationships</a:t>
              </a: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 typeface="Wingdings 3" charset="2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 typeface="Wingdings 3" charset="2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 typeface="Wingdings 3" charset="2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 typeface="Wingdings 3" charset="2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 typeface="Wingdings 3" charset="2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 typeface="Wingdings 3" charset="2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41" r="2212" b="880"/>
            <a:stretch/>
          </p:blipFill>
          <p:spPr>
            <a:xfrm>
              <a:off x="5628468" y="1146862"/>
              <a:ext cx="6036954" cy="47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97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46111" y="465178"/>
            <a:ext cx="9404723" cy="667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rPr>
              <a:t>Indices Abound!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forSAS" panose="020B0604020202020204" pitchFamily="34" charset="0"/>
              <a:ea typeface="+mj-ea"/>
              <a:cs typeface="+mj-cs"/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646111" y="1132465"/>
            <a:ext cx="5368685" cy="4886158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1000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600" dirty="0" smtClean="0">
                <a:latin typeface="HelveticaNeueforSAS" panose="020B0604020202020204" pitchFamily="34" charset="0"/>
              </a:rPr>
              <a:t>Index of Deep Disadvantage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600" dirty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600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600" dirty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600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600" dirty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600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600" dirty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600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600" dirty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600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600" dirty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1200" dirty="0" smtClean="0">
              <a:latin typeface="HelveticaNeueforSAS" panose="020B0604020202020204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800" dirty="0">
              <a:latin typeface="HelveticaNeueforSAS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latin typeface="HelveticaNeueforSAS" panose="020B0604020202020204" pitchFamily="34" charset="0"/>
              </a:rPr>
              <a:t>Poverty Solutions Initiative: University of Michigan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54208" y="1709785"/>
            <a:ext cx="5352490" cy="3932521"/>
            <a:chOff x="654208" y="1709785"/>
            <a:chExt cx="5352490" cy="3932521"/>
          </a:xfrm>
        </p:grpSpPr>
        <p:sp>
          <p:nvSpPr>
            <p:cNvPr id="13" name="Content Placeholder 4"/>
            <p:cNvSpPr txBox="1">
              <a:spLocks/>
            </p:cNvSpPr>
            <p:nvPr/>
          </p:nvSpPr>
          <p:spPr>
            <a:xfrm>
              <a:off x="654208" y="1709785"/>
              <a:ext cx="1696068" cy="1337416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2200" dirty="0" smtClean="0">
                  <a:latin typeface="HelveticaNeueforSAS" panose="020B0604020202020204" pitchFamily="34" charset="0"/>
                </a:rPr>
                <a:t>Income</a:t>
              </a:r>
            </a:p>
            <a:p>
              <a:pPr marL="0" indent="0" algn="ctr"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en-US" sz="1000" dirty="0">
                <a:latin typeface="HelveticaNeueforSAS" panose="020B0604020202020204" pitchFamily="34" charset="0"/>
              </a:endParaRPr>
            </a:p>
            <a:p>
              <a:pPr marL="0" indent="0" algn="ctr"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1800" dirty="0" smtClean="0">
                  <a:latin typeface="HelveticaNeueforSAS" panose="020B0604020202020204" pitchFamily="34" charset="0"/>
                </a:rPr>
                <a:t>Poverty</a:t>
              </a:r>
            </a:p>
            <a:p>
              <a:pPr marL="0" indent="0" algn="ctr"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1800" dirty="0" smtClean="0">
                  <a:latin typeface="HelveticaNeueforSAS" panose="020B0604020202020204" pitchFamily="34" charset="0"/>
                </a:rPr>
                <a:t>Indicators</a:t>
              </a:r>
              <a:endParaRPr lang="en-US" sz="1800" dirty="0">
                <a:latin typeface="HelveticaNeueforSAS" panose="020B0604020202020204" pitchFamily="34" charset="0"/>
              </a:endParaRPr>
            </a:p>
          </p:txBody>
        </p:sp>
        <p:sp>
          <p:nvSpPr>
            <p:cNvPr id="14" name="Content Placeholder 4"/>
            <p:cNvSpPr txBox="1">
              <a:spLocks/>
            </p:cNvSpPr>
            <p:nvPr/>
          </p:nvSpPr>
          <p:spPr>
            <a:xfrm>
              <a:off x="2363825" y="1786787"/>
              <a:ext cx="1586651" cy="1337416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2200" dirty="0" smtClean="0">
                  <a:latin typeface="HelveticaNeueforSAS" panose="020B0604020202020204" pitchFamily="34" charset="0"/>
                </a:rPr>
                <a:t>Health</a:t>
              </a:r>
            </a:p>
            <a:p>
              <a:pPr marL="0" indent="0" algn="ctr"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en-US" sz="1000" dirty="0" smtClean="0">
                <a:latin typeface="HelveticaNeueforSAS" panose="020B0604020202020204" pitchFamily="34" charset="0"/>
              </a:endParaRPr>
            </a:p>
            <a:p>
              <a:pPr marL="0" indent="0" algn="ctr"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1800" dirty="0" smtClean="0">
                  <a:latin typeface="HelveticaNeueforSAS" panose="020B0604020202020204" pitchFamily="34" charset="0"/>
                </a:rPr>
                <a:t>Life Expectancy</a:t>
              </a:r>
            </a:p>
            <a:p>
              <a:pPr marL="0" indent="0" algn="ctr"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1800" dirty="0" smtClean="0">
                  <a:latin typeface="HelveticaNeueforSAS" panose="020B0604020202020204" pitchFamily="34" charset="0"/>
                </a:rPr>
                <a:t>Birth Weights</a:t>
              </a:r>
              <a:endParaRPr lang="en-US" sz="1800" dirty="0">
                <a:latin typeface="HelveticaNeueforSAS" panose="020B0604020202020204" pitchFamily="34" charset="0"/>
              </a:endParaRPr>
            </a:p>
          </p:txBody>
        </p:sp>
        <p:sp>
          <p:nvSpPr>
            <p:cNvPr id="15" name="Content Placeholder 4"/>
            <p:cNvSpPr txBox="1">
              <a:spLocks/>
            </p:cNvSpPr>
            <p:nvPr/>
          </p:nvSpPr>
          <p:spPr>
            <a:xfrm>
              <a:off x="3964025" y="1786787"/>
              <a:ext cx="2042673" cy="1337416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2200" dirty="0" smtClean="0">
                  <a:latin typeface="HelveticaNeueforSAS" panose="020B0604020202020204" pitchFamily="34" charset="0"/>
                </a:rPr>
                <a:t>Social Mobility</a:t>
              </a:r>
            </a:p>
            <a:p>
              <a:pPr marL="0" indent="0" algn="ctr"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en-US" sz="1000" dirty="0" smtClean="0">
                <a:latin typeface="HelveticaNeueforSAS" panose="020B0604020202020204" pitchFamily="34" charset="0"/>
              </a:endParaRPr>
            </a:p>
            <a:p>
              <a:pPr marL="0" indent="0" algn="ctr"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1800" dirty="0" smtClean="0">
                  <a:latin typeface="HelveticaNeueforSAS" panose="020B0604020202020204" pitchFamily="34" charset="0"/>
                </a:rPr>
                <a:t>Intra-generational</a:t>
              </a:r>
            </a:p>
            <a:p>
              <a:pPr marL="0" indent="0" algn="ctr"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1800" dirty="0" smtClean="0">
                  <a:latin typeface="HelveticaNeueforSAS" panose="020B0604020202020204" pitchFamily="34" charset="0"/>
                </a:rPr>
                <a:t>Mobility Indicators</a:t>
              </a:r>
              <a:endParaRPr lang="en-US" sz="1800" dirty="0">
                <a:latin typeface="HelveticaNeueforSAS" panose="020B060402020202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435242" y="3164705"/>
              <a:ext cx="3790422" cy="24776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200"/>
                </a:spcBef>
                <a:buFont typeface="+mj-lt"/>
                <a:buAutoNum type="arabicPeriod"/>
              </a:pPr>
              <a:r>
                <a:rPr lang="en-US" sz="1400" dirty="0" smtClean="0">
                  <a:latin typeface="HelveticaNeueforSAS" panose="020B0604020202020204" pitchFamily="34" charset="0"/>
                </a:rPr>
                <a:t> Oglala </a:t>
              </a:r>
              <a:r>
                <a:rPr lang="en-US" sz="1400" dirty="0">
                  <a:latin typeface="HelveticaNeueforSAS" panose="020B0604020202020204" pitchFamily="34" charset="0"/>
                </a:rPr>
                <a:t>Lakota County, South Dakota </a:t>
              </a:r>
            </a:p>
            <a:p>
              <a:pPr>
                <a:spcBef>
                  <a:spcPts val="200"/>
                </a:spcBef>
                <a:buFont typeface="+mj-lt"/>
                <a:buAutoNum type="arabicPeriod"/>
              </a:pPr>
              <a:r>
                <a:rPr lang="en-US" sz="1400" dirty="0" smtClean="0">
                  <a:latin typeface="HelveticaNeueforSAS" panose="020B0604020202020204" pitchFamily="34" charset="0"/>
                </a:rPr>
                <a:t> Todd </a:t>
              </a:r>
              <a:r>
                <a:rPr lang="en-US" sz="1400" dirty="0">
                  <a:latin typeface="HelveticaNeueforSAS" panose="020B0604020202020204" pitchFamily="34" charset="0"/>
                </a:rPr>
                <a:t>County, South Dakota </a:t>
              </a:r>
            </a:p>
            <a:p>
              <a:pPr>
                <a:spcBef>
                  <a:spcPts val="200"/>
                </a:spcBef>
                <a:buFont typeface="+mj-lt"/>
                <a:buAutoNum type="arabicPeriod"/>
              </a:pPr>
              <a:r>
                <a:rPr lang="en-US" sz="1400" dirty="0" smtClean="0">
                  <a:latin typeface="HelveticaNeueforSAS" panose="020B0604020202020204" pitchFamily="34" charset="0"/>
                </a:rPr>
                <a:t> Claiborne </a:t>
              </a:r>
              <a:r>
                <a:rPr lang="en-US" sz="1400" dirty="0">
                  <a:latin typeface="HelveticaNeueforSAS" panose="020B0604020202020204" pitchFamily="34" charset="0"/>
                </a:rPr>
                <a:t>County, Mississippi </a:t>
              </a:r>
            </a:p>
            <a:p>
              <a:pPr>
                <a:spcBef>
                  <a:spcPts val="200"/>
                </a:spcBef>
                <a:buFont typeface="+mj-lt"/>
                <a:buAutoNum type="arabicPeriod"/>
              </a:pPr>
              <a:r>
                <a:rPr lang="en-US" sz="1400" dirty="0" smtClean="0">
                  <a:latin typeface="HelveticaNeueforSAS" panose="020B0604020202020204" pitchFamily="34" charset="0"/>
                </a:rPr>
                <a:t> Issaquena </a:t>
              </a:r>
              <a:r>
                <a:rPr lang="en-US" sz="1400" dirty="0">
                  <a:latin typeface="HelveticaNeueforSAS" panose="020B0604020202020204" pitchFamily="34" charset="0"/>
                </a:rPr>
                <a:t>County, Mississippi  </a:t>
              </a:r>
            </a:p>
            <a:p>
              <a:pPr>
                <a:spcBef>
                  <a:spcPts val="200"/>
                </a:spcBef>
                <a:buFont typeface="+mj-lt"/>
                <a:buAutoNum type="arabicPeriod"/>
              </a:pPr>
              <a:r>
                <a:rPr lang="en-US" sz="1400" dirty="0" smtClean="0">
                  <a:latin typeface="HelveticaNeueforSAS" panose="020B0604020202020204" pitchFamily="34" charset="0"/>
                </a:rPr>
                <a:t> Holmes </a:t>
              </a:r>
              <a:r>
                <a:rPr lang="en-US" sz="1400" dirty="0">
                  <a:latin typeface="HelveticaNeueforSAS" panose="020B0604020202020204" pitchFamily="34" charset="0"/>
                </a:rPr>
                <a:t>County, Mississippi  </a:t>
              </a:r>
            </a:p>
            <a:p>
              <a:pPr>
                <a:spcBef>
                  <a:spcPts val="200"/>
                </a:spcBef>
                <a:buFont typeface="+mj-lt"/>
                <a:buAutoNum type="arabicPeriod"/>
              </a:pPr>
              <a:r>
                <a:rPr lang="en-US" sz="1400" dirty="0" smtClean="0">
                  <a:latin typeface="HelveticaNeueforSAS" panose="020B0604020202020204" pitchFamily="34" charset="0"/>
                </a:rPr>
                <a:t> Buffalo </a:t>
              </a:r>
              <a:r>
                <a:rPr lang="en-US" sz="1400" dirty="0">
                  <a:latin typeface="HelveticaNeueforSAS" panose="020B0604020202020204" pitchFamily="34" charset="0"/>
                </a:rPr>
                <a:t>County, South Dakota </a:t>
              </a:r>
            </a:p>
            <a:p>
              <a:pPr>
                <a:spcBef>
                  <a:spcPts val="200"/>
                </a:spcBef>
                <a:buFont typeface="+mj-lt"/>
                <a:buAutoNum type="arabicPeriod"/>
              </a:pPr>
              <a:r>
                <a:rPr lang="en-US" sz="1400" dirty="0" smtClean="0">
                  <a:latin typeface="HelveticaNeueforSAS" panose="020B0604020202020204" pitchFamily="34" charset="0"/>
                </a:rPr>
                <a:t> Leflore </a:t>
              </a:r>
              <a:r>
                <a:rPr lang="en-US" sz="1400" dirty="0">
                  <a:latin typeface="HelveticaNeueforSAS" panose="020B0604020202020204" pitchFamily="34" charset="0"/>
                </a:rPr>
                <a:t>County, Mississippi </a:t>
              </a:r>
            </a:p>
            <a:p>
              <a:pPr>
                <a:spcBef>
                  <a:spcPts val="200"/>
                </a:spcBef>
                <a:buFont typeface="+mj-lt"/>
                <a:buAutoNum type="arabicPeriod"/>
              </a:pPr>
              <a:r>
                <a:rPr lang="en-US" sz="1400" dirty="0" smtClean="0">
                  <a:latin typeface="HelveticaNeueforSAS" panose="020B0604020202020204" pitchFamily="34" charset="0"/>
                </a:rPr>
                <a:t> East </a:t>
              </a:r>
              <a:r>
                <a:rPr lang="en-US" sz="1400" dirty="0">
                  <a:latin typeface="HelveticaNeueforSAS" panose="020B0604020202020204" pitchFamily="34" charset="0"/>
                </a:rPr>
                <a:t>Carroll Parish, Louisiana </a:t>
              </a:r>
            </a:p>
            <a:p>
              <a:pPr>
                <a:spcBef>
                  <a:spcPts val="200"/>
                </a:spcBef>
                <a:buFont typeface="+mj-lt"/>
                <a:buAutoNum type="arabicPeriod"/>
              </a:pPr>
              <a:r>
                <a:rPr lang="en-US" sz="1400" dirty="0" smtClean="0">
                  <a:latin typeface="HelveticaNeueforSAS" panose="020B0604020202020204" pitchFamily="34" charset="0"/>
                </a:rPr>
                <a:t> Coahoma </a:t>
              </a:r>
              <a:r>
                <a:rPr lang="en-US" sz="1400" dirty="0">
                  <a:latin typeface="HelveticaNeueforSAS" panose="020B0604020202020204" pitchFamily="34" charset="0"/>
                </a:rPr>
                <a:t>County, Mississippi </a:t>
              </a:r>
            </a:p>
            <a:p>
              <a:pPr>
                <a:spcBef>
                  <a:spcPts val="200"/>
                </a:spcBef>
                <a:buFont typeface="+mj-lt"/>
                <a:buAutoNum type="arabicPeriod"/>
              </a:pPr>
              <a:r>
                <a:rPr lang="en-US" sz="1400" dirty="0" smtClean="0">
                  <a:latin typeface="HelveticaNeueforSAS" panose="020B0604020202020204" pitchFamily="34" charset="0"/>
                </a:rPr>
                <a:t> Corson </a:t>
              </a:r>
              <a:r>
                <a:rPr lang="en-US" sz="1400" dirty="0">
                  <a:latin typeface="HelveticaNeueforSAS" panose="020B0604020202020204" pitchFamily="34" charset="0"/>
                </a:rPr>
                <a:t>County, South Dakota </a:t>
              </a:r>
              <a:endParaRPr lang="en-US" sz="1400" b="0" dirty="0">
                <a:effectLst/>
                <a:latin typeface="HelveticaNeueforSAS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11480" y="1093962"/>
            <a:ext cx="5368685" cy="4886158"/>
            <a:chOff x="6211480" y="1093962"/>
            <a:chExt cx="5368685" cy="4886158"/>
          </a:xfrm>
        </p:grpSpPr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6211480" y="1093962"/>
              <a:ext cx="5368685" cy="4886158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en-US" sz="1000" dirty="0" smtClean="0">
                <a:latin typeface="HelveticaNeueforSAS" panose="020B0604020202020204" pitchFamily="34" charset="0"/>
              </a:endParaRPr>
            </a:p>
            <a:p>
              <a:pPr marL="0" indent="0" algn="ctr"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2600" dirty="0" smtClean="0">
                  <a:latin typeface="HelveticaNeueforSAS" panose="020B0604020202020204" pitchFamily="34" charset="0"/>
                </a:rPr>
                <a:t>Gallup/Sharecare Well-Being Index</a:t>
              </a:r>
            </a:p>
            <a:p>
              <a:pPr marL="0" indent="0"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en-US" sz="2400" dirty="0">
                <a:latin typeface="HelveticaNeueforSAS" panose="020B0604020202020204" pitchFamily="34" charset="0"/>
              </a:endParaRPr>
            </a:p>
          </p:txBody>
        </p:sp>
        <p:sp>
          <p:nvSpPr>
            <p:cNvPr id="16" name="Content Placeholder 4"/>
            <p:cNvSpPr txBox="1">
              <a:spLocks/>
            </p:cNvSpPr>
            <p:nvPr/>
          </p:nvSpPr>
          <p:spPr>
            <a:xfrm>
              <a:off x="6211480" y="1672625"/>
              <a:ext cx="5368685" cy="640080"/>
            </a:xfrm>
            <a:prstGeom prst="rect">
              <a:avLst/>
            </a:prstGeom>
            <a:ln>
              <a:noFill/>
            </a:ln>
          </p:spPr>
          <p:txBody>
            <a:bodyPr vert="horz" lIns="9144" tIns="9144" rIns="9144" bIns="9144" rtlCol="0" anchor="ctr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2200" dirty="0" smtClean="0">
                  <a:latin typeface="HelveticaNeueforSAS" panose="020B0604020202020204" pitchFamily="34" charset="0"/>
                </a:rPr>
                <a:t>Career   </a:t>
              </a:r>
              <a:r>
                <a:rPr lang="en-US" sz="2200" dirty="0" smtClean="0">
                  <a:latin typeface="HelveticaNeueforSAS" panose="020B0604020202020204" pitchFamily="34" charset="0"/>
                </a:rPr>
                <a:t>Social   Financial   </a:t>
              </a: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2200" dirty="0" smtClean="0">
                  <a:latin typeface="HelveticaNeueforSAS" panose="020B0604020202020204" pitchFamily="34" charset="0"/>
                </a:rPr>
                <a:t>Community   </a:t>
              </a:r>
              <a:r>
                <a:rPr lang="en-US" sz="2200" dirty="0" smtClean="0">
                  <a:latin typeface="HelveticaNeueforSAS" panose="020B0604020202020204" pitchFamily="34" charset="0"/>
                </a:rPr>
                <a:t>Physical</a:t>
              </a:r>
              <a:endParaRPr lang="en-US" sz="2200" dirty="0" smtClean="0">
                <a:latin typeface="HelveticaNeueforSAS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09019" y="2378493"/>
            <a:ext cx="4973607" cy="3646895"/>
            <a:chOff x="6409019" y="2378493"/>
            <a:chExt cx="4973607" cy="364689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l="4653" t="3105" r="3999" b="12799"/>
            <a:stretch/>
          </p:blipFill>
          <p:spPr>
            <a:xfrm>
              <a:off x="6409019" y="2378493"/>
              <a:ext cx="4973607" cy="364013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/>
            <a:srcRect l="4653" t="92029" r="49806" b="4474"/>
            <a:stretch/>
          </p:blipFill>
          <p:spPr>
            <a:xfrm>
              <a:off x="8402335" y="5892038"/>
              <a:ext cx="2184400" cy="133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168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452718"/>
            <a:ext cx="12192000" cy="6486096"/>
            <a:chOff x="0" y="452718"/>
            <a:chExt cx="12192000" cy="64860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58CF52-790D-4123-96EF-1431D2459DE7}"/>
                </a:ext>
              </a:extLst>
            </p:cNvPr>
            <p:cNvSpPr/>
            <p:nvPr/>
          </p:nvSpPr>
          <p:spPr>
            <a:xfrm>
              <a:off x="0" y="6047465"/>
              <a:ext cx="12192000" cy="810535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C30BF4BC-77FE-4BCE-B793-09EEB00CF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104" y="6039527"/>
              <a:ext cx="2781300" cy="899287"/>
            </a:xfrm>
            <a:prstGeom prst="rect">
              <a:avLst/>
            </a:prstGeom>
          </p:spPr>
        </p:pic>
        <p:sp>
          <p:nvSpPr>
            <p:cNvPr id="11" name="Title 3"/>
            <p:cNvSpPr txBox="1">
              <a:spLocks/>
            </p:cNvSpPr>
            <p:nvPr/>
          </p:nvSpPr>
          <p:spPr>
            <a:xfrm>
              <a:off x="646111" y="452718"/>
              <a:ext cx="9404723" cy="66728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200" b="0" i="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NeueforSAS" panose="020B0604020202020204" pitchFamily="34" charset="0"/>
                  <a:ea typeface="+mj-ea"/>
                  <a:cs typeface="+mj-cs"/>
                </a:rPr>
                <a:t>The Community Capitals Model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endParaRP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600582" y="1239501"/>
              <a:ext cx="10983622" cy="47875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20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NeueforSAS" panose="020B0604020202020204" pitchFamily="34" charset="0"/>
                  <a:ea typeface="+mj-ea"/>
                  <a:cs typeface="+mj-cs"/>
                </a:rPr>
                <a:t>A Multidimensional Construct of Multidimensional</a:t>
              </a:r>
              <a:r>
                <a:rPr kumimoji="0" lang="en-US" sz="2800" b="0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NeueforSAS" panose="020B0604020202020204" pitchFamily="34" charset="0"/>
                  <a:ea typeface="+mj-ea"/>
                  <a:cs typeface="+mj-cs"/>
                </a:rPr>
                <a:t> Constructs!</a:t>
              </a: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359" r="3513" b="6479"/>
          <a:stretch/>
        </p:blipFill>
        <p:spPr>
          <a:xfrm>
            <a:off x="2537069" y="1757371"/>
            <a:ext cx="7117863" cy="423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6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8CF52-790D-4123-96EF-1431D2459DE7}"/>
              </a:ext>
            </a:extLst>
          </p:cNvPr>
          <p:cNvSpPr/>
          <p:nvPr/>
        </p:nvSpPr>
        <p:spPr>
          <a:xfrm>
            <a:off x="0" y="6047465"/>
            <a:ext cx="12192000" cy="810535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0BF4BC-77FE-4BCE-B793-09EEB00CFB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4" y="6039527"/>
            <a:ext cx="2781300" cy="8992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92D776-BC65-4FD5-891F-41151C6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700" y="567440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0582" y="452718"/>
            <a:ext cx="10983622" cy="5586809"/>
            <a:chOff x="600582" y="452718"/>
            <a:chExt cx="10983622" cy="5586809"/>
          </a:xfrm>
        </p:grpSpPr>
        <p:sp>
          <p:nvSpPr>
            <p:cNvPr id="11" name="Title 3"/>
            <p:cNvSpPr txBox="1">
              <a:spLocks/>
            </p:cNvSpPr>
            <p:nvPr/>
          </p:nvSpPr>
          <p:spPr>
            <a:xfrm>
              <a:off x="646111" y="452718"/>
              <a:ext cx="9404723" cy="66728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200" b="0" i="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NeueforSAS" panose="020B0604020202020204" pitchFamily="34" charset="0"/>
                  <a:ea typeface="+mj-ea"/>
                  <a:cs typeface="+mj-cs"/>
                </a:rPr>
                <a:t>Social Capital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endParaRP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600582" y="1239501"/>
              <a:ext cx="10983622" cy="47875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20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NeueforSAS" panose="020B0604020202020204" pitchFamily="34" charset="0"/>
                  <a:ea typeface="+mj-ea"/>
                  <a:cs typeface="+mj-cs"/>
                </a:rPr>
                <a:t>The NBS Model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None/>
                <a:tabLst/>
                <a:defRPr/>
              </a:pPr>
              <a:endParaRPr lang="en-US" sz="1200" dirty="0" smtClean="0">
                <a:solidFill>
                  <a:prstClr val="black"/>
                </a:solidFill>
                <a:latin typeface="HelveticaNeueforSAS" panose="020B0604020202020204" pitchFamily="34" charset="0"/>
              </a:endParaRPr>
            </a:p>
            <a:p>
              <a:pPr marL="576263" marR="0" lvl="0" indent="-2286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400" dirty="0" smtClean="0">
                  <a:solidFill>
                    <a:prstClr val="black"/>
                  </a:solidFill>
                  <a:latin typeface="HelveticaNeueforSAS" panose="020B0604020202020204" pitchFamily="34" charset="0"/>
                </a:rPr>
                <a:t>Network Perspective</a:t>
              </a: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None/>
                <a:tabLst/>
                <a:defRPr/>
              </a:pPr>
              <a:endParaRPr lang="en-US" sz="1200" dirty="0">
                <a:solidFill>
                  <a:prstClr val="black"/>
                </a:solidFill>
                <a:latin typeface="HelveticaNeueforSAS" panose="020B0604020202020204" pitchFamily="34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None/>
                <a:tabLst/>
                <a:defRPr/>
              </a:pPr>
              <a:endParaRPr lang="en-US" sz="1200" dirty="0">
                <a:solidFill>
                  <a:prstClr val="black"/>
                </a:solidFill>
                <a:latin typeface="HelveticaNeueforSAS" panose="020B0604020202020204" pitchFamily="34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None/>
                <a:tabLst/>
                <a:defRPr/>
              </a:pPr>
              <a:endParaRPr lang="en-US" sz="1200" dirty="0">
                <a:solidFill>
                  <a:prstClr val="black"/>
                </a:solidFill>
                <a:latin typeface="HelveticaNeueforSAS" panose="020B0604020202020204" pitchFamily="34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None/>
                <a:tabLst/>
                <a:defRPr/>
              </a:pPr>
              <a:endParaRPr lang="en-US" sz="1200" dirty="0">
                <a:solidFill>
                  <a:prstClr val="black"/>
                </a:solidFill>
                <a:latin typeface="HelveticaNeueforSAS" panose="020B0604020202020204" pitchFamily="34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None/>
                <a:tabLst/>
                <a:defRPr/>
              </a:pPr>
              <a:endParaRPr lang="en-US" sz="1200" dirty="0">
                <a:solidFill>
                  <a:prstClr val="black"/>
                </a:solidFill>
                <a:latin typeface="HelveticaNeueforSAS" panose="020B0604020202020204" pitchFamily="34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None/>
                <a:tabLst/>
                <a:defRPr/>
              </a:pPr>
              <a:endParaRPr lang="en-US" sz="1200" dirty="0">
                <a:solidFill>
                  <a:prstClr val="black"/>
                </a:solidFill>
                <a:latin typeface="HelveticaNeueforSAS" panose="020B0604020202020204" pitchFamily="34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None/>
                <a:tabLst/>
                <a:defRPr/>
              </a:pPr>
              <a:endParaRPr lang="en-US" sz="1200" dirty="0">
                <a:solidFill>
                  <a:prstClr val="black"/>
                </a:solidFill>
                <a:latin typeface="HelveticaNeueforSAS" panose="020B0604020202020204" pitchFamily="34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None/>
                <a:tabLst/>
                <a:defRPr/>
              </a:pPr>
              <a:endParaRPr lang="en-US" sz="800" noProof="0" dirty="0" smtClean="0">
                <a:solidFill>
                  <a:prstClr val="black"/>
                </a:solidFill>
                <a:latin typeface="HelveticaNeueforSAS" panose="020B0604020202020204" pitchFamily="34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ct val="80000"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forSAS" panose="020B0604020202020204" pitchFamily="34" charset="0"/>
                <a:ea typeface="+mj-ea"/>
                <a:cs typeface="+mj-cs"/>
              </a:endParaRPr>
            </a:p>
            <a:p>
              <a:pPr marL="4114800" indent="0">
                <a:spcBef>
                  <a:spcPts val="0"/>
                </a:spcBef>
                <a:buNone/>
              </a:pPr>
              <a:r>
                <a:rPr lang="en-US" sz="1200" dirty="0">
                  <a:latin typeface="HelveticaNeueforSAS" panose="020B0604020202020204" pitchFamily="34" charset="0"/>
                </a:rPr>
                <a:t>Acquaah, M., Amoako-Gyampah, K., &amp; Gray, B., Nyathi, N. Q. 2014. </a:t>
              </a:r>
              <a:r>
                <a:rPr lang="en-US" sz="1200" i="1" dirty="0">
                  <a:latin typeface="HelveticaNeueforSAS" panose="020B0604020202020204" pitchFamily="34" charset="0"/>
                </a:rPr>
                <a:t>Measuring and Valuing Social Capital: A Systematic Review</a:t>
              </a:r>
              <a:r>
                <a:rPr lang="en-US" sz="1200" dirty="0">
                  <a:latin typeface="HelveticaNeueforSAS" panose="020B0604020202020204" pitchFamily="34" charset="0"/>
                </a:rPr>
                <a:t>. Network for Business Sustainability South Africa. Retrieved from: </a:t>
              </a:r>
              <a:r>
                <a:rPr lang="en-US" sz="1200" dirty="0" smtClean="0">
                  <a:latin typeface="HelveticaNeueforSAS" panose="020B0604020202020204" pitchFamily="34" charset="0"/>
                </a:rPr>
                <a:t>nbs.net/knowledge</a:t>
              </a:r>
              <a:endParaRPr lang="en-US" sz="1200" dirty="0">
                <a:latin typeface="HelveticaNeueforSAS" panose="020B0604020202020204" pitchFamily="34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37534" y="708384"/>
              <a:ext cx="7646670" cy="4783455"/>
            </a:xfrm>
            <a:prstGeom prst="rect">
              <a:avLst/>
            </a:prstGeom>
          </p:spPr>
        </p:pic>
        <p:sp>
          <p:nvSpPr>
            <p:cNvPr id="13" name="Content Placeholder 4"/>
            <p:cNvSpPr txBox="1">
              <a:spLocks/>
            </p:cNvSpPr>
            <p:nvPr/>
          </p:nvSpPr>
          <p:spPr>
            <a:xfrm>
              <a:off x="802509" y="2305244"/>
              <a:ext cx="5368685" cy="373428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en-US" sz="1000" dirty="0" smtClean="0">
                <a:latin typeface="HelveticaNeueforSAS" panose="020B0604020202020204" pitchFamily="34" charset="0"/>
              </a:endParaRPr>
            </a:p>
            <a:p>
              <a:pPr marL="0" indent="346075"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2000" dirty="0" smtClean="0">
                  <a:latin typeface="HelveticaNeueforSAS" panose="020B0604020202020204" pitchFamily="34" charset="0"/>
                </a:rPr>
                <a:t>Bonding</a:t>
              </a:r>
            </a:p>
            <a:p>
              <a:pPr marL="0" indent="346075"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en-US" sz="1000" dirty="0" smtClean="0">
                <a:latin typeface="HelveticaNeueforSAS" panose="020B0604020202020204" pitchFamily="34" charset="0"/>
              </a:endParaRPr>
            </a:p>
            <a:p>
              <a:pPr marL="0" indent="576263"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1800" dirty="0" smtClean="0">
                  <a:solidFill>
                    <a:prstClr val="black"/>
                  </a:solidFill>
                  <a:latin typeface="HelveticaNeueforSAS" panose="020B0604020202020204" pitchFamily="34" charset="0"/>
                </a:rPr>
                <a:t>Social Group Ties</a:t>
              </a:r>
            </a:p>
            <a:p>
              <a:pPr marL="0" indent="576263"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en-US" sz="1000" dirty="0" smtClean="0">
                <a:solidFill>
                  <a:prstClr val="black"/>
                </a:solidFill>
                <a:latin typeface="HelveticaNeueforSAS" panose="020B0604020202020204" pitchFamily="34" charset="0"/>
              </a:endParaRPr>
            </a:p>
            <a:p>
              <a:pPr marL="0" indent="860425"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1600" dirty="0" smtClean="0">
                  <a:solidFill>
                    <a:prstClr val="black"/>
                  </a:solidFill>
                  <a:latin typeface="HelveticaNeueforSAS" panose="020B0604020202020204" pitchFamily="34" charset="0"/>
                </a:rPr>
                <a:t>Similar Others</a:t>
              </a:r>
            </a:p>
            <a:p>
              <a:pPr marL="0" indent="346075"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en-US" sz="1600" dirty="0">
                <a:solidFill>
                  <a:prstClr val="black"/>
                </a:solidFill>
                <a:latin typeface="HelveticaNeueforSAS" panose="020B0604020202020204" pitchFamily="34" charset="0"/>
              </a:endParaRPr>
            </a:p>
            <a:p>
              <a:pPr marL="0" indent="346075"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2000" dirty="0" smtClean="0">
                  <a:solidFill>
                    <a:prstClr val="black"/>
                  </a:solidFill>
                  <a:latin typeface="HelveticaNeueforSAS" panose="020B0604020202020204" pitchFamily="34" charset="0"/>
                </a:rPr>
                <a:t>Bridging</a:t>
              </a:r>
            </a:p>
            <a:p>
              <a:pPr marL="0" indent="346075"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en-US" sz="1000" dirty="0">
                <a:solidFill>
                  <a:prstClr val="black"/>
                </a:solidFill>
                <a:latin typeface="HelveticaNeueforSAS" panose="020B0604020202020204" pitchFamily="34" charset="0"/>
              </a:endParaRPr>
            </a:p>
            <a:p>
              <a:pPr marL="0" indent="576263"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1800" dirty="0" smtClean="0">
                  <a:solidFill>
                    <a:prstClr val="black"/>
                  </a:solidFill>
                  <a:latin typeface="HelveticaNeueforSAS" panose="020B0604020202020204" pitchFamily="34" charset="0"/>
                </a:rPr>
                <a:t>Cross-Group Ties</a:t>
              </a:r>
            </a:p>
            <a:p>
              <a:pPr marL="0" indent="576263"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en-US" sz="1000" dirty="0" smtClean="0">
                <a:solidFill>
                  <a:prstClr val="black"/>
                </a:solidFill>
                <a:latin typeface="HelveticaNeueforSAS" panose="020B0604020202020204" pitchFamily="34" charset="0"/>
              </a:endParaRPr>
            </a:p>
            <a:p>
              <a:pPr marL="0" indent="860425"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1600" dirty="0" smtClean="0">
                  <a:solidFill>
                    <a:prstClr val="black"/>
                  </a:solidFill>
                  <a:latin typeface="HelveticaNeueforSAS" panose="020B0604020202020204" pitchFamily="34" charset="0"/>
                </a:rPr>
                <a:t>Different Others</a:t>
              </a:r>
            </a:p>
            <a:p>
              <a:pPr marL="0" indent="346075"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en-US" sz="1600" dirty="0" smtClean="0">
                <a:solidFill>
                  <a:prstClr val="black"/>
                </a:solidFill>
                <a:latin typeface="HelveticaNeueforSAS" panose="020B0604020202020204" pitchFamily="34" charset="0"/>
              </a:endParaRPr>
            </a:p>
            <a:p>
              <a:pPr marL="0" indent="346075"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2000" dirty="0" smtClean="0">
                  <a:solidFill>
                    <a:prstClr val="black"/>
                  </a:solidFill>
                  <a:latin typeface="HelveticaNeueforSAS" panose="020B0604020202020204" pitchFamily="34" charset="0"/>
                </a:rPr>
                <a:t>Linking</a:t>
              </a:r>
            </a:p>
            <a:p>
              <a:pPr marL="0" indent="346075"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en-US" sz="1000" dirty="0">
                <a:solidFill>
                  <a:prstClr val="black"/>
                </a:solidFill>
                <a:latin typeface="HelveticaNeueforSAS" panose="020B0604020202020204" pitchFamily="34" charset="0"/>
              </a:endParaRPr>
            </a:p>
            <a:p>
              <a:pPr marL="0" indent="576263"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1800" dirty="0" smtClean="0">
                  <a:solidFill>
                    <a:prstClr val="black"/>
                  </a:solidFill>
                  <a:latin typeface="HelveticaNeueforSAS" panose="020B0604020202020204" pitchFamily="34" charset="0"/>
                </a:rPr>
                <a:t>Institutional Ties</a:t>
              </a:r>
            </a:p>
            <a:p>
              <a:pPr marL="0" indent="576263">
                <a:spcBef>
                  <a:spcPts val="0"/>
                </a:spcBef>
                <a:buFont typeface="Arial" panose="020B0604020202020204" pitchFamily="34" charset="0"/>
                <a:buNone/>
              </a:pPr>
              <a:endParaRPr lang="en-US" sz="1000" dirty="0" smtClean="0">
                <a:solidFill>
                  <a:prstClr val="black"/>
                </a:solidFill>
                <a:latin typeface="HelveticaNeueforSAS" panose="020B0604020202020204" pitchFamily="34" charset="0"/>
              </a:endParaRPr>
            </a:p>
            <a:p>
              <a:pPr marL="0" indent="860425"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1600" dirty="0" smtClean="0">
                  <a:solidFill>
                    <a:prstClr val="black"/>
                  </a:solidFill>
                  <a:latin typeface="HelveticaNeueforSAS" panose="020B0604020202020204" pitchFamily="34" charset="0"/>
                </a:rPr>
                <a:t>Hierarchical Others</a:t>
              </a:r>
              <a:endParaRPr lang="en-US" sz="1600" dirty="0" smtClean="0">
                <a:latin typeface="HelveticaNeueforSAS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74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5421</TotalTime>
  <Words>585</Words>
  <Application>Microsoft Office PowerPoint</Application>
  <PresentationFormat>Widescreen</PresentationFormat>
  <Paragraphs>279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HelveticaNeueforSAS</vt:lpstr>
      <vt:lpstr>Symbol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Carlson</dc:creator>
  <cp:lastModifiedBy>Abraham, William T [HD FS]</cp:lastModifiedBy>
  <cp:revision>95</cp:revision>
  <dcterms:created xsi:type="dcterms:W3CDTF">2020-04-24T14:38:29Z</dcterms:created>
  <dcterms:modified xsi:type="dcterms:W3CDTF">2020-06-25T14:41:51Z</dcterms:modified>
</cp:coreProperties>
</file>