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7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52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2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2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41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4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77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13A71-4DBC-46CE-86AC-D7EBA1CF3688}" type="datetimeFigureOut">
              <a:rPr lang="ru-RU" smtClean="0"/>
              <a:t>09.01.2016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8E02-0863-42A7-9BD5-C5ABBF366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7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FinCalc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65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Financial Calculator &amp; Home Accountancy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650700" y="4018547"/>
            <a:ext cx="289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Design Document &amp; Concept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5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55031" y="2414337"/>
            <a:ext cx="6015789" cy="38420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pattern: current approach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005137" y="4335380"/>
            <a:ext cx="1740568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Structure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005137" y="2703096"/>
            <a:ext cx="1740568" cy="1010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Model</a:t>
            </a:r>
            <a:endParaRPr lang="ru-RU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5875421" y="3713748"/>
            <a:ext cx="0" cy="621632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1612232" y="3902243"/>
            <a:ext cx="1130969" cy="18889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ru-RU" dirty="0"/>
          </a:p>
        </p:txBody>
      </p:sp>
      <p:cxnSp>
        <p:nvCxnSpPr>
          <p:cNvPr id="18" name="Straight Arrow Connector 17"/>
          <p:cNvCxnSpPr>
            <a:stCxn id="16" idx="4"/>
            <a:endCxn id="4" idx="1"/>
          </p:cNvCxnSpPr>
          <p:nvPr/>
        </p:nvCxnSpPr>
        <p:spPr>
          <a:xfrm>
            <a:off x="2743201" y="4846722"/>
            <a:ext cx="2261936" cy="22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95082" y="3591948"/>
            <a:ext cx="3015916" cy="148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19" idx="1"/>
            <a:endCxn id="21" idx="3"/>
          </p:cNvCxnSpPr>
          <p:nvPr/>
        </p:nvCxnSpPr>
        <p:spPr>
          <a:xfrm flipH="1">
            <a:off x="7170820" y="4335379"/>
            <a:ext cx="16242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6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Relations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307177" y="1481012"/>
            <a:ext cx="1836821" cy="107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808620" y="1561223"/>
            <a:ext cx="11470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413582" y="3714875"/>
            <a:ext cx="19370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AccountBalance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09600" y="2638926"/>
            <a:ext cx="2021305" cy="124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062786" y="4957010"/>
            <a:ext cx="11470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ru-RU" dirty="0"/>
          </a:p>
        </p:txBody>
      </p:sp>
      <p:cxnSp>
        <p:nvCxnSpPr>
          <p:cNvPr id="10" name="Elbow Connector 9"/>
          <p:cNvCxnSpPr>
            <a:stCxn id="8" idx="3"/>
            <a:endCxn id="8" idx="2"/>
          </p:cNvCxnSpPr>
          <p:nvPr/>
        </p:nvCxnSpPr>
        <p:spPr>
          <a:xfrm flipH="1">
            <a:off x="1636292" y="5414210"/>
            <a:ext cx="573505" cy="457200"/>
          </a:xfrm>
          <a:prstGeom prst="bentConnector4">
            <a:avLst>
              <a:gd name="adj1" fmla="val -39860"/>
              <a:gd name="adj2" fmla="val 1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620253" y="3882189"/>
            <a:ext cx="16039" cy="1074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  <a:endCxn id="5" idx="3"/>
          </p:cNvCxnSpPr>
          <p:nvPr/>
        </p:nvCxnSpPr>
        <p:spPr>
          <a:xfrm flipH="1">
            <a:off x="5955631" y="2018423"/>
            <a:ext cx="13515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5382125" y="2475623"/>
            <a:ext cx="1" cy="1239252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68253" y="5414210"/>
            <a:ext cx="14277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Cashflow</a:t>
            </a:r>
            <a:endParaRPr lang="ru-RU" dirty="0"/>
          </a:p>
        </p:txBody>
      </p:sp>
      <p:cxnSp>
        <p:nvCxnSpPr>
          <p:cNvPr id="22" name="Elbow Connector 21"/>
          <p:cNvCxnSpPr>
            <a:stCxn id="20" idx="1"/>
            <a:endCxn id="7" idx="3"/>
          </p:cNvCxnSpPr>
          <p:nvPr/>
        </p:nvCxnSpPr>
        <p:spPr>
          <a:xfrm rot="10800000">
            <a:off x="2630905" y="3260558"/>
            <a:ext cx="2037348" cy="26108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5" idx="1"/>
          </p:cNvCxnSpPr>
          <p:nvPr/>
        </p:nvCxnSpPr>
        <p:spPr>
          <a:xfrm rot="5400000" flipH="1" flipV="1">
            <a:off x="2904185" y="734492"/>
            <a:ext cx="620503" cy="31883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 for tracking family expenses &amp; perform home accountancy</a:t>
            </a:r>
          </a:p>
          <a:p>
            <a:r>
              <a:rPr lang="en-US" dirty="0" smtClean="0"/>
              <a:t>Multi-user system – distributed offline database</a:t>
            </a:r>
          </a:p>
          <a:p>
            <a:pPr lvl="1"/>
            <a:r>
              <a:rPr lang="en-US" dirty="0" smtClean="0"/>
              <a:t>Several users having different devices with the access to the all data</a:t>
            </a:r>
          </a:p>
          <a:p>
            <a:pPr lvl="1"/>
            <a:r>
              <a:rPr lang="en-US" dirty="0" smtClean="0"/>
              <a:t>Each user can have several devices</a:t>
            </a:r>
          </a:p>
          <a:p>
            <a:pPr lvl="1"/>
            <a:r>
              <a:rPr lang="en-US" dirty="0" smtClean="0"/>
              <a:t>All users can do changes, not only read the shared data</a:t>
            </a:r>
          </a:p>
          <a:p>
            <a:pPr lvl="1"/>
            <a:r>
              <a:rPr lang="en-US" dirty="0" smtClean="0"/>
              <a:t>No particular center node for holding all the data</a:t>
            </a:r>
          </a:p>
          <a:p>
            <a:r>
              <a:rPr lang="en-US" dirty="0" smtClean="0"/>
              <a:t>Side features</a:t>
            </a:r>
          </a:p>
          <a:p>
            <a:pPr lvl="1"/>
            <a:r>
              <a:rPr lang="en-US" dirty="0" smtClean="0"/>
              <a:t>Helpful calculators are welcomed</a:t>
            </a:r>
          </a:p>
          <a:p>
            <a:pPr lvl="1"/>
            <a:r>
              <a:rPr lang="en-US" dirty="0" smtClean="0"/>
              <a:t>Task tracking might be helpful</a:t>
            </a:r>
          </a:p>
          <a:p>
            <a:pPr lvl="1"/>
            <a:r>
              <a:rPr lang="en-US" dirty="0" smtClean="0"/>
              <a:t>List of items to be bought can be integrated</a:t>
            </a:r>
          </a:p>
        </p:txBody>
      </p:sp>
    </p:spTree>
    <p:extLst>
      <p:ext uri="{BB962C8B-B14F-4D97-AF65-F5344CB8AC3E}">
        <p14:creationId xmlns:p14="http://schemas.microsoft.com/office/powerpoint/2010/main" val="108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FinCalc</a:t>
            </a:r>
            <a:r>
              <a:rPr lang="en-US" dirty="0" smtClean="0"/>
              <a:t>: Functionality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622758" y="1732547"/>
            <a:ext cx="1884948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Functionality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001252" y="2566735"/>
            <a:ext cx="1884948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 Tracking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5554578" y="2566735"/>
            <a:ext cx="1884948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Calculators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9861883" y="2566737"/>
            <a:ext cx="1884948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&amp; Static data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132347" y="3400928"/>
            <a:ext cx="1919030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2165683" y="3400924"/>
            <a:ext cx="2287999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567988" y="3400926"/>
            <a:ext cx="2288001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6970294" y="3400925"/>
            <a:ext cx="1858877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Loan/Deposit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943475" y="3400923"/>
            <a:ext cx="1451810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FX Rates</a:t>
            </a:r>
            <a:endParaRPr lang="ru-RU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2943726" y="2277978"/>
            <a:ext cx="3621506" cy="288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6497052" y="2277978"/>
            <a:ext cx="68180" cy="288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6565232" y="2277978"/>
            <a:ext cx="4239125" cy="288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8" idx="0"/>
          </p:cNvCxnSpPr>
          <p:nvPr/>
        </p:nvCxnSpPr>
        <p:spPr>
          <a:xfrm flipH="1">
            <a:off x="1091862" y="3112166"/>
            <a:ext cx="1851864" cy="288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2943726" y="3112166"/>
            <a:ext cx="365957" cy="288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 flipH="1">
            <a:off x="5711989" y="3112166"/>
            <a:ext cx="785063" cy="288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2" idx="0"/>
          </p:cNvCxnSpPr>
          <p:nvPr/>
        </p:nvCxnSpPr>
        <p:spPr>
          <a:xfrm flipH="1">
            <a:off x="9669380" y="3112168"/>
            <a:ext cx="1134977" cy="288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1" idx="0"/>
          </p:cNvCxnSpPr>
          <p:nvPr/>
        </p:nvCxnSpPr>
        <p:spPr>
          <a:xfrm>
            <a:off x="6497052" y="3112166"/>
            <a:ext cx="1402681" cy="288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32347" y="4058653"/>
            <a:ext cx="1919030" cy="2478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Introduce expense/income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Manage categories hierarchy</a:t>
            </a:r>
            <a:endParaRPr lang="ru-RU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2165684" y="4058653"/>
            <a:ext cx="2269956" cy="2478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Reporting aggregated income/expense by categories and time lapse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Providing ability to drill 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Diagrams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Custom queries</a:t>
            </a:r>
            <a:endParaRPr lang="ru-RU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4567989" y="4058653"/>
            <a:ext cx="2269956" cy="2478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Ability to calculate salary-related costs (vacation day cost for particular month, overtimes, compensations, correlation with some external condition)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Different types – annual, monthly, daily, gross/net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Salary increases breakdowns (e.g. 5% step)</a:t>
            </a:r>
            <a:endParaRPr lang="ru-RU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6970294" y="4058652"/>
            <a:ext cx="1840832" cy="24785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Deposit yield for fixed interest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Ability to add/withdraw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Loan payments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Additional payment revaluation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Holiday calendars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Different day-count conventions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Credit card state</a:t>
            </a:r>
            <a:endParaRPr lang="ru-RU" sz="1000" dirty="0"/>
          </a:p>
        </p:txBody>
      </p:sp>
      <p:sp>
        <p:nvSpPr>
          <p:cNvPr id="25" name="Rectangle 24"/>
          <p:cNvSpPr/>
          <p:nvPr/>
        </p:nvSpPr>
        <p:spPr>
          <a:xfrm>
            <a:off x="10509589" y="3400923"/>
            <a:ext cx="1469854" cy="54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Calendars</a:t>
            </a:r>
            <a:endParaRPr lang="ru-RU" dirty="0"/>
          </a:p>
        </p:txBody>
      </p:sp>
      <p:cxnSp>
        <p:nvCxnSpPr>
          <p:cNvPr id="26" name="Straight Arrow Connector 25"/>
          <p:cNvCxnSpPr>
            <a:stCxn id="7" idx="2"/>
            <a:endCxn id="25" idx="0"/>
          </p:cNvCxnSpPr>
          <p:nvPr/>
        </p:nvCxnSpPr>
        <p:spPr>
          <a:xfrm>
            <a:off x="10804357" y="3112168"/>
            <a:ext cx="440159" cy="288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943475" y="4058653"/>
            <a:ext cx="1451809" cy="2478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Intraday &amp; EOD spot FX Rates for major currencies</a:t>
            </a:r>
            <a:endParaRPr lang="ru-RU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10509589" y="4058653"/>
            <a:ext cx="1469853" cy="24785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Static information about holidays in particular country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905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FinCalc</a:t>
            </a:r>
            <a:r>
              <a:rPr lang="en-US" dirty="0" smtClean="0"/>
              <a:t>: Current Architecture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3978441" y="3269394"/>
            <a:ext cx="1981200" cy="123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Thick UI</a:t>
            </a:r>
            <a:endParaRPr lang="ru-RU" dirty="0"/>
          </a:p>
        </p:txBody>
      </p:sp>
      <p:sp>
        <p:nvSpPr>
          <p:cNvPr id="29" name="Can 28"/>
          <p:cNvSpPr/>
          <p:nvPr/>
        </p:nvSpPr>
        <p:spPr>
          <a:xfrm>
            <a:off x="6360694" y="2703910"/>
            <a:ext cx="1491916" cy="23662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Database</a:t>
            </a:r>
            <a:endParaRPr lang="ru-RU" dirty="0"/>
          </a:p>
        </p:txBody>
      </p:sp>
      <p:sp>
        <p:nvSpPr>
          <p:cNvPr id="32" name="Left-Right Arrow 31"/>
          <p:cNvSpPr/>
          <p:nvPr/>
        </p:nvSpPr>
        <p:spPr>
          <a:xfrm>
            <a:off x="5983704" y="3817394"/>
            <a:ext cx="352926" cy="160421"/>
          </a:xfrm>
          <a:prstGeom prst="leftRightArrow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Cloud 46"/>
          <p:cNvSpPr/>
          <p:nvPr/>
        </p:nvSpPr>
        <p:spPr>
          <a:xfrm>
            <a:off x="204537" y="1855935"/>
            <a:ext cx="2987842" cy="2031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ru-RU" dirty="0"/>
          </a:p>
        </p:txBody>
      </p:sp>
      <p:sp>
        <p:nvSpPr>
          <p:cNvPr id="48" name="Bent Arrow 47"/>
          <p:cNvSpPr/>
          <p:nvPr/>
        </p:nvSpPr>
        <p:spPr>
          <a:xfrm rot="5400000">
            <a:off x="3836680" y="1882334"/>
            <a:ext cx="725715" cy="2014317"/>
          </a:xfrm>
          <a:prstGeom prst="bentArrow">
            <a:avLst>
              <a:gd name="adj1" fmla="val 13947"/>
              <a:gd name="adj2" fmla="val 17816"/>
              <a:gd name="adj3" fmla="val 29421"/>
              <a:gd name="adj4" fmla="val 4153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92379" y="2184565"/>
            <a:ext cx="18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&amp; Live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3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269832" y="1571185"/>
            <a:ext cx="1995234" cy="5286815"/>
          </a:xfrm>
          <a:prstGeom prst="rect">
            <a:avLst/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FinCalc</a:t>
            </a:r>
            <a:r>
              <a:rPr lang="en-US" dirty="0" smtClean="0"/>
              <a:t>: Target Architecture</a:t>
            </a:r>
            <a:endParaRPr lang="ru-RU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3084" y="1571812"/>
            <a:ext cx="4547936" cy="2743201"/>
            <a:chOff x="1375610" y="1532020"/>
            <a:chExt cx="4547936" cy="2743201"/>
          </a:xfrm>
        </p:grpSpPr>
        <p:sp>
          <p:nvSpPr>
            <p:cNvPr id="31" name="Rectangle 30"/>
            <p:cNvSpPr/>
            <p:nvPr/>
          </p:nvSpPr>
          <p:spPr>
            <a:xfrm>
              <a:off x="1375610" y="1532020"/>
              <a:ext cx="4547936" cy="27432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68378" y="2234992"/>
              <a:ext cx="1981200" cy="1235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Thick UI</a:t>
              </a:r>
              <a:endParaRPr lang="ru-RU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4050631" y="1669508"/>
              <a:ext cx="1491916" cy="236621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Database</a:t>
              </a:r>
              <a:endParaRPr lang="ru-RU" dirty="0"/>
            </a:p>
          </p:txBody>
        </p:sp>
        <p:sp>
          <p:nvSpPr>
            <p:cNvPr id="32" name="Left-Right Arrow 31"/>
            <p:cNvSpPr/>
            <p:nvPr/>
          </p:nvSpPr>
          <p:spPr>
            <a:xfrm>
              <a:off x="3673641" y="2782992"/>
              <a:ext cx="352926" cy="160421"/>
            </a:xfrm>
            <a:prstGeom prst="leftRightArrow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Can 32"/>
          <p:cNvSpPr/>
          <p:nvPr/>
        </p:nvSpPr>
        <p:spPr>
          <a:xfrm>
            <a:off x="5540540" y="4378147"/>
            <a:ext cx="1491916" cy="23662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Database</a:t>
            </a:r>
            <a:endParaRPr lang="ru-RU" dirty="0"/>
          </a:p>
        </p:txBody>
      </p:sp>
      <p:grpSp>
        <p:nvGrpSpPr>
          <p:cNvPr id="35" name="Group 34"/>
          <p:cNvGrpSpPr/>
          <p:nvPr/>
        </p:nvGrpSpPr>
        <p:grpSpPr>
          <a:xfrm>
            <a:off x="7535777" y="1571185"/>
            <a:ext cx="4547936" cy="2743201"/>
            <a:chOff x="1668378" y="1571812"/>
            <a:chExt cx="4547936" cy="2743201"/>
          </a:xfrm>
        </p:grpSpPr>
        <p:sp>
          <p:nvSpPr>
            <p:cNvPr id="36" name="Rectangle 35"/>
            <p:cNvSpPr/>
            <p:nvPr/>
          </p:nvSpPr>
          <p:spPr>
            <a:xfrm>
              <a:off x="1668378" y="1571812"/>
              <a:ext cx="4547936" cy="274320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33073" y="2256799"/>
              <a:ext cx="1981200" cy="12352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Thick UI</a:t>
              </a:r>
              <a:endParaRPr lang="ru-RU" dirty="0"/>
            </a:p>
          </p:txBody>
        </p:sp>
        <p:sp>
          <p:nvSpPr>
            <p:cNvPr id="38" name="Can 37"/>
            <p:cNvSpPr/>
            <p:nvPr/>
          </p:nvSpPr>
          <p:spPr>
            <a:xfrm>
              <a:off x="4315326" y="1691315"/>
              <a:ext cx="1491916" cy="236621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Local Database</a:t>
              </a:r>
              <a:endParaRPr lang="ru-RU" dirty="0"/>
            </a:p>
          </p:txBody>
        </p:sp>
        <p:sp>
          <p:nvSpPr>
            <p:cNvPr id="39" name="Left-Right Arrow 38"/>
            <p:cNvSpPr/>
            <p:nvPr/>
          </p:nvSpPr>
          <p:spPr>
            <a:xfrm>
              <a:off x="3938336" y="2804799"/>
              <a:ext cx="352926" cy="160421"/>
            </a:xfrm>
            <a:prstGeom prst="leftRightArrow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4981074" y="2914555"/>
            <a:ext cx="465220" cy="133445"/>
          </a:xfrm>
          <a:prstGeom prst="leftRightArrow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Left-Right Arrow 41"/>
          <p:cNvSpPr/>
          <p:nvPr/>
        </p:nvSpPr>
        <p:spPr>
          <a:xfrm>
            <a:off x="7032456" y="2914555"/>
            <a:ext cx="465220" cy="133445"/>
          </a:xfrm>
          <a:prstGeom prst="leftRightArrow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/>
          <p:cNvSpPr/>
          <p:nvPr/>
        </p:nvSpPr>
        <p:spPr>
          <a:xfrm>
            <a:off x="5458326" y="2566721"/>
            <a:ext cx="1562098" cy="871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44" name="Up-Down Arrow 43"/>
          <p:cNvSpPr/>
          <p:nvPr/>
        </p:nvSpPr>
        <p:spPr>
          <a:xfrm>
            <a:off x="6168189" y="3510026"/>
            <a:ext cx="256674" cy="804360"/>
          </a:xfrm>
          <a:prstGeom prst="up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Functional Tasks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settings (key-value pairs)</a:t>
            </a:r>
          </a:p>
          <a:p>
            <a:r>
              <a:rPr lang="en-US" dirty="0" smtClean="0"/>
              <a:t>Database versioning</a:t>
            </a:r>
          </a:p>
          <a:p>
            <a:r>
              <a:rPr lang="en-US" dirty="0" smtClean="0"/>
              <a:t>Auto-complete based on e.g. categories list</a:t>
            </a:r>
          </a:p>
          <a:p>
            <a:r>
              <a:rPr lang="en-US" dirty="0" smtClean="0"/>
              <a:t>Auto complete based on statistical probability (MRU first)</a:t>
            </a:r>
          </a:p>
          <a:p>
            <a:r>
              <a:rPr lang="en-US" dirty="0" smtClean="0"/>
              <a:t>User commands (for most-frequent entries)</a:t>
            </a:r>
          </a:p>
          <a:p>
            <a:r>
              <a:rPr lang="en-US" dirty="0" smtClean="0"/>
              <a:t>Order categories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8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ID Concept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GUID-based</a:t>
            </a:r>
          </a:p>
          <a:p>
            <a:r>
              <a:rPr lang="en-US" dirty="0" smtClean="0"/>
              <a:t>Include </a:t>
            </a:r>
          </a:p>
          <a:p>
            <a:pPr lvl="1"/>
            <a:r>
              <a:rPr lang="en-US" dirty="0" smtClean="0"/>
              <a:t>ID of device/database</a:t>
            </a:r>
          </a:p>
          <a:p>
            <a:pPr lvl="1"/>
            <a:r>
              <a:rPr lang="en-US" dirty="0" smtClean="0"/>
              <a:t>Type of entity</a:t>
            </a:r>
          </a:p>
          <a:p>
            <a:pPr lvl="1"/>
            <a:r>
              <a:rPr lang="en-US" dirty="0" smtClean="0"/>
              <a:t>Local ID of entity (device scope)</a:t>
            </a:r>
          </a:p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A hash of its parts</a:t>
            </a:r>
          </a:p>
          <a:p>
            <a:pPr lvl="1"/>
            <a:r>
              <a:rPr lang="en-US" dirty="0" smtClean="0"/>
              <a:t>Look like GUID – 128-bit ID</a:t>
            </a:r>
          </a:p>
          <a:p>
            <a:pPr lvl="1"/>
            <a:r>
              <a:rPr lang="en-US" dirty="0" smtClean="0"/>
              <a:t>Locally mapped into local ID (</a:t>
            </a:r>
            <a:r>
              <a:rPr lang="en-US" dirty="0" err="1" smtClean="0"/>
              <a:t>GlobalID</a:t>
            </a:r>
            <a:r>
              <a:rPr lang="en-US" dirty="0" smtClean="0"/>
              <a:t> -&gt; Integer, unique on current device)</a:t>
            </a:r>
          </a:p>
          <a:p>
            <a:r>
              <a:rPr lang="en-US" dirty="0" smtClean="0"/>
              <a:t>Versioning for mutable entities?</a:t>
            </a:r>
          </a:p>
          <a:p>
            <a:pPr lvl="1"/>
            <a:r>
              <a:rPr lang="en-US" dirty="0" smtClean="0"/>
              <a:t>Example: Cash Balance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/>
              <a:t>merge/rebase – user-driven?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6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layer</a:t>
            </a:r>
          </a:p>
          <a:p>
            <a:pPr lvl="1"/>
            <a:r>
              <a:rPr lang="en-US" b="1" dirty="0" smtClean="0"/>
              <a:t>SQLite</a:t>
            </a:r>
          </a:p>
          <a:p>
            <a:pPr lvl="1"/>
            <a:r>
              <a:rPr lang="en-US" dirty="0" smtClean="0"/>
              <a:t>MySQL?</a:t>
            </a:r>
          </a:p>
          <a:p>
            <a:pPr lvl="1"/>
            <a:r>
              <a:rPr lang="en-US" dirty="0" smtClean="0"/>
              <a:t>NHibernate?</a:t>
            </a:r>
          </a:p>
          <a:p>
            <a:r>
              <a:rPr lang="en-US" b="1" dirty="0" smtClean="0"/>
              <a:t>Presentation &amp; business logic layer</a:t>
            </a:r>
          </a:p>
          <a:p>
            <a:pPr lvl="1"/>
            <a:r>
              <a:rPr lang="en-US" b="1" dirty="0" smtClean="0"/>
              <a:t>WPF</a:t>
            </a:r>
          </a:p>
          <a:p>
            <a:pPr lvl="1"/>
            <a:r>
              <a:rPr lang="en-US" b="1" dirty="0" smtClean="0"/>
              <a:t>C#, .NET</a:t>
            </a:r>
          </a:p>
          <a:p>
            <a:r>
              <a:rPr lang="en-US" dirty="0" smtClean="0"/>
              <a:t>Core layer</a:t>
            </a:r>
          </a:p>
          <a:p>
            <a:pPr lvl="1"/>
            <a:r>
              <a:rPr lang="en-US" b="1" dirty="0" smtClean="0"/>
              <a:t>C++ 98, 2003</a:t>
            </a:r>
            <a:r>
              <a:rPr lang="en-US" dirty="0" smtClean="0"/>
              <a:t>, 2011</a:t>
            </a:r>
          </a:p>
          <a:p>
            <a:pPr lvl="1"/>
            <a:r>
              <a:rPr lang="en-US" b="1" dirty="0" smtClean="0"/>
              <a:t>Boost</a:t>
            </a:r>
          </a:p>
          <a:p>
            <a:r>
              <a:rPr lang="en-US" dirty="0" smtClean="0"/>
              <a:t>Mobile?</a:t>
            </a:r>
          </a:p>
          <a:p>
            <a:pPr lvl="1"/>
            <a:r>
              <a:rPr lang="en-US" dirty="0" smtClean="0"/>
              <a:t>Android?</a:t>
            </a:r>
          </a:p>
          <a:p>
            <a:r>
              <a:rPr lang="en-US" dirty="0" smtClean="0"/>
              <a:t>Web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&amp; Tools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Visual Studio 2015</a:t>
            </a:r>
          </a:p>
          <a:p>
            <a:pPr lvl="1"/>
            <a:r>
              <a:rPr lang="en-US" dirty="0" smtClean="0"/>
              <a:t>TDD?</a:t>
            </a:r>
          </a:p>
          <a:p>
            <a:r>
              <a:rPr lang="en-US" dirty="0" err="1" smtClean="0"/>
              <a:t>UnitTests</a:t>
            </a:r>
            <a:endParaRPr lang="en-US" dirty="0" smtClean="0"/>
          </a:p>
          <a:p>
            <a:pPr lvl="1"/>
            <a:r>
              <a:rPr lang="en-US" dirty="0" err="1" smtClean="0"/>
              <a:t>MSTest</a:t>
            </a:r>
            <a:endParaRPr lang="en-US" dirty="0" smtClean="0"/>
          </a:p>
          <a:p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Jenkins</a:t>
            </a:r>
          </a:p>
          <a:p>
            <a:r>
              <a:rPr lang="en-US" dirty="0" smtClean="0"/>
              <a:t>Source Control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19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24896</TotalTime>
  <Words>410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FinCalc</vt:lpstr>
      <vt:lpstr>Goals</vt:lpstr>
      <vt:lpstr>FinCalc: Functionality</vt:lpstr>
      <vt:lpstr>FinCalc: Current Architecture</vt:lpstr>
      <vt:lpstr>FinCalc: Target Architecture</vt:lpstr>
      <vt:lpstr>Outstanding Functional Tasks</vt:lpstr>
      <vt:lpstr>Global ID Concept</vt:lpstr>
      <vt:lpstr>Technology Stack</vt:lpstr>
      <vt:lpstr>Processes &amp; Tools</vt:lpstr>
      <vt:lpstr>Data manipulation pattern: current approach</vt:lpstr>
      <vt:lpstr>Entities Relations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Ramiz Zeynalov</dc:creator>
  <cp:lastModifiedBy>Ramiz Zeynalov</cp:lastModifiedBy>
  <cp:revision>23</cp:revision>
  <dcterms:created xsi:type="dcterms:W3CDTF">2015-12-26T16:05:31Z</dcterms:created>
  <dcterms:modified xsi:type="dcterms:W3CDTF">2016-01-21T21:27:21Z</dcterms:modified>
</cp:coreProperties>
</file>