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93FA7-2A6C-A1E4-0029-8489C4DC0E19}" v="256" dt="2025-05-03T05:04:39.644"/>
    <p1510:client id="{ABC45847-3D98-8ACA-0FB8-A1778BB50942}" v="102" dt="2025-05-03T05:38:08.683"/>
    <p1510:client id="{E9F3641B-161D-2801-3201-8CDE10BFF999}" v="105" dt="2025-05-03T06:32:13.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70294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5/2/2025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019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5/2/2025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07056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1077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5/2/2025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3759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9072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5/2/2025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7231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800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5/2/2025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802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5/2/2025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8599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5/2/2025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61234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5/2/2025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81642418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797DE5A-DA89-0A80-C73D-8DCE1A3E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0045" y="646419"/>
            <a:ext cx="3509383" cy="2781752"/>
          </a:xfrm>
        </p:spPr>
        <p:txBody>
          <a:bodyPr>
            <a:normAutofit/>
          </a:bodyPr>
          <a:lstStyle/>
          <a:p>
            <a:r>
              <a:rPr lang="en-US">
                <a:latin typeface="Aptos Display"/>
                <a:ea typeface="+mj-lt"/>
                <a:cs typeface="+mj-lt"/>
              </a:rPr>
              <a:t>HEOR Case Study Presentation</a:t>
            </a:r>
            <a:endParaRPr lang="en-US">
              <a:latin typeface="Aptos Display"/>
            </a:endParaRPr>
          </a:p>
        </p:txBody>
      </p:sp>
      <p:sp>
        <p:nvSpPr>
          <p:cNvPr id="3" name="Subtitle 2"/>
          <p:cNvSpPr>
            <a:spLocks noGrp="1"/>
          </p:cNvSpPr>
          <p:nvPr>
            <p:ph type="subTitle" idx="1"/>
          </p:nvPr>
        </p:nvSpPr>
        <p:spPr>
          <a:xfrm>
            <a:off x="876874" y="3790797"/>
            <a:ext cx="3509383" cy="1394913"/>
          </a:xfrm>
        </p:spPr>
        <p:txBody>
          <a:bodyPr vert="horz" lIns="91440" tIns="45720" rIns="91440" bIns="45720" rtlCol="0">
            <a:normAutofit/>
          </a:bodyPr>
          <a:lstStyle/>
          <a:p>
            <a:pPr algn="l"/>
            <a:r>
              <a:rPr lang="en-US">
                <a:latin typeface="Aptos Display"/>
                <a:ea typeface="+mn-lt"/>
                <a:cs typeface="+mn-lt"/>
              </a:rPr>
              <a:t>Mortality Risk in Epilepsy Patients With Sleep Apnea</a:t>
            </a:r>
          </a:p>
          <a:p>
            <a:pPr algn="l"/>
            <a:r>
              <a:rPr lang="en-US">
                <a:latin typeface="Aptos Display"/>
                <a:ea typeface="+mn-lt"/>
                <a:cs typeface="+mn-lt"/>
              </a:rPr>
              <a:t>Presentation by: Winnie Taiwo</a:t>
            </a:r>
            <a:endParaRPr lang="en-US">
              <a:latin typeface="Aptos Display"/>
            </a:endParaRPr>
          </a:p>
        </p:txBody>
      </p:sp>
      <p:pic>
        <p:nvPicPr>
          <p:cNvPr id="4" name="Picture 3">
            <a:extLst>
              <a:ext uri="{FF2B5EF4-FFF2-40B4-BE49-F238E27FC236}">
                <a16:creationId xmlns:a16="http://schemas.microsoft.com/office/drawing/2014/main" id="{7BD4B349-EB4B-7150-4D74-FEF11F221F9C}"/>
              </a:ext>
            </a:extLst>
          </p:cNvPr>
          <p:cNvPicPr>
            <a:picLocks noChangeAspect="1"/>
          </p:cNvPicPr>
          <p:nvPr/>
        </p:nvPicPr>
        <p:blipFill>
          <a:blip r:embed="rId2"/>
          <a:srcRect l="14144" r="14143" b="-2"/>
          <a:stretch/>
        </p:blipFill>
        <p:spPr>
          <a:xfrm>
            <a:off x="4824248" y="1"/>
            <a:ext cx="7367752" cy="6858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C8C6078-B9FC-62D3-82A6-AED0C1C0C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23CF07-AAA9-DC0B-9E00-84313AE4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D5713-B98C-253A-0E56-8891739B46E3}"/>
              </a:ext>
            </a:extLst>
          </p:cNvPr>
          <p:cNvSpPr>
            <a:spLocks noGrp="1"/>
          </p:cNvSpPr>
          <p:nvPr>
            <p:ph type="title"/>
          </p:nvPr>
        </p:nvSpPr>
        <p:spPr>
          <a:xfrm>
            <a:off x="1734766" y="153083"/>
            <a:ext cx="8278891" cy="703935"/>
          </a:xfrm>
        </p:spPr>
        <p:txBody>
          <a:bodyPr anchor="b">
            <a:normAutofit/>
          </a:bodyPr>
          <a:lstStyle/>
          <a:p>
            <a:pPr algn="ctr"/>
            <a:r>
              <a:rPr lang="en-US" dirty="0">
                <a:latin typeface="Aptos Display"/>
                <a:ea typeface="+mj-lt"/>
                <a:cs typeface="+mj-lt"/>
              </a:rPr>
              <a:t>Limitations of the Analysis</a:t>
            </a:r>
            <a:endParaRPr lang="en-US">
              <a:latin typeface="Aptos Display"/>
            </a:endParaRPr>
          </a:p>
        </p:txBody>
      </p:sp>
      <p:sp>
        <p:nvSpPr>
          <p:cNvPr id="3" name="Content Placeholder 2">
            <a:extLst>
              <a:ext uri="{FF2B5EF4-FFF2-40B4-BE49-F238E27FC236}">
                <a16:creationId xmlns:a16="http://schemas.microsoft.com/office/drawing/2014/main" id="{88FEE541-B298-863E-DF7B-CC627C6FDB68}"/>
              </a:ext>
            </a:extLst>
          </p:cNvPr>
          <p:cNvSpPr>
            <a:spLocks noGrp="1"/>
          </p:cNvSpPr>
          <p:nvPr>
            <p:ph idx="1"/>
          </p:nvPr>
        </p:nvSpPr>
        <p:spPr>
          <a:xfrm>
            <a:off x="1733475" y="1367720"/>
            <a:ext cx="8278892" cy="3164569"/>
          </a:xfrm>
        </p:spPr>
        <p:txBody>
          <a:bodyPr vert="horz" lIns="91440" tIns="45720" rIns="91440" bIns="45720" rtlCol="0" anchor="t">
            <a:normAutofit/>
          </a:bodyPr>
          <a:lstStyle/>
          <a:p>
            <a:pPr marL="0" indent="0">
              <a:lnSpc>
                <a:spcPct val="110000"/>
              </a:lnSpc>
              <a:buNone/>
            </a:pPr>
            <a:r>
              <a:rPr lang="en-US" sz="1800" dirty="0">
                <a:latin typeface="Aptos"/>
                <a:ea typeface="+mn-lt"/>
                <a:cs typeface="+mn-lt"/>
              </a:rPr>
              <a:t>This analysis is based on observational claims data, which limits my ability to draw causal inferences due to potential unmeasured confounding and coding inaccuracies (e.g., underreporting or misclassification of sleep apnea diagnoses). The mortality data are annualized, restricting time-to-event precision, and treatment details or epilepsy subtypes were not available, which may influence mortality outcomes. Furthermore, the predictive model I developed was internally validated only; external validation on independent datasets is needed to confirm its generalizability. Finally, while the Cox model assumes proportional hazards over time, violations of this assumption could affect the reliability of the hazard estimates.</a:t>
            </a:r>
            <a:endParaRPr lang="en-US" sz="1800" dirty="0">
              <a:latin typeface="Aptos"/>
            </a:endParaRPr>
          </a:p>
        </p:txBody>
      </p:sp>
    </p:spTree>
    <p:extLst>
      <p:ext uri="{BB962C8B-B14F-4D97-AF65-F5344CB8AC3E}">
        <p14:creationId xmlns:p14="http://schemas.microsoft.com/office/powerpoint/2010/main" val="2872076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2" name="Rectangle 311">
            <a:extLst>
              <a:ext uri="{FF2B5EF4-FFF2-40B4-BE49-F238E27FC236}">
                <a16:creationId xmlns:a16="http://schemas.microsoft.com/office/drawing/2014/main" id="{1A466FCC-26A6-AD0C-513D-472AAABE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D2BC9-DD88-246B-2147-45BD05238E4A}"/>
              </a:ext>
            </a:extLst>
          </p:cNvPr>
          <p:cNvSpPr>
            <a:spLocks noGrp="1"/>
          </p:cNvSpPr>
          <p:nvPr>
            <p:ph type="title"/>
          </p:nvPr>
        </p:nvSpPr>
        <p:spPr>
          <a:xfrm>
            <a:off x="3889251" y="164157"/>
            <a:ext cx="4211897" cy="806416"/>
          </a:xfrm>
        </p:spPr>
        <p:txBody>
          <a:bodyPr>
            <a:normAutofit/>
          </a:bodyPr>
          <a:lstStyle/>
          <a:p>
            <a:pPr algn="ctr"/>
            <a:r>
              <a:rPr lang="en-US" sz="3200">
                <a:latin typeface="Aptos Display"/>
              </a:rPr>
              <a:t>Objectives</a:t>
            </a:r>
            <a:endParaRPr lang="en-US" sz="3200"/>
          </a:p>
        </p:txBody>
      </p:sp>
      <p:sp>
        <p:nvSpPr>
          <p:cNvPr id="17" name="Content Placeholder 16">
            <a:extLst>
              <a:ext uri="{FF2B5EF4-FFF2-40B4-BE49-F238E27FC236}">
                <a16:creationId xmlns:a16="http://schemas.microsoft.com/office/drawing/2014/main" id="{C8A2B77E-9DE2-F495-58E8-78871F42C91E}"/>
              </a:ext>
            </a:extLst>
          </p:cNvPr>
          <p:cNvSpPr>
            <a:spLocks noGrp="1"/>
          </p:cNvSpPr>
          <p:nvPr>
            <p:ph idx="1"/>
          </p:nvPr>
        </p:nvSpPr>
        <p:spPr>
          <a:xfrm>
            <a:off x="667076" y="1236561"/>
            <a:ext cx="10653579" cy="4593828"/>
          </a:xfrm>
        </p:spPr>
        <p:txBody>
          <a:bodyPr vert="horz" lIns="91440" tIns="45720" rIns="91440" bIns="45720" rtlCol="0" anchor="t">
            <a:normAutofit/>
          </a:bodyPr>
          <a:lstStyle/>
          <a:p>
            <a:r>
              <a:rPr lang="en-US" dirty="0">
                <a:ea typeface="+mn-lt"/>
                <a:cs typeface="+mn-lt"/>
              </a:rPr>
              <a:t>Assess mortality rates and standardized mortality ratios (SMRs) across sleep apnea groups </a:t>
            </a:r>
            <a:endParaRPr lang="en-US" dirty="0"/>
          </a:p>
          <a:p>
            <a:r>
              <a:rPr lang="en-US">
                <a:ea typeface="+mn-lt"/>
                <a:cs typeface="+mn-lt"/>
              </a:rPr>
              <a:t>Compare key patient characteristics between survivors and non-survivors </a:t>
            </a:r>
            <a:endParaRPr lang="en-US"/>
          </a:p>
          <a:p>
            <a:r>
              <a:rPr lang="en-US">
                <a:ea typeface="+mn-lt"/>
                <a:cs typeface="+mn-lt"/>
              </a:rPr>
              <a:t>Evaluate survival curves and hazard ratios (Cox model) </a:t>
            </a:r>
            <a:endParaRPr lang="en-US"/>
          </a:p>
          <a:p>
            <a:r>
              <a:rPr lang="en-US">
                <a:ea typeface="+mn-lt"/>
                <a:cs typeface="+mn-lt"/>
              </a:rPr>
              <a:t>Build a predictive model to estimate mortality risk </a:t>
            </a:r>
            <a:endParaRPr lang="en-US"/>
          </a:p>
          <a:p>
            <a:r>
              <a:rPr lang="en-US">
                <a:ea typeface="+mn-lt"/>
                <a:cs typeface="+mn-lt"/>
              </a:rPr>
              <a:t>Interpretation and Future Research Implications </a:t>
            </a:r>
            <a:endParaRPr lang="en-US"/>
          </a:p>
          <a:p>
            <a:r>
              <a:rPr lang="en-US" dirty="0">
                <a:ea typeface="+mn-lt"/>
                <a:cs typeface="+mn-lt"/>
              </a:rPr>
              <a:t>Limitations of the Analysis</a:t>
            </a:r>
            <a:endParaRPr lang="en-US" dirty="0"/>
          </a:p>
          <a:p>
            <a:endParaRPr lang="en-US" dirty="0"/>
          </a:p>
        </p:txBody>
      </p:sp>
    </p:spTree>
    <p:extLst>
      <p:ext uri="{BB962C8B-B14F-4D97-AF65-F5344CB8AC3E}">
        <p14:creationId xmlns:p14="http://schemas.microsoft.com/office/powerpoint/2010/main" val="415515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ACF6-EC15-244C-8BDC-64FA6BBA8E87}"/>
              </a:ext>
            </a:extLst>
          </p:cNvPr>
          <p:cNvSpPr>
            <a:spLocks noGrp="1"/>
          </p:cNvSpPr>
          <p:nvPr>
            <p:ph type="title"/>
          </p:nvPr>
        </p:nvSpPr>
        <p:spPr>
          <a:xfrm>
            <a:off x="233678" y="208159"/>
            <a:ext cx="10872216" cy="1133856"/>
          </a:xfrm>
        </p:spPr>
        <p:txBody>
          <a:bodyPr anchor="t">
            <a:normAutofit/>
          </a:bodyPr>
          <a:lstStyle/>
          <a:p>
            <a:pPr algn="ctr"/>
            <a:r>
              <a:rPr lang="en-US" dirty="0">
                <a:latin typeface="Aptos Display"/>
                <a:ea typeface="+mj-lt"/>
                <a:cs typeface="+mj-lt"/>
              </a:rPr>
              <a:t>Data Summary</a:t>
            </a:r>
            <a:endParaRPr lang="en-US">
              <a:latin typeface="Aptos Display"/>
            </a:endParaRPr>
          </a:p>
        </p:txBody>
      </p:sp>
      <p:sp>
        <p:nvSpPr>
          <p:cNvPr id="35" name="Content Placeholder 34">
            <a:extLst>
              <a:ext uri="{FF2B5EF4-FFF2-40B4-BE49-F238E27FC236}">
                <a16:creationId xmlns:a16="http://schemas.microsoft.com/office/drawing/2014/main" id="{BC7B226B-F25A-862E-45D2-D1B0BA7B6FFF}"/>
              </a:ext>
            </a:extLst>
          </p:cNvPr>
          <p:cNvSpPr>
            <a:spLocks noGrp="1"/>
          </p:cNvSpPr>
          <p:nvPr>
            <p:ph idx="1"/>
          </p:nvPr>
        </p:nvSpPr>
        <p:spPr>
          <a:xfrm>
            <a:off x="697314" y="1427665"/>
            <a:ext cx="9948024" cy="3572184"/>
          </a:xfrm>
        </p:spPr>
        <p:txBody>
          <a:bodyPr vert="horz" lIns="91440" tIns="45720" rIns="91440" bIns="45720" rtlCol="0" anchor="t">
            <a:normAutofit/>
          </a:bodyPr>
          <a:lstStyle/>
          <a:p>
            <a:r>
              <a:rPr lang="en-US" dirty="0">
                <a:ea typeface="+mn-lt"/>
                <a:cs typeface="+mn-lt"/>
              </a:rPr>
              <a:t>Dataset: ~2.5 million patients </a:t>
            </a:r>
            <a:endParaRPr lang="en-US" dirty="0"/>
          </a:p>
          <a:p>
            <a:r>
              <a:rPr lang="en-US" dirty="0">
                <a:ea typeface="+mn-lt"/>
                <a:cs typeface="+mn-lt"/>
              </a:rPr>
              <a:t>Sleep Apnea Categories: SA (sleep apnea), NSA (no sleep apnea) </a:t>
            </a:r>
            <a:endParaRPr lang="en-US" dirty="0"/>
          </a:p>
          <a:p>
            <a:r>
              <a:rPr lang="en-US" dirty="0">
                <a:ea typeface="+mn-lt"/>
                <a:cs typeface="+mn-lt"/>
              </a:rPr>
              <a:t>Outcome: Mortality (death event) </a:t>
            </a:r>
            <a:endParaRPr lang="en-US" dirty="0"/>
          </a:p>
          <a:p>
            <a:r>
              <a:rPr lang="en-US" dirty="0">
                <a:ea typeface="+mn-lt"/>
                <a:cs typeface="+mn-lt"/>
              </a:rPr>
              <a:t>Key Covariates: Age, gender, Charlson Comorbidity Index (CCI), hospitalization history, comorbidities, race/ethnicity</a:t>
            </a:r>
            <a:endParaRPr lang="en-US" dirty="0"/>
          </a:p>
          <a:p>
            <a:endParaRPr lang="en-US" dirty="0"/>
          </a:p>
        </p:txBody>
      </p:sp>
    </p:spTree>
    <p:extLst>
      <p:ext uri="{BB962C8B-B14F-4D97-AF65-F5344CB8AC3E}">
        <p14:creationId xmlns:p14="http://schemas.microsoft.com/office/powerpoint/2010/main" val="1470440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49511223-F73D-772B-6D44-F64267F3B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3" name="Rectangle 92">
            <a:extLst>
              <a:ext uri="{FF2B5EF4-FFF2-40B4-BE49-F238E27FC236}">
                <a16:creationId xmlns:a16="http://schemas.microsoft.com/office/drawing/2014/main" id="{0008A3A5-CFEE-6C46-1790-319CDA5C6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68A3B-CA1B-1933-9A2B-3776AE5767C0}"/>
              </a:ext>
            </a:extLst>
          </p:cNvPr>
          <p:cNvSpPr>
            <a:spLocks noGrp="1"/>
          </p:cNvSpPr>
          <p:nvPr>
            <p:ph type="title"/>
          </p:nvPr>
        </p:nvSpPr>
        <p:spPr>
          <a:xfrm>
            <a:off x="594208" y="199790"/>
            <a:ext cx="2786388" cy="2032001"/>
          </a:xfrm>
        </p:spPr>
        <p:txBody>
          <a:bodyPr anchor="t">
            <a:normAutofit/>
          </a:bodyPr>
          <a:lstStyle/>
          <a:p>
            <a:pPr algn="ctr"/>
            <a:r>
              <a:rPr lang="en-US" dirty="0">
                <a:latin typeface="Aptos Display"/>
              </a:rPr>
              <a:t>Mortality Rates and SMRs</a:t>
            </a:r>
            <a:endParaRPr lang="en-US" dirty="0"/>
          </a:p>
        </p:txBody>
      </p:sp>
      <p:sp>
        <p:nvSpPr>
          <p:cNvPr id="86" name="Content Placeholder 85">
            <a:extLst>
              <a:ext uri="{FF2B5EF4-FFF2-40B4-BE49-F238E27FC236}">
                <a16:creationId xmlns:a16="http://schemas.microsoft.com/office/drawing/2014/main" id="{2AD28DFA-80BA-55B7-0690-C52533A9DA09}"/>
              </a:ext>
            </a:extLst>
          </p:cNvPr>
          <p:cNvSpPr>
            <a:spLocks noGrp="1"/>
          </p:cNvSpPr>
          <p:nvPr>
            <p:ph idx="1"/>
          </p:nvPr>
        </p:nvSpPr>
        <p:spPr>
          <a:xfrm>
            <a:off x="3980408" y="1483360"/>
            <a:ext cx="7013171" cy="4430096"/>
          </a:xfrm>
        </p:spPr>
        <p:txBody>
          <a:bodyPr vert="horz" lIns="91440" tIns="45720" rIns="91440" bIns="45720" rtlCol="0">
            <a:normAutofit/>
          </a:bodyPr>
          <a:lstStyle/>
          <a:p>
            <a:pPr>
              <a:lnSpc>
                <a:spcPct val="110000"/>
              </a:lnSpc>
            </a:pPr>
            <a:r>
              <a:rPr lang="en-US" sz="1900" b="1">
                <a:ea typeface="+mn-lt"/>
                <a:cs typeface="+mn-lt"/>
              </a:rPr>
              <a:t>Overall mortality rate:</a:t>
            </a:r>
            <a:endParaRPr lang="en-US" sz="1900"/>
          </a:p>
          <a:p>
            <a:pPr lvl="1">
              <a:lnSpc>
                <a:spcPct val="110000"/>
              </a:lnSpc>
              <a:buFont typeface="Courier New" panose="020B0604020202020204" pitchFamily="34" charset="0"/>
              <a:buChar char="o"/>
            </a:pPr>
            <a:r>
              <a:rPr lang="en-US" sz="1900">
                <a:ea typeface="+mn-lt"/>
                <a:cs typeface="+mn-lt"/>
              </a:rPr>
              <a:t>SA group: 3.6% (12,287 deaths / 342,686 patients)</a:t>
            </a:r>
            <a:endParaRPr lang="en-US" sz="1900"/>
          </a:p>
          <a:p>
            <a:pPr lvl="1">
              <a:lnSpc>
                <a:spcPct val="110000"/>
              </a:lnSpc>
              <a:buFont typeface="Courier New" panose="020B0604020202020204" pitchFamily="34" charset="0"/>
              <a:buChar char="o"/>
            </a:pPr>
            <a:r>
              <a:rPr lang="en-US" sz="1900">
                <a:ea typeface="+mn-lt"/>
                <a:cs typeface="+mn-lt"/>
              </a:rPr>
              <a:t>NSA group: 2.6% (56,380 deaths / 2,154,322 patients)</a:t>
            </a:r>
            <a:endParaRPr lang="en-US" sz="1900"/>
          </a:p>
          <a:p>
            <a:pPr>
              <a:lnSpc>
                <a:spcPct val="110000"/>
              </a:lnSpc>
            </a:pPr>
            <a:r>
              <a:rPr lang="en-US" sz="1900" b="1">
                <a:ea typeface="+mn-lt"/>
                <a:cs typeface="+mn-lt"/>
              </a:rPr>
              <a:t>Standardized Mortality Ratios (SMR):</a:t>
            </a:r>
            <a:endParaRPr lang="en-US" sz="1900"/>
          </a:p>
          <a:p>
            <a:pPr lvl="1">
              <a:lnSpc>
                <a:spcPct val="110000"/>
              </a:lnSpc>
              <a:buFont typeface="Courier New" panose="020B0604020202020204" pitchFamily="34" charset="0"/>
              <a:buChar char="o"/>
            </a:pPr>
            <a:r>
              <a:rPr lang="en-US" sz="1900">
                <a:ea typeface="+mn-lt"/>
                <a:cs typeface="+mn-lt"/>
              </a:rPr>
              <a:t>SA: 3.29</a:t>
            </a:r>
            <a:endParaRPr lang="en-US" sz="1900"/>
          </a:p>
          <a:p>
            <a:pPr lvl="1">
              <a:lnSpc>
                <a:spcPct val="110000"/>
              </a:lnSpc>
              <a:buFont typeface="Courier New" panose="020B0604020202020204" pitchFamily="34" charset="0"/>
              <a:buChar char="o"/>
            </a:pPr>
            <a:r>
              <a:rPr lang="en-US" sz="1900">
                <a:ea typeface="+mn-lt"/>
                <a:cs typeface="+mn-lt"/>
              </a:rPr>
              <a:t>NSA: 3.26</a:t>
            </a:r>
            <a:endParaRPr lang="en-US" sz="1900"/>
          </a:p>
          <a:p>
            <a:pPr>
              <a:lnSpc>
                <a:spcPct val="110000"/>
              </a:lnSpc>
            </a:pPr>
            <a:r>
              <a:rPr lang="en-US" sz="1900" b="1">
                <a:ea typeface="+mn-lt"/>
                <a:cs typeface="+mn-lt"/>
              </a:rPr>
              <a:t>Age-stratified findings:</a:t>
            </a:r>
            <a:endParaRPr lang="en-US" sz="1900"/>
          </a:p>
          <a:p>
            <a:pPr lvl="1">
              <a:lnSpc>
                <a:spcPct val="110000"/>
              </a:lnSpc>
              <a:buFont typeface="Courier New" panose="020B0604020202020204" pitchFamily="34" charset="0"/>
              <a:buChar char="o"/>
            </a:pPr>
            <a:r>
              <a:rPr lang="en-US" sz="1900">
                <a:ea typeface="+mn-lt"/>
                <a:cs typeface="+mn-lt"/>
              </a:rPr>
              <a:t>Under 18: SA patients have ~71x expected deaths</a:t>
            </a:r>
            <a:endParaRPr lang="en-US" sz="1900"/>
          </a:p>
          <a:p>
            <a:pPr lvl="1">
              <a:lnSpc>
                <a:spcPct val="110000"/>
              </a:lnSpc>
              <a:buFont typeface="Courier New" panose="020B0604020202020204" pitchFamily="34" charset="0"/>
              <a:buChar char="o"/>
            </a:pPr>
            <a:r>
              <a:rPr lang="en-US" sz="1900">
                <a:ea typeface="+mn-lt"/>
                <a:cs typeface="+mn-lt"/>
              </a:rPr>
              <a:t>Ages 18–39: SA patients ~9x expected deaths</a:t>
            </a:r>
            <a:endParaRPr lang="en-US" sz="1900"/>
          </a:p>
          <a:p>
            <a:pPr lvl="1">
              <a:lnSpc>
                <a:spcPct val="110000"/>
              </a:lnSpc>
              <a:buFont typeface="Courier New" panose="020B0604020202020204" pitchFamily="34" charset="0"/>
              <a:buChar char="o"/>
            </a:pPr>
            <a:r>
              <a:rPr lang="en-US" sz="1900">
                <a:ea typeface="+mn-lt"/>
                <a:cs typeface="+mn-lt"/>
              </a:rPr>
              <a:t>Ages 40–64: SA ~4x expected deaths</a:t>
            </a:r>
            <a:endParaRPr lang="en-US" sz="1900"/>
          </a:p>
          <a:p>
            <a:pPr lvl="1">
              <a:lnSpc>
                <a:spcPct val="110000"/>
              </a:lnSpc>
              <a:buFont typeface="Courier New" panose="020B0604020202020204" pitchFamily="34" charset="0"/>
              <a:buChar char="o"/>
            </a:pPr>
            <a:r>
              <a:rPr lang="en-US" sz="1900">
                <a:ea typeface="+mn-lt"/>
                <a:cs typeface="+mn-lt"/>
              </a:rPr>
              <a:t>Ages 65+: SA ~2.4x expected deaths</a:t>
            </a:r>
            <a:endParaRPr lang="en-US" sz="1900"/>
          </a:p>
          <a:p>
            <a:pPr>
              <a:lnSpc>
                <a:spcPct val="110000"/>
              </a:lnSpc>
            </a:pPr>
            <a:endParaRPr lang="en-US" sz="1900"/>
          </a:p>
        </p:txBody>
      </p:sp>
    </p:spTree>
    <p:extLst>
      <p:ext uri="{BB962C8B-B14F-4D97-AF65-F5344CB8AC3E}">
        <p14:creationId xmlns:p14="http://schemas.microsoft.com/office/powerpoint/2010/main" val="41609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47E4A-54E4-9B4A-5CE1-916AFF2411AF}"/>
              </a:ext>
            </a:extLst>
          </p:cNvPr>
          <p:cNvSpPr>
            <a:spLocks noGrp="1"/>
          </p:cNvSpPr>
          <p:nvPr>
            <p:ph type="title"/>
          </p:nvPr>
        </p:nvSpPr>
        <p:spPr>
          <a:xfrm>
            <a:off x="515784" y="195310"/>
            <a:ext cx="4621553" cy="1360728"/>
          </a:xfrm>
        </p:spPr>
        <p:txBody>
          <a:bodyPr anchor="b">
            <a:normAutofit/>
          </a:bodyPr>
          <a:lstStyle/>
          <a:p>
            <a:pPr algn="ctr"/>
            <a:r>
              <a:rPr lang="en-US" dirty="0">
                <a:latin typeface="Aptos Display"/>
                <a:ea typeface="+mj-lt"/>
                <a:cs typeface="+mj-lt"/>
              </a:rPr>
              <a:t>Survival Analysis (Kaplan-Meier)</a:t>
            </a:r>
            <a:endParaRPr lang="en-US">
              <a:latin typeface="Aptos Display"/>
            </a:endParaRPr>
          </a:p>
        </p:txBody>
      </p:sp>
      <p:sp>
        <p:nvSpPr>
          <p:cNvPr id="3" name="Content Placeholder 2">
            <a:extLst>
              <a:ext uri="{FF2B5EF4-FFF2-40B4-BE49-F238E27FC236}">
                <a16:creationId xmlns:a16="http://schemas.microsoft.com/office/drawing/2014/main" id="{6F19BA1A-339B-4113-C5F0-6C9123DE8772}"/>
              </a:ext>
            </a:extLst>
          </p:cNvPr>
          <p:cNvSpPr>
            <a:spLocks noGrp="1"/>
          </p:cNvSpPr>
          <p:nvPr>
            <p:ph idx="1"/>
          </p:nvPr>
        </p:nvSpPr>
        <p:spPr>
          <a:xfrm>
            <a:off x="302682" y="1834974"/>
            <a:ext cx="4621553" cy="3895187"/>
          </a:xfrm>
        </p:spPr>
        <p:txBody>
          <a:bodyPr vert="horz" lIns="91440" tIns="45720" rIns="91440" bIns="45720" rtlCol="0" anchor="t">
            <a:normAutofit/>
          </a:bodyPr>
          <a:lstStyle/>
          <a:p>
            <a:r>
              <a:rPr lang="en-US" sz="1800" dirty="0">
                <a:latin typeface="Aptos"/>
              </a:rPr>
              <a:t>Kaplan-Meier curves:</a:t>
            </a:r>
          </a:p>
          <a:p>
            <a:pPr lvl="1">
              <a:buFont typeface="Courier New" panose="020B0604020202020204" pitchFamily="34" charset="0"/>
              <a:buChar char="o"/>
            </a:pPr>
            <a:r>
              <a:rPr lang="en-US" dirty="0">
                <a:latin typeface="Aptos"/>
                <a:ea typeface="+mn-lt"/>
                <a:cs typeface="+mn-lt"/>
              </a:rPr>
              <a:t>Kaplan-Meier survival curves show that patients with sleep apnea (SA) have consistently lower survival probabilities compared to those without (NSA), across all ages and specifically in the 40–64 age group.  The log-rank test (p = 0.0045) confirms this survival difference is statistically significant</a:t>
            </a:r>
            <a:endParaRPr lang="en-US" dirty="0">
              <a:latin typeface="Aptos"/>
            </a:endParaRPr>
          </a:p>
          <a:p>
            <a:pPr marL="228600" lvl="1" indent="0">
              <a:buNone/>
            </a:pPr>
            <a:endParaRPr lang="en-US" dirty="0"/>
          </a:p>
          <a:p>
            <a:endParaRPr lang="en-US" sz="1800"/>
          </a:p>
        </p:txBody>
      </p:sp>
      <p:pic>
        <p:nvPicPr>
          <p:cNvPr id="4" name="Picture 3">
            <a:extLst>
              <a:ext uri="{FF2B5EF4-FFF2-40B4-BE49-F238E27FC236}">
                <a16:creationId xmlns:a16="http://schemas.microsoft.com/office/drawing/2014/main" id="{B927BD74-0E78-77B9-3835-C60ED781342C}"/>
              </a:ext>
            </a:extLst>
          </p:cNvPr>
          <p:cNvPicPr>
            <a:picLocks noChangeAspect="1"/>
          </p:cNvPicPr>
          <p:nvPr/>
        </p:nvPicPr>
        <p:blipFill>
          <a:blip r:embed="rId2"/>
          <a:stretch>
            <a:fillRect/>
          </a:stretch>
        </p:blipFill>
        <p:spPr>
          <a:xfrm>
            <a:off x="5140096" y="875786"/>
            <a:ext cx="6957350" cy="4236423"/>
          </a:xfrm>
          <a:prstGeom prst="rect">
            <a:avLst/>
          </a:prstGeom>
        </p:spPr>
      </p:pic>
    </p:spTree>
    <p:extLst>
      <p:ext uri="{BB962C8B-B14F-4D97-AF65-F5344CB8AC3E}">
        <p14:creationId xmlns:p14="http://schemas.microsoft.com/office/powerpoint/2010/main" val="128466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8B4E7C-553F-766F-EC07-2DB083E39097}"/>
              </a:ext>
            </a:extLst>
          </p:cNvPr>
          <p:cNvSpPr>
            <a:spLocks noGrp="1"/>
          </p:cNvSpPr>
          <p:nvPr>
            <p:ph type="title"/>
          </p:nvPr>
        </p:nvSpPr>
        <p:spPr>
          <a:xfrm>
            <a:off x="431835" y="95473"/>
            <a:ext cx="5862396" cy="1178337"/>
          </a:xfrm>
        </p:spPr>
        <p:txBody>
          <a:bodyPr anchor="b">
            <a:normAutofit/>
          </a:bodyPr>
          <a:lstStyle/>
          <a:p>
            <a:pPr algn="ctr"/>
            <a:r>
              <a:rPr lang="en-US">
                <a:latin typeface="Aptos Display"/>
                <a:ea typeface="+mj-lt"/>
                <a:cs typeface="+mj-lt"/>
              </a:rPr>
              <a:t>Comparison of Deceased vs. Surviving Patients</a:t>
            </a:r>
            <a:endParaRPr lang="en-US">
              <a:latin typeface="Aptos Display"/>
            </a:endParaRPr>
          </a:p>
        </p:txBody>
      </p:sp>
      <p:sp>
        <p:nvSpPr>
          <p:cNvPr id="3" name="Content Placeholder 2">
            <a:extLst>
              <a:ext uri="{FF2B5EF4-FFF2-40B4-BE49-F238E27FC236}">
                <a16:creationId xmlns:a16="http://schemas.microsoft.com/office/drawing/2014/main" id="{BC31CC50-39E6-7AB4-AC62-FBB7547DC1DD}"/>
              </a:ext>
            </a:extLst>
          </p:cNvPr>
          <p:cNvSpPr>
            <a:spLocks noGrp="1"/>
          </p:cNvSpPr>
          <p:nvPr>
            <p:ph idx="1"/>
          </p:nvPr>
        </p:nvSpPr>
        <p:spPr>
          <a:xfrm>
            <a:off x="431834" y="1270035"/>
            <a:ext cx="5862396" cy="5588222"/>
          </a:xfrm>
        </p:spPr>
        <p:txBody>
          <a:bodyPr vert="horz" lIns="91440" tIns="45720" rIns="91440" bIns="45720" rtlCol="0" anchor="t">
            <a:noAutofit/>
          </a:bodyPr>
          <a:lstStyle/>
          <a:p>
            <a:pPr marL="285750" indent="-285750">
              <a:lnSpc>
                <a:spcPct val="110000"/>
              </a:lnSpc>
            </a:pPr>
            <a:r>
              <a:rPr lang="en-US" sz="1400" b="1" dirty="0">
                <a:latin typeface="Aptos"/>
                <a:ea typeface="+mn-lt"/>
                <a:cs typeface="+mn-lt"/>
              </a:rPr>
              <a:t>Statistical approach:</a:t>
            </a:r>
            <a:endParaRPr lang="en-US" sz="1400" dirty="0">
              <a:latin typeface="Aptos"/>
            </a:endParaRPr>
          </a:p>
          <a:p>
            <a:pPr lvl="2">
              <a:lnSpc>
                <a:spcPct val="110000"/>
              </a:lnSpc>
              <a:buFont typeface="Wingdings" panose="020B0604020202020204" pitchFamily="34" charset="0"/>
              <a:buChar char="§"/>
            </a:pPr>
            <a:r>
              <a:rPr lang="en-US" sz="1400" dirty="0">
                <a:latin typeface="Aptos"/>
                <a:ea typeface="+mn-lt"/>
                <a:cs typeface="+mn-lt"/>
              </a:rPr>
              <a:t>Normality testing showed non-normal distributions for continuous variables (age, CCI), so I applied the Mann-Whitney U test.</a:t>
            </a:r>
            <a:endParaRPr lang="en-US" sz="1400">
              <a:latin typeface="Aptos"/>
            </a:endParaRPr>
          </a:p>
          <a:p>
            <a:pPr lvl="2">
              <a:lnSpc>
                <a:spcPct val="110000"/>
              </a:lnSpc>
              <a:buFont typeface="Wingdings" panose="020B0604020202020204" pitchFamily="34" charset="0"/>
              <a:buChar char="§"/>
            </a:pPr>
            <a:r>
              <a:rPr lang="en-US" sz="1400" dirty="0">
                <a:latin typeface="Aptos"/>
                <a:ea typeface="+mn-lt"/>
                <a:cs typeface="+mn-lt"/>
              </a:rPr>
              <a:t>Categorical and binary variables (gender, hospitalization, comorbidities) were tested using chi-square analysis.</a:t>
            </a:r>
            <a:endParaRPr lang="en-US" sz="1400">
              <a:latin typeface="Aptos"/>
            </a:endParaRPr>
          </a:p>
          <a:p>
            <a:pPr>
              <a:lnSpc>
                <a:spcPct val="110000"/>
              </a:lnSpc>
            </a:pPr>
            <a:r>
              <a:rPr lang="en-US" sz="1400" b="1" dirty="0">
                <a:latin typeface="Aptos"/>
                <a:ea typeface="+mn-lt"/>
                <a:cs typeface="+mn-lt"/>
              </a:rPr>
              <a:t>Significant findings (all p &lt; 0.0001):</a:t>
            </a:r>
            <a:endParaRPr lang="en-US" sz="1400" dirty="0">
              <a:latin typeface="Aptos"/>
            </a:endParaRPr>
          </a:p>
          <a:p>
            <a:pPr lvl="2">
              <a:lnSpc>
                <a:spcPct val="110000"/>
              </a:lnSpc>
              <a:buFont typeface="Wingdings" panose="020B0604020202020204" pitchFamily="34" charset="0"/>
              <a:buChar char="§"/>
            </a:pPr>
            <a:r>
              <a:rPr lang="en-US" sz="1400" b="1" dirty="0">
                <a:latin typeface="Aptos"/>
                <a:ea typeface="+mn-lt"/>
                <a:cs typeface="+mn-lt"/>
              </a:rPr>
              <a:t>Age:</a:t>
            </a:r>
            <a:r>
              <a:rPr lang="en-US" sz="1400" dirty="0">
                <a:latin typeface="Aptos"/>
                <a:ea typeface="+mn-lt"/>
                <a:cs typeface="+mn-lt"/>
              </a:rPr>
              <a:t> Median age was significantly higher among deceased patients (64 years) vs. alive (40 years), underscoring age as a major mortality driver.</a:t>
            </a:r>
            <a:endParaRPr lang="en-US" sz="1400">
              <a:latin typeface="Aptos"/>
            </a:endParaRPr>
          </a:p>
          <a:p>
            <a:pPr lvl="2">
              <a:lnSpc>
                <a:spcPct val="110000"/>
              </a:lnSpc>
              <a:buFont typeface="Wingdings" panose="020B0604020202020204" pitchFamily="34" charset="0"/>
              <a:buChar char="§"/>
            </a:pPr>
            <a:r>
              <a:rPr lang="en-US" sz="1400" b="1" dirty="0">
                <a:latin typeface="Aptos"/>
                <a:ea typeface="+mn-lt"/>
                <a:cs typeface="+mn-lt"/>
              </a:rPr>
              <a:t>Charlson Comorbidity Index (CCI):</a:t>
            </a:r>
            <a:r>
              <a:rPr lang="en-US" sz="1400" dirty="0">
                <a:latin typeface="Aptos"/>
                <a:ea typeface="+mn-lt"/>
                <a:cs typeface="+mn-lt"/>
              </a:rPr>
              <a:t> Deceased patients had a much higher median CCI (6.46) vs. alive (2.96), reflecting greater comorbidity burden.</a:t>
            </a:r>
            <a:endParaRPr lang="en-US" sz="1400">
              <a:latin typeface="Aptos"/>
            </a:endParaRPr>
          </a:p>
          <a:p>
            <a:pPr lvl="2">
              <a:lnSpc>
                <a:spcPct val="110000"/>
              </a:lnSpc>
              <a:buFont typeface="Wingdings" panose="020B0604020202020204" pitchFamily="34" charset="0"/>
              <a:buChar char="§"/>
            </a:pPr>
            <a:r>
              <a:rPr lang="en-US" sz="1400" b="1" dirty="0">
                <a:latin typeface="Aptos"/>
                <a:ea typeface="+mn-lt"/>
                <a:cs typeface="+mn-lt"/>
              </a:rPr>
              <a:t>Hospitalization:</a:t>
            </a:r>
            <a:r>
              <a:rPr lang="en-US" sz="1400" dirty="0">
                <a:latin typeface="Aptos"/>
                <a:ea typeface="+mn-lt"/>
                <a:cs typeface="+mn-lt"/>
              </a:rPr>
              <a:t> Prior hospitalizations were strongly associated with mortality (OR ~1.68).</a:t>
            </a:r>
            <a:endParaRPr lang="en-US" sz="1400">
              <a:latin typeface="Aptos"/>
            </a:endParaRPr>
          </a:p>
          <a:p>
            <a:pPr lvl="2">
              <a:lnSpc>
                <a:spcPct val="110000"/>
              </a:lnSpc>
              <a:buFont typeface="Wingdings" panose="020B0604020202020204" pitchFamily="34" charset="0"/>
              <a:buChar char="§"/>
            </a:pPr>
            <a:r>
              <a:rPr lang="en-US" sz="1400" b="1" dirty="0">
                <a:latin typeface="Aptos"/>
                <a:ea typeface="+mn-lt"/>
                <a:cs typeface="+mn-lt"/>
              </a:rPr>
              <a:t>Comorbidities:</a:t>
            </a:r>
            <a:r>
              <a:rPr lang="en-US" sz="1400" dirty="0">
                <a:latin typeface="Aptos"/>
                <a:ea typeface="+mn-lt"/>
                <a:cs typeface="+mn-lt"/>
              </a:rPr>
              <a:t> Diabetes (OR ~3.2) and cerebrovascular disease (OR ~3.5) were powerful mortality risk factors.</a:t>
            </a:r>
            <a:endParaRPr lang="en-US" sz="1400">
              <a:latin typeface="Aptos"/>
            </a:endParaRPr>
          </a:p>
          <a:p>
            <a:pPr lvl="2">
              <a:lnSpc>
                <a:spcPct val="110000"/>
              </a:lnSpc>
              <a:buFont typeface="Wingdings" panose="020B0604020202020204" pitchFamily="34" charset="0"/>
              <a:buChar char="§"/>
            </a:pPr>
            <a:r>
              <a:rPr lang="en-US" sz="1400" b="1" dirty="0">
                <a:latin typeface="Aptos"/>
                <a:ea typeface="+mn-lt"/>
                <a:cs typeface="+mn-lt"/>
              </a:rPr>
              <a:t>Sleep Apnea:</a:t>
            </a:r>
            <a:r>
              <a:rPr lang="en-US" sz="1400" dirty="0">
                <a:latin typeface="Aptos"/>
                <a:ea typeface="+mn-lt"/>
                <a:cs typeface="+mn-lt"/>
              </a:rPr>
              <a:t> Though the odds ratio was more modest (~1.38), sleep apnea still showed a statistically significant association with mortality.</a:t>
            </a:r>
            <a:endParaRPr lang="en-US" sz="1400">
              <a:latin typeface="Aptos"/>
            </a:endParaRPr>
          </a:p>
          <a:p>
            <a:pPr marL="0" indent="0">
              <a:lnSpc>
                <a:spcPct val="110000"/>
              </a:lnSpc>
              <a:buNone/>
            </a:pPr>
            <a:endParaRPr lang="en-US" sz="1000">
              <a:latin typeface="Aptos"/>
            </a:endParaRPr>
          </a:p>
          <a:p>
            <a:pPr>
              <a:lnSpc>
                <a:spcPct val="110000"/>
              </a:lnSpc>
            </a:pPr>
            <a:endParaRPr lang="en-US" sz="1000"/>
          </a:p>
        </p:txBody>
      </p:sp>
      <p:pic>
        <p:nvPicPr>
          <p:cNvPr id="4" name="Picture 3" descr="A group of blue and orange boxes&#10;&#10;AI-generated content may be incorrect.">
            <a:extLst>
              <a:ext uri="{FF2B5EF4-FFF2-40B4-BE49-F238E27FC236}">
                <a16:creationId xmlns:a16="http://schemas.microsoft.com/office/drawing/2014/main" id="{D24BD89D-057B-5A83-33C7-81B64CB6782E}"/>
              </a:ext>
            </a:extLst>
          </p:cNvPr>
          <p:cNvPicPr>
            <a:picLocks noChangeAspect="1"/>
          </p:cNvPicPr>
          <p:nvPr/>
        </p:nvPicPr>
        <p:blipFill>
          <a:blip r:embed="rId2"/>
          <a:stretch>
            <a:fillRect/>
          </a:stretch>
        </p:blipFill>
        <p:spPr>
          <a:xfrm>
            <a:off x="6742684" y="1008354"/>
            <a:ext cx="5340182" cy="4921336"/>
          </a:xfrm>
          <a:prstGeom prst="rect">
            <a:avLst/>
          </a:prstGeom>
        </p:spPr>
      </p:pic>
    </p:spTree>
    <p:extLst>
      <p:ext uri="{BB962C8B-B14F-4D97-AF65-F5344CB8AC3E}">
        <p14:creationId xmlns:p14="http://schemas.microsoft.com/office/powerpoint/2010/main" val="365861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5F38B-E4A3-A40A-EE72-5E9942AF161B}"/>
              </a:ext>
            </a:extLst>
          </p:cNvPr>
          <p:cNvSpPr>
            <a:spLocks noGrp="1"/>
          </p:cNvSpPr>
          <p:nvPr>
            <p:ph type="title"/>
          </p:nvPr>
        </p:nvSpPr>
        <p:spPr>
          <a:xfrm>
            <a:off x="482019" y="243840"/>
            <a:ext cx="10653578" cy="1132258"/>
          </a:xfrm>
        </p:spPr>
        <p:txBody>
          <a:bodyPr/>
          <a:lstStyle/>
          <a:p>
            <a:pPr algn="ctr"/>
            <a:r>
              <a:rPr lang="en-US" dirty="0">
                <a:latin typeface="Aptos Display"/>
                <a:ea typeface="+mj-lt"/>
                <a:cs typeface="+mj-lt"/>
              </a:rPr>
              <a:t>Cox Proportional Hazards Model </a:t>
            </a:r>
            <a:endParaRPr lang="en-US" dirty="0">
              <a:latin typeface="Aptos Display"/>
            </a:endParaRPr>
          </a:p>
        </p:txBody>
      </p:sp>
      <p:sp>
        <p:nvSpPr>
          <p:cNvPr id="3" name="Content Placeholder 2">
            <a:extLst>
              <a:ext uri="{FF2B5EF4-FFF2-40B4-BE49-F238E27FC236}">
                <a16:creationId xmlns:a16="http://schemas.microsoft.com/office/drawing/2014/main" id="{5563EBF3-95D9-B8A8-24AE-817D0BC1CE1E}"/>
              </a:ext>
            </a:extLst>
          </p:cNvPr>
          <p:cNvSpPr>
            <a:spLocks noGrp="1"/>
          </p:cNvSpPr>
          <p:nvPr>
            <p:ph idx="1"/>
          </p:nvPr>
        </p:nvSpPr>
        <p:spPr>
          <a:xfrm>
            <a:off x="625562" y="1224752"/>
            <a:ext cx="10653579" cy="4593828"/>
          </a:xfrm>
        </p:spPr>
        <p:txBody>
          <a:bodyPr vert="horz" lIns="91440" tIns="45720" rIns="91440" bIns="45720" rtlCol="0" anchor="t">
            <a:normAutofit fontScale="92500" lnSpcReduction="20000"/>
          </a:bodyPr>
          <a:lstStyle/>
          <a:p>
            <a:r>
              <a:rPr lang="en-US" b="1" dirty="0">
                <a:ea typeface="+mn-lt"/>
                <a:cs typeface="+mn-lt"/>
              </a:rPr>
              <a:t>Model purpose:</a:t>
            </a:r>
            <a:r>
              <a:rPr lang="en-US" dirty="0">
                <a:ea typeface="+mn-lt"/>
                <a:cs typeface="+mn-lt"/>
              </a:rPr>
              <a:t> I applied the Cox proportional hazards model to estimate the time-to-death hazard while adjusting for multiple patient-level covariates.</a:t>
            </a:r>
            <a:endParaRPr lang="en-US" dirty="0"/>
          </a:p>
          <a:p>
            <a:r>
              <a:rPr lang="en-US" b="1" dirty="0">
                <a:ea typeface="+mn-lt"/>
                <a:cs typeface="+mn-lt"/>
              </a:rPr>
              <a:t>Key significant predictors:</a:t>
            </a:r>
            <a:endParaRPr lang="en-US" dirty="0"/>
          </a:p>
          <a:p>
            <a:pPr lvl="1">
              <a:buFont typeface="Courier New" panose="020B0604020202020204" pitchFamily="34" charset="0"/>
              <a:buChar char="o"/>
            </a:pPr>
            <a:r>
              <a:rPr lang="en-US" b="1" dirty="0">
                <a:ea typeface="+mn-lt"/>
                <a:cs typeface="+mn-lt"/>
              </a:rPr>
              <a:t>Age:</a:t>
            </a:r>
            <a:r>
              <a:rPr lang="en-US" dirty="0">
                <a:ea typeface="+mn-lt"/>
                <a:cs typeface="+mn-lt"/>
              </a:rPr>
              <a:t> Older patients had a substantially higher hazard of death.</a:t>
            </a:r>
            <a:endParaRPr lang="en-US" dirty="0"/>
          </a:p>
          <a:p>
            <a:pPr lvl="1">
              <a:buFont typeface="Courier New" panose="020B0604020202020204" pitchFamily="34" charset="0"/>
              <a:buChar char="o"/>
            </a:pPr>
            <a:r>
              <a:rPr lang="en-US" b="1" dirty="0">
                <a:ea typeface="+mn-lt"/>
                <a:cs typeface="+mn-lt"/>
              </a:rPr>
              <a:t>Charlson Comorbidity Index (CCI):</a:t>
            </a:r>
            <a:r>
              <a:rPr lang="en-US" dirty="0">
                <a:ea typeface="+mn-lt"/>
                <a:cs typeface="+mn-lt"/>
              </a:rPr>
              <a:t> Each unit increase in CCI meaningfully increased mortality hazard, reflecting the cumulative impact of chronic diseases.</a:t>
            </a:r>
            <a:endParaRPr lang="en-US"/>
          </a:p>
          <a:p>
            <a:pPr lvl="1">
              <a:buFont typeface="Courier New" panose="020B0604020202020204" pitchFamily="34" charset="0"/>
              <a:buChar char="o"/>
            </a:pPr>
            <a:r>
              <a:rPr lang="en-US" b="1" dirty="0">
                <a:ea typeface="+mn-lt"/>
                <a:cs typeface="+mn-lt"/>
              </a:rPr>
              <a:t>Diabetes and cerebrovascular disease:</a:t>
            </a:r>
            <a:r>
              <a:rPr lang="en-US" dirty="0">
                <a:ea typeface="+mn-lt"/>
                <a:cs typeface="+mn-lt"/>
              </a:rPr>
              <a:t> These specific comorbidities further elevated mortality risk, consistent with clinical expectations.</a:t>
            </a:r>
            <a:endParaRPr lang="en-US"/>
          </a:p>
          <a:p>
            <a:pPr lvl="1">
              <a:buFont typeface="Courier New" panose="020B0604020202020204" pitchFamily="34" charset="0"/>
              <a:buChar char="o"/>
            </a:pPr>
            <a:r>
              <a:rPr lang="en-US" b="1" dirty="0">
                <a:ea typeface="+mn-lt"/>
                <a:cs typeface="+mn-lt"/>
              </a:rPr>
              <a:t>Sleep apnea:</a:t>
            </a:r>
            <a:r>
              <a:rPr lang="en-US" dirty="0">
                <a:ea typeface="+mn-lt"/>
                <a:cs typeface="+mn-lt"/>
              </a:rPr>
              <a:t> Even after adjusting for age and comorbidity, sleep apnea independently increased mortality hazard, underscoring its underappreciated clinical importance.</a:t>
            </a:r>
            <a:endParaRPr lang="en-US"/>
          </a:p>
          <a:p>
            <a:r>
              <a:rPr lang="en-US" b="1" dirty="0">
                <a:ea typeface="+mn-lt"/>
                <a:cs typeface="+mn-lt"/>
              </a:rPr>
              <a:t>Model fit and assumptions:</a:t>
            </a:r>
            <a:endParaRPr lang="en-US" dirty="0"/>
          </a:p>
          <a:p>
            <a:pPr lvl="1">
              <a:buFont typeface="Courier New" panose="020B0604020202020204" pitchFamily="34" charset="0"/>
              <a:buChar char="o"/>
            </a:pPr>
            <a:r>
              <a:rPr lang="en-US" dirty="0">
                <a:ea typeface="+mn-lt"/>
                <a:cs typeface="+mn-lt"/>
              </a:rPr>
              <a:t>The partial log-likelihood was –874,343.58, indicating good model convergence.</a:t>
            </a:r>
            <a:endParaRPr lang="en-US"/>
          </a:p>
          <a:p>
            <a:pPr lvl="1">
              <a:buFont typeface="Courier New" panose="020B0604020202020204" pitchFamily="34" charset="0"/>
              <a:buChar char="o"/>
            </a:pPr>
            <a:r>
              <a:rPr lang="en-US" dirty="0">
                <a:ea typeface="+mn-lt"/>
                <a:cs typeface="+mn-lt"/>
              </a:rPr>
              <a:t>I verified proportional hazards assumptions for key covariates, but further diagnostics could improve robustness.</a:t>
            </a:r>
            <a:endParaRPr lang="en-US" dirty="0"/>
          </a:p>
          <a:p>
            <a:endParaRPr lang="en-US" dirty="0"/>
          </a:p>
        </p:txBody>
      </p:sp>
    </p:spTree>
    <p:extLst>
      <p:ext uri="{BB962C8B-B14F-4D97-AF65-F5344CB8AC3E}">
        <p14:creationId xmlns:p14="http://schemas.microsoft.com/office/powerpoint/2010/main" val="287805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2DA861-71EB-E1B1-AA66-7E2BF61F2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212FCA-0C47-1835-980C-ED8D083C4451}"/>
              </a:ext>
            </a:extLst>
          </p:cNvPr>
          <p:cNvSpPr>
            <a:spLocks noGrp="1"/>
          </p:cNvSpPr>
          <p:nvPr>
            <p:ph type="title"/>
          </p:nvPr>
        </p:nvSpPr>
        <p:spPr>
          <a:xfrm>
            <a:off x="209031" y="10083"/>
            <a:ext cx="6140462" cy="996532"/>
          </a:xfrm>
        </p:spPr>
        <p:txBody>
          <a:bodyPr anchor="b">
            <a:normAutofit fontScale="90000"/>
          </a:bodyPr>
          <a:lstStyle/>
          <a:p>
            <a:pPr algn="ctr"/>
            <a:r>
              <a:rPr lang="en-US" dirty="0">
                <a:latin typeface="Aptos"/>
                <a:ea typeface="+mj-lt"/>
                <a:cs typeface="+mj-lt"/>
              </a:rPr>
              <a:t>Predictive Modeling — </a:t>
            </a:r>
            <a:r>
              <a:rPr lang="en-US" err="1">
                <a:latin typeface="Aptos"/>
                <a:ea typeface="+mj-lt"/>
                <a:cs typeface="+mj-lt"/>
              </a:rPr>
              <a:t>XGBoost</a:t>
            </a:r>
            <a:r>
              <a:rPr lang="en-US" dirty="0">
                <a:latin typeface="Aptos"/>
                <a:ea typeface="+mj-lt"/>
                <a:cs typeface="+mj-lt"/>
              </a:rPr>
              <a:t> Classifier </a:t>
            </a:r>
            <a:endParaRPr lang="en-US">
              <a:latin typeface="Aptos"/>
            </a:endParaRPr>
          </a:p>
        </p:txBody>
      </p:sp>
      <p:sp>
        <p:nvSpPr>
          <p:cNvPr id="3" name="Content Placeholder 2">
            <a:extLst>
              <a:ext uri="{FF2B5EF4-FFF2-40B4-BE49-F238E27FC236}">
                <a16:creationId xmlns:a16="http://schemas.microsoft.com/office/drawing/2014/main" id="{88F2F6EC-1E58-ABA7-AC1A-EBCFBCD33950}"/>
              </a:ext>
            </a:extLst>
          </p:cNvPr>
          <p:cNvSpPr>
            <a:spLocks noGrp="1"/>
          </p:cNvSpPr>
          <p:nvPr>
            <p:ph idx="1"/>
          </p:nvPr>
        </p:nvSpPr>
        <p:spPr>
          <a:xfrm>
            <a:off x="216455" y="1298449"/>
            <a:ext cx="6140462" cy="5277611"/>
          </a:xfrm>
        </p:spPr>
        <p:txBody>
          <a:bodyPr vert="horz" lIns="91440" tIns="45720" rIns="91440" bIns="45720" rtlCol="0" anchor="t">
            <a:noAutofit/>
          </a:bodyPr>
          <a:lstStyle/>
          <a:p>
            <a:pPr>
              <a:lnSpc>
                <a:spcPct val="110000"/>
              </a:lnSpc>
            </a:pPr>
            <a:r>
              <a:rPr lang="en-US" sz="1400" b="1" dirty="0">
                <a:latin typeface="Aptos"/>
                <a:ea typeface="+mn-lt"/>
                <a:cs typeface="+mn-lt"/>
              </a:rPr>
              <a:t>Model objective:</a:t>
            </a:r>
            <a:r>
              <a:rPr lang="en-US" sz="1400" dirty="0">
                <a:latin typeface="Aptos"/>
                <a:ea typeface="+mn-lt"/>
                <a:cs typeface="+mn-lt"/>
              </a:rPr>
              <a:t> We used the </a:t>
            </a:r>
            <a:r>
              <a:rPr lang="en-US" sz="1400" err="1">
                <a:latin typeface="Aptos"/>
                <a:ea typeface="+mn-lt"/>
                <a:cs typeface="+mn-lt"/>
              </a:rPr>
              <a:t>XGBoost</a:t>
            </a:r>
            <a:r>
              <a:rPr lang="en-US" sz="1400" dirty="0">
                <a:latin typeface="Aptos"/>
                <a:ea typeface="+mn-lt"/>
                <a:cs typeface="+mn-lt"/>
              </a:rPr>
              <a:t> classifier to predict mortality risk based on patient characteristics, leveraging its ability to handle nonlinear relationships, interactions, and missing data robustly.</a:t>
            </a:r>
            <a:endParaRPr lang="en-US" sz="1400" dirty="0">
              <a:latin typeface="Aptos"/>
            </a:endParaRPr>
          </a:p>
          <a:p>
            <a:pPr>
              <a:lnSpc>
                <a:spcPct val="110000"/>
              </a:lnSpc>
            </a:pPr>
            <a:r>
              <a:rPr lang="en-US" sz="1400" b="1" dirty="0">
                <a:latin typeface="Aptos"/>
                <a:ea typeface="+mn-lt"/>
                <a:cs typeface="+mn-lt"/>
              </a:rPr>
              <a:t>Performance overview:</a:t>
            </a:r>
            <a:endParaRPr lang="en-US" sz="1400" dirty="0">
              <a:latin typeface="Aptos"/>
            </a:endParaRPr>
          </a:p>
          <a:p>
            <a:pPr lvl="1">
              <a:lnSpc>
                <a:spcPct val="110000"/>
              </a:lnSpc>
              <a:buFont typeface="Courier New" panose="020B0604020202020204" pitchFamily="34" charset="0"/>
              <a:buChar char="o"/>
            </a:pPr>
            <a:r>
              <a:rPr lang="en-US" sz="1400" dirty="0">
                <a:latin typeface="Aptos"/>
                <a:ea typeface="+mn-lt"/>
                <a:cs typeface="+mn-lt"/>
              </a:rPr>
              <a:t>Cross-validated ROC AUC of ~0.80 (SD 0.0017), indicating excellent discrimination between high- and low-risk patients.</a:t>
            </a:r>
            <a:endParaRPr lang="en-US" sz="1400" dirty="0">
              <a:latin typeface="Aptos"/>
            </a:endParaRPr>
          </a:p>
          <a:p>
            <a:pPr lvl="1">
              <a:lnSpc>
                <a:spcPct val="110000"/>
              </a:lnSpc>
              <a:buFont typeface="Courier New" panose="020B0604020202020204" pitchFamily="34" charset="0"/>
              <a:buChar char="o"/>
            </a:pPr>
            <a:r>
              <a:rPr lang="en-US" sz="1400" dirty="0">
                <a:latin typeface="Aptos"/>
                <a:ea typeface="+mn-lt"/>
                <a:cs typeface="+mn-lt"/>
              </a:rPr>
              <a:t>This level of performance suggests the model is suitable for identifying patients who may benefit from targeted interventions.</a:t>
            </a:r>
            <a:endParaRPr lang="en-US" sz="1400" dirty="0">
              <a:latin typeface="Aptos"/>
            </a:endParaRPr>
          </a:p>
          <a:p>
            <a:pPr lvl="1">
              <a:lnSpc>
                <a:spcPct val="110000"/>
              </a:lnSpc>
              <a:buNone/>
            </a:pPr>
            <a:r>
              <a:rPr lang="en-US" sz="1400" b="1" dirty="0">
                <a:latin typeface="Aptos"/>
                <a:ea typeface="+mn-lt"/>
                <a:cs typeface="+mn-lt"/>
              </a:rPr>
              <a:t>Key predictors (based on feature importance):</a:t>
            </a:r>
            <a:endParaRPr lang="en-US" sz="1400" dirty="0">
              <a:latin typeface="Aptos"/>
            </a:endParaRPr>
          </a:p>
          <a:p>
            <a:pPr lvl="1">
              <a:lnSpc>
                <a:spcPct val="110000"/>
              </a:lnSpc>
              <a:buFont typeface="Courier New"/>
              <a:buChar char="o"/>
            </a:pPr>
            <a:r>
              <a:rPr lang="en-US" sz="1400" b="1" dirty="0">
                <a:latin typeface="Aptos"/>
                <a:ea typeface="+mn-lt"/>
                <a:cs typeface="+mn-lt"/>
              </a:rPr>
              <a:t>Charlson Comorbidity Index (CCI):</a:t>
            </a:r>
            <a:r>
              <a:rPr lang="en-US" sz="1400" dirty="0">
                <a:latin typeface="Aptos"/>
                <a:ea typeface="+mn-lt"/>
                <a:cs typeface="+mn-lt"/>
              </a:rPr>
              <a:t> The strongest predictor, emphasizing cumulative disease burden.</a:t>
            </a:r>
            <a:endParaRPr lang="en-US" sz="1400" dirty="0">
              <a:latin typeface="Aptos"/>
            </a:endParaRPr>
          </a:p>
          <a:p>
            <a:pPr lvl="1">
              <a:lnSpc>
                <a:spcPct val="110000"/>
              </a:lnSpc>
              <a:buFont typeface="Courier New"/>
              <a:buChar char="o"/>
            </a:pPr>
            <a:r>
              <a:rPr lang="en-US" sz="1400" b="1" dirty="0">
                <a:latin typeface="Aptos"/>
                <a:ea typeface="+mn-lt"/>
                <a:cs typeface="+mn-lt"/>
              </a:rPr>
              <a:t>Age:</a:t>
            </a:r>
            <a:r>
              <a:rPr lang="en-US" sz="1400" dirty="0">
                <a:latin typeface="Aptos"/>
                <a:ea typeface="+mn-lt"/>
                <a:cs typeface="+mn-lt"/>
              </a:rPr>
              <a:t> A major driver of mortality risk, consistent with clinical expectations.</a:t>
            </a:r>
            <a:endParaRPr lang="en-US" sz="1400" dirty="0">
              <a:latin typeface="Aptos"/>
            </a:endParaRPr>
          </a:p>
          <a:p>
            <a:pPr lvl="1">
              <a:lnSpc>
                <a:spcPct val="110000"/>
              </a:lnSpc>
              <a:buFont typeface="Courier New"/>
              <a:buChar char="o"/>
            </a:pPr>
            <a:r>
              <a:rPr lang="en-US" sz="1400" b="1" dirty="0">
                <a:latin typeface="Aptos"/>
                <a:ea typeface="+mn-lt"/>
                <a:cs typeface="+mn-lt"/>
              </a:rPr>
              <a:t>Hospitalization history:</a:t>
            </a:r>
            <a:r>
              <a:rPr lang="en-US" sz="1400" dirty="0">
                <a:latin typeface="Aptos"/>
                <a:ea typeface="+mn-lt"/>
                <a:cs typeface="+mn-lt"/>
              </a:rPr>
              <a:t> Captures severity and recent healthcare utilization.</a:t>
            </a:r>
            <a:endParaRPr lang="en-US" sz="1400" dirty="0">
              <a:latin typeface="Aptos"/>
            </a:endParaRPr>
          </a:p>
          <a:p>
            <a:pPr lvl="1">
              <a:lnSpc>
                <a:spcPct val="110000"/>
              </a:lnSpc>
              <a:buFont typeface="Courier New"/>
              <a:buChar char="o"/>
            </a:pPr>
            <a:r>
              <a:rPr lang="en-US" sz="1400" b="1" dirty="0">
                <a:latin typeface="Aptos"/>
                <a:ea typeface="+mn-lt"/>
                <a:cs typeface="+mn-lt"/>
              </a:rPr>
              <a:t>Comorbid conditions:</a:t>
            </a:r>
            <a:r>
              <a:rPr lang="en-US" sz="1400" dirty="0">
                <a:latin typeface="Aptos"/>
                <a:ea typeface="+mn-lt"/>
                <a:cs typeface="+mn-lt"/>
              </a:rPr>
              <a:t> Diabetes and cerebrovascular disease emerge as high-impact predictors.</a:t>
            </a:r>
            <a:endParaRPr lang="en-US" sz="1400" dirty="0">
              <a:latin typeface="Aptos"/>
            </a:endParaRPr>
          </a:p>
          <a:p>
            <a:pPr lvl="1">
              <a:lnSpc>
                <a:spcPct val="110000"/>
              </a:lnSpc>
              <a:buFont typeface="Courier New"/>
              <a:buChar char="o"/>
            </a:pPr>
            <a:r>
              <a:rPr lang="en-US" sz="1400" b="1" dirty="0">
                <a:latin typeface="Aptos"/>
                <a:ea typeface="+mn-lt"/>
                <a:cs typeface="+mn-lt"/>
              </a:rPr>
              <a:t>Sleep apnea:</a:t>
            </a:r>
            <a:r>
              <a:rPr lang="en-US" sz="1400" dirty="0">
                <a:latin typeface="Aptos"/>
                <a:ea typeface="+mn-lt"/>
                <a:cs typeface="+mn-lt"/>
              </a:rPr>
              <a:t> Although ranked slightly lower, it remains an independent and meaningful predictor, reinforcing its clinical significance.</a:t>
            </a:r>
            <a:endParaRPr lang="en-US" sz="1400" dirty="0">
              <a:latin typeface="Aptos"/>
            </a:endParaRPr>
          </a:p>
          <a:p>
            <a:pPr marL="228600" lvl="1" indent="0">
              <a:lnSpc>
                <a:spcPct val="110000"/>
              </a:lnSpc>
              <a:buNone/>
            </a:pPr>
            <a:endParaRPr lang="en-US" sz="1100"/>
          </a:p>
          <a:p>
            <a:pPr>
              <a:lnSpc>
                <a:spcPct val="110000"/>
              </a:lnSpc>
            </a:pPr>
            <a:endParaRPr lang="en-US" sz="1100"/>
          </a:p>
        </p:txBody>
      </p:sp>
      <p:pic>
        <p:nvPicPr>
          <p:cNvPr id="4" name="Picture 3" descr="A graph of a function&#10;&#10;AI-generated content may be incorrect.">
            <a:extLst>
              <a:ext uri="{FF2B5EF4-FFF2-40B4-BE49-F238E27FC236}">
                <a16:creationId xmlns:a16="http://schemas.microsoft.com/office/drawing/2014/main" id="{F8EE5029-9977-2940-4627-C9BE946DD16F}"/>
              </a:ext>
            </a:extLst>
          </p:cNvPr>
          <p:cNvPicPr>
            <a:picLocks noChangeAspect="1"/>
          </p:cNvPicPr>
          <p:nvPr/>
        </p:nvPicPr>
        <p:blipFill>
          <a:blip r:embed="rId2"/>
          <a:stretch>
            <a:fillRect/>
          </a:stretch>
        </p:blipFill>
        <p:spPr>
          <a:xfrm>
            <a:off x="6757858" y="10971"/>
            <a:ext cx="5424091" cy="3410495"/>
          </a:xfrm>
          <a:prstGeom prst="rect">
            <a:avLst/>
          </a:prstGeom>
        </p:spPr>
      </p:pic>
      <p:pic>
        <p:nvPicPr>
          <p:cNvPr id="5" name="Picture 4" descr="A bar graph with text overlay&#10;&#10;AI-generated content may be incorrect.">
            <a:extLst>
              <a:ext uri="{FF2B5EF4-FFF2-40B4-BE49-F238E27FC236}">
                <a16:creationId xmlns:a16="http://schemas.microsoft.com/office/drawing/2014/main" id="{04762008-3066-80F8-1BEF-04F47B4D0493}"/>
              </a:ext>
            </a:extLst>
          </p:cNvPr>
          <p:cNvPicPr>
            <a:picLocks noChangeAspect="1"/>
          </p:cNvPicPr>
          <p:nvPr/>
        </p:nvPicPr>
        <p:blipFill>
          <a:blip r:embed="rId3"/>
          <a:stretch>
            <a:fillRect/>
          </a:stretch>
        </p:blipFill>
        <p:spPr>
          <a:xfrm>
            <a:off x="6657797" y="3536595"/>
            <a:ext cx="5530335" cy="3317197"/>
          </a:xfrm>
          <a:prstGeom prst="rect">
            <a:avLst/>
          </a:prstGeom>
        </p:spPr>
      </p:pic>
    </p:spTree>
    <p:extLst>
      <p:ext uri="{BB962C8B-B14F-4D97-AF65-F5344CB8AC3E}">
        <p14:creationId xmlns:p14="http://schemas.microsoft.com/office/powerpoint/2010/main" val="207347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8C6078-B9FC-62D3-82A6-AED0C1C0C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23CF07-AAA9-DC0B-9E00-84313AE45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C7971-DC60-748A-1FC1-8A6B864D6698}"/>
              </a:ext>
            </a:extLst>
          </p:cNvPr>
          <p:cNvSpPr>
            <a:spLocks noGrp="1"/>
          </p:cNvSpPr>
          <p:nvPr>
            <p:ph type="title"/>
          </p:nvPr>
        </p:nvSpPr>
        <p:spPr>
          <a:xfrm>
            <a:off x="1827296" y="163969"/>
            <a:ext cx="8278891" cy="1052647"/>
          </a:xfrm>
        </p:spPr>
        <p:txBody>
          <a:bodyPr anchor="b">
            <a:normAutofit fontScale="90000"/>
          </a:bodyPr>
          <a:lstStyle/>
          <a:p>
            <a:pPr algn="ctr"/>
            <a:r>
              <a:rPr lang="en-US" dirty="0">
                <a:latin typeface="Aptos Display"/>
                <a:ea typeface="+mj-lt"/>
                <a:cs typeface="+mj-lt"/>
              </a:rPr>
              <a:t>Interpretation and Future Research Implications</a:t>
            </a:r>
            <a:endParaRPr lang="en-US">
              <a:latin typeface="Aptos Display"/>
            </a:endParaRPr>
          </a:p>
        </p:txBody>
      </p:sp>
      <p:sp>
        <p:nvSpPr>
          <p:cNvPr id="3" name="Content Placeholder 2">
            <a:extLst>
              <a:ext uri="{FF2B5EF4-FFF2-40B4-BE49-F238E27FC236}">
                <a16:creationId xmlns:a16="http://schemas.microsoft.com/office/drawing/2014/main" id="{82D4DB1A-579B-2C73-78BA-F38657DED2AD}"/>
              </a:ext>
            </a:extLst>
          </p:cNvPr>
          <p:cNvSpPr>
            <a:spLocks noGrp="1"/>
          </p:cNvSpPr>
          <p:nvPr>
            <p:ph idx="1"/>
          </p:nvPr>
        </p:nvSpPr>
        <p:spPr>
          <a:xfrm>
            <a:off x="1723881" y="1600009"/>
            <a:ext cx="8741534" cy="4068082"/>
          </a:xfrm>
        </p:spPr>
        <p:txBody>
          <a:bodyPr vert="horz" lIns="91440" tIns="45720" rIns="91440" bIns="45720" rtlCol="0" anchor="t">
            <a:normAutofit/>
          </a:bodyPr>
          <a:lstStyle/>
          <a:p>
            <a:pPr marL="0" indent="0">
              <a:lnSpc>
                <a:spcPct val="110000"/>
              </a:lnSpc>
              <a:buNone/>
            </a:pPr>
            <a:r>
              <a:rPr lang="en-US" sz="1800" dirty="0">
                <a:latin typeface="Aptos"/>
                <a:ea typeface="+mn-lt"/>
                <a:cs typeface="+mn-lt"/>
              </a:rPr>
              <a:t>My analysis shows that sleep apnea is a significant and independent predictor of mortality among epilepsy patients, even after adjusting for age, comorbidity burden, and hospitalization history. Particularly striking to me is the elevated standardized mortality ratio in younger age groups, suggesting that early-onset sleep apnea may play a disproportionately harmful role. The predictive model I built performed well, identifying age, CCI, and apnea status as top predictors, indicating that mortality risk is not driven by a single factor but rather by an interplay of clinical and demographic variables. These findings suggest that future research should explore targeted interventions, such as earlier screening for sleep apnea in epilepsy patients, improved comorbidity management, and the integration of machine learning risk tools into clinical decision-making. Additionally, I see an opportunity to assess how these insights translate into cost-effectiveness and outcomes within payer and health system environments, potentially informing value-based care programs.</a:t>
            </a:r>
            <a:endParaRPr lang="en-US" sz="1800" dirty="0">
              <a:latin typeface="Aptos"/>
            </a:endParaRPr>
          </a:p>
        </p:txBody>
      </p:sp>
    </p:spTree>
    <p:extLst>
      <p:ext uri="{BB962C8B-B14F-4D97-AF65-F5344CB8AC3E}">
        <p14:creationId xmlns:p14="http://schemas.microsoft.com/office/powerpoint/2010/main" val="664176611"/>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VanillaVTI</vt:lpstr>
      <vt:lpstr>HEOR Case Study Presentation</vt:lpstr>
      <vt:lpstr>Objectives</vt:lpstr>
      <vt:lpstr>Data Summary</vt:lpstr>
      <vt:lpstr>Mortality Rates and SMRs</vt:lpstr>
      <vt:lpstr>Survival Analysis (Kaplan-Meier)</vt:lpstr>
      <vt:lpstr>Comparison of Deceased vs. Surviving Patients</vt:lpstr>
      <vt:lpstr>Cox Proportional Hazards Model </vt:lpstr>
      <vt:lpstr>Predictive Modeling — XGBoost Classifier </vt:lpstr>
      <vt:lpstr>Interpretation and Future Research Implications</vt:lpstr>
      <vt:lpstr>Limitations of the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422</cp:revision>
  <dcterms:created xsi:type="dcterms:W3CDTF">2013-07-15T20:26:40Z</dcterms:created>
  <dcterms:modified xsi:type="dcterms:W3CDTF">2025-05-03T06:32:35Z</dcterms:modified>
</cp:coreProperties>
</file>