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1" r:id="rId7"/>
    <p:sldId id="262" r:id="rId8"/>
    <p:sldId id="277" r:id="rId9"/>
    <p:sldId id="279" r:id="rId10"/>
    <p:sldId id="280" r:id="rId11"/>
    <p:sldId id="281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C72E7-96C0-4B30-B952-71299BA06312}" v="4" dt="2025-03-29T00:05:27.291"/>
  </p1510:revLst>
</p1510:revInfo>
</file>

<file path=ppt/tableStyles.xml><?xml version="1.0" encoding="utf-8"?>
<a:tblStyleLst xmlns:a="http://schemas.openxmlformats.org/drawingml/2006/main" def="{66B300A5-E5BB-4AD6-B637-CFADACAE6B69}">
  <a:tblStyle styleId="{66B300A5-E5BB-4AD6-B637-CFADACAE6B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3660" autoAdjust="0"/>
  </p:normalViewPr>
  <p:slideViewPr>
    <p:cSldViewPr snapToGrid="0">
      <p:cViewPr varScale="1">
        <p:scale>
          <a:sx n="91" d="100"/>
          <a:sy n="91" d="100"/>
        </p:scale>
        <p:origin x="116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Nguyen" userId="31af02d76893e70a" providerId="LiveId" clId="{E95C72E7-96C0-4B30-B952-71299BA06312}"/>
    <pc:docChg chg="undo custSel addSld delSld modSld sldOrd">
      <pc:chgData name="Tim Nguyen" userId="31af02d76893e70a" providerId="LiveId" clId="{E95C72E7-96C0-4B30-B952-71299BA06312}" dt="2025-04-03T18:26:18.602" v="1360" actId="20577"/>
      <pc:docMkLst>
        <pc:docMk/>
      </pc:docMkLst>
      <pc:sldChg chg="modSp mod">
        <pc:chgData name="Tim Nguyen" userId="31af02d76893e70a" providerId="LiveId" clId="{E95C72E7-96C0-4B30-B952-71299BA06312}" dt="2025-03-29T00:02:32.534" v="466" actId="20577"/>
        <pc:sldMkLst>
          <pc:docMk/>
          <pc:sldMk cId="0" sldId="256"/>
        </pc:sldMkLst>
        <pc:spChg chg="mod">
          <ac:chgData name="Tim Nguyen" userId="31af02d76893e70a" providerId="LiveId" clId="{E95C72E7-96C0-4B30-B952-71299BA06312}" dt="2025-03-29T00:02:32.534" v="466" actId="20577"/>
          <ac:spMkLst>
            <pc:docMk/>
            <pc:sldMk cId="0" sldId="256"/>
            <ac:spMk id="168" creationId="{00000000-0000-0000-0000-000000000000}"/>
          </ac:spMkLst>
        </pc:spChg>
      </pc:sldChg>
      <pc:sldChg chg="modSp mod">
        <pc:chgData name="Tim Nguyen" userId="31af02d76893e70a" providerId="LiveId" clId="{E95C72E7-96C0-4B30-B952-71299BA06312}" dt="2025-03-28T13:23:39.729" v="68" actId="27636"/>
        <pc:sldMkLst>
          <pc:docMk/>
          <pc:sldMk cId="0" sldId="257"/>
        </pc:sldMkLst>
        <pc:spChg chg="mod">
          <ac:chgData name="Tim Nguyen" userId="31af02d76893e70a" providerId="LiveId" clId="{E95C72E7-96C0-4B30-B952-71299BA06312}" dt="2025-03-28T13:23:39.729" v="68" actId="27636"/>
          <ac:spMkLst>
            <pc:docMk/>
            <pc:sldMk cId="0" sldId="257"/>
            <ac:spMk id="176" creationId="{00000000-0000-0000-0000-000000000000}"/>
          </ac:spMkLst>
        </pc:spChg>
      </pc:sldChg>
      <pc:sldChg chg="modSp mod">
        <pc:chgData name="Tim Nguyen" userId="31af02d76893e70a" providerId="LiveId" clId="{E95C72E7-96C0-4B30-B952-71299BA06312}" dt="2025-03-30T16:42:16.556" v="1145" actId="1076"/>
        <pc:sldMkLst>
          <pc:docMk/>
          <pc:sldMk cId="0" sldId="259"/>
        </pc:sldMkLst>
        <pc:spChg chg="mod">
          <ac:chgData name="Tim Nguyen" userId="31af02d76893e70a" providerId="LiveId" clId="{E95C72E7-96C0-4B30-B952-71299BA06312}" dt="2025-03-29T00:12:46.761" v="988" actId="14100"/>
          <ac:spMkLst>
            <pc:docMk/>
            <pc:sldMk cId="0" sldId="259"/>
            <ac:spMk id="196" creationId="{00000000-0000-0000-0000-000000000000}"/>
          </ac:spMkLst>
        </pc:spChg>
        <pc:spChg chg="mod">
          <ac:chgData name="Tim Nguyen" userId="31af02d76893e70a" providerId="LiveId" clId="{E95C72E7-96C0-4B30-B952-71299BA06312}" dt="2025-03-30T16:42:16.556" v="1145" actId="1076"/>
          <ac:spMkLst>
            <pc:docMk/>
            <pc:sldMk cId="0" sldId="259"/>
            <ac:spMk id="198" creationId="{00000000-0000-0000-0000-000000000000}"/>
          </ac:spMkLst>
        </pc:spChg>
        <pc:spChg chg="mod">
          <ac:chgData name="Tim Nguyen" userId="31af02d76893e70a" providerId="LiveId" clId="{E95C72E7-96C0-4B30-B952-71299BA06312}" dt="2025-03-28T13:32:15.779" v="402" actId="14100"/>
          <ac:spMkLst>
            <pc:docMk/>
            <pc:sldMk cId="0" sldId="259"/>
            <ac:spMk id="199" creationId="{00000000-0000-0000-0000-000000000000}"/>
          </ac:spMkLst>
        </pc:spChg>
        <pc:spChg chg="mod">
          <ac:chgData name="Tim Nguyen" userId="31af02d76893e70a" providerId="LiveId" clId="{E95C72E7-96C0-4B30-B952-71299BA06312}" dt="2025-03-28T13:18:17.462" v="1" actId="1076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Tim Nguyen" userId="31af02d76893e70a" providerId="LiveId" clId="{E95C72E7-96C0-4B30-B952-71299BA06312}" dt="2025-03-29T00:13:09.937" v="1015" actId="1035"/>
          <ac:spMkLst>
            <pc:docMk/>
            <pc:sldMk cId="0" sldId="259"/>
            <ac:spMk id="201" creationId="{00000000-0000-0000-0000-000000000000}"/>
          </ac:spMkLst>
        </pc:spChg>
        <pc:spChg chg="mod">
          <ac:chgData name="Tim Nguyen" userId="31af02d76893e70a" providerId="LiveId" clId="{E95C72E7-96C0-4B30-B952-71299BA06312}" dt="2025-03-28T13:18:27.270" v="3" actId="1076"/>
          <ac:spMkLst>
            <pc:docMk/>
            <pc:sldMk cId="0" sldId="259"/>
            <ac:spMk id="202" creationId="{00000000-0000-0000-0000-000000000000}"/>
          </ac:spMkLst>
        </pc:spChg>
        <pc:spChg chg="mod">
          <ac:chgData name="Tim Nguyen" userId="31af02d76893e70a" providerId="LiveId" clId="{E95C72E7-96C0-4B30-B952-71299BA06312}" dt="2025-03-28T13:32:19.456" v="403" actId="14100"/>
          <ac:spMkLst>
            <pc:docMk/>
            <pc:sldMk cId="0" sldId="259"/>
            <ac:spMk id="203" creationId="{00000000-0000-0000-0000-000000000000}"/>
          </ac:spMkLst>
        </pc:spChg>
        <pc:spChg chg="mod">
          <ac:chgData name="Tim Nguyen" userId="31af02d76893e70a" providerId="LiveId" clId="{E95C72E7-96C0-4B30-B952-71299BA06312}" dt="2025-03-29T00:17:32.150" v="1048" actId="20577"/>
          <ac:spMkLst>
            <pc:docMk/>
            <pc:sldMk cId="0" sldId="259"/>
            <ac:spMk id="205" creationId="{00000000-0000-0000-0000-000000000000}"/>
          </ac:spMkLst>
        </pc:spChg>
      </pc:sldChg>
      <pc:sldChg chg="modSp del mod">
        <pc:chgData name="Tim Nguyen" userId="31af02d76893e70a" providerId="LiveId" clId="{E95C72E7-96C0-4B30-B952-71299BA06312}" dt="2025-03-28T13:32:05.174" v="401" actId="2696"/>
        <pc:sldMkLst>
          <pc:docMk/>
          <pc:sldMk cId="0" sldId="260"/>
        </pc:sldMkLst>
      </pc:sldChg>
      <pc:sldChg chg="modSp mod modNotesTx">
        <pc:chgData name="Tim Nguyen" userId="31af02d76893e70a" providerId="LiveId" clId="{E95C72E7-96C0-4B30-B952-71299BA06312}" dt="2025-04-03T18:26:06.166" v="1358" actId="20577"/>
        <pc:sldMkLst>
          <pc:docMk/>
          <pc:sldMk cId="0" sldId="261"/>
        </pc:sldMkLst>
        <pc:spChg chg="mod">
          <ac:chgData name="Tim Nguyen" userId="31af02d76893e70a" providerId="LiveId" clId="{E95C72E7-96C0-4B30-B952-71299BA06312}" dt="2025-03-28T13:20:13.957" v="24" actId="27636"/>
          <ac:spMkLst>
            <pc:docMk/>
            <pc:sldMk cId="0" sldId="261"/>
            <ac:spMk id="227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0:46.338" v="29" actId="1076"/>
          <ac:spMkLst>
            <pc:docMk/>
            <pc:sldMk cId="0" sldId="261"/>
            <ac:spMk id="228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0:50.015" v="30" actId="1076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0:55.879" v="31" actId="1076"/>
          <ac:spMkLst>
            <pc:docMk/>
            <pc:sldMk cId="0" sldId="261"/>
            <ac:spMk id="230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0:21.899" v="26" actId="1076"/>
          <ac:spMkLst>
            <pc:docMk/>
            <pc:sldMk cId="0" sldId="261"/>
            <ac:spMk id="231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0:32.074" v="27" actId="1076"/>
          <ac:spMkLst>
            <pc:docMk/>
            <pc:sldMk cId="0" sldId="261"/>
            <ac:spMk id="233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0:16.556" v="25" actId="1076"/>
          <ac:spMkLst>
            <pc:docMk/>
            <pc:sldMk cId="0" sldId="261"/>
            <ac:spMk id="242" creationId="{00000000-0000-0000-0000-000000000000}"/>
          </ac:spMkLst>
        </pc:spChg>
        <pc:picChg chg="mod">
          <ac:chgData name="Tim Nguyen" userId="31af02d76893e70a" providerId="LiveId" clId="{E95C72E7-96C0-4B30-B952-71299BA06312}" dt="2025-03-31T19:08:28.729" v="1153" actId="1076"/>
          <ac:picMkLst>
            <pc:docMk/>
            <pc:sldMk cId="0" sldId="261"/>
            <ac:picMk id="247" creationId="{00000000-0000-0000-0000-000000000000}"/>
          </ac:picMkLst>
        </pc:picChg>
      </pc:sldChg>
      <pc:sldChg chg="modSp mod modNotesTx">
        <pc:chgData name="Tim Nguyen" userId="31af02d76893e70a" providerId="LiveId" clId="{E95C72E7-96C0-4B30-B952-71299BA06312}" dt="2025-04-03T18:26:09.959" v="1359" actId="20577"/>
        <pc:sldMkLst>
          <pc:docMk/>
          <pc:sldMk cId="0" sldId="262"/>
        </pc:sldMkLst>
        <pc:spChg chg="mod">
          <ac:chgData name="Tim Nguyen" userId="31af02d76893e70a" providerId="LiveId" clId="{E95C72E7-96C0-4B30-B952-71299BA06312}" dt="2025-03-28T13:21:56.871" v="37" actId="255"/>
          <ac:spMkLst>
            <pc:docMk/>
            <pc:sldMk cId="0" sldId="262"/>
            <ac:spMk id="255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1:49.773" v="36" actId="1076"/>
          <ac:spMkLst>
            <pc:docMk/>
            <pc:sldMk cId="0" sldId="262"/>
            <ac:spMk id="256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2:33.151" v="45" actId="1076"/>
          <ac:spMkLst>
            <pc:docMk/>
            <pc:sldMk cId="0" sldId="262"/>
            <ac:spMk id="257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2:52.275" v="62" actId="20577"/>
          <ac:spMkLst>
            <pc:docMk/>
            <pc:sldMk cId="0" sldId="262"/>
            <ac:spMk id="258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3:03.242" v="63" actId="255"/>
          <ac:spMkLst>
            <pc:docMk/>
            <pc:sldMk cId="0" sldId="262"/>
            <ac:spMk id="262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3:15.909" v="65" actId="1076"/>
          <ac:spMkLst>
            <pc:docMk/>
            <pc:sldMk cId="0" sldId="262"/>
            <ac:spMk id="263" creationId="{00000000-0000-0000-0000-000000000000}"/>
          </ac:spMkLst>
        </pc:spChg>
        <pc:spChg chg="mod">
          <ac:chgData name="Tim Nguyen" userId="31af02d76893e70a" providerId="LiveId" clId="{E95C72E7-96C0-4B30-B952-71299BA06312}" dt="2025-03-28T13:22:45.901" v="47" actId="1076"/>
          <ac:spMkLst>
            <pc:docMk/>
            <pc:sldMk cId="0" sldId="262"/>
            <ac:spMk id="274" creationId="{00000000-0000-0000-0000-000000000000}"/>
          </ac:spMkLst>
        </pc:spChg>
      </pc:sldChg>
      <pc:sldChg chg="addSp modSp mod">
        <pc:chgData name="Tim Nguyen" userId="31af02d76893e70a" providerId="LiveId" clId="{E95C72E7-96C0-4B30-B952-71299BA06312}" dt="2025-03-29T00:12:10.567" v="904" actId="14100"/>
        <pc:sldMkLst>
          <pc:docMk/>
          <pc:sldMk cId="0" sldId="263"/>
        </pc:sldMkLst>
        <pc:spChg chg="mod">
          <ac:chgData name="Tim Nguyen" userId="31af02d76893e70a" providerId="LiveId" clId="{E95C72E7-96C0-4B30-B952-71299BA06312}" dt="2025-03-28T13:23:47.232" v="75" actId="20577"/>
          <ac:spMkLst>
            <pc:docMk/>
            <pc:sldMk cId="0" sldId="263"/>
            <ac:spMk id="279" creationId="{00000000-0000-0000-0000-000000000000}"/>
          </ac:spMkLst>
        </pc:spChg>
        <pc:spChg chg="mod">
          <ac:chgData name="Tim Nguyen" userId="31af02d76893e70a" providerId="LiveId" clId="{E95C72E7-96C0-4B30-B952-71299BA06312}" dt="2025-03-29T00:12:02.861" v="903" actId="255"/>
          <ac:spMkLst>
            <pc:docMk/>
            <pc:sldMk cId="0" sldId="263"/>
            <ac:spMk id="280" creationId="{00000000-0000-0000-0000-000000000000}"/>
          </ac:spMkLst>
        </pc:spChg>
        <pc:picChg chg="add mod">
          <ac:chgData name="Tim Nguyen" userId="31af02d76893e70a" providerId="LiveId" clId="{E95C72E7-96C0-4B30-B952-71299BA06312}" dt="2025-03-29T00:12:10.567" v="904" actId="14100"/>
          <ac:picMkLst>
            <pc:docMk/>
            <pc:sldMk cId="0" sldId="263"/>
            <ac:picMk id="3" creationId="{0FA5B207-9111-274E-4C39-DA467A11804F}"/>
          </ac:picMkLst>
        </pc:picChg>
      </pc:sldChg>
      <pc:sldChg chg="new del">
        <pc:chgData name="Tim Nguyen" userId="31af02d76893e70a" providerId="LiveId" clId="{E95C72E7-96C0-4B30-B952-71299BA06312}" dt="2025-03-28T13:34:39.166" v="445" actId="47"/>
        <pc:sldMkLst>
          <pc:docMk/>
          <pc:sldMk cId="641570833" sldId="265"/>
        </pc:sldMkLst>
      </pc:sldChg>
      <pc:sldChg chg="addSp delSp modSp add mod ord">
        <pc:chgData name="Tim Nguyen" userId="31af02d76893e70a" providerId="LiveId" clId="{E95C72E7-96C0-4B30-B952-71299BA06312}" dt="2025-03-31T19:20:31.108" v="1226" actId="14100"/>
        <pc:sldMkLst>
          <pc:docMk/>
          <pc:sldMk cId="553746491" sldId="277"/>
        </pc:sldMkLst>
        <pc:spChg chg="add mod">
          <ac:chgData name="Tim Nguyen" userId="31af02d76893e70a" providerId="LiveId" clId="{E95C72E7-96C0-4B30-B952-71299BA06312}" dt="2025-03-31T19:20:31.108" v="1226" actId="14100"/>
          <ac:spMkLst>
            <pc:docMk/>
            <pc:sldMk cId="553746491" sldId="277"/>
            <ac:spMk id="5" creationId="{38660568-C834-510B-798E-10A68EA4B38C}"/>
          </ac:spMkLst>
        </pc:spChg>
        <pc:spChg chg="mod">
          <ac:chgData name="Tim Nguyen" userId="31af02d76893e70a" providerId="LiveId" clId="{E95C72E7-96C0-4B30-B952-71299BA06312}" dt="2025-03-30T23:18:29.855" v="1151" actId="20577"/>
          <ac:spMkLst>
            <pc:docMk/>
            <pc:sldMk cId="553746491" sldId="277"/>
            <ac:spMk id="13" creationId="{CC549A61-9271-65C9-5F90-AE9137AB8A0C}"/>
          </ac:spMkLst>
        </pc:spChg>
        <pc:picChg chg="add mod">
          <ac:chgData name="Tim Nguyen" userId="31af02d76893e70a" providerId="LiveId" clId="{E95C72E7-96C0-4B30-B952-71299BA06312}" dt="2025-03-31T19:20:20.574" v="1223" actId="1076"/>
          <ac:picMkLst>
            <pc:docMk/>
            <pc:sldMk cId="553746491" sldId="277"/>
            <ac:picMk id="6" creationId="{C1202EF5-EDEA-507D-C473-365FA0947F87}"/>
          </ac:picMkLst>
        </pc:picChg>
      </pc:sldChg>
      <pc:sldChg chg="new del">
        <pc:chgData name="Tim Nguyen" userId="31af02d76893e70a" providerId="LiveId" clId="{E95C72E7-96C0-4B30-B952-71299BA06312}" dt="2025-03-28T13:32:43.426" v="404" actId="47"/>
        <pc:sldMkLst>
          <pc:docMk/>
          <pc:sldMk cId="250012126" sldId="278"/>
        </pc:sldMkLst>
      </pc:sldChg>
      <pc:sldChg chg="addSp delSp modSp add mod">
        <pc:chgData name="Tim Nguyen" userId="31af02d76893e70a" providerId="LiveId" clId="{E95C72E7-96C0-4B30-B952-71299BA06312}" dt="2025-03-29T00:19:00.573" v="1112" actId="20577"/>
        <pc:sldMkLst>
          <pc:docMk/>
          <pc:sldMk cId="1181655109" sldId="279"/>
        </pc:sldMkLst>
        <pc:spChg chg="mod">
          <ac:chgData name="Tim Nguyen" userId="31af02d76893e70a" providerId="LiveId" clId="{E95C72E7-96C0-4B30-B952-71299BA06312}" dt="2025-03-29T00:19:00.573" v="1112" actId="20577"/>
          <ac:spMkLst>
            <pc:docMk/>
            <pc:sldMk cId="1181655109" sldId="279"/>
            <ac:spMk id="13" creationId="{19038376-283F-1B5A-0C99-66FAB3DAD2AE}"/>
          </ac:spMkLst>
        </pc:spChg>
        <pc:picChg chg="add mod">
          <ac:chgData name="Tim Nguyen" userId="31af02d76893e70a" providerId="LiveId" clId="{E95C72E7-96C0-4B30-B952-71299BA06312}" dt="2025-03-29T00:13:43.817" v="1036" actId="14100"/>
          <ac:picMkLst>
            <pc:docMk/>
            <pc:sldMk cId="1181655109" sldId="279"/>
            <ac:picMk id="5" creationId="{51090CA8-A3EF-F93F-DE17-6595385FFD93}"/>
          </ac:picMkLst>
        </pc:picChg>
      </pc:sldChg>
      <pc:sldChg chg="addSp delSp modSp add mod">
        <pc:chgData name="Tim Nguyen" userId="31af02d76893e70a" providerId="LiveId" clId="{E95C72E7-96C0-4B30-B952-71299BA06312}" dt="2025-03-29T00:13:56.739" v="1039" actId="14100"/>
        <pc:sldMkLst>
          <pc:docMk/>
          <pc:sldMk cId="3721465847" sldId="280"/>
        </pc:sldMkLst>
        <pc:spChg chg="mod">
          <ac:chgData name="Tim Nguyen" userId="31af02d76893e70a" providerId="LiveId" clId="{E95C72E7-96C0-4B30-B952-71299BA06312}" dt="2025-03-28T13:31:34.809" v="400" actId="20577"/>
          <ac:spMkLst>
            <pc:docMk/>
            <pc:sldMk cId="3721465847" sldId="280"/>
            <ac:spMk id="13" creationId="{27E6516C-BE90-35C8-9A20-DECB2C31351A}"/>
          </ac:spMkLst>
        </pc:spChg>
        <pc:picChg chg="add mod">
          <ac:chgData name="Tim Nguyen" userId="31af02d76893e70a" providerId="LiveId" clId="{E95C72E7-96C0-4B30-B952-71299BA06312}" dt="2025-03-29T00:13:56.739" v="1039" actId="14100"/>
          <ac:picMkLst>
            <pc:docMk/>
            <pc:sldMk cId="3721465847" sldId="280"/>
            <ac:picMk id="6" creationId="{2EE5D99B-6AE3-50F8-BD23-5B06A05C2257}"/>
          </ac:picMkLst>
        </pc:picChg>
      </pc:sldChg>
      <pc:sldChg chg="addSp delSp modSp add mod modNotesTx">
        <pc:chgData name="Tim Nguyen" userId="31af02d76893e70a" providerId="LiveId" clId="{E95C72E7-96C0-4B30-B952-71299BA06312}" dt="2025-04-03T18:26:18.602" v="1360" actId="20577"/>
        <pc:sldMkLst>
          <pc:docMk/>
          <pc:sldMk cId="2902342137" sldId="281"/>
        </pc:sldMkLst>
        <pc:spChg chg="mod">
          <ac:chgData name="Tim Nguyen" userId="31af02d76893e70a" providerId="LiveId" clId="{E95C72E7-96C0-4B30-B952-71299BA06312}" dt="2025-03-29T00:05:31.153" v="553" actId="20577"/>
          <ac:spMkLst>
            <pc:docMk/>
            <pc:sldMk cId="2902342137" sldId="281"/>
            <ac:spMk id="2" creationId="{7C552EE9-F666-84EA-0BC3-54EDD2F3E6FA}"/>
          </ac:spMkLst>
        </pc:spChg>
        <pc:spChg chg="add mod">
          <ac:chgData name="Tim Nguyen" userId="31af02d76893e70a" providerId="LiveId" clId="{E95C72E7-96C0-4B30-B952-71299BA06312}" dt="2025-03-29T00:06:17.126" v="557" actId="14100"/>
          <ac:spMkLst>
            <pc:docMk/>
            <pc:sldMk cId="2902342137" sldId="281"/>
            <ac:spMk id="7" creationId="{1870D200-626D-4938-617B-E2712BB28A66}"/>
          </ac:spMkLst>
        </pc:spChg>
        <pc:spChg chg="mod">
          <ac:chgData name="Tim Nguyen" userId="31af02d76893e70a" providerId="LiveId" clId="{E95C72E7-96C0-4B30-B952-71299BA06312}" dt="2025-03-29T00:07:11.545" v="661" actId="20577"/>
          <ac:spMkLst>
            <pc:docMk/>
            <pc:sldMk cId="2902342137" sldId="281"/>
            <ac:spMk id="13" creationId="{6B949807-481C-047C-1AEE-EE276BD25214}"/>
          </ac:spMkLst>
        </pc:spChg>
        <pc:picChg chg="add mod">
          <ac:chgData name="Tim Nguyen" userId="31af02d76893e70a" providerId="LiveId" clId="{E95C72E7-96C0-4B30-B952-71299BA06312}" dt="2025-03-29T00:04:15.110" v="532" actId="14100"/>
          <ac:picMkLst>
            <pc:docMk/>
            <pc:sldMk cId="2902342137" sldId="281"/>
            <ac:picMk id="5" creationId="{E0BCD7E8-D184-A88A-0C56-06E6C7DF7ACF}"/>
          </ac:picMkLst>
        </pc:picChg>
      </pc:sldChg>
      <pc:sldMasterChg chg="delSldLayout">
        <pc:chgData name="Tim Nguyen" userId="31af02d76893e70a" providerId="LiveId" clId="{E95C72E7-96C0-4B30-B952-71299BA06312}" dt="2025-03-28T13:32:43.426" v="404" actId="47"/>
        <pc:sldMasterMkLst>
          <pc:docMk/>
          <pc:sldMasterMk cId="0" sldId="2147483673"/>
        </pc:sldMasterMkLst>
        <pc:sldLayoutChg chg="del">
          <pc:chgData name="Tim Nguyen" userId="31af02d76893e70a" providerId="LiveId" clId="{E95C72E7-96C0-4B30-B952-71299BA06312}" dt="2025-03-28T13:32:43.426" v="404" actId="47"/>
          <pc:sldLayoutMkLst>
            <pc:docMk/>
            <pc:sldMasterMk cId="0" sldId="2147483673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73191e5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3373191e5e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373191e5e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39d209ce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39d209ce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3bd3f178a_5_7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3bd3f178a_5_7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4298e003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34298e003b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34298e003b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6fa63981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336fa639818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g336fa639818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6ec1e77e8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336ec1e77e8_0_7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g336ec1e77e8_0_7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9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92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6ec1e77e8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6ec1e77e8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julie.le1385/viz/FultonCountyDashboard/Dashboard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crpi.gadoe.org/Reports/Views/Shared/_Layou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ctrTitle"/>
          </p:nvPr>
        </p:nvSpPr>
        <p:spPr>
          <a:xfrm>
            <a:off x="0" y="3346250"/>
            <a:ext cx="8652900" cy="981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dirty="0"/>
              <a:t>  </a:t>
            </a:r>
            <a:r>
              <a:rPr lang="en" sz="2900" dirty="0">
                <a:latin typeface="Economica"/>
                <a:ea typeface="Economica"/>
                <a:cs typeface="Economica"/>
                <a:sym typeface="Economica"/>
              </a:rPr>
              <a:t>CSE 6748 </a:t>
            </a:r>
            <a:r>
              <a:rPr lang="vi-VN" sz="2900" dirty="0">
                <a:latin typeface="Economica"/>
                <a:ea typeface="Economica"/>
                <a:cs typeface="Economica"/>
                <a:sym typeface="Economica"/>
              </a:rPr>
              <a:t>Final Presentation</a:t>
            </a:r>
            <a:endParaRPr sz="25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"/>
          </p:nvPr>
        </p:nvSpPr>
        <p:spPr>
          <a:xfrm>
            <a:off x="221300" y="4327250"/>
            <a:ext cx="8520600" cy="73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latin typeface="Economica"/>
                <a:ea typeface="Economica"/>
                <a:cs typeface="Economica"/>
                <a:sym typeface="Economica"/>
              </a:rPr>
              <a:t>Fulton Team 7</a:t>
            </a:r>
            <a:endParaRPr sz="72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latin typeface="Economica"/>
                <a:ea typeface="Economica"/>
                <a:cs typeface="Economica"/>
                <a:sym typeface="Economica"/>
              </a:rPr>
              <a:t>Thu T Le - Winnie Taiwo - Luke K Santoso</a:t>
            </a:r>
            <a:endParaRPr sz="72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96700"/>
            <a:ext cx="9144000" cy="40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16604-776A-A7D0-A9C9-26D76525C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2EE9-F666-84EA-0BC3-54EDD2F3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81677"/>
          </a:xfrm>
        </p:spPr>
        <p:txBody>
          <a:bodyPr>
            <a:noAutofit/>
          </a:bodyPr>
          <a:lstStyle/>
          <a:p>
            <a:pPr algn="ctr"/>
            <a:r>
              <a:rPr lang="vi-VN" sz="2700" dirty="0"/>
              <a:t>Most Important Features using RFE</a:t>
            </a:r>
            <a:endParaRPr lang="en-US" sz="2700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827B1F81-6219-7996-7021-E2FA76E96395}"/>
              </a:ext>
            </a:extLst>
          </p:cNvPr>
          <p:cNvSpPr/>
          <p:nvPr/>
        </p:nvSpPr>
        <p:spPr>
          <a:xfrm>
            <a:off x="0" y="17769"/>
            <a:ext cx="2286000" cy="273844"/>
          </a:xfrm>
          <a:prstGeom prst="snip1Rect">
            <a:avLst/>
          </a:prstGeom>
          <a:solidFill>
            <a:srgbClr val="FE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Feature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949807-481C-047C-1AEE-EE276BD25214}"/>
              </a:ext>
            </a:extLst>
          </p:cNvPr>
          <p:cNvSpPr/>
          <p:nvPr/>
        </p:nvSpPr>
        <p:spPr>
          <a:xfrm>
            <a:off x="0" y="4234246"/>
            <a:ext cx="9144000" cy="681676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latin typeface="Georgia" panose="02040502050405020303" pitchFamily="18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Important features include Scale Score, Subject, </a:t>
            </a:r>
            <a:r>
              <a:rPr lang="vi-VN" sz="1050" dirty="0">
                <a:solidFill>
                  <a:schemeClr val="tx1"/>
                </a:solidFill>
                <a:latin typeface="Georgia" panose="02040502050405020303" pitchFamily="18" charset="0"/>
              </a:rPr>
              <a:t>P</a:t>
            </a:r>
            <a:r>
              <a:rPr lang="en-US" sz="1050" dirty="0" err="1">
                <a:solidFill>
                  <a:schemeClr val="tx1"/>
                </a:solidFill>
                <a:latin typeface="Georgia" panose="02040502050405020303" pitchFamily="18" charset="0"/>
              </a:rPr>
              <a:t>ercent</a:t>
            </a:r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 Present, School Support, Master Category Domain Score, Discipline Count, Attendance, Enrollment Reasons.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77C43A-6FA9-9AD0-995A-AEE1CDDBABA7}"/>
              </a:ext>
            </a:extLst>
          </p:cNvPr>
          <p:cNvSpPr txBox="1"/>
          <p:nvPr/>
        </p:nvSpPr>
        <p:spPr>
          <a:xfrm>
            <a:off x="659776" y="2946012"/>
            <a:ext cx="188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CD7E8-D184-A88A-0C56-06E6C7DF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27" y="843186"/>
            <a:ext cx="5070088" cy="3391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0D200-626D-4938-617B-E2712BB28A66}"/>
              </a:ext>
            </a:extLst>
          </p:cNvPr>
          <p:cNvSpPr txBox="1"/>
          <p:nvPr/>
        </p:nvSpPr>
        <p:spPr>
          <a:xfrm>
            <a:off x="6705600" y="1042483"/>
            <a:ext cx="21930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Recursive Feature Elimination (RFE)</a:t>
            </a:r>
            <a:r>
              <a:rPr lang="en-US" sz="1200" dirty="0"/>
              <a:t> is a feature selection technique that helps identify the most important features in a dataset by recursively fitting the model and eliminating the least important features.</a:t>
            </a:r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4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C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Build Dashboard in Tableau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628650" y="1040780"/>
            <a:ext cx="7886700" cy="359183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Economica"/>
              </a:rPr>
              <a:t>By selecting the most important features from RFE, we build a story in Tableau to facilitate further analysis. Tableau enhances data visualization and helps uncover valuable insights.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E0E0E"/>
                </a:solidFill>
                <a:latin typeface="Economica"/>
                <a:ea typeface="Economica"/>
                <a:cs typeface="Economica"/>
                <a:sym typeface="Economica"/>
              </a:rPr>
              <a:t>Link to Tableau Public: </a:t>
            </a:r>
            <a:r>
              <a:rPr lang="en-US" sz="1400" dirty="0">
                <a:hlinkClick r:id="rId3"/>
              </a:rPr>
              <a:t>Fulton County Dashboard | Tableau Public</a:t>
            </a:r>
            <a:endParaRPr lang="en-US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E0E0E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E0E0E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0" y="0"/>
            <a:ext cx="2543100" cy="273900"/>
          </a:xfrm>
          <a:prstGeom prst="snip1Rect">
            <a:avLst>
              <a:gd name="adj" fmla="val 16667"/>
            </a:avLst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Step</a:t>
            </a:r>
            <a:endParaRPr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5B207-9111-274E-4C39-DA467A118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895707"/>
            <a:ext cx="7886699" cy="297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C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/>
          <p:nvPr/>
        </p:nvSpPr>
        <p:spPr>
          <a:xfrm>
            <a:off x="0" y="-28575"/>
            <a:ext cx="9144000" cy="5172075"/>
          </a:xfrm>
          <a:prstGeom prst="rect">
            <a:avLst/>
          </a:prstGeom>
          <a:solidFill>
            <a:srgbClr val="F6F5E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350100" y="1238706"/>
            <a:ext cx="8443800" cy="2337600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628650" y="1628939"/>
            <a:ext cx="7886700" cy="1427400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</a:pPr>
            <a:r>
              <a:rPr lang="en" sz="2700"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C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254900"/>
            <a:ext cx="8520600" cy="831300"/>
          </a:xfrm>
          <a:prstGeom prst="rect">
            <a:avLst/>
          </a:prstGeom>
          <a:solidFill>
            <a:srgbClr val="F6F5EC"/>
          </a:solidFill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latin typeface="Economica"/>
                <a:ea typeface="Economica"/>
                <a:cs typeface="Economica"/>
                <a:sym typeface="Economica"/>
              </a:rPr>
              <a:t>Project Goal</a:t>
            </a:r>
            <a:endParaRPr sz="3600" b="1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949" dirty="0">
                <a:latin typeface="Economica"/>
                <a:ea typeface="Economica"/>
                <a:cs typeface="Economica"/>
                <a:sym typeface="Economica"/>
              </a:rPr>
              <a:t>Design a user-friendly dashboard for school staff in Fulton County to enhance student achievement metrics for grades 3-5.</a:t>
            </a:r>
            <a:endParaRPr sz="3949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 dirty="0">
              <a:latin typeface="Economica"/>
              <a:ea typeface="Economica"/>
              <a:cs typeface="Economica"/>
              <a:sym typeface="Economica"/>
            </a:endParaRPr>
          </a:p>
          <a:p>
            <a:pPr marL="787400" lvl="0" indent="-3298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50" b="1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Visualize Student Performance:</a:t>
            </a:r>
            <a:r>
              <a:rPr lang="en" sz="2550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 Display Georgia Milestones and CCRPI scores for better academic tracking.​</a:t>
            </a:r>
            <a:endParaRPr sz="2550" dirty="0">
              <a:highlight>
                <a:srgbClr val="F5F5F5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 dirty="0">
              <a:highlight>
                <a:srgbClr val="F5F5F5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787400" lvl="0" indent="-3298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50" b="1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Monitor Attendance &amp; Graduation Rates:</a:t>
            </a:r>
            <a:r>
              <a:rPr lang="en" sz="2550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 Identify trends and areas that need intervention.​</a:t>
            </a:r>
            <a:endParaRPr sz="2550" dirty="0">
              <a:highlight>
                <a:srgbClr val="F5F5F5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 dirty="0">
              <a:highlight>
                <a:srgbClr val="F5F5F5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787400" lvl="0" indent="-3298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50" b="1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Support Data-Driven Decisions:</a:t>
            </a:r>
            <a:r>
              <a:rPr lang="en" sz="2550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 Provide actionable insights to help educators and administrators improve student outcomes.​</a:t>
            </a:r>
            <a:endParaRPr sz="2550" dirty="0">
              <a:highlight>
                <a:srgbClr val="F5F5F5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 dirty="0">
              <a:highlight>
                <a:srgbClr val="F5F5F5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787400" lvl="0" indent="-3298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50" b="1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Ensure Easy Access &amp; Collaboration:</a:t>
            </a:r>
            <a:r>
              <a:rPr lang="en" sz="2550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 Integrate with </a:t>
            </a:r>
            <a:r>
              <a:rPr lang="en" sz="2550" b="1" dirty="0">
                <a:highlight>
                  <a:srgbClr val="F5F5F5"/>
                </a:highlight>
                <a:latin typeface="Economica"/>
                <a:ea typeface="Economica"/>
                <a:cs typeface="Economica"/>
                <a:sym typeface="Economica"/>
              </a:rPr>
              <a:t>Tableau</a:t>
            </a:r>
            <a:endParaRPr sz="2550" b="1" dirty="0">
              <a:highlight>
                <a:srgbClr val="F5F5F5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827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4822200" cy="831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Economica"/>
                <a:ea typeface="Economica"/>
                <a:cs typeface="Economica"/>
                <a:sym typeface="Economica"/>
              </a:rPr>
              <a:t>Why Important? </a:t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47400" y="1320700"/>
            <a:ext cx="4750800" cy="370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1D1D1D"/>
              </a:buClr>
              <a:buSzPct val="100000"/>
              <a:buFont typeface="Inter"/>
              <a:buChar char="●"/>
            </a:pPr>
            <a:r>
              <a:rPr lang="en" sz="6400" b="1">
                <a:latin typeface="Economica"/>
                <a:ea typeface="Economica"/>
                <a:cs typeface="Economica"/>
                <a:sym typeface="Economica"/>
              </a:rPr>
              <a:t>Early Identification of Learning Gaps:</a:t>
            </a:r>
            <a:r>
              <a:rPr lang="en" sz="6400">
                <a:latin typeface="Economica"/>
                <a:ea typeface="Economica"/>
                <a:cs typeface="Economica"/>
                <a:sym typeface="Economica"/>
              </a:rPr>
              <a:t> Dashboards help identify struggles in key areas like math and reading, allowing for timely intervention.</a:t>
            </a:r>
            <a:endParaRPr sz="6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1A36B4"/>
              </a:buClr>
              <a:buSzPct val="100000"/>
              <a:buFont typeface="Inter"/>
              <a:buChar char="●"/>
            </a:pPr>
            <a:r>
              <a:rPr lang="en" sz="6400" b="1">
                <a:latin typeface="Economica"/>
                <a:ea typeface="Economica"/>
                <a:cs typeface="Economica"/>
                <a:sym typeface="Economica"/>
              </a:rPr>
              <a:t>Critical Transition Years:</a:t>
            </a:r>
            <a:r>
              <a:rPr lang="en" sz="6400">
                <a:latin typeface="Economica"/>
                <a:ea typeface="Economica"/>
                <a:cs typeface="Economica"/>
                <a:sym typeface="Economica"/>
              </a:rPr>
              <a:t> Grades 3-5 are when students shift from learning to read to reading to learn</a:t>
            </a:r>
            <a:endParaRPr sz="6400">
              <a:solidFill>
                <a:srgbClr val="1D1D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400">
              <a:solidFill>
                <a:srgbClr val="1D1D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1A36B4"/>
              </a:buClr>
              <a:buSzPct val="100000"/>
              <a:buFont typeface="Inter"/>
              <a:buChar char="●"/>
            </a:pPr>
            <a:r>
              <a:rPr lang="en" sz="6400" b="1">
                <a:latin typeface="Economica"/>
                <a:ea typeface="Economica"/>
                <a:cs typeface="Economica"/>
                <a:sym typeface="Economica"/>
              </a:rPr>
              <a:t>Personalized Learning Needs:</a:t>
            </a:r>
            <a:r>
              <a:rPr lang="en" sz="6400">
                <a:latin typeface="Economica"/>
                <a:ea typeface="Economica"/>
                <a:cs typeface="Economica"/>
                <a:sym typeface="Economica"/>
              </a:rPr>
              <a:t> Teachers can tailor instruction to  student’s strengths and weaknesses, ensuring all students progress.</a:t>
            </a:r>
            <a:endParaRPr sz="6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1A36B4"/>
              </a:buClr>
              <a:buSzPct val="100000"/>
              <a:buFont typeface="Inter"/>
              <a:buChar char="●"/>
            </a:pPr>
            <a:r>
              <a:rPr lang="en" sz="6400" b="1">
                <a:latin typeface="Economica"/>
                <a:ea typeface="Economica"/>
                <a:cs typeface="Economica"/>
                <a:sym typeface="Economica"/>
              </a:rPr>
              <a:t>Smooth transition to Middle School: </a:t>
            </a:r>
            <a:r>
              <a:rPr lang="en" sz="6400">
                <a:latin typeface="Economica"/>
                <a:ea typeface="Economica"/>
                <a:cs typeface="Economica"/>
                <a:sym typeface="Economica"/>
              </a:rPr>
              <a:t>Prepare students for challenges in middle school. </a:t>
            </a:r>
            <a:endParaRPr sz="64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2"/>
          </p:nvPr>
        </p:nvSpPr>
        <p:spPr>
          <a:xfrm>
            <a:off x="5241350" y="267325"/>
            <a:ext cx="3591000" cy="431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350" y="267325"/>
            <a:ext cx="3830775" cy="230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350" y="2737625"/>
            <a:ext cx="3830775" cy="2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0" y="0"/>
            <a:ext cx="3128963" cy="5143500"/>
          </a:xfrm>
          <a:prstGeom prst="rect">
            <a:avLst/>
          </a:prstGeom>
          <a:solidFill>
            <a:srgbClr val="F6F5EC"/>
          </a:solidFill>
          <a:ln w="12700" cap="flat" cmpd="sng">
            <a:solidFill>
              <a:srgbClr val="1D1D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3514725" y="397669"/>
            <a:ext cx="5357813" cy="79850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ED6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3271837" y="397669"/>
            <a:ext cx="645318" cy="645318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100"/>
          </a:p>
        </p:txBody>
      </p:sp>
      <p:sp>
        <p:nvSpPr>
          <p:cNvPr id="194" name="Google Shape;194;p30"/>
          <p:cNvSpPr txBox="1"/>
          <p:nvPr/>
        </p:nvSpPr>
        <p:spPr>
          <a:xfrm>
            <a:off x="3400868" y="106595"/>
            <a:ext cx="3396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PLANNING AND PREPARATION</a:t>
            </a:r>
            <a:endParaRPr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3917156" y="490777"/>
            <a:ext cx="4640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Define Objectives and Metrics, then Gather and Inventory Data Sources, Outline Data Needs and Requirement</a:t>
            </a:r>
            <a:endParaRPr sz="1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594496" y="1609524"/>
            <a:ext cx="5357700" cy="68321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ED6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3248931" y="1576383"/>
            <a:ext cx="645318" cy="645318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100"/>
          </a:p>
        </p:txBody>
      </p:sp>
      <p:sp>
        <p:nvSpPr>
          <p:cNvPr id="198" name="Google Shape;198;p30"/>
          <p:cNvSpPr txBox="1"/>
          <p:nvPr/>
        </p:nvSpPr>
        <p:spPr>
          <a:xfrm>
            <a:off x="3894249" y="1598437"/>
            <a:ext cx="46404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 Python to E</a:t>
            </a:r>
            <a:r>
              <a:rPr lang="en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xtract, Clean the Data, Merge Dataset and Select Important Features using Correlation and Recursive Feature Selection </a:t>
            </a:r>
            <a:endParaRPr sz="1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3780632" y="2757481"/>
            <a:ext cx="5165069" cy="6453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ED6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3283188" y="2737416"/>
            <a:ext cx="645318" cy="645318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100" dirty="0"/>
          </a:p>
        </p:txBody>
      </p:sp>
      <p:sp>
        <p:nvSpPr>
          <p:cNvPr id="201" name="Google Shape;201;p30"/>
          <p:cNvSpPr txBox="1"/>
          <p:nvPr/>
        </p:nvSpPr>
        <p:spPr>
          <a:xfrm>
            <a:off x="3371850" y="2122716"/>
            <a:ext cx="5076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2" name="Google Shape;202;p30"/>
          <p:cNvSpPr txBox="1"/>
          <p:nvPr/>
        </p:nvSpPr>
        <p:spPr>
          <a:xfrm>
            <a:off x="3917155" y="2815689"/>
            <a:ext cx="46404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Import data into Tableau, Create Visualizations, and Add Recommendations</a:t>
            </a:r>
            <a:endParaRPr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3730317" y="3940300"/>
            <a:ext cx="5221880" cy="6453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ED6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271837" y="3898449"/>
            <a:ext cx="645318" cy="645318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1100"/>
          </a:p>
        </p:txBody>
      </p:sp>
      <p:sp>
        <p:nvSpPr>
          <p:cNvPr id="205" name="Google Shape;205;p30"/>
          <p:cNvSpPr txBox="1"/>
          <p:nvPr/>
        </p:nvSpPr>
        <p:spPr>
          <a:xfrm>
            <a:off x="3420606" y="2374725"/>
            <a:ext cx="51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BUILD THE DASHBOARD IN TABLEAU</a:t>
            </a:r>
            <a:endParaRPr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3928506" y="3984267"/>
            <a:ext cx="4734553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Review/Refine Dashboard and Publish the Dashboard to Tableau Public. </a:t>
            </a:r>
            <a:endParaRPr u="none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427035" y="3573654"/>
            <a:ext cx="5185801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DEPLOY, SHARE AND MAINTAIN THE DASHBOARD</a:t>
            </a:r>
            <a:endParaRPr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-24212" y="2012138"/>
            <a:ext cx="3128963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Georgia"/>
              <a:buNone/>
            </a:pPr>
            <a:r>
              <a:rPr lang="en" sz="4030">
                <a:latin typeface="Economica"/>
                <a:ea typeface="Economica"/>
                <a:cs typeface="Economica"/>
                <a:sym typeface="Economica"/>
              </a:rPr>
              <a:t>Method </a:t>
            </a:r>
            <a:endParaRPr sz="403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Georgia"/>
              <a:buNone/>
            </a:pPr>
            <a:r>
              <a:rPr lang="en" sz="4030">
                <a:latin typeface="Economica"/>
                <a:ea typeface="Economica"/>
                <a:cs typeface="Economica"/>
                <a:sym typeface="Economica"/>
              </a:rPr>
              <a:t>Framework</a:t>
            </a:r>
            <a:endParaRPr sz="403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12" name="Google Shape;212;p30" descr="Checkmar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2334" y="659126"/>
            <a:ext cx="388145" cy="3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 descr="Checkmar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8764" y="1632022"/>
            <a:ext cx="388145" cy="38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3400868" y="1238024"/>
            <a:ext cx="53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 COLLECTION AND CLEANING IN PYTHON</a:t>
            </a:r>
            <a:endParaRPr sz="13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" name="Google Shape;213;p30" descr="Checkmark with solid fill">
            <a:extLst>
              <a:ext uri="{FF2B5EF4-FFF2-40B4-BE49-F238E27FC236}">
                <a16:creationId xmlns:a16="http://schemas.microsoft.com/office/drawing/2014/main" id="{46B57D1E-C4CE-970A-6459-D5C2F97D4C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8310" y="2862969"/>
            <a:ext cx="388145" cy="3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13;p30" descr="Checkmark with solid fill">
            <a:extLst>
              <a:ext uri="{FF2B5EF4-FFF2-40B4-BE49-F238E27FC236}">
                <a16:creationId xmlns:a16="http://schemas.microsoft.com/office/drawing/2014/main" id="{637F4F2C-6283-14A9-4503-AB7B119F3B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7556" y="4078650"/>
            <a:ext cx="388145" cy="38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1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" sz="3000" dirty="0">
                <a:latin typeface="Georgia"/>
                <a:ea typeface="Georgia"/>
                <a:cs typeface="Georgia"/>
                <a:sym typeface="Georgia"/>
              </a:rPr>
              <a:t>Data Sources: Extensive Cleaning and Merging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628650" y="1422648"/>
            <a:ext cx="3057600" cy="34200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568365" y="1542542"/>
            <a:ext cx="394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Georgia Milestone Datasets</a:t>
            </a:r>
            <a:endParaRPr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508902" y="1758380"/>
            <a:ext cx="4449300" cy="29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Georgia Milestone is  a standardized summative assessment administered at the end of the year to evaluate student performance against state standards in multiple subjects. This dataset was provided by Fulton County Schools. </a:t>
            </a:r>
            <a:endParaRPr sz="125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✔ </a:t>
            </a:r>
            <a:r>
              <a:rPr lang="en" sz="125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Dataset Size:</a:t>
            </a: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Contains multiple assessment-related fields and Include 381384 data. From Grade 3- Grade 5, we have 134015 data.</a:t>
            </a:r>
            <a:b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✔ </a:t>
            </a:r>
            <a:r>
              <a:rPr lang="en" sz="125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Performance Metrics:</a:t>
            </a: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Includes </a:t>
            </a:r>
            <a:r>
              <a:rPr lang="en" sz="125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Scale Scores, Achievement Levels, and Grade Conversion Scores</a:t>
            </a: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b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✔ </a:t>
            </a:r>
            <a:r>
              <a:rPr lang="en" sz="125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Student Growth Tracking:</a:t>
            </a: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Captures </a:t>
            </a:r>
            <a:r>
              <a:rPr lang="en" sz="125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Student Growth Percentile and Growth Level</a:t>
            </a: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b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✔ </a:t>
            </a:r>
            <a:r>
              <a:rPr lang="en" sz="125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Reading &amp; Writing Analysis:</a:t>
            </a: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Lexile scores, extended writing responses, and reading indicators.</a:t>
            </a:r>
            <a:b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✔ </a:t>
            </a:r>
            <a:r>
              <a:rPr lang="en" sz="125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Testing Information:</a:t>
            </a: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Includes </a:t>
            </a:r>
            <a:r>
              <a:rPr lang="en" sz="125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Test Grade, Testing Date, and Retest Flags</a:t>
            </a:r>
            <a:r>
              <a:rPr lang="en" sz="125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for performance tracking.</a:t>
            </a:r>
            <a:endParaRPr sz="125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1368981" y="1077799"/>
            <a:ext cx="978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</a:t>
            </a:r>
            <a:endParaRPr sz="18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0" y="0"/>
            <a:ext cx="2543175" cy="273844"/>
          </a:xfrm>
          <a:prstGeom prst="snip1Rect">
            <a:avLst>
              <a:gd name="adj" fmla="val 16667"/>
            </a:avLst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Processing &amp; Cleaning</a:t>
            </a:r>
            <a:endParaRPr sz="1100"/>
          </a:p>
        </p:txBody>
      </p:sp>
      <p:sp>
        <p:nvSpPr>
          <p:cNvPr id="233" name="Google Shape;233;p32"/>
          <p:cNvSpPr txBox="1"/>
          <p:nvPr/>
        </p:nvSpPr>
        <p:spPr>
          <a:xfrm>
            <a:off x="5817821" y="1117738"/>
            <a:ext cx="195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CLEANING</a:t>
            </a:r>
            <a:endParaRPr sz="18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5299612" y="1928994"/>
            <a:ext cx="326273" cy="326273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100"/>
          </a:p>
        </p:txBody>
      </p:sp>
      <p:sp>
        <p:nvSpPr>
          <p:cNvPr id="235" name="Google Shape;235;p32"/>
          <p:cNvSpPr txBox="1"/>
          <p:nvPr/>
        </p:nvSpPr>
        <p:spPr>
          <a:xfrm>
            <a:off x="5718874" y="1988824"/>
            <a:ext cx="394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Review Variables definitions</a:t>
            </a:r>
            <a:endParaRPr sz="15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5299612" y="2370683"/>
            <a:ext cx="326273" cy="326273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100"/>
          </a:p>
        </p:txBody>
      </p:sp>
      <p:sp>
        <p:nvSpPr>
          <p:cNvPr id="237" name="Google Shape;237;p32"/>
          <p:cNvSpPr txBox="1"/>
          <p:nvPr/>
        </p:nvSpPr>
        <p:spPr>
          <a:xfrm>
            <a:off x="5718874" y="2430513"/>
            <a:ext cx="394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Handle missing values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5299612" y="2803719"/>
            <a:ext cx="326273" cy="326273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100"/>
          </a:p>
        </p:txBody>
      </p:sp>
      <p:sp>
        <p:nvSpPr>
          <p:cNvPr id="239" name="Google Shape;239;p32"/>
          <p:cNvSpPr txBox="1"/>
          <p:nvPr/>
        </p:nvSpPr>
        <p:spPr>
          <a:xfrm>
            <a:off x="5718874" y="2863549"/>
            <a:ext cx="394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 Merging by Python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5299004" y="3254245"/>
            <a:ext cx="326273" cy="326273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1100"/>
          </a:p>
        </p:txBody>
      </p:sp>
      <p:sp>
        <p:nvSpPr>
          <p:cNvPr id="241" name="Google Shape;241;p32"/>
          <p:cNvSpPr txBox="1"/>
          <p:nvPr/>
        </p:nvSpPr>
        <p:spPr>
          <a:xfrm>
            <a:off x="5718266" y="3314075"/>
            <a:ext cx="394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Feature Selection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020165" y="1185499"/>
            <a:ext cx="1519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600" y="4415425"/>
            <a:ext cx="2672550" cy="35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350" y="4786119"/>
            <a:ext cx="263565" cy="33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1925" y="4786119"/>
            <a:ext cx="263565" cy="33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5500" y="4786119"/>
            <a:ext cx="263565" cy="33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3748" y="4204142"/>
            <a:ext cx="263565" cy="336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Data Sources: Extensive Cleaning and Merging (Cont.)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666815" y="1683960"/>
            <a:ext cx="3057600" cy="34200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631109" y="1676544"/>
            <a:ext cx="3943200" cy="2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Enrollment Data and School Information Data</a:t>
            </a:r>
            <a:endParaRPr sz="1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611700" y="1936840"/>
            <a:ext cx="41343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conomica"/>
              <a:buChar char="•"/>
            </a:pPr>
            <a:r>
              <a:rPr lang="en" sz="11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Enrollment Data includes the enrollment information such as Student ID, School ID, Grade level, Hardship or not </a:t>
            </a:r>
            <a:endParaRPr sz="11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1590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conomica"/>
              <a:buChar char="•"/>
            </a:pPr>
            <a:r>
              <a:rPr lang="en" sz="11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School data includes information about the School such as School ID, location, etc. .</a:t>
            </a:r>
            <a:endParaRPr sz="11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666815" y="2723252"/>
            <a:ext cx="3057600" cy="34200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611700" y="2740352"/>
            <a:ext cx="3943200" cy="2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Attendance and Discipline Data</a:t>
            </a:r>
            <a:endParaRPr sz="1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1564506" y="1302888"/>
            <a:ext cx="978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</a:t>
            </a:r>
            <a:endParaRPr sz="18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0" y="0"/>
            <a:ext cx="2543100" cy="273900"/>
          </a:xfrm>
          <a:prstGeom prst="snip1Rect">
            <a:avLst>
              <a:gd name="adj" fmla="val 16667"/>
            </a:avLst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Processing &amp; Cleaning</a:t>
            </a:r>
            <a:endParaRPr sz="1100"/>
          </a:p>
        </p:txBody>
      </p:sp>
      <p:sp>
        <p:nvSpPr>
          <p:cNvPr id="261" name="Google Shape;261;p33"/>
          <p:cNvSpPr/>
          <p:nvPr/>
        </p:nvSpPr>
        <p:spPr>
          <a:xfrm>
            <a:off x="666815" y="3614075"/>
            <a:ext cx="3057600" cy="34200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631109" y="3582471"/>
            <a:ext cx="3943200" cy="2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CCRPI Score</a:t>
            </a:r>
            <a:endParaRPr sz="1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628650" y="3824973"/>
            <a:ext cx="41004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conomica"/>
              <a:buChar char="•"/>
            </a:pPr>
            <a:r>
              <a:rPr lang="en" sz="11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This data source includes Scores such as Content Mastery, Progress, Closing Gap, Readiness for Elementary schools  from 2022-2024.</a:t>
            </a:r>
            <a:endParaRPr sz="11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159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conomica"/>
              <a:buChar char="•"/>
            </a:pPr>
            <a:r>
              <a:rPr lang="en" sz="11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Manually match the School Name with the corresponding School ID in the dataset and add the SchoolYearID to prepare for the merge.</a:t>
            </a:r>
            <a:endParaRPr sz="11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•"/>
            </a:pPr>
            <a:r>
              <a:rPr lang="en" sz="11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Obtained from website </a:t>
            </a:r>
            <a:r>
              <a:rPr lang="en" sz="11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https://ccrpi.gadoe.org/Reports/Views/Shared/_Layout.html</a:t>
            </a:r>
            <a:endParaRPr sz="11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5720464" y="1302888"/>
            <a:ext cx="195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CLEANING</a:t>
            </a:r>
            <a:endParaRPr sz="1800" b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5299612" y="1928994"/>
            <a:ext cx="326400" cy="326400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100"/>
          </a:p>
        </p:txBody>
      </p:sp>
      <p:sp>
        <p:nvSpPr>
          <p:cNvPr id="266" name="Google Shape;266;p33"/>
          <p:cNvSpPr txBox="1"/>
          <p:nvPr/>
        </p:nvSpPr>
        <p:spPr>
          <a:xfrm>
            <a:off x="5718874" y="1988824"/>
            <a:ext cx="394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Review Variables definitions</a:t>
            </a:r>
            <a:endParaRPr sz="1500" b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5299612" y="2370683"/>
            <a:ext cx="326400" cy="326400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100"/>
          </a:p>
        </p:txBody>
      </p:sp>
      <p:sp>
        <p:nvSpPr>
          <p:cNvPr id="268" name="Google Shape;268;p33"/>
          <p:cNvSpPr txBox="1"/>
          <p:nvPr/>
        </p:nvSpPr>
        <p:spPr>
          <a:xfrm>
            <a:off x="5718875" y="2430525"/>
            <a:ext cx="3370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Handle missing values  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5299612" y="2803719"/>
            <a:ext cx="326400" cy="326400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100"/>
          </a:p>
        </p:txBody>
      </p:sp>
      <p:sp>
        <p:nvSpPr>
          <p:cNvPr id="270" name="Google Shape;270;p33"/>
          <p:cNvSpPr txBox="1"/>
          <p:nvPr/>
        </p:nvSpPr>
        <p:spPr>
          <a:xfrm>
            <a:off x="5718874" y="2863549"/>
            <a:ext cx="394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 Merging by Python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5299004" y="3254245"/>
            <a:ext cx="326400" cy="326400"/>
          </a:xfrm>
          <a:prstGeom prst="ellipse">
            <a:avLst/>
          </a:prstGeom>
          <a:solidFill>
            <a:srgbClr val="FED668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1100"/>
          </a:p>
        </p:txBody>
      </p:sp>
      <p:sp>
        <p:nvSpPr>
          <p:cNvPr id="272" name="Google Shape;272;p33"/>
          <p:cNvSpPr txBox="1"/>
          <p:nvPr/>
        </p:nvSpPr>
        <p:spPr>
          <a:xfrm>
            <a:off x="5718266" y="3314075"/>
            <a:ext cx="394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Feature Selection</a:t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5720472" y="3828677"/>
            <a:ext cx="1519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4" name="Google Shape;274;p33"/>
          <p:cNvSpPr txBox="1"/>
          <p:nvPr/>
        </p:nvSpPr>
        <p:spPr>
          <a:xfrm>
            <a:off x="611700" y="2936429"/>
            <a:ext cx="41343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1590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conomica"/>
              <a:buChar char="•"/>
            </a:pPr>
            <a:r>
              <a:rPr lang="en" sz="11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Attendance Data includes the students’ attendance records. </a:t>
            </a:r>
            <a:endParaRPr sz="11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21590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Economica"/>
              <a:buChar char="•"/>
            </a:pPr>
            <a:r>
              <a:rPr lang="en" sz="11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Graduation data includes the students’ credit still needed for graduation.</a:t>
            </a:r>
            <a:endParaRPr sz="11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B31-5D31-5BCD-1473-2086453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81677"/>
          </a:xfrm>
        </p:spPr>
        <p:txBody>
          <a:bodyPr>
            <a:noAutofit/>
          </a:bodyPr>
          <a:lstStyle/>
          <a:p>
            <a:pPr algn="ctr"/>
            <a:r>
              <a:rPr lang="en-US" sz="2700" dirty="0">
                <a:latin typeface="Georgia" panose="02040502050405020303" pitchFamily="18" charset="0"/>
                <a:cs typeface="Calibri Light"/>
              </a:rPr>
              <a:t>Correlation Matrix</a:t>
            </a:r>
            <a:endParaRPr lang="en-US" sz="2700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2CB94096-D776-D4EE-71D5-3AA07B6AECC5}"/>
              </a:ext>
            </a:extLst>
          </p:cNvPr>
          <p:cNvSpPr/>
          <p:nvPr/>
        </p:nvSpPr>
        <p:spPr>
          <a:xfrm>
            <a:off x="0" y="17769"/>
            <a:ext cx="2286000" cy="273844"/>
          </a:xfrm>
          <a:prstGeom prst="snip1Rect">
            <a:avLst/>
          </a:prstGeom>
          <a:solidFill>
            <a:srgbClr val="FE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Feature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49A61-9271-65C9-5F90-AE9137AB8A0C}"/>
              </a:ext>
            </a:extLst>
          </p:cNvPr>
          <p:cNvSpPr/>
          <p:nvPr/>
        </p:nvSpPr>
        <p:spPr>
          <a:xfrm>
            <a:off x="0" y="4234246"/>
            <a:ext cx="9144000" cy="681676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Correlation Matrix helps us understand the degree and direction of association between pairs of variables. With over </a:t>
            </a:r>
            <a:r>
              <a:rPr lang="vi-VN" sz="1050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0 columns, we examined correlations exceeding 0.1.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0381B9-BFD9-B999-483A-1350446E5DF9}"/>
              </a:ext>
            </a:extLst>
          </p:cNvPr>
          <p:cNvSpPr txBox="1"/>
          <p:nvPr/>
        </p:nvSpPr>
        <p:spPr>
          <a:xfrm>
            <a:off x="659776" y="2946012"/>
            <a:ext cx="188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A6B4E-614E-DAAF-2668-DA636780106F}"/>
              </a:ext>
            </a:extLst>
          </p:cNvPr>
          <p:cNvSpPr txBox="1"/>
          <p:nvPr/>
        </p:nvSpPr>
        <p:spPr>
          <a:xfrm>
            <a:off x="7259817" y="4929430"/>
            <a:ext cx="1943177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75" dirty="0">
                <a:latin typeface="Georgia" panose="02040502050405020303" pitchFamily="18" charset="0"/>
              </a:rPr>
              <a:t>CONTINUED ON NEXT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02EF5-EDEA-507D-C473-365FA094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5" y="805009"/>
            <a:ext cx="6036526" cy="3269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60568-C834-510B-798E-10A68EA4B38C}"/>
              </a:ext>
            </a:extLst>
          </p:cNvPr>
          <p:cNvSpPr txBox="1"/>
          <p:nvPr/>
        </p:nvSpPr>
        <p:spPr>
          <a:xfrm>
            <a:off x="7380513" y="1274259"/>
            <a:ext cx="13622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merging the data, we have 1458814 rows and 122 columns. </a:t>
            </a:r>
          </a:p>
        </p:txBody>
      </p:sp>
    </p:spTree>
    <p:extLst>
      <p:ext uri="{BB962C8B-B14F-4D97-AF65-F5344CB8AC3E}">
        <p14:creationId xmlns:p14="http://schemas.microsoft.com/office/powerpoint/2010/main" val="55374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D076E-43C8-F2FD-1F1A-6B616D52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FBA9-8B83-B5BF-3C23-9064A35F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81677"/>
          </a:xfrm>
        </p:spPr>
        <p:txBody>
          <a:bodyPr>
            <a:noAutofit/>
          </a:bodyPr>
          <a:lstStyle/>
          <a:p>
            <a:pPr algn="ctr"/>
            <a:r>
              <a:rPr lang="en-US" sz="2700" dirty="0">
                <a:latin typeface="Georgia" panose="02040502050405020303" pitchFamily="18" charset="0"/>
                <a:cs typeface="Calibri Light"/>
              </a:rPr>
              <a:t>Correlation Matrix</a:t>
            </a:r>
            <a:endParaRPr lang="en-US" sz="2700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CAE82EDA-EE58-7A36-A47B-8770F501BD15}"/>
              </a:ext>
            </a:extLst>
          </p:cNvPr>
          <p:cNvSpPr/>
          <p:nvPr/>
        </p:nvSpPr>
        <p:spPr>
          <a:xfrm>
            <a:off x="0" y="17769"/>
            <a:ext cx="2286000" cy="273844"/>
          </a:xfrm>
          <a:prstGeom prst="snip1Rect">
            <a:avLst/>
          </a:prstGeom>
          <a:solidFill>
            <a:srgbClr val="FE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Feature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38376-283F-1B5A-0C99-66FAB3DAD2AE}"/>
              </a:ext>
            </a:extLst>
          </p:cNvPr>
          <p:cNvSpPr/>
          <p:nvPr/>
        </p:nvSpPr>
        <p:spPr>
          <a:xfrm>
            <a:off x="0" y="4234246"/>
            <a:ext cx="9144000" cy="681676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latin typeface="Georgia" panose="02040502050405020303" pitchFamily="18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Important features include Master Category Domain Score, School Support, Discipline Count, Attendance, Enrollment Reasons, Percent Present.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B0CB21-F503-C68A-E6C1-D03BF3D609F1}"/>
              </a:ext>
            </a:extLst>
          </p:cNvPr>
          <p:cNvSpPr txBox="1"/>
          <p:nvPr/>
        </p:nvSpPr>
        <p:spPr>
          <a:xfrm>
            <a:off x="659776" y="2946012"/>
            <a:ext cx="188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DCE67-B4DD-70FF-6197-8EF4C1432E78}"/>
              </a:ext>
            </a:extLst>
          </p:cNvPr>
          <p:cNvSpPr txBox="1"/>
          <p:nvPr/>
        </p:nvSpPr>
        <p:spPr>
          <a:xfrm>
            <a:off x="7259817" y="4929430"/>
            <a:ext cx="1943177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75" dirty="0">
                <a:latin typeface="Georgia" panose="02040502050405020303" pitchFamily="18" charset="0"/>
              </a:rPr>
              <a:t>CONTINUED ON NEXT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90CA8-A3EF-F93F-DE17-6595385F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10" y="1180979"/>
            <a:ext cx="6192644" cy="29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85BF6-C90F-A264-D79D-33026F792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0B37-830F-C3D1-15E2-56685EEF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81677"/>
          </a:xfrm>
        </p:spPr>
        <p:txBody>
          <a:bodyPr>
            <a:noAutofit/>
          </a:bodyPr>
          <a:lstStyle/>
          <a:p>
            <a:pPr algn="ctr"/>
            <a:r>
              <a:rPr lang="en-US" sz="2700" dirty="0">
                <a:latin typeface="Georgia" panose="02040502050405020303" pitchFamily="18" charset="0"/>
                <a:cs typeface="Calibri Light"/>
              </a:rPr>
              <a:t>Correlation Matrix</a:t>
            </a:r>
            <a:endParaRPr lang="en-US" sz="2700" dirty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4DA1F831-0E0B-DD8C-7FD2-E08C885D3B63}"/>
              </a:ext>
            </a:extLst>
          </p:cNvPr>
          <p:cNvSpPr/>
          <p:nvPr/>
        </p:nvSpPr>
        <p:spPr>
          <a:xfrm>
            <a:off x="0" y="17769"/>
            <a:ext cx="2286000" cy="273844"/>
          </a:xfrm>
          <a:prstGeom prst="snip1Rect">
            <a:avLst/>
          </a:prstGeom>
          <a:solidFill>
            <a:srgbClr val="FE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Feature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E6516C-BE90-35C8-9A20-DECB2C31351A}"/>
              </a:ext>
            </a:extLst>
          </p:cNvPr>
          <p:cNvSpPr/>
          <p:nvPr/>
        </p:nvSpPr>
        <p:spPr>
          <a:xfrm>
            <a:off x="0" y="4234246"/>
            <a:ext cx="9144000" cy="681676"/>
          </a:xfrm>
          <a:prstGeom prst="rect">
            <a:avLst/>
          </a:prstGeom>
          <a:solidFill>
            <a:srgbClr val="FE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latin typeface="Georgia" panose="02040502050405020303" pitchFamily="18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Georgia" panose="02040502050405020303" pitchFamily="18" charset="0"/>
              </a:rPr>
              <a:t>Important features include Scale Score, Subject, School Support, Discipline Count, Attendance, Enrollment Reasons.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21A4DA-411A-8951-9878-BADE8EF8A8B1}"/>
              </a:ext>
            </a:extLst>
          </p:cNvPr>
          <p:cNvSpPr txBox="1"/>
          <p:nvPr/>
        </p:nvSpPr>
        <p:spPr>
          <a:xfrm>
            <a:off x="659776" y="2946012"/>
            <a:ext cx="188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B8DB0-B0C1-6A35-0868-6FA00439C945}"/>
              </a:ext>
            </a:extLst>
          </p:cNvPr>
          <p:cNvSpPr txBox="1"/>
          <p:nvPr/>
        </p:nvSpPr>
        <p:spPr>
          <a:xfrm>
            <a:off x="7259817" y="4929430"/>
            <a:ext cx="1943177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75" dirty="0">
                <a:latin typeface="Georgia" panose="02040502050405020303" pitchFamily="18" charset="0"/>
              </a:rPr>
              <a:t>CONTINUED ON NEXT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5D99B-6AE3-50F8-BD23-5B06A05C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27" y="854928"/>
            <a:ext cx="6333893" cy="30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6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FD52FFBBD894E874052B1BDAFDA66" ma:contentTypeVersion="4" ma:contentTypeDescription="Create a new document." ma:contentTypeScope="" ma:versionID="863c355559db9e77498cfe294cc5e580">
  <xsd:schema xmlns:xsd="http://www.w3.org/2001/XMLSchema" xmlns:xs="http://www.w3.org/2001/XMLSchema" xmlns:p="http://schemas.microsoft.com/office/2006/metadata/properties" xmlns:ns2="0149093f-8f9c-43a9-986f-ce5f3df8f7c6" targetNamespace="http://schemas.microsoft.com/office/2006/metadata/properties" ma:root="true" ma:fieldsID="535ed32f1fa6bfbd17f53e8a18e99eff" ns2:_="">
    <xsd:import namespace="0149093f-8f9c-43a9-986f-ce5f3df8f7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093f-8f9c-43a9-986f-ce5f3df8f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9EE382-7807-422B-A8C8-3FEBC69E4FC4}"/>
</file>

<file path=customXml/itemProps2.xml><?xml version="1.0" encoding="utf-8"?>
<ds:datastoreItem xmlns:ds="http://schemas.openxmlformats.org/officeDocument/2006/customXml" ds:itemID="{04F1A5F5-CF05-4CF2-AA74-96DF19BF7589}"/>
</file>

<file path=customXml/itemProps3.xml><?xml version="1.0" encoding="utf-8"?>
<ds:datastoreItem xmlns:ds="http://schemas.openxmlformats.org/officeDocument/2006/customXml" ds:itemID="{5FE4F6C1-DF51-492D-A036-DB85EB46004A}"/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819</Words>
  <Application>Microsoft Office PowerPoint</Application>
  <PresentationFormat>On-screen Show (16:9)</PresentationFormat>
  <Paragraphs>105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Economica</vt:lpstr>
      <vt:lpstr>Georgia</vt:lpstr>
      <vt:lpstr>Inter</vt:lpstr>
      <vt:lpstr>office theme</vt:lpstr>
      <vt:lpstr>office theme</vt:lpstr>
      <vt:lpstr>  CSE 6748 Final Presentation</vt:lpstr>
      <vt:lpstr>Project Goal</vt:lpstr>
      <vt:lpstr>Why Important? </vt:lpstr>
      <vt:lpstr>Method  Framework</vt:lpstr>
      <vt:lpstr>Data Sources: Extensive Cleaning and Merging</vt:lpstr>
      <vt:lpstr>Data Sources: Extensive Cleaning and Merging (Cont.)</vt:lpstr>
      <vt:lpstr>Correlation Matrix</vt:lpstr>
      <vt:lpstr>Correlation Matrix</vt:lpstr>
      <vt:lpstr>Correlation Matrix</vt:lpstr>
      <vt:lpstr>Most Important Features using RFE</vt:lpstr>
      <vt:lpstr>Build Dashboard in Tableau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Nguyen</dc:creator>
  <cp:lastModifiedBy>Tim Nguyen</cp:lastModifiedBy>
  <cp:revision>1</cp:revision>
  <dcterms:modified xsi:type="dcterms:W3CDTF">2025-04-03T18:26:25Z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0x010100670FD52FFBBD894E874052B1BDAFDA66</vt:lpwstr>
  </property>
</Properties>
</file>