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1166" r:id="rId2"/>
    <p:sldId id="1250" r:id="rId3"/>
    <p:sldId id="1261" r:id="rId4"/>
    <p:sldId id="1262" r:id="rId5"/>
    <p:sldId id="1263" r:id="rId6"/>
    <p:sldId id="1264" r:id="rId7"/>
    <p:sldId id="1265" r:id="rId8"/>
    <p:sldId id="1266" r:id="rId9"/>
    <p:sldId id="1267" r:id="rId10"/>
    <p:sldId id="1271" r:id="rId11"/>
    <p:sldId id="1272" r:id="rId12"/>
    <p:sldId id="1268" r:id="rId13"/>
    <p:sldId id="1269" r:id="rId14"/>
    <p:sldId id="1270" r:id="rId15"/>
    <p:sldId id="1273" r:id="rId16"/>
    <p:sldId id="1274" r:id="rId17"/>
    <p:sldId id="1275" r:id="rId18"/>
    <p:sldId id="1276" r:id="rId19"/>
    <p:sldId id="1277" r:id="rId20"/>
    <p:sldId id="1278" r:id="rId21"/>
    <p:sldId id="1279" r:id="rId22"/>
    <p:sldId id="1280" r:id="rId23"/>
    <p:sldId id="1292" r:id="rId24"/>
    <p:sldId id="1293" r:id="rId25"/>
    <p:sldId id="1281" r:id="rId26"/>
    <p:sldId id="1298" r:id="rId27"/>
    <p:sldId id="1282" r:id="rId28"/>
    <p:sldId id="1299" r:id="rId29"/>
    <p:sldId id="1283" r:id="rId30"/>
    <p:sldId id="1300" r:id="rId31"/>
    <p:sldId id="1284" r:id="rId32"/>
    <p:sldId id="1285" r:id="rId33"/>
    <p:sldId id="1304" r:id="rId34"/>
    <p:sldId id="1287" r:id="rId35"/>
    <p:sldId id="1301" r:id="rId36"/>
    <p:sldId id="1302" r:id="rId37"/>
    <p:sldId id="1303" r:id="rId38"/>
    <p:sldId id="1288" r:id="rId39"/>
    <p:sldId id="1305" r:id="rId40"/>
    <p:sldId id="1306" r:id="rId41"/>
    <p:sldId id="1296" r:id="rId42"/>
    <p:sldId id="1289" r:id="rId43"/>
    <p:sldId id="1294" r:id="rId44"/>
    <p:sldId id="1290" r:id="rId45"/>
    <p:sldId id="1291" r:id="rId46"/>
    <p:sldId id="1297" r:id="rId4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 Hansen" initials="TH" lastIdx="1" clrIdx="0"/>
  <p:cmAuthor id="1" name="Bereta Dos Reis, Fernando" initials="BDRF" lastIdx="1" clrIdx="1"/>
  <p:cmAuthor id="2" name="Mahat, Rupak  - SDSU Student" initials="MR-S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692"/>
    <a:srgbClr val="2215C7"/>
    <a:srgbClr val="A3B7F7"/>
    <a:srgbClr val="8C8CFE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84520" autoAdjust="0"/>
  </p:normalViewPr>
  <p:slideViewPr>
    <p:cSldViewPr>
      <p:cViewPr varScale="1">
        <p:scale>
          <a:sx n="72" d="100"/>
          <a:sy n="72" d="100"/>
        </p:scale>
        <p:origin x="166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3668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A542AE1-C0CB-44B2-914A-941EDF97A2B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8B7C5BD-BC03-400A-9234-2F59B4D8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8D1A068-FF51-4D52-85B6-F62B8EC25BF8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F1F482A-AF10-4FEE-93DE-E31B179E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6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F482A-AF10-4FEE-93DE-E31B179E30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7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F482A-AF10-4FEE-93DE-E31B179E30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6350" y="0"/>
            <a:ext cx="9156700" cy="14173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-6350" y="1417320"/>
            <a:ext cx="91567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-6350" y="0"/>
            <a:ext cx="9156700" cy="1417320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-6350" y="1645920"/>
            <a:ext cx="9150350" cy="4069080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/>
            </a:lvl1pPr>
          </a:lstStyle>
          <a:p>
            <a:pPr lvl="0"/>
            <a:r>
              <a:rPr lang="en-US" sz="2200" dirty="0"/>
              <a:t>Authors and Affiliations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547872" y="6264275"/>
            <a:ext cx="2148840" cy="411163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</a:lstStyle>
          <a:p>
            <a:pPr lvl="0"/>
            <a:r>
              <a:rPr lang="en-US" dirty="0"/>
              <a:t>MM/DD/YYYY</a:t>
            </a:r>
          </a:p>
        </p:txBody>
      </p:sp>
    </p:spTree>
    <p:extLst>
      <p:ext uri="{BB962C8B-B14F-4D97-AF65-F5344CB8AC3E}">
        <p14:creationId xmlns:p14="http://schemas.microsoft.com/office/powerpoint/2010/main" val="1709472261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0"/>
            <a:ext cx="8869680" cy="6398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9899"/>
            <a:ext cx="8961120" cy="5400675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</a:schemeClr>
              </a:buClr>
              <a:defRPr/>
            </a:lvl1pPr>
            <a:lvl2pPr>
              <a:buClr>
                <a:schemeClr val="tx1">
                  <a:lumMod val="60000"/>
                  <a:lumOff val="40000"/>
                </a:schemeClr>
              </a:buClr>
              <a:defRPr/>
            </a:lvl2pPr>
            <a:lvl3pPr>
              <a:buClr>
                <a:schemeClr val="tx1">
                  <a:lumMod val="40000"/>
                  <a:lumOff val="60000"/>
                </a:schemeClr>
              </a:buClr>
              <a:defRPr/>
            </a:lvl3pPr>
            <a:lvl4pPr>
              <a:buClr>
                <a:schemeClr val="tx1">
                  <a:lumMod val="20000"/>
                  <a:lumOff val="8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75764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0"/>
            <a:ext cx="8869680" cy="6398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639899"/>
            <a:ext cx="9098280" cy="2743381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</a:schemeClr>
              </a:buClr>
              <a:defRPr/>
            </a:lvl1pPr>
            <a:lvl2pPr>
              <a:buClr>
                <a:schemeClr val="tx1">
                  <a:lumMod val="60000"/>
                  <a:lumOff val="40000"/>
                </a:schemeClr>
              </a:buClr>
              <a:defRPr/>
            </a:lvl2pPr>
            <a:lvl3pPr>
              <a:buClr>
                <a:schemeClr val="tx1">
                  <a:lumMod val="40000"/>
                  <a:lumOff val="60000"/>
                </a:schemeClr>
              </a:buClr>
              <a:defRPr/>
            </a:lvl3pPr>
            <a:lvl4pPr>
              <a:buClr>
                <a:schemeClr val="tx1">
                  <a:lumMod val="20000"/>
                  <a:lumOff val="8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3383280"/>
            <a:ext cx="9144000" cy="6398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/>
            </a:pPr>
            <a:endParaRPr kumimoji="1" lang="en-US" sz="2400" b="0" i="0" u="none" strike="noStrike" cap="none" normalizeH="0" baseline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0" y="4068899"/>
            <a:ext cx="9098280" cy="2743381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</a:schemeClr>
              </a:buClr>
              <a:defRPr/>
            </a:lvl1pPr>
            <a:lvl2pPr>
              <a:buClr>
                <a:schemeClr val="tx1">
                  <a:lumMod val="60000"/>
                  <a:lumOff val="40000"/>
                </a:schemeClr>
              </a:buClr>
              <a:defRPr/>
            </a:lvl2pPr>
            <a:lvl3pPr>
              <a:buClr>
                <a:schemeClr val="tx1">
                  <a:lumMod val="40000"/>
                  <a:lumOff val="60000"/>
                </a:schemeClr>
              </a:buClr>
              <a:defRPr/>
            </a:lvl3pPr>
            <a:lvl4pPr>
              <a:buClr>
                <a:schemeClr val="tx1">
                  <a:lumMod val="20000"/>
                  <a:lumOff val="8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99918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" y="1691640"/>
            <a:ext cx="8458200" cy="3246120"/>
          </a:xfrm>
          <a:prstGeom prst="rect">
            <a:avLst/>
          </a:prstGeom>
        </p:spPr>
        <p:txBody>
          <a:bodyPr/>
          <a:lstStyle>
            <a:lvl1pPr algn="ctr">
              <a:defRPr sz="8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0881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DSU logo TransBlue sm®.eps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86" y="5683639"/>
            <a:ext cx="521784" cy="98664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0"/>
            <a:ext cx="9144000" cy="6398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 txBox="1">
            <a:spLocks noChangeArrowheads="1"/>
          </p:cNvSpPr>
          <p:nvPr userDrawn="1"/>
        </p:nvSpPr>
        <p:spPr>
          <a:xfrm>
            <a:off x="0" y="6477000"/>
            <a:ext cx="50292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6" r:id="rId3"/>
    <p:sldLayoutId id="2147483665" r:id="rId4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</a:schemeClr>
        </a:buClr>
        <a:buSzPct val="60000"/>
        <a:buFont typeface="Marlett" pitchFamily="2" charset="2"/>
        <a:buChar char="n"/>
        <a:defRPr kumimoji="1"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60000"/>
            <a:lumOff val="40000"/>
          </a:schemeClr>
        </a:buClr>
        <a:buFont typeface="Marlett" pitchFamily="2" charset="2"/>
        <a:buChar char="5"/>
        <a:defRPr kumimoji="1"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40000"/>
            <a:lumOff val="60000"/>
          </a:schemeClr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20000"/>
            <a:lumOff val="80000"/>
          </a:schemeClr>
        </a:buClr>
        <a:buFont typeface="Marlett" pitchFamily="2" charset="2"/>
        <a:buChar char="u"/>
        <a:defRPr kumimoji="1" sz="24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0" y="0"/>
            <a:ext cx="9150350" cy="1371600"/>
          </a:xfrm>
        </p:spPr>
        <p:txBody>
          <a:bodyPr/>
          <a:lstStyle/>
          <a:p>
            <a:r>
              <a:rPr lang="en-US" sz="3600" dirty="0"/>
              <a:t>Project</a:t>
            </a:r>
            <a:br>
              <a:rPr lang="en-US" sz="3600" dirty="0"/>
            </a:br>
            <a:r>
              <a:rPr lang="en-US" sz="2800" dirty="0"/>
              <a:t>Passcode Dataset To Identify Users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463040"/>
            <a:ext cx="9144000" cy="4389120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u="sng" dirty="0"/>
              <a:t>Presenters:</a:t>
            </a:r>
          </a:p>
          <a:p>
            <a:pPr>
              <a:lnSpc>
                <a:spcPct val="150000"/>
              </a:lnSpc>
            </a:pPr>
            <a:r>
              <a:rPr lang="en-IN" sz="2000" dirty="0" err="1"/>
              <a:t>Supriya</a:t>
            </a:r>
            <a:r>
              <a:rPr lang="en-IN" sz="2000" dirty="0"/>
              <a:t> Jadhav</a:t>
            </a:r>
          </a:p>
          <a:p>
            <a:r>
              <a:rPr lang="en-IN" sz="2000" dirty="0"/>
              <a:t>Wisdom Takumah </a:t>
            </a:r>
          </a:p>
          <a:p>
            <a:r>
              <a:rPr lang="en-IN" sz="2000" dirty="0" err="1"/>
              <a:t>Yugeen</a:t>
            </a:r>
            <a:r>
              <a:rPr lang="en-IN" sz="2000" dirty="0"/>
              <a:t> </a:t>
            </a:r>
            <a:r>
              <a:rPr lang="en-IN" sz="2000" dirty="0" err="1"/>
              <a:t>chaulagain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South Dakota State University</a:t>
            </a:r>
            <a:br>
              <a:rPr lang="en-IN" sz="2000" dirty="0"/>
            </a:br>
            <a:endParaRPr lang="en-IN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5/1/2018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0" y="5852160"/>
            <a:ext cx="548640" cy="960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599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IN" dirty="0"/>
              <a:t>Let us look at the distribution of hold time for 3 users: </a:t>
            </a:r>
          </a:p>
          <a:p>
            <a:pPr marL="0" indent="0">
              <a:buNone/>
            </a:pPr>
            <a:r>
              <a:rPr lang="en-IN" dirty="0"/>
              <a:t>s003, s004, s005.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1" y="1874520"/>
            <a:ext cx="4491298" cy="487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323" y="1874520"/>
            <a:ext cx="4610677" cy="498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0517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IN" dirty="0"/>
              <a:t>Continued..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97281"/>
            <a:ext cx="4526279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0" y="1097281"/>
            <a:ext cx="4617720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0692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IN" dirty="0"/>
              <a:t>We looked at the distribution of each user’s hold time for typing passcode.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6"/>
          <a:stretch/>
        </p:blipFill>
        <p:spPr bwMode="auto">
          <a:xfrm>
            <a:off x="66176" y="1554480"/>
            <a:ext cx="4688704" cy="517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737360"/>
            <a:ext cx="4389121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3259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IN" dirty="0"/>
              <a:t>Continued. We looked at the distribution of each user’s hold time for typing passcode.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2" y="1578391"/>
            <a:ext cx="4737538" cy="526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759" y="1578391"/>
            <a:ext cx="4050921" cy="505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81824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Scatter plot: Hold time and Up-Down time</a:t>
            </a:r>
          </a:p>
          <a:p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0253"/>
            <a:ext cx="6080760" cy="572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080" y="1130254"/>
            <a:ext cx="5074920" cy="573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4639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Boxplots: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285874"/>
            <a:ext cx="8366760" cy="53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4644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Boxplots: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229269"/>
            <a:ext cx="8625020" cy="559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7324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Boxplots:</a:t>
            </a: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" y="1143000"/>
            <a:ext cx="8739021" cy="528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39129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Looking at Correlation Matrix of variables: UD and DD variables are highly correlated.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15" y="1417320"/>
            <a:ext cx="6712085" cy="544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4185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Looking at Distribution of H variables. We looked at distribution of H variables from known and unknown datasets: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5078"/>
            <a:ext cx="4518008" cy="236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1404042"/>
            <a:ext cx="4709160" cy="266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" y="3784668"/>
            <a:ext cx="4978750" cy="307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1" y="4069080"/>
            <a:ext cx="4160520" cy="275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8932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483C-B653-4F65-B63A-948B399C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E02A-0CE2-4423-A82E-564F6873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9899"/>
            <a:ext cx="8915400" cy="5898061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Dataset Introduction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Model Building</a:t>
            </a:r>
          </a:p>
          <a:p>
            <a:pPr lvl="1"/>
            <a:r>
              <a:rPr lang="en-US" dirty="0"/>
              <a:t>Multinomial logistic regression</a:t>
            </a:r>
          </a:p>
          <a:p>
            <a:pPr lvl="1"/>
            <a:r>
              <a:rPr lang="en-US" dirty="0"/>
              <a:t>LDA</a:t>
            </a:r>
          </a:p>
          <a:p>
            <a:pPr lvl="1"/>
            <a:r>
              <a:rPr lang="en-US" dirty="0"/>
              <a:t>PCA + LDA</a:t>
            </a:r>
          </a:p>
          <a:p>
            <a:pPr lvl="1"/>
            <a:r>
              <a:rPr lang="en-US" dirty="0"/>
              <a:t>Random forest , Bagging and Boosting</a:t>
            </a:r>
          </a:p>
          <a:p>
            <a:pPr lvl="1"/>
            <a:r>
              <a:rPr lang="en-US" dirty="0"/>
              <a:t>Support Vector Machine</a:t>
            </a:r>
          </a:p>
          <a:p>
            <a:r>
              <a:rPr lang="en-US" dirty="0"/>
              <a:t>Model Performance Comparison</a:t>
            </a:r>
          </a:p>
          <a:p>
            <a:r>
              <a:rPr lang="en-US" dirty="0"/>
              <a:t>Recommended Model</a:t>
            </a:r>
          </a:p>
          <a:p>
            <a:r>
              <a:rPr lang="en-US" dirty="0"/>
              <a:t>Model implementation and Results of final set of dataset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5465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Looking at Distribution of UD variables. We looked at distribution of UD variables from known and unknown datasets: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" y="1445698"/>
            <a:ext cx="4519974" cy="252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3" y="3965926"/>
            <a:ext cx="4966137" cy="289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50" y="1453581"/>
            <a:ext cx="4622450" cy="251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917" y="4014875"/>
            <a:ext cx="4161425" cy="284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68017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Looking at Distribution of DD variables. We looked at distribution of DD variables from known and unknown datasets: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469813"/>
            <a:ext cx="4210774" cy="259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069080"/>
            <a:ext cx="4515450" cy="278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452" y="1469813"/>
            <a:ext cx="4628548" cy="259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448" y="4069080"/>
            <a:ext cx="4658043" cy="277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175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Exploration: Variable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</a:t>
            </a:r>
          </a:p>
          <a:p>
            <a:pPr marL="0" indent="0">
              <a:buNone/>
            </a:pPr>
            <a:r>
              <a:rPr lang="en-IN" dirty="0"/>
              <a:t>Row id</a:t>
            </a:r>
          </a:p>
          <a:p>
            <a:r>
              <a:rPr lang="en-IN" dirty="0"/>
              <a:t>Rep</a:t>
            </a:r>
          </a:p>
          <a:p>
            <a:pPr marL="0" indent="0">
              <a:buNone/>
            </a:pPr>
            <a:r>
              <a:rPr lang="en-IN" dirty="0"/>
              <a:t>Repetition of passcode within each session. It takes value from 1 to 50.</a:t>
            </a:r>
          </a:p>
          <a:p>
            <a:r>
              <a:rPr lang="en-IN" dirty="0"/>
              <a:t>Variables Removed:</a:t>
            </a:r>
          </a:p>
          <a:p>
            <a:pPr marL="0" indent="0">
              <a:buNone/>
            </a:pPr>
            <a:r>
              <a:rPr lang="en-IN" dirty="0"/>
              <a:t>X, Rep, </a:t>
            </a:r>
            <a:r>
              <a:rPr lang="en-IN" dirty="0" err="1"/>
              <a:t>SessionIndex</a:t>
            </a:r>
            <a:r>
              <a:rPr lang="en-IN" dirty="0"/>
              <a:t>, DD variables</a:t>
            </a:r>
          </a:p>
          <a:p>
            <a:r>
              <a:rPr lang="en-IN" dirty="0"/>
              <a:t>Variables Included:</a:t>
            </a:r>
          </a:p>
          <a:p>
            <a:r>
              <a:rPr lang="en-IN" dirty="0"/>
              <a:t>Only H</a:t>
            </a:r>
          </a:p>
          <a:p>
            <a:r>
              <a:rPr lang="en-IN" dirty="0"/>
              <a:t>H and UD</a:t>
            </a:r>
          </a:p>
          <a:p>
            <a:r>
              <a:rPr lang="en-IN" dirty="0"/>
              <a:t>H, UD and DD (For random forest and SVM)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7965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Obtaining Classifies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9899"/>
            <a:ext cx="9144000" cy="62181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We used </a:t>
            </a:r>
            <a:r>
              <a:rPr lang="en-IN" dirty="0" err="1"/>
              <a:t>createDataPartition</a:t>
            </a:r>
            <a:r>
              <a:rPr lang="en-IN" dirty="0"/>
              <a:t> method that creates balanced splits of the data. The random sampling occurs within each class and it preserves the overall class distribution of the data.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44417"/>
              </p:ext>
            </p:extLst>
          </p:nvPr>
        </p:nvGraphicFramePr>
        <p:xfrm>
          <a:off x="411480" y="1874520"/>
          <a:ext cx="3977640" cy="484631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1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6158">
                <a:tc>
                  <a:txBody>
                    <a:bodyPr/>
                    <a:lstStyle/>
                    <a:p>
                      <a:pPr algn="ctr" fontAlgn="t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Original.freq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Train.Freq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Test.Freq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3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47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3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3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3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3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3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3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3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3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16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62763"/>
              </p:ext>
            </p:extLst>
          </p:nvPr>
        </p:nvGraphicFramePr>
        <p:xfrm>
          <a:off x="4754880" y="1965964"/>
          <a:ext cx="4206240" cy="470914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511">
                <a:tc>
                  <a:txBody>
                    <a:bodyPr/>
                    <a:lstStyle/>
                    <a:p>
                      <a:pPr algn="ctr" fontAlgn="t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 err="1">
                          <a:effectLst/>
                        </a:rPr>
                        <a:t>Original.freq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Train.Freq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Test.Freq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6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6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6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6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6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6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6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6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16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1173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Obtaining Classifies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99683"/>
              </p:ext>
            </p:extLst>
          </p:nvPr>
        </p:nvGraphicFramePr>
        <p:xfrm>
          <a:off x="4846320" y="777242"/>
          <a:ext cx="4023360" cy="58521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1265">
                <a:tc>
                  <a:txBody>
                    <a:bodyPr/>
                    <a:lstStyle/>
                    <a:p>
                      <a:pPr algn="ctr" fontAlgn="t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Original.freq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Train.Freq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Test.Freq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74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74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74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74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74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74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74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74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74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74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74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174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38906"/>
              </p:ext>
            </p:extLst>
          </p:nvPr>
        </p:nvGraphicFramePr>
        <p:xfrm>
          <a:off x="228600" y="868676"/>
          <a:ext cx="4434840" cy="5715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378">
                <a:tc>
                  <a:txBody>
                    <a:bodyPr/>
                    <a:lstStyle/>
                    <a:p>
                      <a:pPr algn="ctr" fontAlgn="t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Original.freq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Train.Freq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Test.Freq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9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9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9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9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9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9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9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9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9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99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99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s044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47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1125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Building: 1. GLM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9899"/>
            <a:ext cx="9144000" cy="5623741"/>
          </a:xfrm>
        </p:spPr>
        <p:txBody>
          <a:bodyPr/>
          <a:lstStyle/>
          <a:p>
            <a:r>
              <a:rPr lang="en-IN" dirty="0"/>
              <a:t>Multinomial Logistic Model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Test data: 95%Confidence Interval</a:t>
            </a:r>
          </a:p>
          <a:p>
            <a:pPr marL="0" indent="0">
              <a:buNone/>
            </a:pPr>
            <a:r>
              <a:rPr lang="en-IN" dirty="0"/>
              <a:t>	(74.39, 80.74)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27391"/>
              </p:ext>
            </p:extLst>
          </p:nvPr>
        </p:nvGraphicFramePr>
        <p:xfrm>
          <a:off x="1051560" y="1463040"/>
          <a:ext cx="6492240" cy="224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155">
                <a:tc>
                  <a:txBody>
                    <a:bodyPr/>
                    <a:lstStyle/>
                    <a:p>
                      <a:r>
                        <a:rPr lang="en-IN" sz="24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155">
                <a:tc rowSpan="3">
                  <a:txBody>
                    <a:bodyPr/>
                    <a:lstStyle/>
                    <a:p>
                      <a:endParaRPr lang="en-IN" sz="2400" dirty="0"/>
                    </a:p>
                    <a:p>
                      <a:r>
                        <a:rPr lang="en-IN" sz="2400" dirty="0"/>
                        <a:t>Multinomial</a:t>
                      </a:r>
                      <a:r>
                        <a:rPr lang="en-IN" sz="2400" baseline="0" dirty="0"/>
                        <a:t> Logistic Method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84.89%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15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77.68%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81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5-fold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78.21%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4628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Specific Accuracy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53" y="1280160"/>
            <a:ext cx="8987047" cy="42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16109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Building: 2. LDA using only H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9899"/>
            <a:ext cx="9144000" cy="562374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Test data: 95%Confidence Interval</a:t>
            </a:r>
          </a:p>
          <a:p>
            <a:pPr marL="0" indent="0">
              <a:buNone/>
            </a:pPr>
            <a:r>
              <a:rPr lang="en-IN" dirty="0"/>
              <a:t>	(78.5, 84.42)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20395"/>
              </p:ext>
            </p:extLst>
          </p:nvPr>
        </p:nvGraphicFramePr>
        <p:xfrm>
          <a:off x="1325880" y="1234441"/>
          <a:ext cx="6355080" cy="283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731">
                <a:tc>
                  <a:txBody>
                    <a:bodyPr/>
                    <a:lstStyle/>
                    <a:p>
                      <a:r>
                        <a:rPr lang="en-IN" sz="24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731">
                <a:tc rowSpan="4">
                  <a:txBody>
                    <a:bodyPr/>
                    <a:lstStyle/>
                    <a:p>
                      <a:endParaRPr lang="en-IN" sz="2400" dirty="0"/>
                    </a:p>
                    <a:p>
                      <a:r>
                        <a:rPr lang="en-IN" sz="2400" dirty="0"/>
                        <a:t>LDA</a:t>
                      </a:r>
                      <a:r>
                        <a:rPr lang="en-IN" sz="2400" baseline="0" dirty="0"/>
                        <a:t> having only H predictors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81.86%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3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81.59%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2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5-fold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81.03%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23">
                <a:tc vMerge="1"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LOOCV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81.13%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48508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Specific Accuracy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838"/>
            <a:ext cx="9142413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89226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Building: 3. LDA Using H and UD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9899"/>
            <a:ext cx="9144000" cy="562374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Test data: 95%Confidence Interval</a:t>
            </a:r>
          </a:p>
          <a:p>
            <a:pPr marL="0" indent="0">
              <a:buNone/>
            </a:pPr>
            <a:r>
              <a:rPr lang="en-IN" dirty="0"/>
              <a:t>	(85.31, 90.3)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1075"/>
              </p:ext>
            </p:extLst>
          </p:nvPr>
        </p:nvGraphicFramePr>
        <p:xfrm>
          <a:off x="1325880" y="1234441"/>
          <a:ext cx="6355080" cy="283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731">
                <a:tc>
                  <a:txBody>
                    <a:bodyPr/>
                    <a:lstStyle/>
                    <a:p>
                      <a:r>
                        <a:rPr lang="en-IN" sz="24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731">
                <a:tc rowSpan="4">
                  <a:txBody>
                    <a:bodyPr/>
                    <a:lstStyle/>
                    <a:p>
                      <a:endParaRPr lang="en-IN" sz="2400" dirty="0"/>
                    </a:p>
                    <a:p>
                      <a:r>
                        <a:rPr lang="en-IN" sz="2400" dirty="0"/>
                        <a:t>LDA</a:t>
                      </a:r>
                      <a:r>
                        <a:rPr lang="en-IN" sz="2400" baseline="0" dirty="0"/>
                        <a:t> having </a:t>
                      </a:r>
                    </a:p>
                    <a:p>
                      <a:r>
                        <a:rPr lang="en-IN" sz="2400" baseline="0" dirty="0"/>
                        <a:t>H and UD predictors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90.147%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3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87.971%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2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5-fold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88.067%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23">
                <a:tc vMerge="1"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LOOCV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87.387%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8462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483C-B653-4F65-B63A-948B399C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E02A-0CE2-4423-A82E-564F6873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are given passcode dataset which consists of passcode related information of 51 different users. It is a multi-class classification problem with 51 levels. We are provided with three sets of different file:</a:t>
            </a:r>
          </a:p>
          <a:p>
            <a:pPr marL="457200" indent="-457200">
              <a:buAutoNum type="arabicPeriod"/>
            </a:pPr>
            <a:r>
              <a:rPr lang="en-US" dirty="0"/>
              <a:t>Known.csv</a:t>
            </a:r>
          </a:p>
          <a:p>
            <a:pPr marL="457200" indent="-457200">
              <a:buAutoNum type="arabicPeriod"/>
            </a:pPr>
            <a:r>
              <a:rPr lang="en-US" dirty="0"/>
              <a:t>Unknown.csv</a:t>
            </a:r>
          </a:p>
          <a:p>
            <a:pPr marL="457200" indent="-457200">
              <a:buAutoNum type="arabicPeriod"/>
            </a:pPr>
            <a:r>
              <a:rPr lang="en-US" dirty="0"/>
              <a:t>Questioned.csv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expected to perform following three tasks:</a:t>
            </a:r>
          </a:p>
          <a:p>
            <a:pPr marL="0" indent="0">
              <a:buNone/>
            </a:pPr>
            <a:r>
              <a:rPr lang="en-US" dirty="0"/>
              <a:t>Task 1 : </a:t>
            </a:r>
            <a:r>
              <a:rPr lang="en-IN" dirty="0"/>
              <a:t>Design a method.</a:t>
            </a:r>
          </a:p>
          <a:p>
            <a:pPr marL="0" indent="0">
              <a:buNone/>
            </a:pPr>
            <a:r>
              <a:rPr lang="en-US" dirty="0"/>
              <a:t>Task 2 : Predict the individual user.</a:t>
            </a:r>
          </a:p>
          <a:p>
            <a:pPr marL="0" indent="0">
              <a:buNone/>
            </a:pPr>
            <a:r>
              <a:rPr lang="en-US" dirty="0"/>
              <a:t>Task 3 : Provide method’s accuracy and reasons of selecting particular method(s).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026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Specific Performance: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2" y="1097280"/>
            <a:ext cx="8915400" cy="437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07559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Building: 4. PCA+LDA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9899"/>
            <a:ext cx="9144000" cy="5623741"/>
          </a:xfrm>
        </p:spPr>
        <p:txBody>
          <a:bodyPr/>
          <a:lstStyle/>
          <a:p>
            <a:r>
              <a:rPr lang="en-IN" dirty="0"/>
              <a:t>We selected to include 21 Principal Components.</a:t>
            </a:r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1473583"/>
            <a:ext cx="6407106" cy="428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96595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Building: 4. PCA+LDA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9899"/>
            <a:ext cx="9144000" cy="5623741"/>
          </a:xfrm>
        </p:spPr>
        <p:txBody>
          <a:bodyPr/>
          <a:lstStyle/>
          <a:p>
            <a:r>
              <a:rPr lang="en-IN" dirty="0"/>
              <a:t>PCS + LDA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Test data: 95%Confidence Interval</a:t>
            </a:r>
          </a:p>
          <a:p>
            <a:pPr marL="0" indent="0">
              <a:buNone/>
            </a:pPr>
            <a:r>
              <a:rPr lang="en-IN" dirty="0"/>
              <a:t>	(85.31, 90.3)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03338"/>
              </p:ext>
            </p:extLst>
          </p:nvPr>
        </p:nvGraphicFramePr>
        <p:xfrm>
          <a:off x="1325880" y="1234441"/>
          <a:ext cx="6355080" cy="1466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731">
                <a:tc>
                  <a:txBody>
                    <a:bodyPr/>
                    <a:lstStyle/>
                    <a:p>
                      <a:r>
                        <a:rPr lang="en-IN" sz="24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731">
                <a:tc rowSpan="2">
                  <a:txBody>
                    <a:bodyPr/>
                    <a:lstStyle/>
                    <a:p>
                      <a:endParaRPr lang="en-IN" sz="2400" dirty="0"/>
                    </a:p>
                    <a:p>
                      <a:r>
                        <a:rPr lang="en-IN" sz="2400" dirty="0"/>
                        <a:t>PCA + 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90.63%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3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85.73%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71680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Specific Performance: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1560"/>
            <a:ext cx="8995923" cy="448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49257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0"/>
            <a:ext cx="9098280" cy="640080"/>
          </a:xfrm>
        </p:spPr>
        <p:txBody>
          <a:bodyPr/>
          <a:lstStyle/>
          <a:p>
            <a:r>
              <a:rPr lang="en-IN" sz="2400" dirty="0"/>
              <a:t>Model Building: </a:t>
            </a:r>
            <a:br>
              <a:rPr lang="en-IN" sz="2400" dirty="0"/>
            </a:br>
            <a:r>
              <a:rPr lang="en-IN" sz="2400" dirty="0"/>
              <a:t>5.Random Forest, Bagging,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2960"/>
            <a:ext cx="9144000" cy="544068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Random Forest Test data: 95%Confidence Interval</a:t>
            </a:r>
          </a:p>
          <a:p>
            <a:pPr marL="0" indent="0">
              <a:buNone/>
            </a:pPr>
            <a:r>
              <a:rPr lang="en-IN" dirty="0"/>
              <a:t>	(92.83, 97.51)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557539"/>
              </p:ext>
            </p:extLst>
          </p:nvPr>
        </p:nvGraphicFramePr>
        <p:xfrm>
          <a:off x="1325880" y="1234441"/>
          <a:ext cx="6355080" cy="3421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731">
                <a:tc>
                  <a:txBody>
                    <a:bodyPr/>
                    <a:lstStyle/>
                    <a:p>
                      <a:r>
                        <a:rPr lang="en-IN" sz="24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731">
                <a:tc rowSpan="2">
                  <a:txBody>
                    <a:bodyPr/>
                    <a:lstStyle/>
                    <a:p>
                      <a:r>
                        <a:rPr lang="en-IN" sz="2400" dirty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3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92.17%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31">
                <a:tc rowSpan="2">
                  <a:txBody>
                    <a:bodyPr/>
                    <a:lstStyle/>
                    <a:p>
                      <a:r>
                        <a:rPr lang="en-IN" sz="2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731">
                <a:tc vMerge="1"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95.797%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731">
                <a:tc rowSpan="2">
                  <a:txBody>
                    <a:bodyPr/>
                    <a:lstStyle/>
                    <a:p>
                      <a:r>
                        <a:rPr lang="en-IN" sz="2400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31">
                <a:tc vMerge="1"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82.318%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47139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Specific Performance: Bagging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1560"/>
            <a:ext cx="896979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89266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Specific Performance: Random Forest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" y="914400"/>
            <a:ext cx="9142423" cy="469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91327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Specific Performance: Boosting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" y="1097279"/>
            <a:ext cx="9020913" cy="454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43149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0"/>
            <a:ext cx="9098280" cy="640080"/>
          </a:xfrm>
        </p:spPr>
        <p:txBody>
          <a:bodyPr/>
          <a:lstStyle/>
          <a:p>
            <a:r>
              <a:rPr lang="en-IN" sz="2400" dirty="0"/>
              <a:t>Model Building: 6.SVM using linear, poly and radial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2960"/>
            <a:ext cx="9144000" cy="544068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SVM radial Test data: 95%Confidence Interval</a:t>
            </a:r>
          </a:p>
          <a:p>
            <a:pPr marL="0" indent="0">
              <a:buNone/>
            </a:pPr>
            <a:r>
              <a:rPr lang="en-IN" dirty="0"/>
              <a:t>	(84.98, 91.97)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7053"/>
              </p:ext>
            </p:extLst>
          </p:nvPr>
        </p:nvGraphicFramePr>
        <p:xfrm>
          <a:off x="1325880" y="1234441"/>
          <a:ext cx="6355080" cy="3421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731">
                <a:tc>
                  <a:txBody>
                    <a:bodyPr/>
                    <a:lstStyle/>
                    <a:p>
                      <a:r>
                        <a:rPr lang="en-IN" sz="24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731">
                <a:tc rowSpan="2">
                  <a:txBody>
                    <a:bodyPr/>
                    <a:lstStyle/>
                    <a:p>
                      <a:r>
                        <a:rPr lang="en-IN" sz="2400" dirty="0"/>
                        <a:t>SVM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97.42%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3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85.29%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31">
                <a:tc rowSpan="2">
                  <a:txBody>
                    <a:bodyPr/>
                    <a:lstStyle/>
                    <a:p>
                      <a:r>
                        <a:rPr lang="en-IN" sz="2400" dirty="0"/>
                        <a:t>SVM 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97.42%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731">
                <a:tc vMerge="1"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85.58%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731">
                <a:tc rowSpan="2">
                  <a:txBody>
                    <a:bodyPr/>
                    <a:lstStyle/>
                    <a:p>
                      <a:r>
                        <a:rPr lang="en-IN" sz="2400" dirty="0"/>
                        <a:t>SVM radial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99.30%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31">
                <a:tc vMerge="1"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88.82%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7609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Specific Performance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7280"/>
            <a:ext cx="9006840" cy="4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0186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483C-B653-4F65-B63A-948B399C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E02A-0CE2-4423-A82E-564F6873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Dataset consists of typing speed of 51 different individuals who have access to a passcode.</a:t>
            </a:r>
          </a:p>
          <a:p>
            <a:pPr marL="0" indent="0" algn="ctr">
              <a:buNone/>
            </a:pPr>
            <a:r>
              <a:rPr lang="en-US" dirty="0"/>
              <a:t>Passcode used: .tie5Roanl</a:t>
            </a:r>
          </a:p>
          <a:p>
            <a:pPr marL="0" indent="0">
              <a:buNone/>
            </a:pPr>
            <a:r>
              <a:rPr lang="en-US" dirty="0"/>
              <a:t>Only one user can use system at a time.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Variables Information:</a:t>
            </a:r>
          </a:p>
          <a:p>
            <a:pPr marL="0" indent="0">
              <a:buNone/>
            </a:pPr>
            <a:r>
              <a:rPr lang="en-US" dirty="0"/>
              <a:t>Subject</a:t>
            </a:r>
          </a:p>
          <a:p>
            <a:pPr marL="0" indent="0">
              <a:buNone/>
            </a:pPr>
            <a:r>
              <a:rPr lang="en-US" dirty="0" err="1"/>
              <a:t>sessionIndex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Reps</a:t>
            </a:r>
          </a:p>
          <a:p>
            <a:pPr marL="0" indent="0">
              <a:buNone/>
            </a:pPr>
            <a:r>
              <a:rPr lang="en-US" dirty="0"/>
              <a:t>Hold time</a:t>
            </a:r>
          </a:p>
          <a:p>
            <a:pPr marL="0" indent="0">
              <a:buNone/>
            </a:pPr>
            <a:r>
              <a:rPr lang="en-US" dirty="0"/>
              <a:t>Up-Down Time: some values are negative </a:t>
            </a:r>
          </a:p>
          <a:p>
            <a:pPr marL="0" indent="0">
              <a:buNone/>
            </a:pPr>
            <a:r>
              <a:rPr lang="en-US" dirty="0"/>
              <a:t>Down-Down Time: H time + DD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316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71EC-0759-4C41-B219-BE5A3321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on Unknown Data</a:t>
            </a:r>
          </a:p>
        </p:txBody>
      </p:sp>
      <p:pic>
        <p:nvPicPr>
          <p:cNvPr id="5" name="Content Placeholder 4" descr="A close up of a receipt&#10;&#10;Description generated with high confidence">
            <a:extLst>
              <a:ext uri="{FF2B5EF4-FFF2-40B4-BE49-F238E27FC236}">
                <a16:creationId xmlns:a16="http://schemas.microsoft.com/office/drawing/2014/main" id="{991FD48C-1CCE-44DF-9AFC-20DBE9D5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9" y="1965960"/>
            <a:ext cx="7505700" cy="3154679"/>
          </a:xfrm>
        </p:spPr>
      </p:pic>
    </p:spTree>
    <p:extLst>
      <p:ext uri="{BB962C8B-B14F-4D97-AF65-F5344CB8AC3E}">
        <p14:creationId xmlns:p14="http://schemas.microsoft.com/office/powerpoint/2010/main" val="340540245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0"/>
            <a:ext cx="9098280" cy="640080"/>
          </a:xfrm>
        </p:spPr>
        <p:txBody>
          <a:bodyPr/>
          <a:lstStyle/>
          <a:p>
            <a:r>
              <a:rPr lang="en-IN" sz="2400" dirty="0"/>
              <a:t>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0080"/>
            <a:ext cx="9144000" cy="621792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7100"/>
              </p:ext>
            </p:extLst>
          </p:nvPr>
        </p:nvGraphicFramePr>
        <p:xfrm>
          <a:off x="1234440" y="685800"/>
          <a:ext cx="6995161" cy="617601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602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93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Methods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 err="1">
                          <a:effectLst/>
                          <a:latin typeface="+mn-lt"/>
                        </a:rPr>
                        <a:t>Createdatapartition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 err="1">
                          <a:effectLst/>
                          <a:latin typeface="+mn-lt"/>
                        </a:rPr>
                        <a:t>Patition</a:t>
                      </a:r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 Bases on </a:t>
                      </a:r>
                      <a:r>
                        <a:rPr lang="en-IN" sz="1600" b="1" u="none" strike="noStrike" dirty="0" err="1">
                          <a:effectLst/>
                          <a:latin typeface="+mn-lt"/>
                        </a:rPr>
                        <a:t>sessionIndex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9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effectLst/>
                        </a:rPr>
                        <a:t>Test Accuracy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effectLst/>
                        </a:rPr>
                        <a:t>Test Accuracy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5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GLM using H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77.61%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67.18%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9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GLM using H: 5 fold CV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78.21%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78.21%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5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LDA using H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81.59%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71.65%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1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LDA using H: 5 fold CV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81.03%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81.13%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1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LDA using H: LOOCV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81.13%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80.86%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5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LDA + PCA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85.73%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83.1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5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Bagging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92.17%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83.21%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5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Bagging 5 fold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91.44%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91.45%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5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Bagging LOOCV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90.89%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92.98%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5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Random Forest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95.87%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91.90%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41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Random Forest 5 fold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95.28%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96.17%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99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Random Forest LOOCV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95.17%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95.10%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5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Boosting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82.31%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66.41%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699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SVM full Model: Linear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87.24%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81.97%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41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SVM full Model: Poly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87.24%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81.81%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2699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SVM full Model: Kernel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88.26%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83.66%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699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SVM radial using H and UD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88.84%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84.09%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1" marR="8791" marT="87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86367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0"/>
            <a:ext cx="9098280" cy="640080"/>
          </a:xfrm>
        </p:spPr>
        <p:txBody>
          <a:bodyPr/>
          <a:lstStyle/>
          <a:p>
            <a:r>
              <a:rPr lang="en-IN" sz="2400" dirty="0"/>
              <a:t>Recommended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2960"/>
            <a:ext cx="9144000" cy="5852160"/>
          </a:xfrm>
        </p:spPr>
        <p:txBody>
          <a:bodyPr>
            <a:normAutofit fontScale="92500" lnSpcReduction="20000"/>
          </a:bodyPr>
          <a:lstStyle/>
          <a:p>
            <a:r>
              <a:rPr lang="en-IN" sz="3200" dirty="0"/>
              <a:t>Random Forest</a:t>
            </a:r>
          </a:p>
          <a:p>
            <a:endParaRPr lang="en-IN" sz="3200" dirty="0"/>
          </a:p>
          <a:p>
            <a:r>
              <a:rPr lang="en-IN" sz="2600" b="1" dirty="0"/>
              <a:t>Reasons: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Marlett" pitchFamily="2" charset="2"/>
              <a:buAutoNum type="arabicPeriod"/>
            </a:pPr>
            <a:r>
              <a:rPr lang="en-IN" dirty="0"/>
              <a:t>Random Forest is intrinsically suited for multiclass problems</a:t>
            </a:r>
          </a:p>
          <a:p>
            <a:pPr marL="457200" indent="-457200">
              <a:buFont typeface="Marlett" pitchFamily="2" charset="2"/>
              <a:buAutoNum type="arabicPeriod"/>
            </a:pPr>
            <a:r>
              <a:rPr lang="en-IN" dirty="0"/>
              <a:t>Over all model accuracy is good.</a:t>
            </a:r>
          </a:p>
          <a:p>
            <a:pPr marL="457200" indent="-457200">
              <a:buAutoNum type="arabicPeriod"/>
            </a:pPr>
            <a:r>
              <a:rPr lang="en-IN" dirty="0"/>
              <a:t>Class specific accuracy is good.</a:t>
            </a:r>
          </a:p>
          <a:p>
            <a:pPr marL="457200" indent="-457200">
              <a:buAutoNum type="arabicPeriod"/>
            </a:pPr>
            <a:r>
              <a:rPr lang="en-IN" dirty="0"/>
              <a:t>Class specific accuracy for classes with fewer reps is good.</a:t>
            </a:r>
          </a:p>
          <a:p>
            <a:pPr marL="457200" indent="-457200">
              <a:buAutoNum type="arabicPeriod"/>
            </a:pPr>
            <a:r>
              <a:rPr lang="en-IN" dirty="0"/>
              <a:t>We can data use as they are.</a:t>
            </a:r>
          </a:p>
          <a:p>
            <a:pPr marL="457200" indent="-457200">
              <a:buAutoNum type="arabicPeriod"/>
            </a:pPr>
            <a:r>
              <a:rPr lang="en-IN" dirty="0"/>
              <a:t>It reduces overfitting and is therefore more accurate.</a:t>
            </a:r>
          </a:p>
          <a:p>
            <a:endParaRPr lang="en-IN" dirty="0"/>
          </a:p>
          <a:p>
            <a:r>
              <a:rPr lang="en-IN" dirty="0"/>
              <a:t>Let us look the results of random forest on passcode data set know file.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001247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0"/>
            <a:ext cx="9098280" cy="640080"/>
          </a:xfrm>
        </p:spPr>
        <p:txBody>
          <a:bodyPr/>
          <a:lstStyle/>
          <a:p>
            <a:r>
              <a:rPr lang="en-IN" sz="2400" dirty="0"/>
              <a:t>Recommended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2960"/>
            <a:ext cx="9144000" cy="5852160"/>
          </a:xfrm>
        </p:spPr>
        <p:txBody>
          <a:bodyPr>
            <a:normAutofit/>
          </a:bodyPr>
          <a:lstStyle/>
          <a:p>
            <a:r>
              <a:rPr lang="en-IN" dirty="0"/>
              <a:t>Random Forest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554480"/>
            <a:ext cx="7975328" cy="492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57851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0"/>
            <a:ext cx="9098280" cy="640080"/>
          </a:xfrm>
        </p:spPr>
        <p:txBody>
          <a:bodyPr/>
          <a:lstStyle/>
          <a:p>
            <a:r>
              <a:rPr lang="en-IN" sz="2400" dirty="0"/>
              <a:t>Recommended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2960"/>
            <a:ext cx="9144000" cy="5852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731520"/>
            <a:ext cx="7680960" cy="612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5125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0"/>
            <a:ext cx="9098280" cy="640080"/>
          </a:xfrm>
        </p:spPr>
        <p:txBody>
          <a:bodyPr/>
          <a:lstStyle/>
          <a:p>
            <a:r>
              <a:rPr lang="en-IN" sz="2400" dirty="0"/>
              <a:t>Recommended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2960"/>
            <a:ext cx="9144000" cy="5852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777239"/>
            <a:ext cx="8686800" cy="469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27536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User Information on12 files on 12 sessions associated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 Implementation and Results: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6994"/>
              </p:ext>
            </p:extLst>
          </p:nvPr>
        </p:nvGraphicFramePr>
        <p:xfrm>
          <a:off x="2514600" y="1417320"/>
          <a:ext cx="3520440" cy="48006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5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Session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User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Accuracy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s012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44.44%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5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s08 or s056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33.33%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s020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0.60%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s024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93.75%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5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s027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6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s036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7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s039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68.42%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s042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0.80%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s026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33.33%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s022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85.71%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s044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80.05%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s048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32.14%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502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483C-B653-4F65-B63A-948B399C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E02A-0CE2-4423-A82E-564F6873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9899"/>
            <a:ext cx="9144000" cy="6218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Understanding dataset..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Applications: Biometric Identification for user authentication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097280"/>
            <a:ext cx="6728270" cy="325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0607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483C-B653-4F65-B63A-948B399C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Dataset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E02A-0CE2-4423-A82E-564F6873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1.Subjects</a:t>
            </a:r>
          </a:p>
          <a:p>
            <a:pPr marL="0" indent="0">
              <a:buNone/>
            </a:pPr>
            <a:r>
              <a:rPr lang="en-US" dirty="0"/>
              <a:t>Brief look up at number of reps in each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1" y="1737360"/>
            <a:ext cx="8352333" cy="457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1253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483C-B653-4F65-B63A-948B399C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Dataset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E02A-0CE2-4423-A82E-564F6873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1.Subjects’ frequency by session Index</a:t>
            </a:r>
          </a:p>
          <a:p>
            <a:pPr marL="0" indent="0">
              <a:buNone/>
            </a:pPr>
            <a:r>
              <a:rPr lang="en-US" dirty="0"/>
              <a:t>All users participate in session 8 but fewer users do not participate in session 7.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65960"/>
            <a:ext cx="8092440" cy="448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2754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483C-B653-4F65-B63A-948B399C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Dataset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E02A-0CE2-4423-A82E-564F6873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8961120" cy="5623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Does </a:t>
            </a:r>
            <a:r>
              <a:rPr lang="en-US" dirty="0" err="1"/>
              <a:t>sessionIndex</a:t>
            </a:r>
            <a:r>
              <a:rPr lang="en-US" dirty="0"/>
              <a:t> makes any difference in measurements of passcode for users?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performed independence test: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Null hypothesis</a:t>
            </a:r>
            <a:r>
              <a:rPr lang="en-IN" dirty="0"/>
              <a:t>: The true mean of a user in session 7 and session 8 are same.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Alternative hypothesis</a:t>
            </a:r>
            <a:r>
              <a:rPr lang="en-IN" dirty="0"/>
              <a:t>: The true mean of a user in session 7 and session 8 are different.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found out that most of the p-values are greater than 0.05. Below are the results: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Conclusion: Fail to reject the null hypothesis at 0.05 significance level.. Hence we conclude that session index does not make any difference in individual user’s passcode typing measurements.</a:t>
            </a:r>
          </a:p>
        </p:txBody>
      </p:sp>
    </p:spTree>
    <p:extLst>
      <p:ext uri="{BB962C8B-B14F-4D97-AF65-F5344CB8AC3E}">
        <p14:creationId xmlns:p14="http://schemas.microsoft.com/office/powerpoint/2010/main" val="27911555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483C-B653-4F65-B63A-948B399C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Dataset Exploration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874795"/>
              </p:ext>
            </p:extLst>
          </p:nvPr>
        </p:nvGraphicFramePr>
        <p:xfrm>
          <a:off x="12612" y="1188720"/>
          <a:ext cx="9006840" cy="2880366"/>
        </p:xfrm>
        <a:graphic>
          <a:graphicData uri="http://schemas.openxmlformats.org/drawingml/2006/table">
            <a:tbl>
              <a:tblPr/>
              <a:tblGrid>
                <a:gridCol w="75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H.period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0.22558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0.070875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0.401364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0.333915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0.008443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0.617655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0.810744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0.128712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0.545273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0.572557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0.286604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0.001626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0.892035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0.189375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0.055067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0.894316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0.475706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0.476874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0.064504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0.013446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0.073455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8.42E-05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0.486586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0.148054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0.000712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0.111389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0.408814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0.021308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0.577593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0.812484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0.207009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9.52E-05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0.838601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0.007585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0.847163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0.745852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0.946886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H.five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0.092423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0.509626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0.876419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0.154206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0.368844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0.255342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0.724476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0.323317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0.030873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0.852987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H.Shift.R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0.306291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0.434302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9.82E-06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0.817933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0.010197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0.343774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0.02851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0.430445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0.185055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0.052772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0.381314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9.82E-06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0.467882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9.63E-05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0.666246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0.143579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0.162843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0.473781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0.007729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0.540384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0.247489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0.334021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0.699722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1.34E-09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0.715201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0.410568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0.049965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0.270655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0.489089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0.279286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0.573592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0.435506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0.954181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0.378406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4.67E-05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0.550514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0.001354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0.046309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0.680544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0.545242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0.036118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0.063066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0.980235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H.Return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0.833146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0.318247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2.19E-05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0.040487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0.562728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0.033085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0.076637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02941"/>
              </p:ext>
            </p:extLst>
          </p:nvPr>
        </p:nvGraphicFramePr>
        <p:xfrm>
          <a:off x="0" y="4110070"/>
          <a:ext cx="9006844" cy="2743200"/>
        </p:xfrm>
        <a:graphic>
          <a:graphicData uri="http://schemas.openxmlformats.org/drawingml/2006/table">
            <a:tbl>
              <a:tblPr/>
              <a:tblGrid>
                <a:gridCol w="81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8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8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8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8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8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H.period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1.02E-06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0.850255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0.064621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0.571335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0.286719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0.241956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0.466629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0.385896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0.177237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0.146213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0.224381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0.35323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0.604635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0.694386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0.187092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0.06278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0.457726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0.779771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0.013558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0.044472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0.003793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0.495184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0.108352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0.288225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2.27E-05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0.035277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0.613285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0.089666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0.532598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0.951016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0.371261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0.514576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0.571753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0.675431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0.851728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0.115192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0.745837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H.five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0.029566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0.660126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0.355681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0.128655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0.313712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0.014698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0.016902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0.474973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0.350143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H.Shift.R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0.020389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0.004974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0.017987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0.261091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0.217576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0.677843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0.349891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0.034887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0.288389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0.023945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0.230416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0.805239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0.567196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0.008677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0.914344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0.952611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0.822092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0.760694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0.025073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0.594762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0.896879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0.012831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6.97E-05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0.521743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0.042141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0.532461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0.703658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0.234484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0.173834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0.931966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0.186752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0.771885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0.385719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0.016113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0.479575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0.903009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0.882438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0.206707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0.154537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0.634069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0.508921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0.946364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H.Return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0.000895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0.870791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0.326938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0.058007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0.228832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0.654337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0.411127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0.794953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0.932185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0.158846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0" y="640080"/>
            <a:ext cx="914400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</a:schemeClr>
              </a:buClr>
              <a:buSzPct val="60000"/>
              <a:buFont typeface="Marlett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40000"/>
                  <a:lumOff val="60000"/>
                </a:schemeClr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20000"/>
                  <a:lumOff val="80000"/>
                </a:schemeClr>
              </a:buClr>
              <a:buFont typeface="Marlett" pitchFamily="2" charset="2"/>
              <a:buChar char="u"/>
              <a:defRPr kumimoji="1"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N" kern="0"/>
              <a:t>Results: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39146353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SU">
  <a:themeElements>
    <a:clrScheme name="SDSU">
      <a:dk1>
        <a:srgbClr val="0F4B97"/>
      </a:dk1>
      <a:lt1>
        <a:srgbClr val="FFFFFF"/>
      </a:lt1>
      <a:dk2>
        <a:srgbClr val="021E47"/>
      </a:dk2>
      <a:lt2>
        <a:srgbClr val="FBD500"/>
      </a:lt2>
      <a:accent1>
        <a:srgbClr val="DBB000"/>
      </a:accent1>
      <a:accent2>
        <a:srgbClr val="FFCC00"/>
      </a:accent2>
      <a:accent3>
        <a:srgbClr val="FEF6C0"/>
      </a:accent3>
      <a:accent4>
        <a:srgbClr val="D5E2F6"/>
      </a:accent4>
      <a:accent5>
        <a:srgbClr val="FFFFFF"/>
      </a:accent5>
      <a:accent6>
        <a:srgbClr val="FFFFFF"/>
      </a:accent6>
      <a:hlink>
        <a:srgbClr val="021E47"/>
      </a:hlink>
      <a:folHlink>
        <a:srgbClr val="D5E2F6"/>
      </a:folHlink>
    </a:clrScheme>
    <a:fontScheme name="11_purdue-jkk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urdue-jk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CSU</Template>
  <TotalTime>77364</TotalTime>
  <Words>1813</Words>
  <Application>Microsoft Office PowerPoint</Application>
  <PresentationFormat>On-screen Show (4:3)</PresentationFormat>
  <Paragraphs>920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Marlett</vt:lpstr>
      <vt:lpstr>CSU</vt:lpstr>
      <vt:lpstr>Project Passcode Dataset To Identify Users</vt:lpstr>
      <vt:lpstr>Outline</vt:lpstr>
      <vt:lpstr>Problem Statement</vt:lpstr>
      <vt:lpstr>Dataset Introduction</vt:lpstr>
      <vt:lpstr>Continued..</vt:lpstr>
      <vt:lpstr>Dataset Exploration</vt:lpstr>
      <vt:lpstr>Dataset Exploration</vt:lpstr>
      <vt:lpstr>Dataset Exploration</vt:lpstr>
      <vt:lpstr>Dataset Exploration</vt:lpstr>
      <vt:lpstr>Dataset Exploration</vt:lpstr>
      <vt:lpstr>Dataset Exploration</vt:lpstr>
      <vt:lpstr>Dataset Exploration</vt:lpstr>
      <vt:lpstr>Dataset Exploration</vt:lpstr>
      <vt:lpstr>Data Exploration : </vt:lpstr>
      <vt:lpstr>Data Exploration : </vt:lpstr>
      <vt:lpstr>Data Exploration : </vt:lpstr>
      <vt:lpstr>Data Exploration : </vt:lpstr>
      <vt:lpstr>Data Exploration : </vt:lpstr>
      <vt:lpstr>Data Exploration : </vt:lpstr>
      <vt:lpstr>Data Exploration : </vt:lpstr>
      <vt:lpstr>Data Exploration : </vt:lpstr>
      <vt:lpstr>Data Exploration: Variable selection</vt:lpstr>
      <vt:lpstr>Obtaining Classifies</vt:lpstr>
      <vt:lpstr>Obtaining Classifies</vt:lpstr>
      <vt:lpstr>Model Building: 1. GLM </vt:lpstr>
      <vt:lpstr>Class Specific Accuracy</vt:lpstr>
      <vt:lpstr>Model Building: 2. LDA using only H variables </vt:lpstr>
      <vt:lpstr>Class Specific Accuracy</vt:lpstr>
      <vt:lpstr>Model Building: 3. LDA Using H and UD variables</vt:lpstr>
      <vt:lpstr>Class Specific Performance:</vt:lpstr>
      <vt:lpstr>Model Building: 4. PCA+LDA</vt:lpstr>
      <vt:lpstr>Model Building: 4. PCA+LDA</vt:lpstr>
      <vt:lpstr>Class Specific Performance:</vt:lpstr>
      <vt:lpstr>Model Building:  5.Random Forest, Bagging, Boosting</vt:lpstr>
      <vt:lpstr>Class Specific Performance: Bagging</vt:lpstr>
      <vt:lpstr>Class Specific Performance: Random Forest</vt:lpstr>
      <vt:lpstr>Class Specific Performance: Boosting</vt:lpstr>
      <vt:lpstr>Model Building: 6.SVM using linear, poly and radial kernel</vt:lpstr>
      <vt:lpstr>Class Specific Performance</vt:lpstr>
      <vt:lpstr>Predictions on Unknown Data</vt:lpstr>
      <vt:lpstr>Model Comparisons</vt:lpstr>
      <vt:lpstr>Recommended Model:</vt:lpstr>
      <vt:lpstr>Recommended Model:</vt:lpstr>
      <vt:lpstr>Recommended Model:</vt:lpstr>
      <vt:lpstr>Recommended Model:</vt:lpstr>
      <vt:lpstr>User Information on12 files on 12 sessions associated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Takumah, Wisdom</cp:lastModifiedBy>
  <cp:revision>2532</cp:revision>
  <cp:lastPrinted>2017-09-26T18:27:46Z</cp:lastPrinted>
  <dcterms:created xsi:type="dcterms:W3CDTF">2006-08-16T00:00:00Z</dcterms:created>
  <dcterms:modified xsi:type="dcterms:W3CDTF">2022-09-03T21:12:01Z</dcterms:modified>
</cp:coreProperties>
</file>