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57" r:id="rId4"/>
    <p:sldId id="258" r:id="rId5"/>
    <p:sldId id="259" r:id="rId6"/>
    <p:sldId id="260" r:id="rId7"/>
    <p:sldId id="261" r:id="rId8"/>
    <p:sldId id="265" r:id="rId9"/>
    <p:sldId id="264" r:id="rId10"/>
    <p:sldId id="269" r:id="rId11"/>
    <p:sldId id="268" r:id="rId12"/>
    <p:sldId id="267" r:id="rId13"/>
    <p:sldId id="266" r:id="rId14"/>
    <p:sldId id="262"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110" d="100"/>
          <a:sy n="110" d="100"/>
        </p:scale>
        <p:origin x="618"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791A7-EC3C-49B2-99F0-51FEFE7041C7}" type="datetimeFigureOut">
              <a:rPr lang="en-US" smtClean="0"/>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78399-2663-4045-80B6-B38BA56634EE}" type="slidenum">
              <a:rPr lang="en-US" smtClean="0"/>
              <a:t>‹#›</a:t>
            </a:fld>
            <a:endParaRPr lang="en-US"/>
          </a:p>
        </p:txBody>
      </p:sp>
    </p:spTree>
    <p:extLst>
      <p:ext uri="{BB962C8B-B14F-4D97-AF65-F5344CB8AC3E}">
        <p14:creationId xmlns:p14="http://schemas.microsoft.com/office/powerpoint/2010/main" val="54360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478399-2663-4045-80B6-B38BA56634EE}" type="slidenum">
              <a:rPr lang="en-US" smtClean="0"/>
              <a:t>10</a:t>
            </a:fld>
            <a:endParaRPr lang="en-US"/>
          </a:p>
        </p:txBody>
      </p:sp>
    </p:spTree>
    <p:extLst>
      <p:ext uri="{BB962C8B-B14F-4D97-AF65-F5344CB8AC3E}">
        <p14:creationId xmlns:p14="http://schemas.microsoft.com/office/powerpoint/2010/main" val="3891332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89F1-96AF-6EB5-D660-40D22AA3A7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157AE2-2AE7-CDE5-5B48-588C8AF51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C9D727-DDD3-55BA-B89B-C1052F000EAA}"/>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5" name="Footer Placeholder 4">
            <a:extLst>
              <a:ext uri="{FF2B5EF4-FFF2-40B4-BE49-F238E27FC236}">
                <a16:creationId xmlns:a16="http://schemas.microsoft.com/office/drawing/2014/main" id="{35C62F51-A822-3F2E-268F-FBF64F593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E6D79-DCC1-BE78-56F0-1F9B4F3C6A4C}"/>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49429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8F0-AC12-4911-920D-B5364B0D77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CC8077-D51E-689C-BDAD-1DC8D3257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CCEA1-1FEF-B1DB-759E-B63DB6616D95}"/>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5" name="Footer Placeholder 4">
            <a:extLst>
              <a:ext uri="{FF2B5EF4-FFF2-40B4-BE49-F238E27FC236}">
                <a16:creationId xmlns:a16="http://schemas.microsoft.com/office/drawing/2014/main" id="{CADE07AE-9F5C-9620-6A22-7B6865955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88082-9238-3D59-35D1-6D64204768FC}"/>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312719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1D482D-7A7B-C5CB-F272-DDC48D99D4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8899B3-7F79-15F8-2662-5858F12E5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D53DD-840A-5EDA-4EAD-74E4C29E071D}"/>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5" name="Footer Placeholder 4">
            <a:extLst>
              <a:ext uri="{FF2B5EF4-FFF2-40B4-BE49-F238E27FC236}">
                <a16:creationId xmlns:a16="http://schemas.microsoft.com/office/drawing/2014/main" id="{BA992E19-6F6B-215F-B327-990FA7826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49678-103E-6387-D45A-1A3E14586B53}"/>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394808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4C1E-3470-2066-F4D5-59BE1837B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78E76-A0DB-6F0A-170C-B8496F914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54F56-2D16-3894-43E8-52C9E7667C42}"/>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5" name="Footer Placeholder 4">
            <a:extLst>
              <a:ext uri="{FF2B5EF4-FFF2-40B4-BE49-F238E27FC236}">
                <a16:creationId xmlns:a16="http://schemas.microsoft.com/office/drawing/2014/main" id="{D4C04293-294E-AE47-9DC0-AE7D35BDA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0727D-0DE5-D8A8-641C-6BDEE46B72E9}"/>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93023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112A-9767-C7D0-A849-DA582E937A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34814F-6E1C-B34F-DF90-768998DE53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28D89-F4C4-8C55-6D78-0B4E33D2EFAC}"/>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5" name="Footer Placeholder 4">
            <a:extLst>
              <a:ext uri="{FF2B5EF4-FFF2-40B4-BE49-F238E27FC236}">
                <a16:creationId xmlns:a16="http://schemas.microsoft.com/office/drawing/2014/main" id="{950C469D-7417-BB68-21F1-E450DB666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18D6B-20FE-1C14-5E48-3F92B166AFF9}"/>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116194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EBF4-D9C7-0BE3-F98C-EEB88237D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38581-CE3D-2FD2-AB78-D2EBBCDAE0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2131C3-1FE8-C1B4-32F9-0029F7A329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67A042-A44A-02C4-1E0D-BBEDADDA5738}"/>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6" name="Footer Placeholder 5">
            <a:extLst>
              <a:ext uri="{FF2B5EF4-FFF2-40B4-BE49-F238E27FC236}">
                <a16:creationId xmlns:a16="http://schemas.microsoft.com/office/drawing/2014/main" id="{01CBC819-2EB2-B279-1FA0-05E9A8FE9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54318-64BD-FEB4-6108-32F2424BEA0D}"/>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285674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0DB2-6116-48C1-7232-4183F6D55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5B127-C90C-FC3B-B0CE-6CD333EDA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1B23C-7552-02D1-07F5-C60C8B74D7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D7D85F-502D-24F2-4290-E5E4E38AD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3D940-9A87-329E-83C5-5BACC4C1F6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2DD04F-7756-553B-F1BC-D5BF453B0897}"/>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8" name="Footer Placeholder 7">
            <a:extLst>
              <a:ext uri="{FF2B5EF4-FFF2-40B4-BE49-F238E27FC236}">
                <a16:creationId xmlns:a16="http://schemas.microsoft.com/office/drawing/2014/main" id="{CAC98E25-18F1-8214-B08F-BC93CEAF7E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A26EF9-9B21-A1A4-8E66-90FED83D036C}"/>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121315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A75F-1F8E-9E24-E7EE-1073D81E6A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C8D84-6DDC-A56E-34EE-4DF2E3F92255}"/>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4" name="Footer Placeholder 3">
            <a:extLst>
              <a:ext uri="{FF2B5EF4-FFF2-40B4-BE49-F238E27FC236}">
                <a16:creationId xmlns:a16="http://schemas.microsoft.com/office/drawing/2014/main" id="{36F88300-021B-7127-E10A-B5191664C6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752DA-67D0-EDF4-84B5-97E7002FA3D1}"/>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368900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4A0B2-1C74-218B-36AE-692CE06CD961}"/>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3" name="Footer Placeholder 2">
            <a:extLst>
              <a:ext uri="{FF2B5EF4-FFF2-40B4-BE49-F238E27FC236}">
                <a16:creationId xmlns:a16="http://schemas.microsoft.com/office/drawing/2014/main" id="{975D7B3A-FCC4-0372-A4FD-E142FB93A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C11EFC-7CC4-D79E-2EB2-81050AD3ED0E}"/>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384065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E538-314C-E5A6-7E3E-4926E4935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BAF3E-0CFA-7929-B891-B76EEE9E4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A16D31-58A3-0ABE-970C-0AA8494E5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25986-45CE-AE3B-5EC9-13978FDCD6B7}"/>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6" name="Footer Placeholder 5">
            <a:extLst>
              <a:ext uri="{FF2B5EF4-FFF2-40B4-BE49-F238E27FC236}">
                <a16:creationId xmlns:a16="http://schemas.microsoft.com/office/drawing/2014/main" id="{2E978BB4-2C9E-667A-557A-0E694B8C3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139D8-AD78-CA3C-C51D-B4847E4B2B59}"/>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329405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5C92-E7E9-610E-3A87-A9237E73A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B821D1-E1DB-EDD8-BA5E-EA12B6035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FEBD33-95AB-A482-3CF7-BE307F99B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E60F2-B3F8-1348-6AE5-B59F0454A5D7}"/>
              </a:ext>
            </a:extLst>
          </p:cNvPr>
          <p:cNvSpPr>
            <a:spLocks noGrp="1"/>
          </p:cNvSpPr>
          <p:nvPr>
            <p:ph type="dt" sz="half" idx="10"/>
          </p:nvPr>
        </p:nvSpPr>
        <p:spPr/>
        <p:txBody>
          <a:bodyPr/>
          <a:lstStyle/>
          <a:p>
            <a:fld id="{8A630350-F522-43C0-B69F-BDC5A0371619}" type="datetimeFigureOut">
              <a:rPr lang="en-US" smtClean="0"/>
              <a:t>4/20/2024</a:t>
            </a:fld>
            <a:endParaRPr lang="en-US"/>
          </a:p>
        </p:txBody>
      </p:sp>
      <p:sp>
        <p:nvSpPr>
          <p:cNvPr id="6" name="Footer Placeholder 5">
            <a:extLst>
              <a:ext uri="{FF2B5EF4-FFF2-40B4-BE49-F238E27FC236}">
                <a16:creationId xmlns:a16="http://schemas.microsoft.com/office/drawing/2014/main" id="{E130E008-839B-490C-71E1-B160C0B59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C29132-8F08-94F1-BEB6-04EE14A81CD7}"/>
              </a:ext>
            </a:extLst>
          </p:cNvPr>
          <p:cNvSpPr>
            <a:spLocks noGrp="1"/>
          </p:cNvSpPr>
          <p:nvPr>
            <p:ph type="sldNum" sz="quarter" idx="12"/>
          </p:nvPr>
        </p:nvSpPr>
        <p:spPr/>
        <p:txBody>
          <a:bodyPr/>
          <a:lstStyle/>
          <a:p>
            <a:fld id="{12705F40-76A7-45BA-BC5A-80DF61A6F823}" type="slidenum">
              <a:rPr lang="en-US" smtClean="0"/>
              <a:t>‹#›</a:t>
            </a:fld>
            <a:endParaRPr lang="en-US"/>
          </a:p>
        </p:txBody>
      </p:sp>
    </p:spTree>
    <p:extLst>
      <p:ext uri="{BB962C8B-B14F-4D97-AF65-F5344CB8AC3E}">
        <p14:creationId xmlns:p14="http://schemas.microsoft.com/office/powerpoint/2010/main" val="353293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C386A-096A-BB12-16F6-B9D2302E0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52A4A7-C9CF-94CA-F1BC-012FEB9DA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27B3D-5B80-5026-5CEC-5F431B78B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630350-F522-43C0-B69F-BDC5A0371619}" type="datetimeFigureOut">
              <a:rPr lang="en-US" smtClean="0"/>
              <a:t>4/20/2024</a:t>
            </a:fld>
            <a:endParaRPr lang="en-US"/>
          </a:p>
        </p:txBody>
      </p:sp>
      <p:sp>
        <p:nvSpPr>
          <p:cNvPr id="5" name="Footer Placeholder 4">
            <a:extLst>
              <a:ext uri="{FF2B5EF4-FFF2-40B4-BE49-F238E27FC236}">
                <a16:creationId xmlns:a16="http://schemas.microsoft.com/office/drawing/2014/main" id="{A3D2770C-B8D9-A071-8EC8-53DC43E28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D9A55CA-0C53-8BD7-0098-1570E8390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705F40-76A7-45BA-BC5A-80DF61A6F823}" type="slidenum">
              <a:rPr lang="en-US" smtClean="0"/>
              <a:t>‹#›</a:t>
            </a:fld>
            <a:endParaRPr lang="en-US"/>
          </a:p>
        </p:txBody>
      </p:sp>
    </p:spTree>
    <p:extLst>
      <p:ext uri="{BB962C8B-B14F-4D97-AF65-F5344CB8AC3E}">
        <p14:creationId xmlns:p14="http://schemas.microsoft.com/office/powerpoint/2010/main" val="2005910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wtamu-babb/CIDM6395-Spring2024-FarzanehNoroozi.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JKW-ZM8iB3Lc0MUO3thiHeVc6DMuIgfV/view?usp=drive_link" TargetMode="External"/><Relationship Id="rId2" Type="http://schemas.openxmlformats.org/officeDocument/2006/relationships/hyperlink" Target="https://colab.research.google.com/drive/1dC8_t5cWOVFR99QX-lVKg7piPT5VDL6M#scrollTo=nYab5Wb202M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59E49F-AAA1-85B4-B206-E72BFF0CDB38}"/>
              </a:ext>
            </a:extLst>
          </p:cNvPr>
          <p:cNvSpPr txBox="1"/>
          <p:nvPr/>
        </p:nvSpPr>
        <p:spPr>
          <a:xfrm>
            <a:off x="1129145" y="712939"/>
            <a:ext cx="10030692" cy="5964261"/>
          </a:xfrm>
          <a:prstGeom prst="rect">
            <a:avLst/>
          </a:prstGeom>
          <a:noFill/>
        </p:spPr>
        <p:txBody>
          <a:bodyPr wrap="square">
            <a:spAutoFit/>
          </a:bodyPr>
          <a:lstStyle/>
          <a:p>
            <a:pPr marL="0" marR="0" algn="ctr">
              <a:lnSpc>
                <a:spcPts val="1200"/>
              </a:lnSpc>
              <a:spcBef>
                <a:spcPts val="0"/>
              </a:spcBef>
              <a:spcAft>
                <a:spcPts val="0"/>
              </a:spcAft>
            </a:pPr>
            <a:r>
              <a:rPr lang="en-US" sz="2400" kern="100" dirty="0">
                <a:effectLst/>
                <a:latin typeface="Aptos" panose="020B0004020202020204" pitchFamily="34" charset="0"/>
                <a:ea typeface="Aptos" panose="020B0004020202020204" pitchFamily="34" charset="0"/>
                <a:cs typeface="Aptos" panose="020B0004020202020204" pitchFamily="34" charset="0"/>
              </a:rPr>
              <a:t>Paul and Virginia Engler College of Business</a:t>
            </a:r>
          </a:p>
          <a:p>
            <a:pPr marL="0" marR="0" algn="ctr">
              <a:lnSpc>
                <a:spcPts val="1200"/>
              </a:lnSpc>
              <a:spcBef>
                <a:spcPts val="0"/>
              </a:spcBef>
              <a:spcAft>
                <a:spcPts val="0"/>
              </a:spcAft>
            </a:pP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400" kern="100" dirty="0">
                <a:effectLst/>
                <a:latin typeface="Aptos" panose="020B0004020202020204" pitchFamily="34" charset="0"/>
                <a:ea typeface="Aptos" panose="020B0004020202020204" pitchFamily="34" charset="0"/>
                <a:cs typeface="Aptos" panose="020B0004020202020204" pitchFamily="34" charset="0"/>
              </a:rPr>
              <a:t>West Texas A&amp;M University</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07000"/>
              </a:lnSpc>
              <a:spcBef>
                <a:spcPts val="0"/>
              </a:spcBef>
              <a:spcAft>
                <a:spcPts val="0"/>
              </a:spcAft>
            </a:pPr>
            <a:r>
              <a:rPr lang="en-US" sz="2800" b="1" kern="100" dirty="0">
                <a:effectLst/>
                <a:latin typeface="Aptos" panose="020B0004020202020204" pitchFamily="34" charset="0"/>
                <a:ea typeface="Aptos" panose="020B0004020202020204" pitchFamily="34" charset="0"/>
                <a:cs typeface="Aptos" panose="020B0004020202020204" pitchFamily="34" charset="0"/>
              </a:rPr>
              <a:t>Employee Fraud Detection System</a:t>
            </a:r>
          </a:p>
          <a:p>
            <a:pPr marL="0" marR="0" algn="ctr">
              <a:lnSpc>
                <a:spcPct val="107000"/>
              </a:lnSpc>
              <a:spcBef>
                <a:spcPts val="0"/>
              </a:spcBef>
              <a:spcAft>
                <a:spcPts val="0"/>
              </a:spcAft>
            </a:pP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400" kern="100" dirty="0">
                <a:effectLst/>
                <a:latin typeface="Aptos" panose="020B0004020202020204" pitchFamily="34" charset="0"/>
                <a:ea typeface="Aptos" panose="020B0004020202020204" pitchFamily="34" charset="0"/>
                <a:cs typeface="Aptos" panose="020B0004020202020204" pitchFamily="34" charset="0"/>
              </a:rPr>
              <a:t>Capstone project</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By: </a:t>
            </a:r>
            <a:r>
              <a:rPr lang="en-US" sz="2800" b="1" kern="100" dirty="0" err="1">
                <a:effectLst/>
                <a:latin typeface="Aptos" panose="020B0004020202020204" pitchFamily="34" charset="0"/>
                <a:ea typeface="Aptos" panose="020B0004020202020204" pitchFamily="34" charset="0"/>
                <a:cs typeface="Aptos" panose="020B0004020202020204" pitchFamily="34" charset="0"/>
              </a:rPr>
              <a:t>Farzaneh</a:t>
            </a:r>
            <a:r>
              <a:rPr lang="en-US" sz="2800" b="1" kern="100" dirty="0">
                <a:effectLst/>
                <a:latin typeface="Aptos" panose="020B0004020202020204" pitchFamily="34" charset="0"/>
                <a:ea typeface="Aptos" panose="020B0004020202020204" pitchFamily="34" charset="0"/>
                <a:cs typeface="Aptos" panose="020B0004020202020204" pitchFamily="34" charset="0"/>
              </a:rPr>
              <a:t> Noroozi</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sz="2800" kern="100" dirty="0">
                <a:effectLst/>
                <a:latin typeface="Aptos" panose="020B0004020202020204" pitchFamily="34" charset="0"/>
                <a:ea typeface="Aptos" panose="020B0004020202020204" pitchFamily="34" charset="0"/>
                <a:cs typeface="Aptos" panose="020B00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ts val="1200"/>
              </a:lnSpc>
              <a:spcBef>
                <a:spcPts val="0"/>
              </a:spcBef>
              <a:spcAft>
                <a:spcPts val="0"/>
              </a:spcAft>
            </a:pPr>
            <a:r>
              <a:rPr lang="en-US" kern="100" dirty="0">
                <a:effectLst/>
                <a:latin typeface="Aptos" panose="020B0004020202020204" pitchFamily="34" charset="0"/>
                <a:ea typeface="Aptos" panose="020B0004020202020204" pitchFamily="34" charset="0"/>
                <a:cs typeface="Aptos" panose="020B0004020202020204" pitchFamily="34" charset="0"/>
              </a:rPr>
              <a:t>Spring Semester 2024</a:t>
            </a:r>
            <a:endParaRPr lang="en-US"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630338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AC82A9C-4B21-7F38-E22F-2C5AC57F4266}"/>
              </a:ext>
            </a:extLst>
          </p:cNvPr>
          <p:cNvSpPr>
            <a:spLocks noChangeArrowheads="1"/>
          </p:cNvSpPr>
          <p:nvPr/>
        </p:nvSpPr>
        <p:spPr bwMode="auto">
          <a:xfrm>
            <a:off x="185594" y="191131"/>
            <a:ext cx="8244897"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Returns Processed without a Receipt: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The analysis reveals employees who processed returns without a receipt: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Average</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The average number of returns processed without a receipt is 29.04.</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Standard Deviation</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The standard deviation is 8.33, indicating variability across employees.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Outliers</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Employees significantly deviating from the average by more than one standard deviation:</a:t>
            </a:r>
            <a:endParaRPr kumimoji="0" lang="en-US" altLang="en-US" b="0" i="0" u="none" strike="noStrike" cap="none" normalizeH="0" baseline="0" dirty="0">
              <a:ln>
                <a:noFill/>
              </a:ln>
              <a:solidFill>
                <a:schemeClr val="tx1"/>
              </a:solidFill>
              <a:effectLst/>
            </a:endParaRPr>
          </a:p>
          <a:p>
            <a:pPr marL="742950" marR="0" lvl="1"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Steven Curtis (</a:t>
            </a:r>
            <a:r>
              <a:rPr kumimoji="0" lang="en-US" altLang="en-US"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EmployeeID</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79023) processed 46 returns.</a:t>
            </a:r>
          </a:p>
          <a:p>
            <a:pPr marL="742950" marR="0" lvl="1"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George Stevens (</a:t>
            </a:r>
            <a:r>
              <a:rPr kumimoji="0" lang="en-US" altLang="en-US"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EmployeeID</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52272) processed 40 returns.</a:t>
            </a:r>
          </a:p>
          <a:p>
            <a:pPr marL="742950" marR="0" lvl="1"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Angela Diaz (</a:t>
            </a:r>
            <a:r>
              <a:rPr kumimoji="0" lang="en-US" altLang="en-US"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EmployeeID</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29733) processed 38 returns.</a:t>
            </a:r>
          </a:p>
          <a:p>
            <a:pPr marL="742950" marR="0" lvl="1"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Dr. Thomas Weiss PhD (</a:t>
            </a:r>
            <a:r>
              <a:rPr kumimoji="0" lang="en-US" altLang="en-US"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EmployeeID</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27935) processed 36 returns.</a:t>
            </a:r>
          </a:p>
          <a:p>
            <a:pPr marL="742950" marR="0" lvl="1"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Chad Dawson (</a:t>
            </a:r>
            <a:r>
              <a:rPr kumimoji="0" lang="en-US" altLang="en-US"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EmployeeID</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61373) processed 35 returns.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These individuals exhibit a notably higher-than-average volume of returns without a receipt. Further investigation is recommended to understand reasons behind this and ensure compliance with company return policies.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ptos" panose="020B00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5CB961BD-CC1D-817A-3AFD-F1216887C432}"/>
              </a:ext>
            </a:extLst>
          </p:cNvPr>
          <p:cNvGraphicFramePr>
            <a:graphicFrameLocks noGrp="1"/>
          </p:cNvGraphicFramePr>
          <p:nvPr>
            <p:extLst>
              <p:ext uri="{D42A27DB-BD31-4B8C-83A1-F6EECF244321}">
                <p14:modId xmlns:p14="http://schemas.microsoft.com/office/powerpoint/2010/main" val="3366857738"/>
              </p:ext>
            </p:extLst>
          </p:nvPr>
        </p:nvGraphicFramePr>
        <p:xfrm>
          <a:off x="8430491" y="384749"/>
          <a:ext cx="3504962" cy="6282120"/>
        </p:xfrm>
        <a:graphic>
          <a:graphicData uri="http://schemas.openxmlformats.org/drawingml/2006/table">
            <a:tbl>
              <a:tblPr>
                <a:tableStyleId>{ED083AE6-46FA-4A59-8FB0-9F97EB10719F}</a:tableStyleId>
              </a:tblPr>
              <a:tblGrid>
                <a:gridCol w="408301">
                  <a:extLst>
                    <a:ext uri="{9D8B030D-6E8A-4147-A177-3AD203B41FA5}">
                      <a16:colId xmlns:a16="http://schemas.microsoft.com/office/drawing/2014/main" val="1263115181"/>
                    </a:ext>
                  </a:extLst>
                </a:gridCol>
                <a:gridCol w="825777">
                  <a:extLst>
                    <a:ext uri="{9D8B030D-6E8A-4147-A177-3AD203B41FA5}">
                      <a16:colId xmlns:a16="http://schemas.microsoft.com/office/drawing/2014/main" val="1416165243"/>
                    </a:ext>
                  </a:extLst>
                </a:gridCol>
                <a:gridCol w="1393497">
                  <a:extLst>
                    <a:ext uri="{9D8B030D-6E8A-4147-A177-3AD203B41FA5}">
                      <a16:colId xmlns:a16="http://schemas.microsoft.com/office/drawing/2014/main" val="355260844"/>
                    </a:ext>
                  </a:extLst>
                </a:gridCol>
                <a:gridCol w="877387">
                  <a:extLst>
                    <a:ext uri="{9D8B030D-6E8A-4147-A177-3AD203B41FA5}">
                      <a16:colId xmlns:a16="http://schemas.microsoft.com/office/drawing/2014/main" val="2689881952"/>
                    </a:ext>
                  </a:extLst>
                </a:gridCol>
              </a:tblGrid>
              <a:tr h="261755">
                <a:tc>
                  <a:txBody>
                    <a:bodyPr/>
                    <a:lstStyle/>
                    <a:p>
                      <a:pPr marL="0" marR="0">
                        <a:lnSpc>
                          <a:spcPts val="1200"/>
                        </a:lnSpc>
                        <a:spcBef>
                          <a:spcPts val="0"/>
                        </a:spcBef>
                        <a:spcAft>
                          <a:spcPts val="0"/>
                        </a:spcAft>
                      </a:pPr>
                      <a:r>
                        <a:rPr lang="en-US" sz="1000" kern="100">
                          <a:effectLst/>
                          <a:highlight>
                            <a:srgbClr val="99CCFF"/>
                          </a:highlight>
                        </a:rPr>
                        <a:t>Num</a:t>
                      </a:r>
                      <a:endParaRPr lang="en-US" sz="1000" kern="100">
                        <a:effectLst/>
                        <a:highlight>
                          <a:srgbClr val="99CCFF"/>
                        </a:highligh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dirty="0" err="1">
                          <a:effectLst/>
                          <a:highlight>
                            <a:srgbClr val="99CCFF"/>
                          </a:highlight>
                        </a:rPr>
                        <a:t>EmployeeID</a:t>
                      </a:r>
                      <a:endParaRPr lang="en-US" sz="1000" kern="100" dirty="0">
                        <a:effectLst/>
                        <a:highlight>
                          <a:srgbClr val="99CCFF"/>
                        </a:highligh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highlight>
                            <a:srgbClr val="99CCFF"/>
                          </a:highlight>
                        </a:rPr>
                        <a:t>EmployeeName</a:t>
                      </a:r>
                      <a:endParaRPr lang="en-US" sz="1000" kern="100">
                        <a:effectLst/>
                        <a:highlight>
                          <a:srgbClr val="99CCFF"/>
                        </a:highligh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highlight>
                            <a:srgbClr val="99CCFF"/>
                          </a:highlight>
                        </a:rPr>
                        <a:t>NumReturns</a:t>
                      </a:r>
                      <a:endParaRPr lang="en-US" sz="1000" kern="100">
                        <a:effectLst/>
                        <a:highlight>
                          <a:srgbClr val="99CCFF"/>
                        </a:highligh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494129701"/>
                  </a:ext>
                </a:extLst>
              </a:tr>
              <a:tr h="261755">
                <a:tc>
                  <a:txBody>
                    <a:bodyPr/>
                    <a:lstStyle/>
                    <a:p>
                      <a:pPr marL="0" marR="0">
                        <a:lnSpc>
                          <a:spcPts val="1200"/>
                        </a:lnSpc>
                        <a:spcBef>
                          <a:spcPts val="0"/>
                        </a:spcBef>
                        <a:spcAft>
                          <a:spcPts val="0"/>
                        </a:spcAft>
                      </a:pPr>
                      <a:r>
                        <a:rPr lang="en-US" sz="1000" kern="100" dirty="0">
                          <a:effectLst/>
                        </a:rPr>
                        <a:t>1</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dirty="0">
                          <a:effectLst/>
                        </a:rPr>
                        <a:t>79023</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Steven Curtis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46</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2043234435"/>
                  </a:ext>
                </a:extLst>
              </a:tr>
              <a:tr h="261755">
                <a:tc>
                  <a:txBody>
                    <a:bodyPr/>
                    <a:lstStyle/>
                    <a:p>
                      <a:pPr marL="0" marR="0">
                        <a:lnSpc>
                          <a:spcPts val="1200"/>
                        </a:lnSpc>
                        <a:spcBef>
                          <a:spcPts val="0"/>
                        </a:spcBef>
                        <a:spcAft>
                          <a:spcPts val="0"/>
                        </a:spcAft>
                      </a:pPr>
                      <a:r>
                        <a:rPr lang="en-US" sz="1000" kern="100">
                          <a:effectLst/>
                        </a:rPr>
                        <a:t>2</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52272</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George Stevens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40</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2991208976"/>
                  </a:ext>
                </a:extLst>
              </a:tr>
              <a:tr h="261755">
                <a:tc>
                  <a:txBody>
                    <a:bodyPr/>
                    <a:lstStyle/>
                    <a:p>
                      <a:pPr marL="0" marR="0">
                        <a:lnSpc>
                          <a:spcPts val="1200"/>
                        </a:lnSpc>
                        <a:spcBef>
                          <a:spcPts val="0"/>
                        </a:spcBef>
                        <a:spcAft>
                          <a:spcPts val="0"/>
                        </a:spcAft>
                      </a:pPr>
                      <a:r>
                        <a:rPr lang="en-US" sz="1000" kern="100">
                          <a:effectLst/>
                        </a:rPr>
                        <a:t>3</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29733</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Angela Diaz</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38</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3163401587"/>
                  </a:ext>
                </a:extLst>
              </a:tr>
              <a:tr h="261755">
                <a:tc>
                  <a:txBody>
                    <a:bodyPr/>
                    <a:lstStyle/>
                    <a:p>
                      <a:pPr marL="0" marR="0">
                        <a:lnSpc>
                          <a:spcPts val="1200"/>
                        </a:lnSpc>
                        <a:spcBef>
                          <a:spcPts val="0"/>
                        </a:spcBef>
                        <a:spcAft>
                          <a:spcPts val="0"/>
                        </a:spcAft>
                      </a:pPr>
                      <a:r>
                        <a:rPr lang="en-US" sz="1000" kern="100">
                          <a:effectLst/>
                        </a:rPr>
                        <a:t>4</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27935</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Dr. Thomas Weiss PhD</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36</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925933831"/>
                  </a:ext>
                </a:extLst>
              </a:tr>
              <a:tr h="261755">
                <a:tc>
                  <a:txBody>
                    <a:bodyPr/>
                    <a:lstStyle/>
                    <a:p>
                      <a:pPr marL="0" marR="0">
                        <a:lnSpc>
                          <a:spcPts val="1200"/>
                        </a:lnSpc>
                        <a:spcBef>
                          <a:spcPts val="0"/>
                        </a:spcBef>
                        <a:spcAft>
                          <a:spcPts val="0"/>
                        </a:spcAft>
                      </a:pPr>
                      <a:r>
                        <a:rPr lang="en-US" sz="1000" kern="100">
                          <a:effectLst/>
                        </a:rPr>
                        <a:t>5</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61373</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Chad Dawson</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35</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353433687"/>
                  </a:ext>
                </a:extLst>
              </a:tr>
              <a:tr h="261755">
                <a:tc>
                  <a:txBody>
                    <a:bodyPr/>
                    <a:lstStyle/>
                    <a:p>
                      <a:pPr marL="0" marR="0">
                        <a:lnSpc>
                          <a:spcPts val="1200"/>
                        </a:lnSpc>
                        <a:spcBef>
                          <a:spcPts val="0"/>
                        </a:spcBef>
                        <a:spcAft>
                          <a:spcPts val="0"/>
                        </a:spcAft>
                      </a:pPr>
                      <a:r>
                        <a:rPr lang="en-US" sz="1000" kern="100">
                          <a:effectLst/>
                        </a:rPr>
                        <a:t>6</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81344</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Seth Mckinney</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35</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2026836594"/>
                  </a:ext>
                </a:extLst>
              </a:tr>
              <a:tr h="261755">
                <a:tc>
                  <a:txBody>
                    <a:bodyPr/>
                    <a:lstStyle/>
                    <a:p>
                      <a:pPr marL="0" marR="0">
                        <a:lnSpc>
                          <a:spcPts val="1200"/>
                        </a:lnSpc>
                        <a:spcBef>
                          <a:spcPts val="0"/>
                        </a:spcBef>
                        <a:spcAft>
                          <a:spcPts val="0"/>
                        </a:spcAft>
                      </a:pPr>
                      <a:r>
                        <a:rPr lang="en-US" sz="1000" kern="100" dirty="0">
                          <a:effectLst/>
                        </a:rPr>
                        <a:t>7</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41845</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Samuel Obrien</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33</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1007021935"/>
                  </a:ext>
                </a:extLst>
              </a:tr>
              <a:tr h="261755">
                <a:tc>
                  <a:txBody>
                    <a:bodyPr/>
                    <a:lstStyle/>
                    <a:p>
                      <a:pPr marL="0" marR="0">
                        <a:lnSpc>
                          <a:spcPts val="1200"/>
                        </a:lnSpc>
                        <a:spcBef>
                          <a:spcPts val="0"/>
                        </a:spcBef>
                        <a:spcAft>
                          <a:spcPts val="0"/>
                        </a:spcAft>
                      </a:pPr>
                      <a:r>
                        <a:rPr lang="en-US" sz="1000" kern="100">
                          <a:effectLst/>
                        </a:rPr>
                        <a:t>8</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92530</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Jessica Short</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33</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2458765282"/>
                  </a:ext>
                </a:extLst>
              </a:tr>
              <a:tr h="261755">
                <a:tc>
                  <a:txBody>
                    <a:bodyPr/>
                    <a:lstStyle/>
                    <a:p>
                      <a:pPr marL="0" marR="0">
                        <a:lnSpc>
                          <a:spcPts val="1200"/>
                        </a:lnSpc>
                        <a:spcBef>
                          <a:spcPts val="0"/>
                        </a:spcBef>
                        <a:spcAft>
                          <a:spcPts val="0"/>
                        </a:spcAft>
                      </a:pPr>
                      <a:r>
                        <a:rPr lang="en-US" sz="1000" kern="100">
                          <a:effectLst/>
                        </a:rPr>
                        <a:t>9</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71186</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Katherine Brown</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32</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3936894829"/>
                  </a:ext>
                </a:extLst>
              </a:tr>
              <a:tr h="261755">
                <a:tc>
                  <a:txBody>
                    <a:bodyPr/>
                    <a:lstStyle/>
                    <a:p>
                      <a:pPr marL="0" marR="0">
                        <a:lnSpc>
                          <a:spcPts val="1200"/>
                        </a:lnSpc>
                        <a:spcBef>
                          <a:spcPts val="0"/>
                        </a:spcBef>
                        <a:spcAft>
                          <a:spcPts val="0"/>
                        </a:spcAft>
                      </a:pPr>
                      <a:r>
                        <a:rPr lang="en-US" sz="1000" kern="100">
                          <a:effectLst/>
                        </a:rPr>
                        <a:t>10</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54061</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Harry Chen</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31</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3656770987"/>
                  </a:ext>
                </a:extLst>
              </a:tr>
              <a:tr h="261755">
                <a:tc>
                  <a:txBody>
                    <a:bodyPr/>
                    <a:lstStyle/>
                    <a:p>
                      <a:pPr marL="0" marR="0">
                        <a:lnSpc>
                          <a:spcPts val="1200"/>
                        </a:lnSpc>
                        <a:spcBef>
                          <a:spcPts val="0"/>
                        </a:spcBef>
                        <a:spcAft>
                          <a:spcPts val="0"/>
                        </a:spcAft>
                      </a:pPr>
                      <a:r>
                        <a:rPr lang="en-US" sz="1000" kern="100">
                          <a:effectLst/>
                        </a:rPr>
                        <a:t>11</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40295</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Anthony Brown</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29</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2902775756"/>
                  </a:ext>
                </a:extLst>
              </a:tr>
              <a:tr h="261755">
                <a:tc>
                  <a:txBody>
                    <a:bodyPr/>
                    <a:lstStyle/>
                    <a:p>
                      <a:pPr marL="0" marR="0">
                        <a:lnSpc>
                          <a:spcPts val="1200"/>
                        </a:lnSpc>
                        <a:spcBef>
                          <a:spcPts val="0"/>
                        </a:spcBef>
                        <a:spcAft>
                          <a:spcPts val="0"/>
                        </a:spcAft>
                      </a:pPr>
                      <a:r>
                        <a:rPr lang="en-US" sz="1000" kern="100">
                          <a:effectLst/>
                        </a:rPr>
                        <a:t>12</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57258</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Jonathan Fowler</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29</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3000221626"/>
                  </a:ext>
                </a:extLst>
              </a:tr>
              <a:tr h="261755">
                <a:tc>
                  <a:txBody>
                    <a:bodyPr/>
                    <a:lstStyle/>
                    <a:p>
                      <a:pPr marL="0" marR="0">
                        <a:lnSpc>
                          <a:spcPts val="1200"/>
                        </a:lnSpc>
                        <a:spcBef>
                          <a:spcPts val="0"/>
                        </a:spcBef>
                        <a:spcAft>
                          <a:spcPts val="0"/>
                        </a:spcAft>
                      </a:pPr>
                      <a:r>
                        <a:rPr lang="en-US" sz="1000" kern="100">
                          <a:effectLst/>
                        </a:rPr>
                        <a:t>13</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80899</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Timothy Weber</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29</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1330067347"/>
                  </a:ext>
                </a:extLst>
              </a:tr>
              <a:tr h="261755">
                <a:tc>
                  <a:txBody>
                    <a:bodyPr/>
                    <a:lstStyle/>
                    <a:p>
                      <a:pPr marL="0" marR="0">
                        <a:lnSpc>
                          <a:spcPts val="1200"/>
                        </a:lnSpc>
                        <a:spcBef>
                          <a:spcPts val="0"/>
                        </a:spcBef>
                        <a:spcAft>
                          <a:spcPts val="0"/>
                        </a:spcAft>
                      </a:pPr>
                      <a:r>
                        <a:rPr lang="en-US" sz="1000" kern="100">
                          <a:effectLst/>
                        </a:rPr>
                        <a:t>14</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84966</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Judy Garcia</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29</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127834792"/>
                  </a:ext>
                </a:extLst>
              </a:tr>
              <a:tr h="261755">
                <a:tc>
                  <a:txBody>
                    <a:bodyPr/>
                    <a:lstStyle/>
                    <a:p>
                      <a:pPr marL="0" marR="0">
                        <a:lnSpc>
                          <a:spcPts val="1200"/>
                        </a:lnSpc>
                        <a:spcBef>
                          <a:spcPts val="0"/>
                        </a:spcBef>
                        <a:spcAft>
                          <a:spcPts val="0"/>
                        </a:spcAft>
                      </a:pPr>
                      <a:r>
                        <a:rPr lang="en-US" sz="1000" kern="100">
                          <a:effectLst/>
                        </a:rPr>
                        <a:t>15</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97986</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David Mullen</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29</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3069342243"/>
                  </a:ext>
                </a:extLst>
              </a:tr>
              <a:tr h="261755">
                <a:tc>
                  <a:txBody>
                    <a:bodyPr/>
                    <a:lstStyle/>
                    <a:p>
                      <a:pPr marL="0" marR="0">
                        <a:lnSpc>
                          <a:spcPts val="1200"/>
                        </a:lnSpc>
                        <a:spcBef>
                          <a:spcPts val="0"/>
                        </a:spcBef>
                        <a:spcAft>
                          <a:spcPts val="0"/>
                        </a:spcAft>
                      </a:pPr>
                      <a:r>
                        <a:rPr lang="en-US" sz="1000" kern="100">
                          <a:effectLst/>
                        </a:rPr>
                        <a:t>16</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60657</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Amanda Anderson</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28</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4281299015"/>
                  </a:ext>
                </a:extLst>
              </a:tr>
              <a:tr h="261755">
                <a:tc>
                  <a:txBody>
                    <a:bodyPr/>
                    <a:lstStyle/>
                    <a:p>
                      <a:pPr marL="0" marR="0">
                        <a:lnSpc>
                          <a:spcPts val="1200"/>
                        </a:lnSpc>
                        <a:spcBef>
                          <a:spcPts val="0"/>
                        </a:spcBef>
                        <a:spcAft>
                          <a:spcPts val="0"/>
                        </a:spcAft>
                      </a:pPr>
                      <a:r>
                        <a:rPr lang="en-US" sz="1000" kern="100">
                          <a:effectLst/>
                        </a:rPr>
                        <a:t>17</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19694</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Andrew Owens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26</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182530848"/>
                  </a:ext>
                </a:extLst>
              </a:tr>
              <a:tr h="261755">
                <a:tc>
                  <a:txBody>
                    <a:bodyPr/>
                    <a:lstStyle/>
                    <a:p>
                      <a:pPr marL="0" marR="0">
                        <a:lnSpc>
                          <a:spcPts val="1200"/>
                        </a:lnSpc>
                        <a:spcBef>
                          <a:spcPts val="0"/>
                        </a:spcBef>
                        <a:spcAft>
                          <a:spcPts val="0"/>
                        </a:spcAft>
                      </a:pPr>
                      <a:r>
                        <a:rPr lang="en-US" sz="1000" kern="100">
                          <a:effectLst/>
                        </a:rPr>
                        <a:t>18</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69674</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Kristopher Mendez</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25</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3737944664"/>
                  </a:ext>
                </a:extLst>
              </a:tr>
              <a:tr h="261755">
                <a:tc>
                  <a:txBody>
                    <a:bodyPr/>
                    <a:lstStyle/>
                    <a:p>
                      <a:pPr marL="0" marR="0">
                        <a:lnSpc>
                          <a:spcPts val="1200"/>
                        </a:lnSpc>
                        <a:spcBef>
                          <a:spcPts val="0"/>
                        </a:spcBef>
                        <a:spcAft>
                          <a:spcPts val="0"/>
                        </a:spcAft>
                      </a:pPr>
                      <a:r>
                        <a:rPr lang="en-US" sz="1000" kern="100">
                          <a:effectLst/>
                        </a:rPr>
                        <a:t>19</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84034</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Susan Adkins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25</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4109583105"/>
                  </a:ext>
                </a:extLst>
              </a:tr>
              <a:tr h="261755">
                <a:tc>
                  <a:txBody>
                    <a:bodyPr/>
                    <a:lstStyle/>
                    <a:p>
                      <a:pPr marL="0" marR="0">
                        <a:lnSpc>
                          <a:spcPts val="1200"/>
                        </a:lnSpc>
                        <a:spcBef>
                          <a:spcPts val="0"/>
                        </a:spcBef>
                        <a:spcAft>
                          <a:spcPts val="0"/>
                        </a:spcAft>
                      </a:pPr>
                      <a:r>
                        <a:rPr lang="en-US" sz="1000" kern="100">
                          <a:effectLst/>
                        </a:rPr>
                        <a:t>20</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26122</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Lindsey Maxwell</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24</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3473278852"/>
                  </a:ext>
                </a:extLst>
              </a:tr>
              <a:tr h="261755">
                <a:tc>
                  <a:txBody>
                    <a:bodyPr/>
                    <a:lstStyle/>
                    <a:p>
                      <a:pPr marL="0" marR="0">
                        <a:lnSpc>
                          <a:spcPts val="1200"/>
                        </a:lnSpc>
                        <a:spcBef>
                          <a:spcPts val="0"/>
                        </a:spcBef>
                        <a:spcAft>
                          <a:spcPts val="0"/>
                        </a:spcAft>
                      </a:pPr>
                      <a:r>
                        <a:rPr lang="en-US" sz="1000" kern="100">
                          <a:effectLst/>
                        </a:rPr>
                        <a:t>21</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26093</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Melissa Garcia</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20</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1936854194"/>
                  </a:ext>
                </a:extLst>
              </a:tr>
              <a:tr h="261755">
                <a:tc>
                  <a:txBody>
                    <a:bodyPr/>
                    <a:lstStyle/>
                    <a:p>
                      <a:pPr marL="0" marR="0">
                        <a:lnSpc>
                          <a:spcPts val="1200"/>
                        </a:lnSpc>
                        <a:spcBef>
                          <a:spcPts val="0"/>
                        </a:spcBef>
                        <a:spcAft>
                          <a:spcPts val="0"/>
                        </a:spcAft>
                      </a:pPr>
                      <a:r>
                        <a:rPr lang="en-US" sz="1000" kern="100">
                          <a:effectLst/>
                        </a:rPr>
                        <a:t>22</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28960</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Kaitlyn Matthews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19</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3487851234"/>
                  </a:ext>
                </a:extLst>
              </a:tr>
              <a:tr h="261755">
                <a:tc>
                  <a:txBody>
                    <a:bodyPr/>
                    <a:lstStyle/>
                    <a:p>
                      <a:pPr marL="0" marR="0">
                        <a:lnSpc>
                          <a:spcPts val="1200"/>
                        </a:lnSpc>
                        <a:spcBef>
                          <a:spcPts val="0"/>
                        </a:spcBef>
                        <a:spcAft>
                          <a:spcPts val="0"/>
                        </a:spcAft>
                      </a:pPr>
                      <a:r>
                        <a:rPr lang="en-US" sz="1000" kern="100">
                          <a:effectLst/>
                        </a:rPr>
                        <a:t>23</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94877</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a:effectLst/>
                        </a:rPr>
                        <a:t>Kyle Brown</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tc>
                  <a:txBody>
                    <a:bodyPr/>
                    <a:lstStyle/>
                    <a:p>
                      <a:pPr marL="0" marR="0">
                        <a:lnSpc>
                          <a:spcPts val="1200"/>
                        </a:lnSpc>
                        <a:spcBef>
                          <a:spcPts val="0"/>
                        </a:spcBef>
                        <a:spcAft>
                          <a:spcPts val="0"/>
                        </a:spcAft>
                      </a:pPr>
                      <a:r>
                        <a:rPr lang="en-US" sz="1000" kern="100" dirty="0">
                          <a:effectLst/>
                        </a:rPr>
                        <a:t>15</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64200" marR="64200" marT="0" marB="0"/>
                </a:tc>
                <a:extLst>
                  <a:ext uri="{0D108BD9-81ED-4DB2-BD59-A6C34878D82A}">
                    <a16:rowId xmlns:a16="http://schemas.microsoft.com/office/drawing/2014/main" val="655694024"/>
                  </a:ext>
                </a:extLst>
              </a:tr>
            </a:tbl>
          </a:graphicData>
        </a:graphic>
      </p:graphicFrame>
      <p:sp>
        <p:nvSpPr>
          <p:cNvPr id="3" name="Thought Bubble: Cloud 2">
            <a:extLst>
              <a:ext uri="{FF2B5EF4-FFF2-40B4-BE49-F238E27FC236}">
                <a16:creationId xmlns:a16="http://schemas.microsoft.com/office/drawing/2014/main" id="{55C66C1B-5B38-A6D5-1695-CAC2AF7590B5}"/>
              </a:ext>
            </a:extLst>
          </p:cNvPr>
          <p:cNvSpPr/>
          <p:nvPr/>
        </p:nvSpPr>
        <p:spPr>
          <a:xfrm>
            <a:off x="359694" y="641380"/>
            <a:ext cx="7466878" cy="1135416"/>
          </a:xfrm>
          <a:prstGeom prst="cloudCallout">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1E3E6B2F-09E2-83A0-EB2B-741798C35E6F}"/>
              </a:ext>
            </a:extLst>
          </p:cNvPr>
          <p:cNvSpPr txBox="1"/>
          <p:nvPr/>
        </p:nvSpPr>
        <p:spPr>
          <a:xfrm>
            <a:off x="1347765" y="897068"/>
            <a:ext cx="5291386" cy="584775"/>
          </a:xfrm>
          <a:prstGeom prst="rect">
            <a:avLst/>
          </a:prstGeom>
          <a:noFill/>
        </p:spPr>
        <p:txBody>
          <a:bodyPr wrap="square" rtlCol="0">
            <a:spAutoFit/>
          </a:bodyPr>
          <a:lstStyle/>
          <a:p>
            <a:r>
              <a:rPr lang="en-US" sz="1400" dirty="0">
                <a:effectLst/>
                <a:latin typeface="Aptos" panose="020B0004020202020204" pitchFamily="34" charset="0"/>
                <a:ea typeface="Times New Roman" panose="02020603050405020304" pitchFamily="18" charset="0"/>
                <a:cs typeface="Arial" panose="020B0604020202020204" pitchFamily="34" charset="0"/>
              </a:rPr>
              <a:t>If you're interested in discovering all the query codes within the SQLite file on GitHub, you can do so by following this </a:t>
            </a:r>
            <a:r>
              <a:rPr lang="en-US" u="sng" dirty="0">
                <a:solidFill>
                  <a:srgbClr val="467886"/>
                </a:solidFill>
                <a:effectLst/>
                <a:latin typeface="Aptos" panose="020B0004020202020204" pitchFamily="34" charset="0"/>
                <a:ea typeface="Times New Roman" panose="02020603050405020304" pitchFamily="18" charset="0"/>
                <a:cs typeface="Arial" panose="020B0604020202020204" pitchFamily="34" charset="0"/>
                <a:hlinkClick r:id="rId3"/>
              </a:rPr>
              <a:t>link</a:t>
            </a:r>
            <a:endParaRPr lang="en-US" sz="1400" dirty="0"/>
          </a:p>
        </p:txBody>
      </p:sp>
    </p:spTree>
    <p:extLst>
      <p:ext uri="{BB962C8B-B14F-4D97-AF65-F5344CB8AC3E}">
        <p14:creationId xmlns:p14="http://schemas.microsoft.com/office/powerpoint/2010/main" val="213666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0181A77-4D13-3678-7D68-D5D576353BF3}"/>
              </a:ext>
            </a:extLst>
          </p:cNvPr>
          <p:cNvSpPr>
            <a:spLocks noChangeArrowheads="1"/>
          </p:cNvSpPr>
          <p:nvPr/>
        </p:nvSpPr>
        <p:spPr bwMode="auto">
          <a:xfrm>
            <a:off x="0" y="24845"/>
            <a:ext cx="7405254" cy="68331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D0D0D"/>
                </a:solidFill>
                <a:effectLst/>
                <a:latin typeface="Söhne"/>
              </a:rPr>
              <a:t>Returns with Debit/Credit Card Refund and No Original Receipt: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D0D0D"/>
                </a:solidFill>
                <a:effectLst/>
                <a:latin typeface="Söhne"/>
              </a:rPr>
              <a:t>The analysis focuses on returns processed by each employee where credit/debit cards were used for refunds without original receipts:</a:t>
            </a:r>
            <a:endParaRPr kumimoji="0" lang="en-US" altLang="en-US" sz="19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900" b="1" i="0" u="none" strike="noStrike" cap="none" normalizeH="0" baseline="0" dirty="0">
                <a:ln>
                  <a:noFill/>
                </a:ln>
                <a:solidFill>
                  <a:srgbClr val="0D0D0D"/>
                </a:solidFill>
                <a:effectLst/>
                <a:latin typeface="Söhne"/>
              </a:rPr>
              <a:t>Steven Curtis</a:t>
            </a:r>
            <a:r>
              <a:rPr kumimoji="0" lang="en-US" altLang="en-US" sz="1900" b="0" i="0" u="none" strike="noStrike" cap="none" normalizeH="0" baseline="0" dirty="0">
                <a:ln>
                  <a:noFill/>
                </a:ln>
                <a:solidFill>
                  <a:srgbClr val="0D0D0D"/>
                </a:solidFill>
                <a:effectLst/>
                <a:latin typeface="Söhne"/>
              </a:rPr>
              <a:t> leads with 46 returns.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900" b="1" i="0" u="none" strike="noStrike" cap="none" normalizeH="0" baseline="0" dirty="0">
                <a:ln>
                  <a:noFill/>
                </a:ln>
                <a:solidFill>
                  <a:srgbClr val="0D0D0D"/>
                </a:solidFill>
                <a:effectLst/>
                <a:latin typeface="Söhne"/>
              </a:rPr>
              <a:t>George Stevens</a:t>
            </a:r>
            <a:r>
              <a:rPr kumimoji="0" lang="en-US" altLang="en-US" sz="1900" b="0" i="0" u="none" strike="noStrike" cap="none" normalizeH="0" baseline="0" dirty="0">
                <a:ln>
                  <a:noFill/>
                </a:ln>
                <a:solidFill>
                  <a:srgbClr val="0D0D0D"/>
                </a:solidFill>
                <a:effectLst/>
                <a:latin typeface="Söhne"/>
              </a:rPr>
              <a:t> follows closely with 40 returns.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900" b="1" i="0" u="none" strike="noStrike" cap="none" normalizeH="0" baseline="0" dirty="0">
                <a:ln>
                  <a:noFill/>
                </a:ln>
                <a:solidFill>
                  <a:srgbClr val="0D0D0D"/>
                </a:solidFill>
                <a:effectLst/>
                <a:latin typeface="Söhne"/>
              </a:rPr>
              <a:t>Angela Diaz</a:t>
            </a:r>
            <a:r>
              <a:rPr kumimoji="0" lang="en-US" altLang="en-US" sz="1900" b="0" i="0" u="none" strike="noStrike" cap="none" normalizeH="0" baseline="0" dirty="0">
                <a:ln>
                  <a:noFill/>
                </a:ln>
                <a:solidFill>
                  <a:srgbClr val="0D0D0D"/>
                </a:solidFill>
                <a:effectLst/>
                <a:latin typeface="Söhne"/>
              </a:rPr>
              <a:t> processed 38 returns.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D0D0D"/>
                </a:solidFill>
                <a:effectLst/>
                <a:latin typeface="Söhne"/>
              </a:rPr>
              <a:t>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D0D0D"/>
                </a:solidFill>
                <a:effectLst/>
                <a:latin typeface="Söhne"/>
              </a:rPr>
              <a:t>The distribution indicates varying levels of adherence to return policies regarding original receipts. Further investigation is recommended to understand why original receipts were missing in these transactions. Suggestions for improvement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900" b="1" i="0" u="none" strike="noStrike" cap="none" normalizeH="0" baseline="0" dirty="0">
                <a:ln>
                  <a:noFill/>
                </a:ln>
                <a:solidFill>
                  <a:srgbClr val="0D0D0D"/>
                </a:solidFill>
                <a:effectLst/>
                <a:latin typeface="Söhne"/>
              </a:rPr>
              <a:t>Training Sessions</a:t>
            </a:r>
            <a:r>
              <a:rPr kumimoji="0" lang="en-US" altLang="en-US" sz="1900" b="0" i="0" u="none" strike="noStrike" cap="none" normalizeH="0" baseline="0" dirty="0">
                <a:ln>
                  <a:noFill/>
                </a:ln>
                <a:solidFill>
                  <a:srgbClr val="0D0D0D"/>
                </a:solidFill>
                <a:effectLst/>
                <a:latin typeface="Söhne"/>
              </a:rPr>
              <a:t>: Regular training to reinforce the importance of verifying receipts.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900" b="1" i="0" u="none" strike="noStrike" cap="none" normalizeH="0" baseline="0" dirty="0">
                <a:ln>
                  <a:noFill/>
                </a:ln>
                <a:solidFill>
                  <a:srgbClr val="0D0D0D"/>
                </a:solidFill>
                <a:effectLst/>
                <a:latin typeface="Söhne"/>
              </a:rPr>
              <a:t>System Improvements</a:t>
            </a:r>
            <a:r>
              <a:rPr kumimoji="0" lang="en-US" altLang="en-US" sz="1900" b="0" i="0" u="none" strike="noStrike" cap="none" normalizeH="0" baseline="0" dirty="0">
                <a:ln>
                  <a:noFill/>
                </a:ln>
                <a:solidFill>
                  <a:srgbClr val="0D0D0D"/>
                </a:solidFill>
                <a:effectLst/>
                <a:latin typeface="Söhne"/>
              </a:rPr>
              <a:t>: Enhancements to the system to prompt employees to verify receipts before processing returns.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900" b="0" i="0" u="none" strike="noStrike" cap="none" normalizeH="0" baseline="0" dirty="0">
              <a:ln>
                <a:noFill/>
              </a:ln>
              <a:solidFill>
                <a:srgbClr val="0D0D0D"/>
              </a:solidFill>
              <a:effectLst/>
              <a:latin typeface="Söhne"/>
            </a:endParaRPr>
          </a:p>
          <a:p>
            <a:pPr marR="0" lvl="0" algn="l" defTabSz="914400" rtl="0" eaLnBrk="0" fontAlgn="base" latinLnBrk="0" hangingPunct="0">
              <a:lnSpc>
                <a:spcPct val="100000"/>
              </a:lnSpc>
              <a:spcBef>
                <a:spcPct val="0"/>
              </a:spcBef>
              <a:spcAft>
                <a:spcPct val="0"/>
              </a:spcAft>
              <a:buClrTx/>
              <a:buSzTx/>
              <a:tabLst/>
            </a:pPr>
            <a:r>
              <a:rPr kumimoji="0" lang="en-US" altLang="en-US" sz="1900" b="0" i="0" u="none" strike="noStrike" cap="none" normalizeH="0" baseline="0" dirty="0">
                <a:ln>
                  <a:noFill/>
                </a:ln>
                <a:solidFill>
                  <a:srgbClr val="0D0D0D"/>
                </a:solidFill>
                <a:effectLst/>
                <a:latin typeface="Söhne"/>
              </a:rPr>
              <a:t>These measures aim to ensure compliance and minimize potential errors or fraud in return processing procedures.</a:t>
            </a:r>
            <a:endParaRPr kumimoji="0" lang="en-US" altLang="en-US" sz="19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A9E16136-49CF-6116-D942-EBE5870535CB}"/>
              </a:ext>
            </a:extLst>
          </p:cNvPr>
          <p:cNvGraphicFramePr>
            <a:graphicFrameLocks noGrp="1"/>
          </p:cNvGraphicFramePr>
          <p:nvPr>
            <p:extLst>
              <p:ext uri="{D42A27DB-BD31-4B8C-83A1-F6EECF244321}">
                <p14:modId xmlns:p14="http://schemas.microsoft.com/office/powerpoint/2010/main" val="845639791"/>
              </p:ext>
            </p:extLst>
          </p:nvPr>
        </p:nvGraphicFramePr>
        <p:xfrm>
          <a:off x="7599229" y="1558635"/>
          <a:ext cx="4495800" cy="4341965"/>
        </p:xfrm>
        <a:graphic>
          <a:graphicData uri="http://schemas.openxmlformats.org/drawingml/2006/table">
            <a:tbl>
              <a:tblPr firstRow="1" firstCol="1" bandRow="1">
                <a:tableStyleId>{D27102A9-8310-4765-A935-A1911B00CA55}</a:tableStyleId>
              </a:tblPr>
              <a:tblGrid>
                <a:gridCol w="905957">
                  <a:extLst>
                    <a:ext uri="{9D8B030D-6E8A-4147-A177-3AD203B41FA5}">
                      <a16:colId xmlns:a16="http://schemas.microsoft.com/office/drawing/2014/main" val="1106211574"/>
                    </a:ext>
                  </a:extLst>
                </a:gridCol>
                <a:gridCol w="1601366">
                  <a:extLst>
                    <a:ext uri="{9D8B030D-6E8A-4147-A177-3AD203B41FA5}">
                      <a16:colId xmlns:a16="http://schemas.microsoft.com/office/drawing/2014/main" val="2956305653"/>
                    </a:ext>
                  </a:extLst>
                </a:gridCol>
                <a:gridCol w="1988477">
                  <a:extLst>
                    <a:ext uri="{9D8B030D-6E8A-4147-A177-3AD203B41FA5}">
                      <a16:colId xmlns:a16="http://schemas.microsoft.com/office/drawing/2014/main" val="4149958047"/>
                    </a:ext>
                  </a:extLst>
                </a:gridCol>
              </a:tblGrid>
              <a:tr h="296771">
                <a:tc>
                  <a:txBody>
                    <a:bodyPr/>
                    <a:lstStyle/>
                    <a:p>
                      <a:pPr marL="0" marR="0">
                        <a:lnSpc>
                          <a:spcPts val="1200"/>
                        </a:lnSpc>
                        <a:spcBef>
                          <a:spcPts val="0"/>
                        </a:spcBef>
                        <a:spcAft>
                          <a:spcPts val="0"/>
                        </a:spcAft>
                      </a:pPr>
                      <a:r>
                        <a:rPr lang="en-US" sz="1100" kern="100">
                          <a:effectLst/>
                          <a:highlight>
                            <a:srgbClr val="83CCEB"/>
                          </a:highlight>
                        </a:rPr>
                        <a:t>EmployeeID</a:t>
                      </a:r>
                      <a:endParaRPr lang="en-US" sz="1100" kern="100">
                        <a:effectLst/>
                        <a:highlight>
                          <a:srgbClr val="83CCEB"/>
                        </a:highligh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highlight>
                            <a:srgbClr val="83CCEB"/>
                          </a:highlight>
                        </a:rPr>
                        <a:t>EmployeeName</a:t>
                      </a:r>
                      <a:endParaRPr lang="en-US" sz="1100" kern="100">
                        <a:effectLst/>
                        <a:highlight>
                          <a:srgbClr val="83CCEB"/>
                        </a:highligh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dirty="0" err="1">
                          <a:effectLst/>
                          <a:highlight>
                            <a:srgbClr val="83CCEB"/>
                          </a:highlight>
                        </a:rPr>
                        <a:t>NumReturnsWithoutReceipt</a:t>
                      </a:r>
                      <a:endParaRPr lang="en-US" sz="1100" kern="100" dirty="0">
                        <a:effectLst/>
                        <a:highlight>
                          <a:srgbClr val="83CCEB"/>
                        </a:highligh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310055142"/>
                  </a:ext>
                </a:extLst>
              </a:tr>
              <a:tr h="175878">
                <a:tc>
                  <a:txBody>
                    <a:bodyPr/>
                    <a:lstStyle/>
                    <a:p>
                      <a:pPr marL="0" marR="0">
                        <a:lnSpc>
                          <a:spcPts val="1200"/>
                        </a:lnSpc>
                        <a:spcBef>
                          <a:spcPts val="0"/>
                        </a:spcBef>
                        <a:spcAft>
                          <a:spcPts val="0"/>
                        </a:spcAft>
                      </a:pPr>
                      <a:r>
                        <a:rPr lang="en-US" sz="1100" kern="100">
                          <a:effectLst/>
                        </a:rPr>
                        <a:t>79023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Steven Curtis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46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631389842"/>
                  </a:ext>
                </a:extLst>
              </a:tr>
              <a:tr h="175878">
                <a:tc>
                  <a:txBody>
                    <a:bodyPr/>
                    <a:lstStyle/>
                    <a:p>
                      <a:pPr marL="0" marR="0">
                        <a:lnSpc>
                          <a:spcPts val="1200"/>
                        </a:lnSpc>
                        <a:spcBef>
                          <a:spcPts val="0"/>
                        </a:spcBef>
                        <a:spcAft>
                          <a:spcPts val="0"/>
                        </a:spcAft>
                      </a:pPr>
                      <a:r>
                        <a:rPr lang="en-US" sz="1100" kern="100">
                          <a:effectLst/>
                        </a:rPr>
                        <a:t>52272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George Stevens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40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740188640"/>
                  </a:ext>
                </a:extLst>
              </a:tr>
              <a:tr h="175878">
                <a:tc>
                  <a:txBody>
                    <a:bodyPr/>
                    <a:lstStyle/>
                    <a:p>
                      <a:pPr marL="0" marR="0">
                        <a:lnSpc>
                          <a:spcPts val="1200"/>
                        </a:lnSpc>
                        <a:spcBef>
                          <a:spcPts val="0"/>
                        </a:spcBef>
                        <a:spcAft>
                          <a:spcPts val="0"/>
                        </a:spcAft>
                      </a:pPr>
                      <a:r>
                        <a:rPr lang="en-US" sz="1100" kern="100">
                          <a:effectLst/>
                        </a:rPr>
                        <a:t>29733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Angela Diaz</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dirty="0">
                          <a:effectLst/>
                        </a:rPr>
                        <a:t>38</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62343328"/>
                  </a:ext>
                </a:extLst>
              </a:tr>
              <a:tr h="175878">
                <a:tc>
                  <a:txBody>
                    <a:bodyPr/>
                    <a:lstStyle/>
                    <a:p>
                      <a:pPr marL="0" marR="0">
                        <a:lnSpc>
                          <a:spcPts val="1200"/>
                        </a:lnSpc>
                        <a:spcBef>
                          <a:spcPts val="0"/>
                        </a:spcBef>
                        <a:spcAft>
                          <a:spcPts val="0"/>
                        </a:spcAft>
                      </a:pPr>
                      <a:r>
                        <a:rPr lang="en-US" sz="1100" kern="100">
                          <a:effectLst/>
                        </a:rPr>
                        <a:t>27935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Dr. Thomas Weiss PhD</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36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872922056"/>
                  </a:ext>
                </a:extLst>
              </a:tr>
              <a:tr h="175878">
                <a:tc>
                  <a:txBody>
                    <a:bodyPr/>
                    <a:lstStyle/>
                    <a:p>
                      <a:pPr marL="0" marR="0">
                        <a:lnSpc>
                          <a:spcPts val="1200"/>
                        </a:lnSpc>
                        <a:spcBef>
                          <a:spcPts val="0"/>
                        </a:spcBef>
                        <a:spcAft>
                          <a:spcPts val="0"/>
                        </a:spcAft>
                      </a:pPr>
                      <a:r>
                        <a:rPr lang="en-US" sz="1100" kern="100">
                          <a:effectLst/>
                        </a:rPr>
                        <a:t>61373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Chad Dawson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35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07138844"/>
                  </a:ext>
                </a:extLst>
              </a:tr>
              <a:tr h="175878">
                <a:tc>
                  <a:txBody>
                    <a:bodyPr/>
                    <a:lstStyle/>
                    <a:p>
                      <a:pPr marL="0" marR="0">
                        <a:lnSpc>
                          <a:spcPts val="1200"/>
                        </a:lnSpc>
                        <a:spcBef>
                          <a:spcPts val="0"/>
                        </a:spcBef>
                        <a:spcAft>
                          <a:spcPts val="0"/>
                        </a:spcAft>
                      </a:pPr>
                      <a:r>
                        <a:rPr lang="en-US" sz="1100" kern="100">
                          <a:effectLst/>
                        </a:rPr>
                        <a:t>81344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Seth Mckinney</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35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3455689250"/>
                  </a:ext>
                </a:extLst>
              </a:tr>
              <a:tr h="175878">
                <a:tc>
                  <a:txBody>
                    <a:bodyPr/>
                    <a:lstStyle/>
                    <a:p>
                      <a:pPr marL="0" marR="0">
                        <a:lnSpc>
                          <a:spcPts val="1200"/>
                        </a:lnSpc>
                        <a:spcBef>
                          <a:spcPts val="0"/>
                        </a:spcBef>
                        <a:spcAft>
                          <a:spcPts val="0"/>
                        </a:spcAft>
                      </a:pPr>
                      <a:r>
                        <a:rPr lang="en-US" sz="1100" kern="100">
                          <a:effectLst/>
                        </a:rPr>
                        <a:t>41845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Samuel Obrien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33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3406478018"/>
                  </a:ext>
                </a:extLst>
              </a:tr>
              <a:tr h="175878">
                <a:tc>
                  <a:txBody>
                    <a:bodyPr/>
                    <a:lstStyle/>
                    <a:p>
                      <a:pPr marL="0" marR="0">
                        <a:lnSpc>
                          <a:spcPts val="1200"/>
                        </a:lnSpc>
                        <a:spcBef>
                          <a:spcPts val="0"/>
                        </a:spcBef>
                        <a:spcAft>
                          <a:spcPts val="0"/>
                        </a:spcAft>
                      </a:pPr>
                      <a:r>
                        <a:rPr lang="en-US" sz="1100" kern="100">
                          <a:effectLst/>
                        </a:rPr>
                        <a:t>92530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Jessica Short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33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737695693"/>
                  </a:ext>
                </a:extLst>
              </a:tr>
              <a:tr h="175878">
                <a:tc>
                  <a:txBody>
                    <a:bodyPr/>
                    <a:lstStyle/>
                    <a:p>
                      <a:pPr marL="0" marR="0">
                        <a:lnSpc>
                          <a:spcPts val="1200"/>
                        </a:lnSpc>
                        <a:spcBef>
                          <a:spcPts val="0"/>
                        </a:spcBef>
                        <a:spcAft>
                          <a:spcPts val="0"/>
                        </a:spcAft>
                      </a:pPr>
                      <a:r>
                        <a:rPr lang="en-US" sz="1100" kern="100">
                          <a:effectLst/>
                        </a:rPr>
                        <a:t>71186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Katherine Brown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32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3852148949"/>
                  </a:ext>
                </a:extLst>
              </a:tr>
              <a:tr h="175878">
                <a:tc>
                  <a:txBody>
                    <a:bodyPr/>
                    <a:lstStyle/>
                    <a:p>
                      <a:pPr marL="0" marR="0">
                        <a:lnSpc>
                          <a:spcPts val="1200"/>
                        </a:lnSpc>
                        <a:spcBef>
                          <a:spcPts val="0"/>
                        </a:spcBef>
                        <a:spcAft>
                          <a:spcPts val="0"/>
                        </a:spcAft>
                      </a:pPr>
                      <a:r>
                        <a:rPr lang="en-US" sz="1100" kern="100">
                          <a:effectLst/>
                        </a:rPr>
                        <a:t>54061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Harry Chen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31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3642776727"/>
                  </a:ext>
                </a:extLst>
              </a:tr>
              <a:tr h="175878">
                <a:tc>
                  <a:txBody>
                    <a:bodyPr/>
                    <a:lstStyle/>
                    <a:p>
                      <a:pPr marL="0" marR="0">
                        <a:lnSpc>
                          <a:spcPts val="1200"/>
                        </a:lnSpc>
                        <a:spcBef>
                          <a:spcPts val="0"/>
                        </a:spcBef>
                        <a:spcAft>
                          <a:spcPts val="0"/>
                        </a:spcAft>
                      </a:pPr>
                      <a:r>
                        <a:rPr lang="en-US" sz="1100" kern="100">
                          <a:effectLst/>
                        </a:rPr>
                        <a:t>40295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Anthony Brown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4097249390"/>
                  </a:ext>
                </a:extLst>
              </a:tr>
              <a:tr h="175878">
                <a:tc>
                  <a:txBody>
                    <a:bodyPr/>
                    <a:lstStyle/>
                    <a:p>
                      <a:pPr marL="0" marR="0">
                        <a:lnSpc>
                          <a:spcPts val="1200"/>
                        </a:lnSpc>
                        <a:spcBef>
                          <a:spcPts val="0"/>
                        </a:spcBef>
                        <a:spcAft>
                          <a:spcPts val="0"/>
                        </a:spcAft>
                      </a:pPr>
                      <a:r>
                        <a:rPr lang="en-US" sz="1100" kern="100">
                          <a:effectLst/>
                        </a:rPr>
                        <a:t>57258</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Jonathan Fowler</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3466109556"/>
                  </a:ext>
                </a:extLst>
              </a:tr>
              <a:tr h="175878">
                <a:tc>
                  <a:txBody>
                    <a:bodyPr/>
                    <a:lstStyle/>
                    <a:p>
                      <a:pPr marL="0" marR="0">
                        <a:lnSpc>
                          <a:spcPts val="1200"/>
                        </a:lnSpc>
                        <a:spcBef>
                          <a:spcPts val="0"/>
                        </a:spcBef>
                        <a:spcAft>
                          <a:spcPts val="0"/>
                        </a:spcAft>
                      </a:pPr>
                      <a:r>
                        <a:rPr lang="en-US" sz="1100" kern="100">
                          <a:effectLst/>
                        </a:rPr>
                        <a:t>80899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Timothy Weber</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585297329"/>
                  </a:ext>
                </a:extLst>
              </a:tr>
              <a:tr h="175878">
                <a:tc>
                  <a:txBody>
                    <a:bodyPr/>
                    <a:lstStyle/>
                    <a:p>
                      <a:pPr marL="0" marR="0">
                        <a:lnSpc>
                          <a:spcPts val="1200"/>
                        </a:lnSpc>
                        <a:spcBef>
                          <a:spcPts val="0"/>
                        </a:spcBef>
                        <a:spcAft>
                          <a:spcPts val="0"/>
                        </a:spcAft>
                      </a:pPr>
                      <a:r>
                        <a:rPr lang="en-US" sz="1100" kern="100">
                          <a:effectLst/>
                        </a:rPr>
                        <a:t>84966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Judy Garcia</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799013384"/>
                  </a:ext>
                </a:extLst>
              </a:tr>
              <a:tr h="175878">
                <a:tc>
                  <a:txBody>
                    <a:bodyPr/>
                    <a:lstStyle/>
                    <a:p>
                      <a:pPr marL="0" marR="0">
                        <a:lnSpc>
                          <a:spcPts val="1200"/>
                        </a:lnSpc>
                        <a:spcBef>
                          <a:spcPts val="0"/>
                        </a:spcBef>
                        <a:spcAft>
                          <a:spcPts val="0"/>
                        </a:spcAft>
                      </a:pPr>
                      <a:r>
                        <a:rPr lang="en-US" sz="1100" kern="100">
                          <a:effectLst/>
                        </a:rPr>
                        <a:t>97986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David Mullen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631235606"/>
                  </a:ext>
                </a:extLst>
              </a:tr>
              <a:tr h="175878">
                <a:tc>
                  <a:txBody>
                    <a:bodyPr/>
                    <a:lstStyle/>
                    <a:p>
                      <a:pPr marL="0" marR="0">
                        <a:lnSpc>
                          <a:spcPts val="1200"/>
                        </a:lnSpc>
                        <a:spcBef>
                          <a:spcPts val="0"/>
                        </a:spcBef>
                        <a:spcAft>
                          <a:spcPts val="0"/>
                        </a:spcAft>
                      </a:pPr>
                      <a:r>
                        <a:rPr lang="en-US" sz="1100" kern="100">
                          <a:effectLst/>
                        </a:rPr>
                        <a:t>60657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Amanda Anderson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28</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825687867"/>
                  </a:ext>
                </a:extLst>
              </a:tr>
              <a:tr h="175878">
                <a:tc>
                  <a:txBody>
                    <a:bodyPr/>
                    <a:lstStyle/>
                    <a:p>
                      <a:pPr marL="0" marR="0">
                        <a:lnSpc>
                          <a:spcPts val="1200"/>
                        </a:lnSpc>
                        <a:spcBef>
                          <a:spcPts val="0"/>
                        </a:spcBef>
                        <a:spcAft>
                          <a:spcPts val="0"/>
                        </a:spcAft>
                      </a:pPr>
                      <a:r>
                        <a:rPr lang="en-US" sz="1100" kern="100">
                          <a:effectLst/>
                        </a:rPr>
                        <a:t>19694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Andrew Owens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256862675"/>
                  </a:ext>
                </a:extLst>
              </a:tr>
              <a:tr h="175878">
                <a:tc>
                  <a:txBody>
                    <a:bodyPr/>
                    <a:lstStyle/>
                    <a:p>
                      <a:pPr marL="0" marR="0">
                        <a:lnSpc>
                          <a:spcPts val="1200"/>
                        </a:lnSpc>
                        <a:spcBef>
                          <a:spcPts val="0"/>
                        </a:spcBef>
                        <a:spcAft>
                          <a:spcPts val="0"/>
                        </a:spcAft>
                      </a:pPr>
                      <a:r>
                        <a:rPr lang="en-US" sz="1100" kern="100">
                          <a:effectLst/>
                        </a:rPr>
                        <a:t>69674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Kristopher Mendez</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829382921"/>
                  </a:ext>
                </a:extLst>
              </a:tr>
              <a:tr h="175878">
                <a:tc>
                  <a:txBody>
                    <a:bodyPr/>
                    <a:lstStyle/>
                    <a:p>
                      <a:pPr marL="0" marR="0">
                        <a:lnSpc>
                          <a:spcPts val="1200"/>
                        </a:lnSpc>
                        <a:spcBef>
                          <a:spcPts val="0"/>
                        </a:spcBef>
                        <a:spcAft>
                          <a:spcPts val="0"/>
                        </a:spcAft>
                      </a:pPr>
                      <a:r>
                        <a:rPr lang="en-US" sz="1100" kern="100">
                          <a:effectLst/>
                        </a:rPr>
                        <a:t>84034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Susan Adkins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425122345"/>
                  </a:ext>
                </a:extLst>
              </a:tr>
              <a:tr h="175878">
                <a:tc>
                  <a:txBody>
                    <a:bodyPr/>
                    <a:lstStyle/>
                    <a:p>
                      <a:pPr marL="0" marR="0">
                        <a:lnSpc>
                          <a:spcPts val="1200"/>
                        </a:lnSpc>
                        <a:spcBef>
                          <a:spcPts val="0"/>
                        </a:spcBef>
                        <a:spcAft>
                          <a:spcPts val="0"/>
                        </a:spcAft>
                      </a:pPr>
                      <a:r>
                        <a:rPr lang="en-US" sz="1100" kern="100">
                          <a:effectLst/>
                        </a:rPr>
                        <a:t>26122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Lindsey Maxwell</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050728305"/>
                  </a:ext>
                </a:extLst>
              </a:tr>
              <a:tr h="175878">
                <a:tc>
                  <a:txBody>
                    <a:bodyPr/>
                    <a:lstStyle/>
                    <a:p>
                      <a:pPr marL="0" marR="0">
                        <a:lnSpc>
                          <a:spcPts val="1200"/>
                        </a:lnSpc>
                        <a:spcBef>
                          <a:spcPts val="0"/>
                        </a:spcBef>
                        <a:spcAft>
                          <a:spcPts val="0"/>
                        </a:spcAft>
                      </a:pPr>
                      <a:r>
                        <a:rPr lang="en-US" sz="1100" kern="100">
                          <a:effectLst/>
                        </a:rPr>
                        <a:t>26093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Melissa Garcia</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20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313123856"/>
                  </a:ext>
                </a:extLst>
              </a:tr>
              <a:tr h="175878">
                <a:tc>
                  <a:txBody>
                    <a:bodyPr/>
                    <a:lstStyle/>
                    <a:p>
                      <a:pPr marL="0" marR="0">
                        <a:lnSpc>
                          <a:spcPts val="1200"/>
                        </a:lnSpc>
                        <a:spcBef>
                          <a:spcPts val="0"/>
                        </a:spcBef>
                        <a:spcAft>
                          <a:spcPts val="0"/>
                        </a:spcAft>
                      </a:pPr>
                      <a:r>
                        <a:rPr lang="en-US" sz="1100" kern="100">
                          <a:effectLst/>
                        </a:rPr>
                        <a:t>28960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Kaitlyn Matthews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19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654598304"/>
                  </a:ext>
                </a:extLst>
              </a:tr>
              <a:tr h="175878">
                <a:tc>
                  <a:txBody>
                    <a:bodyPr/>
                    <a:lstStyle/>
                    <a:p>
                      <a:pPr marL="0" marR="0">
                        <a:lnSpc>
                          <a:spcPts val="1200"/>
                        </a:lnSpc>
                        <a:spcBef>
                          <a:spcPts val="0"/>
                        </a:spcBef>
                        <a:spcAft>
                          <a:spcPts val="0"/>
                        </a:spcAft>
                      </a:pPr>
                      <a:r>
                        <a:rPr lang="en-US" sz="1100" kern="100">
                          <a:effectLst/>
                        </a:rPr>
                        <a:t>94877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Kyle Brown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dirty="0">
                          <a:effectLst/>
                        </a:rPr>
                        <a:t>15</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3036839999"/>
                  </a:ext>
                </a:extLst>
              </a:tr>
            </a:tbl>
          </a:graphicData>
        </a:graphic>
      </p:graphicFrame>
    </p:spTree>
    <p:extLst>
      <p:ext uri="{BB962C8B-B14F-4D97-AF65-F5344CB8AC3E}">
        <p14:creationId xmlns:p14="http://schemas.microsoft.com/office/powerpoint/2010/main" val="140094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EE817D-C845-B3C9-F571-95A1507C1F3C}"/>
              </a:ext>
            </a:extLst>
          </p:cNvPr>
          <p:cNvSpPr>
            <a:spLocks noChangeArrowheads="1"/>
          </p:cNvSpPr>
          <p:nvPr/>
        </p:nvSpPr>
        <p:spPr bwMode="auto">
          <a:xfrm>
            <a:off x="171593" y="546038"/>
            <a:ext cx="5662970" cy="58482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D0D0D"/>
                </a:solidFill>
                <a:effectLst/>
                <a:latin typeface="Söhne"/>
              </a:rPr>
              <a:t>Returns Processed without Receipts and with Credit Card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D0D0D"/>
                </a:solidFill>
                <a:effectLst/>
                <a:latin typeface="Söhne"/>
              </a:rPr>
              <a:t>The analysis shows the number of returns processed by each employee without receipts and with credit card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D0D0D"/>
                </a:solidFill>
                <a:effectLst/>
                <a:latin typeface="Söhne"/>
              </a:rPr>
              <a:t>Analysis: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1" i="0" u="none" strike="noStrike" cap="none" normalizeH="0" baseline="0" dirty="0">
                <a:ln>
                  <a:noFill/>
                </a:ln>
                <a:solidFill>
                  <a:srgbClr val="0D0D0D"/>
                </a:solidFill>
                <a:effectLst/>
                <a:latin typeface="Söhne"/>
              </a:rPr>
              <a:t>Credit Card Transactions</a:t>
            </a:r>
            <a:r>
              <a:rPr kumimoji="0" lang="en-US" altLang="en-US" sz="1400" b="0" i="0" u="none" strike="noStrike" cap="none" normalizeH="0" baseline="0" dirty="0">
                <a:ln>
                  <a:noFill/>
                </a:ln>
                <a:solidFill>
                  <a:srgbClr val="0D0D0D"/>
                </a:solidFill>
                <a:effectLst/>
                <a:latin typeface="Söhne"/>
              </a:rPr>
              <a:t>: Each employee has successfully processed credit card transactions, with varying numbers.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1" i="0" u="none" strike="noStrike" cap="none" normalizeH="0" baseline="0" dirty="0">
                <a:ln>
                  <a:noFill/>
                </a:ln>
                <a:solidFill>
                  <a:srgbClr val="0D0D0D"/>
                </a:solidFill>
                <a:effectLst/>
                <a:latin typeface="Söhne"/>
              </a:rPr>
              <a:t>Returns without Receipts</a:t>
            </a:r>
            <a:r>
              <a:rPr kumimoji="0" lang="en-US" altLang="en-US" sz="1400" b="0" i="0" u="none" strike="noStrike" cap="none" normalizeH="0" baseline="0" dirty="0">
                <a:ln>
                  <a:noFill/>
                </a:ln>
                <a:solidFill>
                  <a:srgbClr val="0D0D0D"/>
                </a:solidFill>
                <a:effectLst/>
                <a:latin typeface="Söhne"/>
              </a:rPr>
              <a:t>: None of the employees have processed returns without receipts.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D0D0D"/>
                </a:solidFill>
                <a:effectLst/>
                <a:latin typeface="Söhne"/>
              </a:rPr>
              <a:t>Insights: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1" i="0" u="none" strike="noStrike" cap="none" normalizeH="0" baseline="0" dirty="0">
                <a:ln>
                  <a:noFill/>
                </a:ln>
                <a:solidFill>
                  <a:srgbClr val="0D0D0D"/>
                </a:solidFill>
                <a:effectLst/>
                <a:latin typeface="Söhne"/>
              </a:rPr>
              <a:t>Adherence to Policies</a:t>
            </a:r>
            <a:r>
              <a:rPr kumimoji="0" lang="en-US" altLang="en-US" sz="1400" b="0" i="0" u="none" strike="noStrike" cap="none" normalizeH="0" baseline="0" dirty="0">
                <a:ln>
                  <a:noFill/>
                </a:ln>
                <a:solidFill>
                  <a:srgbClr val="0D0D0D"/>
                </a:solidFill>
                <a:effectLst/>
                <a:latin typeface="Söhne"/>
              </a:rPr>
              <a:t>: The data indicates a high level of adherence to company policies regarding return procedures.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1" i="0" u="none" strike="noStrike" cap="none" normalizeH="0" baseline="0" dirty="0">
                <a:ln>
                  <a:noFill/>
                </a:ln>
                <a:solidFill>
                  <a:srgbClr val="0D0D0D"/>
                </a:solidFill>
                <a:effectLst/>
                <a:latin typeface="Söhne"/>
              </a:rPr>
              <a:t>Efficient Handling</a:t>
            </a:r>
            <a:r>
              <a:rPr kumimoji="0" lang="en-US" altLang="en-US" sz="1400" b="0" i="0" u="none" strike="noStrike" cap="none" normalizeH="0" baseline="0" dirty="0">
                <a:ln>
                  <a:noFill/>
                </a:ln>
                <a:solidFill>
                  <a:srgbClr val="0D0D0D"/>
                </a:solidFill>
                <a:effectLst/>
                <a:latin typeface="Söhne"/>
              </a:rPr>
              <a:t>: Employees seem to handle credit card transactions efficiently across the 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D0D0D"/>
                </a:solidFill>
                <a:effectLst/>
                <a:latin typeface="Söhne"/>
              </a:rPr>
              <a:t>Usefulness: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1" i="0" u="none" strike="noStrike" cap="none" normalizeH="0" baseline="0" dirty="0">
                <a:ln>
                  <a:noFill/>
                </a:ln>
                <a:solidFill>
                  <a:srgbClr val="0D0D0D"/>
                </a:solidFill>
                <a:effectLst/>
                <a:latin typeface="Söhne"/>
              </a:rPr>
              <a:t>Employee Performance Assessment</a:t>
            </a:r>
            <a:r>
              <a:rPr kumimoji="0" lang="en-US" altLang="en-US" sz="1400" b="0" i="0" u="none" strike="noStrike" cap="none" normalizeH="0" baseline="0" dirty="0">
                <a:ln>
                  <a:noFill/>
                </a:ln>
                <a:solidFill>
                  <a:srgbClr val="0D0D0D"/>
                </a:solidFill>
                <a:effectLst/>
                <a:latin typeface="Söhne"/>
              </a:rPr>
              <a:t>: This data can be used to assess employee performance regarding adherence to return and credit card transaction policies.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400" b="1" i="0" u="none" strike="noStrike" cap="none" normalizeH="0" baseline="0" dirty="0">
                <a:ln>
                  <a:noFill/>
                </a:ln>
                <a:solidFill>
                  <a:srgbClr val="0D0D0D"/>
                </a:solidFill>
                <a:effectLst/>
                <a:latin typeface="Söhne"/>
              </a:rPr>
              <a:t>Training Needs</a:t>
            </a:r>
            <a:r>
              <a:rPr kumimoji="0" lang="en-US" altLang="en-US" sz="1400" b="0" i="0" u="none" strike="noStrike" cap="none" normalizeH="0" baseline="0" dirty="0">
                <a:ln>
                  <a:noFill/>
                </a:ln>
                <a:solidFill>
                  <a:srgbClr val="0D0D0D"/>
                </a:solidFill>
                <a:effectLst/>
                <a:latin typeface="Söhne"/>
              </a:rPr>
              <a:t>: Insights can guide where further training or guidance might be needed, ensuring consistent compliance with return policies and optimizing credit card transaction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8A7175E7-74AE-9574-06E0-F994E72C3015}"/>
              </a:ext>
            </a:extLst>
          </p:cNvPr>
          <p:cNvGraphicFramePr>
            <a:graphicFrameLocks noGrp="1"/>
          </p:cNvGraphicFramePr>
          <p:nvPr>
            <p:extLst>
              <p:ext uri="{D42A27DB-BD31-4B8C-83A1-F6EECF244321}">
                <p14:modId xmlns:p14="http://schemas.microsoft.com/office/powerpoint/2010/main" val="1144532953"/>
              </p:ext>
            </p:extLst>
          </p:nvPr>
        </p:nvGraphicFramePr>
        <p:xfrm>
          <a:off x="5834563" y="1059640"/>
          <a:ext cx="6218886" cy="4351346"/>
        </p:xfrm>
        <a:graphic>
          <a:graphicData uri="http://schemas.openxmlformats.org/drawingml/2006/table">
            <a:tbl>
              <a:tblPr firstRow="1" firstCol="1" bandRow="1">
                <a:tableStyleId>{5C22544A-7EE6-4342-B048-85BDC9FD1C3A}</a:tableStyleId>
              </a:tblPr>
              <a:tblGrid>
                <a:gridCol w="1087222">
                  <a:extLst>
                    <a:ext uri="{9D8B030D-6E8A-4147-A177-3AD203B41FA5}">
                      <a16:colId xmlns:a16="http://schemas.microsoft.com/office/drawing/2014/main" val="1922718939"/>
                    </a:ext>
                  </a:extLst>
                </a:gridCol>
                <a:gridCol w="1584900">
                  <a:extLst>
                    <a:ext uri="{9D8B030D-6E8A-4147-A177-3AD203B41FA5}">
                      <a16:colId xmlns:a16="http://schemas.microsoft.com/office/drawing/2014/main" val="1543662689"/>
                    </a:ext>
                  </a:extLst>
                </a:gridCol>
                <a:gridCol w="1717964">
                  <a:extLst>
                    <a:ext uri="{9D8B030D-6E8A-4147-A177-3AD203B41FA5}">
                      <a16:colId xmlns:a16="http://schemas.microsoft.com/office/drawing/2014/main" val="2308396002"/>
                    </a:ext>
                  </a:extLst>
                </a:gridCol>
                <a:gridCol w="1828800">
                  <a:extLst>
                    <a:ext uri="{9D8B030D-6E8A-4147-A177-3AD203B41FA5}">
                      <a16:colId xmlns:a16="http://schemas.microsoft.com/office/drawing/2014/main" val="1576031299"/>
                    </a:ext>
                  </a:extLst>
                </a:gridCol>
              </a:tblGrid>
              <a:tr h="297412">
                <a:tc>
                  <a:txBody>
                    <a:bodyPr/>
                    <a:lstStyle/>
                    <a:p>
                      <a:pPr marL="0" marR="0">
                        <a:lnSpc>
                          <a:spcPts val="1200"/>
                        </a:lnSpc>
                        <a:spcBef>
                          <a:spcPts val="0"/>
                        </a:spcBef>
                        <a:spcAft>
                          <a:spcPts val="0"/>
                        </a:spcAft>
                      </a:pPr>
                      <a:r>
                        <a:rPr lang="en-US" sz="1100" kern="100">
                          <a:effectLst/>
                          <a:highlight>
                            <a:srgbClr val="83CCEB"/>
                          </a:highlight>
                        </a:rPr>
                        <a:t>EmployeeID</a:t>
                      </a:r>
                      <a:endParaRPr lang="en-US" sz="1100" kern="100">
                        <a:effectLst/>
                        <a:highlight>
                          <a:srgbClr val="83CCEB"/>
                        </a:highligh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dirty="0">
                          <a:effectLst/>
                          <a:highlight>
                            <a:srgbClr val="83CCEB"/>
                          </a:highlight>
                        </a:rPr>
                        <a:t>Name</a:t>
                      </a:r>
                      <a:endParaRPr lang="en-US" sz="1100" kern="100" dirty="0">
                        <a:effectLst/>
                        <a:highlight>
                          <a:srgbClr val="83CCEB"/>
                        </a:highligh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highlight>
                            <a:srgbClr val="83CCEB"/>
                          </a:highlight>
                        </a:rPr>
                        <a:t>ReturnsWithoutReceipts</a:t>
                      </a:r>
                      <a:endParaRPr lang="en-US" sz="1100" kern="100">
                        <a:effectLst/>
                        <a:highlight>
                          <a:srgbClr val="83CCEB"/>
                        </a:highligh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highlight>
                            <a:srgbClr val="83CCEB"/>
                          </a:highlight>
                        </a:rPr>
                        <a:t>CreditCardTransactions</a:t>
                      </a:r>
                      <a:endParaRPr lang="en-US" sz="1100" kern="100">
                        <a:effectLst/>
                        <a:highlight>
                          <a:srgbClr val="83CCEB"/>
                        </a:highligh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81159716"/>
                  </a:ext>
                </a:extLst>
              </a:tr>
              <a:tr h="176258">
                <a:tc>
                  <a:txBody>
                    <a:bodyPr/>
                    <a:lstStyle/>
                    <a:p>
                      <a:pPr marL="0" marR="0">
                        <a:lnSpc>
                          <a:spcPts val="1200"/>
                        </a:lnSpc>
                        <a:spcBef>
                          <a:spcPts val="0"/>
                        </a:spcBef>
                        <a:spcAft>
                          <a:spcPts val="0"/>
                        </a:spcAft>
                      </a:pPr>
                      <a:r>
                        <a:rPr lang="en-US" sz="1100" kern="100">
                          <a:effectLst/>
                        </a:rPr>
                        <a:t>29733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Angela Diaz</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69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4237092979"/>
                  </a:ext>
                </a:extLst>
              </a:tr>
              <a:tr h="176258">
                <a:tc>
                  <a:txBody>
                    <a:bodyPr/>
                    <a:lstStyle/>
                    <a:p>
                      <a:pPr marL="0" marR="0">
                        <a:lnSpc>
                          <a:spcPts val="1200"/>
                        </a:lnSpc>
                        <a:spcBef>
                          <a:spcPts val="0"/>
                        </a:spcBef>
                        <a:spcAft>
                          <a:spcPts val="0"/>
                        </a:spcAft>
                      </a:pPr>
                      <a:r>
                        <a:rPr lang="en-US" sz="1100" kern="100">
                          <a:effectLst/>
                        </a:rPr>
                        <a:t>52272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George Stevens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69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463416868"/>
                  </a:ext>
                </a:extLst>
              </a:tr>
              <a:tr h="176258">
                <a:tc>
                  <a:txBody>
                    <a:bodyPr/>
                    <a:lstStyle/>
                    <a:p>
                      <a:pPr marL="0" marR="0">
                        <a:lnSpc>
                          <a:spcPts val="1200"/>
                        </a:lnSpc>
                        <a:spcBef>
                          <a:spcPts val="0"/>
                        </a:spcBef>
                        <a:spcAft>
                          <a:spcPts val="0"/>
                        </a:spcAft>
                      </a:pPr>
                      <a:r>
                        <a:rPr lang="en-US" sz="1100" kern="100">
                          <a:effectLst/>
                        </a:rPr>
                        <a:t>27935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Dr. Thomas Weiss PhD</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67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337446397"/>
                  </a:ext>
                </a:extLst>
              </a:tr>
              <a:tr h="176258">
                <a:tc>
                  <a:txBody>
                    <a:bodyPr/>
                    <a:lstStyle/>
                    <a:p>
                      <a:pPr marL="0" marR="0">
                        <a:lnSpc>
                          <a:spcPts val="1200"/>
                        </a:lnSpc>
                        <a:spcBef>
                          <a:spcPts val="0"/>
                        </a:spcBef>
                        <a:spcAft>
                          <a:spcPts val="0"/>
                        </a:spcAft>
                      </a:pPr>
                      <a:r>
                        <a:rPr lang="en-US" sz="1100" kern="100">
                          <a:effectLst/>
                        </a:rPr>
                        <a:t>92530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Jessica Short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67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451403109"/>
                  </a:ext>
                </a:extLst>
              </a:tr>
              <a:tr h="176258">
                <a:tc>
                  <a:txBody>
                    <a:bodyPr/>
                    <a:lstStyle/>
                    <a:p>
                      <a:pPr marL="0" marR="0">
                        <a:lnSpc>
                          <a:spcPts val="1200"/>
                        </a:lnSpc>
                        <a:spcBef>
                          <a:spcPts val="0"/>
                        </a:spcBef>
                        <a:spcAft>
                          <a:spcPts val="0"/>
                        </a:spcAft>
                      </a:pPr>
                      <a:r>
                        <a:rPr lang="en-US" sz="1100" kern="100">
                          <a:effectLst/>
                        </a:rPr>
                        <a:t>54061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Harry Chen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66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709736240"/>
                  </a:ext>
                </a:extLst>
              </a:tr>
              <a:tr h="176258">
                <a:tc>
                  <a:txBody>
                    <a:bodyPr/>
                    <a:lstStyle/>
                    <a:p>
                      <a:pPr marL="0" marR="0">
                        <a:lnSpc>
                          <a:spcPts val="1200"/>
                        </a:lnSpc>
                        <a:spcBef>
                          <a:spcPts val="0"/>
                        </a:spcBef>
                        <a:spcAft>
                          <a:spcPts val="0"/>
                        </a:spcAft>
                      </a:pPr>
                      <a:r>
                        <a:rPr lang="en-US" sz="1100" kern="100">
                          <a:effectLst/>
                        </a:rPr>
                        <a:t>79023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Steven Curtis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65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3663177363"/>
                  </a:ext>
                </a:extLst>
              </a:tr>
              <a:tr h="176258">
                <a:tc>
                  <a:txBody>
                    <a:bodyPr/>
                    <a:lstStyle/>
                    <a:p>
                      <a:pPr marL="0" marR="0">
                        <a:lnSpc>
                          <a:spcPts val="1200"/>
                        </a:lnSpc>
                        <a:spcBef>
                          <a:spcPts val="0"/>
                        </a:spcBef>
                        <a:spcAft>
                          <a:spcPts val="0"/>
                        </a:spcAft>
                      </a:pPr>
                      <a:r>
                        <a:rPr lang="en-US" sz="1100" kern="100">
                          <a:effectLst/>
                        </a:rPr>
                        <a:t>57258</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Jonathan Fowler</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61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458241463"/>
                  </a:ext>
                </a:extLst>
              </a:tr>
              <a:tr h="176258">
                <a:tc>
                  <a:txBody>
                    <a:bodyPr/>
                    <a:lstStyle/>
                    <a:p>
                      <a:pPr marL="0" marR="0">
                        <a:lnSpc>
                          <a:spcPts val="1200"/>
                        </a:lnSpc>
                        <a:spcBef>
                          <a:spcPts val="0"/>
                        </a:spcBef>
                        <a:spcAft>
                          <a:spcPts val="0"/>
                        </a:spcAft>
                      </a:pPr>
                      <a:r>
                        <a:rPr lang="en-US" sz="1100" kern="100">
                          <a:effectLst/>
                        </a:rPr>
                        <a:t>41845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Samuel Obrien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60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398489026"/>
                  </a:ext>
                </a:extLst>
              </a:tr>
              <a:tr h="176258">
                <a:tc>
                  <a:txBody>
                    <a:bodyPr/>
                    <a:lstStyle/>
                    <a:p>
                      <a:pPr marL="0" marR="0">
                        <a:lnSpc>
                          <a:spcPts val="1200"/>
                        </a:lnSpc>
                        <a:spcBef>
                          <a:spcPts val="0"/>
                        </a:spcBef>
                        <a:spcAft>
                          <a:spcPts val="0"/>
                        </a:spcAft>
                      </a:pPr>
                      <a:r>
                        <a:rPr lang="en-US" sz="1100" kern="100">
                          <a:effectLst/>
                        </a:rPr>
                        <a:t>84034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Susan Adkins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60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402308307"/>
                  </a:ext>
                </a:extLst>
              </a:tr>
              <a:tr h="176258">
                <a:tc>
                  <a:txBody>
                    <a:bodyPr/>
                    <a:lstStyle/>
                    <a:p>
                      <a:pPr marL="0" marR="0">
                        <a:lnSpc>
                          <a:spcPts val="1200"/>
                        </a:lnSpc>
                        <a:spcBef>
                          <a:spcPts val="0"/>
                        </a:spcBef>
                        <a:spcAft>
                          <a:spcPts val="0"/>
                        </a:spcAft>
                      </a:pPr>
                      <a:r>
                        <a:rPr lang="en-US" sz="1100" kern="100">
                          <a:effectLst/>
                        </a:rPr>
                        <a:t>84966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Judy Garcia</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60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411619757"/>
                  </a:ext>
                </a:extLst>
              </a:tr>
              <a:tr h="176258">
                <a:tc>
                  <a:txBody>
                    <a:bodyPr/>
                    <a:lstStyle/>
                    <a:p>
                      <a:pPr marL="0" marR="0">
                        <a:lnSpc>
                          <a:spcPts val="1200"/>
                        </a:lnSpc>
                        <a:spcBef>
                          <a:spcPts val="0"/>
                        </a:spcBef>
                        <a:spcAft>
                          <a:spcPts val="0"/>
                        </a:spcAft>
                      </a:pPr>
                      <a:r>
                        <a:rPr lang="en-US" sz="1100" kern="100">
                          <a:effectLst/>
                        </a:rPr>
                        <a:t>69674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Kristopher Mendez</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57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75390269"/>
                  </a:ext>
                </a:extLst>
              </a:tr>
              <a:tr h="176258">
                <a:tc>
                  <a:txBody>
                    <a:bodyPr/>
                    <a:lstStyle/>
                    <a:p>
                      <a:pPr marL="0" marR="0">
                        <a:lnSpc>
                          <a:spcPts val="1200"/>
                        </a:lnSpc>
                        <a:spcBef>
                          <a:spcPts val="0"/>
                        </a:spcBef>
                        <a:spcAft>
                          <a:spcPts val="0"/>
                        </a:spcAft>
                      </a:pPr>
                      <a:r>
                        <a:rPr lang="en-US" sz="1100" kern="100">
                          <a:effectLst/>
                        </a:rPr>
                        <a:t>81344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Seth Mckinney</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57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3159424597"/>
                  </a:ext>
                </a:extLst>
              </a:tr>
              <a:tr h="176258">
                <a:tc>
                  <a:txBody>
                    <a:bodyPr/>
                    <a:lstStyle/>
                    <a:p>
                      <a:pPr marL="0" marR="0">
                        <a:lnSpc>
                          <a:spcPts val="1200"/>
                        </a:lnSpc>
                        <a:spcBef>
                          <a:spcPts val="0"/>
                        </a:spcBef>
                        <a:spcAft>
                          <a:spcPts val="0"/>
                        </a:spcAft>
                      </a:pPr>
                      <a:r>
                        <a:rPr lang="en-US" sz="1100" kern="100">
                          <a:effectLst/>
                        </a:rPr>
                        <a:t>97986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David Mullen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57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606038683"/>
                  </a:ext>
                </a:extLst>
              </a:tr>
              <a:tr h="176258">
                <a:tc>
                  <a:txBody>
                    <a:bodyPr/>
                    <a:lstStyle/>
                    <a:p>
                      <a:pPr marL="0" marR="0">
                        <a:lnSpc>
                          <a:spcPts val="1200"/>
                        </a:lnSpc>
                        <a:spcBef>
                          <a:spcPts val="0"/>
                        </a:spcBef>
                        <a:spcAft>
                          <a:spcPts val="0"/>
                        </a:spcAft>
                      </a:pPr>
                      <a:r>
                        <a:rPr lang="en-US" sz="1100" kern="100">
                          <a:effectLst/>
                        </a:rPr>
                        <a:t>61373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Chad Dawson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55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966728855"/>
                  </a:ext>
                </a:extLst>
              </a:tr>
              <a:tr h="176258">
                <a:tc>
                  <a:txBody>
                    <a:bodyPr/>
                    <a:lstStyle/>
                    <a:p>
                      <a:pPr marL="0" marR="0">
                        <a:lnSpc>
                          <a:spcPts val="1200"/>
                        </a:lnSpc>
                        <a:spcBef>
                          <a:spcPts val="0"/>
                        </a:spcBef>
                        <a:spcAft>
                          <a:spcPts val="0"/>
                        </a:spcAft>
                      </a:pPr>
                      <a:r>
                        <a:rPr lang="en-US" sz="1100" kern="100">
                          <a:effectLst/>
                        </a:rPr>
                        <a:t>71186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Katherine Brown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54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16602450"/>
                  </a:ext>
                </a:extLst>
              </a:tr>
              <a:tr h="176258">
                <a:tc>
                  <a:txBody>
                    <a:bodyPr/>
                    <a:lstStyle/>
                    <a:p>
                      <a:pPr marL="0" marR="0">
                        <a:lnSpc>
                          <a:spcPts val="1200"/>
                        </a:lnSpc>
                        <a:spcBef>
                          <a:spcPts val="0"/>
                        </a:spcBef>
                        <a:spcAft>
                          <a:spcPts val="0"/>
                        </a:spcAft>
                      </a:pPr>
                      <a:r>
                        <a:rPr lang="en-US" sz="1100" kern="100">
                          <a:effectLst/>
                        </a:rPr>
                        <a:t>19694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Andrew Owens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52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259736170"/>
                  </a:ext>
                </a:extLst>
              </a:tr>
              <a:tr h="176258">
                <a:tc>
                  <a:txBody>
                    <a:bodyPr/>
                    <a:lstStyle/>
                    <a:p>
                      <a:pPr marL="0" marR="0">
                        <a:lnSpc>
                          <a:spcPts val="1200"/>
                        </a:lnSpc>
                        <a:spcBef>
                          <a:spcPts val="0"/>
                        </a:spcBef>
                        <a:spcAft>
                          <a:spcPts val="0"/>
                        </a:spcAft>
                      </a:pPr>
                      <a:r>
                        <a:rPr lang="en-US" sz="1100" kern="100">
                          <a:effectLst/>
                        </a:rPr>
                        <a:t>40295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Anthony Brown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52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1518497051"/>
                  </a:ext>
                </a:extLst>
              </a:tr>
              <a:tr h="176258">
                <a:tc>
                  <a:txBody>
                    <a:bodyPr/>
                    <a:lstStyle/>
                    <a:p>
                      <a:pPr marL="0" marR="0">
                        <a:lnSpc>
                          <a:spcPts val="1200"/>
                        </a:lnSpc>
                        <a:spcBef>
                          <a:spcPts val="0"/>
                        </a:spcBef>
                        <a:spcAft>
                          <a:spcPts val="0"/>
                        </a:spcAft>
                      </a:pPr>
                      <a:r>
                        <a:rPr lang="en-US" sz="1100" kern="100">
                          <a:effectLst/>
                        </a:rPr>
                        <a:t>60657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Amanda Anderson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51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450857902"/>
                  </a:ext>
                </a:extLst>
              </a:tr>
              <a:tr h="176258">
                <a:tc>
                  <a:txBody>
                    <a:bodyPr/>
                    <a:lstStyle/>
                    <a:p>
                      <a:pPr marL="0" marR="0">
                        <a:lnSpc>
                          <a:spcPts val="1200"/>
                        </a:lnSpc>
                        <a:spcBef>
                          <a:spcPts val="0"/>
                        </a:spcBef>
                        <a:spcAft>
                          <a:spcPts val="0"/>
                        </a:spcAft>
                      </a:pPr>
                      <a:r>
                        <a:rPr lang="en-US" sz="1100" kern="100">
                          <a:effectLst/>
                        </a:rPr>
                        <a:t>80899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Timothy Weber</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49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3584932989"/>
                  </a:ext>
                </a:extLst>
              </a:tr>
              <a:tr h="176258">
                <a:tc>
                  <a:txBody>
                    <a:bodyPr/>
                    <a:lstStyle/>
                    <a:p>
                      <a:pPr marL="0" marR="0">
                        <a:lnSpc>
                          <a:spcPts val="1200"/>
                        </a:lnSpc>
                        <a:spcBef>
                          <a:spcPts val="0"/>
                        </a:spcBef>
                        <a:spcAft>
                          <a:spcPts val="0"/>
                        </a:spcAft>
                      </a:pPr>
                      <a:r>
                        <a:rPr lang="en-US" sz="1100" kern="100">
                          <a:effectLst/>
                        </a:rPr>
                        <a:t>26093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Melissa Garcia</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46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969775161"/>
                  </a:ext>
                </a:extLst>
              </a:tr>
              <a:tr h="176258">
                <a:tc>
                  <a:txBody>
                    <a:bodyPr/>
                    <a:lstStyle/>
                    <a:p>
                      <a:pPr marL="0" marR="0">
                        <a:lnSpc>
                          <a:spcPts val="1200"/>
                        </a:lnSpc>
                        <a:spcBef>
                          <a:spcPts val="0"/>
                        </a:spcBef>
                        <a:spcAft>
                          <a:spcPts val="0"/>
                        </a:spcAft>
                      </a:pPr>
                      <a:r>
                        <a:rPr lang="en-US" sz="1100" kern="100">
                          <a:effectLst/>
                        </a:rPr>
                        <a:t>28960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Kaitlyn Matthews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45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502729554"/>
                  </a:ext>
                </a:extLst>
              </a:tr>
              <a:tr h="176258">
                <a:tc>
                  <a:txBody>
                    <a:bodyPr/>
                    <a:lstStyle/>
                    <a:p>
                      <a:pPr marL="0" marR="0">
                        <a:lnSpc>
                          <a:spcPts val="1200"/>
                        </a:lnSpc>
                        <a:spcBef>
                          <a:spcPts val="0"/>
                        </a:spcBef>
                        <a:spcAft>
                          <a:spcPts val="0"/>
                        </a:spcAft>
                      </a:pPr>
                      <a:r>
                        <a:rPr lang="en-US" sz="1100" kern="100">
                          <a:effectLst/>
                        </a:rPr>
                        <a:t>26122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Lindsey Maxwell</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44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4189860999"/>
                  </a:ext>
                </a:extLst>
              </a:tr>
              <a:tr h="176258">
                <a:tc>
                  <a:txBody>
                    <a:bodyPr/>
                    <a:lstStyle/>
                    <a:p>
                      <a:pPr marL="0" marR="0">
                        <a:lnSpc>
                          <a:spcPts val="1200"/>
                        </a:lnSpc>
                        <a:spcBef>
                          <a:spcPts val="0"/>
                        </a:spcBef>
                        <a:spcAft>
                          <a:spcPts val="0"/>
                        </a:spcAft>
                      </a:pPr>
                      <a:r>
                        <a:rPr lang="en-US" sz="1100" kern="100">
                          <a:effectLst/>
                        </a:rPr>
                        <a:t>94877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Kyle Brown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tc>
                  <a:txBody>
                    <a:bodyPr/>
                    <a:lstStyle/>
                    <a:p>
                      <a:pPr marL="0" marR="0">
                        <a:lnSpc>
                          <a:spcPts val="1200"/>
                        </a:lnSpc>
                        <a:spcBef>
                          <a:spcPts val="0"/>
                        </a:spcBef>
                        <a:spcAft>
                          <a:spcPts val="0"/>
                        </a:spcAft>
                      </a:pPr>
                      <a:r>
                        <a:rPr lang="en-US" sz="1100" kern="100" dirty="0">
                          <a:effectLst/>
                        </a:rPr>
                        <a:t>43</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6792" marR="66792" marT="0" marB="0" anchor="b"/>
                </a:tc>
                <a:extLst>
                  <a:ext uri="{0D108BD9-81ED-4DB2-BD59-A6C34878D82A}">
                    <a16:rowId xmlns:a16="http://schemas.microsoft.com/office/drawing/2014/main" val="2434188324"/>
                  </a:ext>
                </a:extLst>
              </a:tr>
            </a:tbl>
          </a:graphicData>
        </a:graphic>
      </p:graphicFrame>
    </p:spTree>
    <p:extLst>
      <p:ext uri="{BB962C8B-B14F-4D97-AF65-F5344CB8AC3E}">
        <p14:creationId xmlns:p14="http://schemas.microsoft.com/office/powerpoint/2010/main" val="264096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8983439-6C39-AB97-C4E1-7784A3987767}"/>
              </a:ext>
            </a:extLst>
          </p:cNvPr>
          <p:cNvSpPr>
            <a:spLocks noChangeArrowheads="1"/>
          </p:cNvSpPr>
          <p:nvPr/>
        </p:nvSpPr>
        <p:spPr bwMode="auto">
          <a:xfrm>
            <a:off x="72016" y="600268"/>
            <a:ext cx="11801329" cy="56020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Returns Processed with Different Employee IDs but Same Customer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Söhne"/>
              </a:rPr>
              <a:t>The query identifies instances where returns are processed with different employee IDs but share the same customer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Analysis: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Objective</a:t>
            </a:r>
            <a:r>
              <a:rPr kumimoji="0" lang="en-US" altLang="en-US" sz="2000" b="0" i="0" u="none" strike="noStrike" cap="none" normalizeH="0" baseline="0" dirty="0">
                <a:ln>
                  <a:noFill/>
                </a:ln>
                <a:solidFill>
                  <a:srgbClr val="0D0D0D"/>
                </a:solidFill>
                <a:effectLst/>
                <a:latin typeface="Söhne"/>
              </a:rPr>
              <a:t>: Detect inconsistencies in handling returns for the same customer.</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Method</a:t>
            </a:r>
            <a:r>
              <a:rPr kumimoji="0" lang="en-US" altLang="en-US" sz="2000" b="0" i="0" u="none" strike="noStrike" cap="none" normalizeH="0" baseline="0" dirty="0">
                <a:ln>
                  <a:noFill/>
                </a:ln>
                <a:solidFill>
                  <a:srgbClr val="0D0D0D"/>
                </a:solidFill>
                <a:effectLst/>
                <a:latin typeface="Söhne"/>
              </a:rPr>
              <a:t>: Grouping returns by customer details and counting distinct employee IDs.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Result</a:t>
            </a:r>
            <a:r>
              <a:rPr kumimoji="0" lang="en-US" altLang="en-US" sz="2000" b="0" i="0" u="none" strike="noStrike" cap="none" normalizeH="0" baseline="0" dirty="0">
                <a:ln>
                  <a:noFill/>
                </a:ln>
                <a:solidFill>
                  <a:srgbClr val="0D0D0D"/>
                </a:solidFill>
                <a:effectLst/>
                <a:latin typeface="Söhne"/>
              </a:rPr>
              <a:t>: No occurrences found where returns share customer information but have different employee IDs.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Insights: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Consistency</a:t>
            </a:r>
            <a:r>
              <a:rPr kumimoji="0" lang="en-US" altLang="en-US" sz="2000" b="0" i="0" u="none" strike="noStrike" cap="none" normalizeH="0" baseline="0" dirty="0">
                <a:ln>
                  <a:noFill/>
                </a:ln>
                <a:solidFill>
                  <a:srgbClr val="0D0D0D"/>
                </a:solidFill>
                <a:effectLst/>
                <a:latin typeface="Söhne"/>
              </a:rPr>
              <a:t>: The return process maintains consistency in associating each customer with a single employee.</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Accuracy</a:t>
            </a:r>
            <a:r>
              <a:rPr kumimoji="0" lang="en-US" altLang="en-US" sz="2000" b="0" i="0" u="none" strike="noStrike" cap="none" normalizeH="0" baseline="0" dirty="0">
                <a:ln>
                  <a:noFill/>
                </a:ln>
                <a:solidFill>
                  <a:srgbClr val="0D0D0D"/>
                </a:solidFill>
                <a:effectLst/>
                <a:latin typeface="Söhne"/>
              </a:rPr>
              <a:t>: Ensures accuracy and prevents redundancy in customer service interactions.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Usefulness: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Process Efficiency</a:t>
            </a:r>
            <a:r>
              <a:rPr kumimoji="0" lang="en-US" altLang="en-US" sz="2000" b="0" i="0" u="none" strike="noStrike" cap="none" normalizeH="0" baseline="0" dirty="0">
                <a:ln>
                  <a:noFill/>
                </a:ln>
                <a:solidFill>
                  <a:srgbClr val="0D0D0D"/>
                </a:solidFill>
                <a:effectLst/>
                <a:latin typeface="Söhne"/>
              </a:rPr>
              <a:t>: Indicates an efficient and accurate system for handling customer returns, minimizing errors and ensuring consistent service.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968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2A09070-E3C1-5D00-9C09-1D8B60D561DB}"/>
              </a:ext>
            </a:extLst>
          </p:cNvPr>
          <p:cNvSpPr>
            <a:spLocks noChangeArrowheads="1"/>
          </p:cNvSpPr>
          <p:nvPr/>
        </p:nvSpPr>
        <p:spPr bwMode="auto">
          <a:xfrm>
            <a:off x="175923" y="0"/>
            <a:ext cx="9487621" cy="68331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Returns Processed with Unusually High Return Price: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Söhne"/>
              </a:rPr>
              <a:t>The query identifies returns with unusually high prices: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Analysis: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Flagged Returns</a:t>
            </a:r>
            <a:r>
              <a:rPr kumimoji="0" lang="en-US" altLang="en-US" sz="2000" b="0" i="0" u="none" strike="noStrike" cap="none" normalizeH="0" baseline="0" dirty="0">
                <a:ln>
                  <a:noFill/>
                </a:ln>
                <a:solidFill>
                  <a:srgbClr val="0D0D0D"/>
                </a:solidFill>
                <a:effectLst/>
                <a:latin typeface="Söhne"/>
              </a:rPr>
              <a:t>: 135 returns flagged for unusually high prices.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Highest Price</a:t>
            </a:r>
            <a:r>
              <a:rPr kumimoji="0" lang="en-US" altLang="en-US" sz="2000" b="0" i="0" u="none" strike="noStrike" cap="none" normalizeH="0" baseline="0" dirty="0">
                <a:ln>
                  <a:noFill/>
                </a:ln>
                <a:solidFill>
                  <a:srgbClr val="0D0D0D"/>
                </a:solidFill>
                <a:effectLst/>
                <a:latin typeface="Söhne"/>
              </a:rPr>
              <a:t>: The highest return price is 1290690993, indicating a significant outlier.</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Lowest Price</a:t>
            </a:r>
            <a:r>
              <a:rPr kumimoji="0" lang="en-US" altLang="en-US" sz="2000" b="0" i="0" u="none" strike="noStrike" cap="none" normalizeH="0" baseline="0" dirty="0">
                <a:ln>
                  <a:noFill/>
                </a:ln>
                <a:solidFill>
                  <a:srgbClr val="0D0D0D"/>
                </a:solidFill>
                <a:effectLst/>
                <a:latin typeface="Söhne"/>
              </a:rPr>
              <a:t>: Even the lowest return price, at 131529198, remains notably high.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Recommendations: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Policy Enhancement</a:t>
            </a:r>
            <a:r>
              <a:rPr kumimoji="0" lang="en-US" altLang="en-US" sz="2000" b="0" i="0" u="none" strike="noStrike" cap="none" normalizeH="0" baseline="0" dirty="0">
                <a:ln>
                  <a:noFill/>
                </a:ln>
                <a:solidFill>
                  <a:srgbClr val="0D0D0D"/>
                </a:solidFill>
                <a:effectLst/>
                <a:latin typeface="Söhne"/>
              </a:rPr>
              <a:t>: Consider implementing a rule in company policies to audit such high-value returns.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Security Enhancement</a:t>
            </a:r>
            <a:r>
              <a:rPr kumimoji="0" lang="en-US" altLang="en-US" sz="2000" b="0" i="0" u="none" strike="noStrike" cap="none" normalizeH="0" baseline="0" dirty="0">
                <a:ln>
                  <a:noFill/>
                </a:ln>
                <a:solidFill>
                  <a:srgbClr val="0D0D0D"/>
                </a:solidFill>
                <a:effectLst/>
                <a:latin typeface="Söhne"/>
              </a:rPr>
              <a:t>: Auditing high-value returns can enhance security and prevent potential fraudulent activities.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Usefulness: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Security Measures</a:t>
            </a:r>
            <a:r>
              <a:rPr kumimoji="0" lang="en-US" altLang="en-US" sz="2000" b="0" i="0" u="none" strike="noStrike" cap="none" normalizeH="0" baseline="0" dirty="0">
                <a:ln>
                  <a:noFill/>
                </a:ln>
                <a:solidFill>
                  <a:srgbClr val="0D0D0D"/>
                </a:solidFill>
                <a:effectLst/>
                <a:latin typeface="Söhne"/>
              </a:rPr>
              <a:t>: By identifying and flagging high-value returns, the company can proactively prevent potential losses due to fraud or errors.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Policy Improvement</a:t>
            </a:r>
            <a:r>
              <a:rPr kumimoji="0" lang="en-US" altLang="en-US" sz="2000" b="0" i="0" u="none" strike="noStrike" cap="none" normalizeH="0" baseline="0" dirty="0">
                <a:ln>
                  <a:noFill/>
                </a:ln>
                <a:solidFill>
                  <a:srgbClr val="0D0D0D"/>
                </a:solidFill>
                <a:effectLst/>
                <a:latin typeface="Söhne"/>
              </a:rPr>
              <a:t>: Implementing audits for such cases ensures thorough scrutiny, maintaining financial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3B0E2A4A-7D7D-435F-7352-1CDC45AB2228}"/>
              </a:ext>
            </a:extLst>
          </p:cNvPr>
          <p:cNvGraphicFramePr>
            <a:graphicFrameLocks noGrp="1"/>
          </p:cNvGraphicFramePr>
          <p:nvPr>
            <p:extLst>
              <p:ext uri="{D42A27DB-BD31-4B8C-83A1-F6EECF244321}">
                <p14:modId xmlns:p14="http://schemas.microsoft.com/office/powerpoint/2010/main" val="700318771"/>
              </p:ext>
            </p:extLst>
          </p:nvPr>
        </p:nvGraphicFramePr>
        <p:xfrm>
          <a:off x="9767455" y="1690255"/>
          <a:ext cx="2057413" cy="3863320"/>
        </p:xfrm>
        <a:graphic>
          <a:graphicData uri="http://schemas.openxmlformats.org/drawingml/2006/table">
            <a:tbl>
              <a:tblPr firstRow="1" firstCol="1" bandRow="1">
                <a:tableStyleId>{ED083AE6-46FA-4A59-8FB0-9F97EB10719F}</a:tableStyleId>
              </a:tblPr>
              <a:tblGrid>
                <a:gridCol w="972595">
                  <a:extLst>
                    <a:ext uri="{9D8B030D-6E8A-4147-A177-3AD203B41FA5}">
                      <a16:colId xmlns:a16="http://schemas.microsoft.com/office/drawing/2014/main" val="2719912806"/>
                    </a:ext>
                  </a:extLst>
                </a:gridCol>
                <a:gridCol w="1084818">
                  <a:extLst>
                    <a:ext uri="{9D8B030D-6E8A-4147-A177-3AD203B41FA5}">
                      <a16:colId xmlns:a16="http://schemas.microsoft.com/office/drawing/2014/main" val="2105184118"/>
                    </a:ext>
                  </a:extLst>
                </a:gridCol>
              </a:tblGrid>
              <a:tr h="193166">
                <a:tc>
                  <a:txBody>
                    <a:bodyPr/>
                    <a:lstStyle/>
                    <a:p>
                      <a:pPr marL="0" marR="0">
                        <a:lnSpc>
                          <a:spcPct val="107000"/>
                        </a:lnSpc>
                        <a:spcBef>
                          <a:spcPts val="0"/>
                        </a:spcBef>
                        <a:spcAft>
                          <a:spcPts val="0"/>
                        </a:spcAft>
                      </a:pPr>
                      <a:r>
                        <a:rPr lang="en-US" sz="1100" kern="0">
                          <a:effectLst/>
                          <a:highlight>
                            <a:srgbClr val="83CCEB"/>
                          </a:highlight>
                        </a:rPr>
                        <a:t>ReturnId</a:t>
                      </a:r>
                      <a:endParaRPr lang="en-US" sz="1100" kern="100">
                        <a:effectLst/>
                        <a:highlight>
                          <a:srgbClr val="83CCEB"/>
                        </a:highligh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r>
                        <a:rPr lang="en-US" sz="1100" kern="0" dirty="0" err="1">
                          <a:effectLst/>
                          <a:highlight>
                            <a:srgbClr val="83CCEB"/>
                          </a:highlight>
                        </a:rPr>
                        <a:t>ReturnPrice</a:t>
                      </a:r>
                      <a:endParaRPr lang="en-US" sz="1100" kern="100" dirty="0">
                        <a:effectLst/>
                        <a:highlight>
                          <a:srgbClr val="83CCEB"/>
                        </a:highligh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485288973"/>
                  </a:ext>
                </a:extLst>
              </a:tr>
              <a:tr h="193166">
                <a:tc>
                  <a:txBody>
                    <a:bodyPr/>
                    <a:lstStyle/>
                    <a:p>
                      <a:pPr marL="0" marR="0" algn="r">
                        <a:lnSpc>
                          <a:spcPct val="107000"/>
                        </a:lnSpc>
                        <a:spcBef>
                          <a:spcPts val="0"/>
                        </a:spcBef>
                        <a:spcAft>
                          <a:spcPts val="0"/>
                        </a:spcAft>
                      </a:pPr>
                      <a:r>
                        <a:rPr lang="en-US" sz="1100" kern="0">
                          <a:effectLst/>
                        </a:rPr>
                        <a:t>6272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1290690993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970277571"/>
                  </a:ext>
                </a:extLst>
              </a:tr>
              <a:tr h="193166">
                <a:tc>
                  <a:txBody>
                    <a:bodyPr/>
                    <a:lstStyle/>
                    <a:p>
                      <a:pPr marL="0" marR="0" algn="r">
                        <a:lnSpc>
                          <a:spcPct val="107000"/>
                        </a:lnSpc>
                        <a:spcBef>
                          <a:spcPts val="0"/>
                        </a:spcBef>
                        <a:spcAft>
                          <a:spcPts val="0"/>
                        </a:spcAft>
                      </a:pPr>
                      <a:r>
                        <a:rPr lang="en-US" sz="1100" kern="0">
                          <a:effectLst/>
                        </a:rPr>
                        <a:t>4141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1155423713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307737848"/>
                  </a:ext>
                </a:extLst>
              </a:tr>
              <a:tr h="193166">
                <a:tc>
                  <a:txBody>
                    <a:bodyPr/>
                    <a:lstStyle/>
                    <a:p>
                      <a:pPr marL="0" marR="0" algn="r">
                        <a:lnSpc>
                          <a:spcPct val="107000"/>
                        </a:lnSpc>
                        <a:spcBef>
                          <a:spcPts val="0"/>
                        </a:spcBef>
                        <a:spcAft>
                          <a:spcPts val="0"/>
                        </a:spcAft>
                      </a:pPr>
                      <a:r>
                        <a:rPr lang="en-US" sz="1100" kern="0">
                          <a:effectLst/>
                        </a:rPr>
                        <a:t>6651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dirty="0">
                          <a:effectLst/>
                        </a:rPr>
                        <a:t>998571806</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589401829"/>
                  </a:ext>
                </a:extLst>
              </a:tr>
              <a:tr h="193166">
                <a:tc>
                  <a:txBody>
                    <a:bodyPr/>
                    <a:lstStyle/>
                    <a:p>
                      <a:pPr marL="0" marR="0" algn="r">
                        <a:lnSpc>
                          <a:spcPct val="107000"/>
                        </a:lnSpc>
                        <a:spcBef>
                          <a:spcPts val="0"/>
                        </a:spcBef>
                        <a:spcAft>
                          <a:spcPts val="0"/>
                        </a:spcAft>
                      </a:pPr>
                      <a:r>
                        <a:rPr lang="en-US" sz="1100" kern="0">
                          <a:effectLst/>
                        </a:rPr>
                        <a:t>8518</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992847328</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753665916"/>
                  </a:ext>
                </a:extLst>
              </a:tr>
              <a:tr h="193166">
                <a:tc>
                  <a:txBody>
                    <a:bodyPr/>
                    <a:lstStyle/>
                    <a:p>
                      <a:pPr marL="0" marR="0" algn="r">
                        <a:lnSpc>
                          <a:spcPct val="107000"/>
                        </a:lnSpc>
                        <a:spcBef>
                          <a:spcPts val="0"/>
                        </a:spcBef>
                        <a:spcAft>
                          <a:spcPts val="0"/>
                        </a:spcAft>
                      </a:pPr>
                      <a:r>
                        <a:rPr lang="en-US" sz="1100" kern="0">
                          <a:effectLst/>
                        </a:rPr>
                        <a:t>4772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987716552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33771650"/>
                  </a:ext>
                </a:extLst>
              </a:tr>
              <a:tr h="193166">
                <a:tc>
                  <a:txBody>
                    <a:bodyPr/>
                    <a:lstStyle/>
                    <a:p>
                      <a:pPr marL="0" marR="0" algn="r">
                        <a:lnSpc>
                          <a:spcPct val="107000"/>
                        </a:lnSpc>
                        <a:spcBef>
                          <a:spcPts val="0"/>
                        </a:spcBef>
                        <a:spcAft>
                          <a:spcPts val="0"/>
                        </a:spcAft>
                      </a:pPr>
                      <a:r>
                        <a:rPr lang="en-US" sz="1100" kern="0">
                          <a:effectLst/>
                        </a:rPr>
                        <a:t>6993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974698248</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898150666"/>
                  </a:ext>
                </a:extLst>
              </a:tr>
              <a:tr h="193166">
                <a:tc>
                  <a:txBody>
                    <a:bodyPr/>
                    <a:lstStyle/>
                    <a:p>
                      <a:pPr marL="0" marR="0" algn="r">
                        <a:lnSpc>
                          <a:spcPct val="107000"/>
                        </a:lnSpc>
                        <a:spcBef>
                          <a:spcPts val="0"/>
                        </a:spcBef>
                        <a:spcAft>
                          <a:spcPts val="0"/>
                        </a:spcAft>
                      </a:pPr>
                      <a:r>
                        <a:rPr lang="en-US" sz="1100" kern="0">
                          <a:effectLst/>
                        </a:rPr>
                        <a:t>2306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961414129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105982922"/>
                  </a:ext>
                </a:extLst>
              </a:tr>
              <a:tr h="193166">
                <a:tc>
                  <a:txBody>
                    <a:bodyPr/>
                    <a:lstStyle/>
                    <a:p>
                      <a:pPr marL="0" marR="0" algn="r">
                        <a:lnSpc>
                          <a:spcPct val="107000"/>
                        </a:lnSpc>
                        <a:spcBef>
                          <a:spcPts val="0"/>
                        </a:spcBef>
                        <a:spcAft>
                          <a:spcPts val="0"/>
                        </a:spcAft>
                      </a:pPr>
                      <a:r>
                        <a:rPr lang="en-US" sz="1100" kern="0">
                          <a:effectLst/>
                        </a:rPr>
                        <a:t>2133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dirty="0">
                          <a:effectLst/>
                        </a:rPr>
                        <a:t>935456677</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11397891"/>
                  </a:ext>
                </a:extLst>
              </a:tr>
              <a:tr h="193166">
                <a:tc>
                  <a:txBody>
                    <a:bodyPr/>
                    <a:lstStyle/>
                    <a:p>
                      <a:pPr marL="0" marR="0" algn="r">
                        <a:lnSpc>
                          <a:spcPct val="107000"/>
                        </a:lnSpc>
                        <a:spcBef>
                          <a:spcPts val="0"/>
                        </a:spcBef>
                        <a:spcAft>
                          <a:spcPts val="0"/>
                        </a:spcAft>
                      </a:pPr>
                      <a:r>
                        <a:rPr lang="en-US" sz="1100" kern="0">
                          <a:effectLst/>
                        </a:rPr>
                        <a:t>182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931165902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875398367"/>
                  </a:ext>
                </a:extLst>
              </a:tr>
              <a:tr h="193166">
                <a:tc>
                  <a:txBody>
                    <a:bodyPr/>
                    <a:lstStyle/>
                    <a:p>
                      <a:pPr marL="0" marR="0" algn="r">
                        <a:lnSpc>
                          <a:spcPct val="107000"/>
                        </a:lnSpc>
                        <a:spcBef>
                          <a:spcPts val="0"/>
                        </a:spcBef>
                        <a:spcAft>
                          <a:spcPts val="0"/>
                        </a:spcAft>
                      </a:pPr>
                      <a:r>
                        <a:rPr lang="en-US" sz="1100" kern="0">
                          <a:effectLst/>
                        </a:rPr>
                        <a:t>1482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927153189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35907796"/>
                  </a:ext>
                </a:extLst>
              </a:tr>
              <a:tr h="193166">
                <a:tc>
                  <a:txBody>
                    <a:bodyPr/>
                    <a:lstStyle/>
                    <a:p>
                      <a:pPr marL="0" marR="0" algn="r">
                        <a:lnSpc>
                          <a:spcPct val="107000"/>
                        </a:lnSpc>
                        <a:spcBef>
                          <a:spcPts val="0"/>
                        </a:spcBef>
                        <a:spcAft>
                          <a:spcPts val="0"/>
                        </a:spcAft>
                      </a:pPr>
                      <a:r>
                        <a:rPr lang="en-US" sz="1100" kern="0">
                          <a:effectLst/>
                        </a:rPr>
                        <a:t>9696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919549129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189344308"/>
                  </a:ext>
                </a:extLst>
              </a:tr>
              <a:tr h="193166">
                <a:tc>
                  <a:txBody>
                    <a:bodyPr/>
                    <a:lstStyle/>
                    <a:p>
                      <a:pPr marL="0" marR="0" algn="r">
                        <a:lnSpc>
                          <a:spcPct val="107000"/>
                        </a:lnSpc>
                        <a:spcBef>
                          <a:spcPts val="0"/>
                        </a:spcBef>
                        <a:spcAft>
                          <a:spcPts val="0"/>
                        </a:spcAft>
                      </a:pPr>
                      <a:r>
                        <a:rPr lang="en-US" sz="1100" kern="0">
                          <a:effectLst/>
                        </a:rPr>
                        <a:t>1336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914887550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241025156"/>
                  </a:ext>
                </a:extLst>
              </a:tr>
              <a:tr h="193166">
                <a:tc>
                  <a:txBody>
                    <a:bodyPr/>
                    <a:lstStyle/>
                    <a:p>
                      <a:pPr marL="0" marR="0" algn="r">
                        <a:lnSpc>
                          <a:spcPct val="107000"/>
                        </a:lnSpc>
                        <a:spcBef>
                          <a:spcPts val="0"/>
                        </a:spcBef>
                        <a:spcAft>
                          <a:spcPts val="0"/>
                        </a:spcAft>
                      </a:pPr>
                      <a:r>
                        <a:rPr lang="en-US" sz="1100" kern="0">
                          <a:effectLst/>
                        </a:rPr>
                        <a:t>9104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913195879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045902340"/>
                  </a:ext>
                </a:extLst>
              </a:tr>
              <a:tr h="193166">
                <a:tc>
                  <a:txBody>
                    <a:bodyPr/>
                    <a:lstStyle/>
                    <a:p>
                      <a:pPr marL="0" marR="0" algn="r">
                        <a:lnSpc>
                          <a:spcPct val="107000"/>
                        </a:lnSpc>
                        <a:spcBef>
                          <a:spcPts val="0"/>
                        </a:spcBef>
                        <a:spcAft>
                          <a:spcPts val="0"/>
                        </a:spcAft>
                      </a:pPr>
                      <a:r>
                        <a:rPr lang="en-US" sz="1100" kern="0">
                          <a:effectLst/>
                        </a:rPr>
                        <a:t>6297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909979615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07418717"/>
                  </a:ext>
                </a:extLst>
              </a:tr>
              <a:tr h="193166">
                <a:tc>
                  <a:txBody>
                    <a:bodyPr/>
                    <a:lstStyle/>
                    <a:p>
                      <a:pPr marL="0" marR="0" algn="r">
                        <a:lnSpc>
                          <a:spcPct val="107000"/>
                        </a:lnSpc>
                        <a:spcBef>
                          <a:spcPts val="0"/>
                        </a:spcBef>
                        <a:spcAft>
                          <a:spcPts val="0"/>
                        </a:spcAft>
                      </a:pPr>
                      <a:r>
                        <a:rPr lang="en-US" sz="1100" kern="0">
                          <a:effectLst/>
                        </a:rPr>
                        <a:t>7632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905438471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234381217"/>
                  </a:ext>
                </a:extLst>
              </a:tr>
              <a:tr h="193166">
                <a:tc>
                  <a:txBody>
                    <a:bodyPr/>
                    <a:lstStyle/>
                    <a:p>
                      <a:pPr marL="0" marR="0" algn="r">
                        <a:lnSpc>
                          <a:spcPct val="107000"/>
                        </a:lnSpc>
                        <a:spcBef>
                          <a:spcPts val="0"/>
                        </a:spcBef>
                        <a:spcAft>
                          <a:spcPts val="0"/>
                        </a:spcAft>
                      </a:pPr>
                      <a:r>
                        <a:rPr lang="en-US" sz="1100" kern="0">
                          <a:effectLst/>
                        </a:rPr>
                        <a:t>6944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895201776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196482423"/>
                  </a:ext>
                </a:extLst>
              </a:tr>
              <a:tr h="193166">
                <a:tc>
                  <a:txBody>
                    <a:bodyPr/>
                    <a:lstStyle/>
                    <a:p>
                      <a:pPr marL="0" marR="0" algn="r">
                        <a:lnSpc>
                          <a:spcPct val="107000"/>
                        </a:lnSpc>
                        <a:spcBef>
                          <a:spcPts val="0"/>
                        </a:spcBef>
                        <a:spcAft>
                          <a:spcPts val="0"/>
                        </a:spcAft>
                      </a:pPr>
                      <a:r>
                        <a:rPr lang="en-US" sz="1100" kern="0">
                          <a:effectLst/>
                        </a:rPr>
                        <a:t>5544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891588257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979160916"/>
                  </a:ext>
                </a:extLst>
              </a:tr>
              <a:tr h="193166">
                <a:tc>
                  <a:txBody>
                    <a:bodyPr/>
                    <a:lstStyle/>
                    <a:p>
                      <a:pPr marL="0" marR="0" algn="r">
                        <a:lnSpc>
                          <a:spcPct val="107000"/>
                        </a:lnSpc>
                        <a:spcBef>
                          <a:spcPts val="0"/>
                        </a:spcBef>
                        <a:spcAft>
                          <a:spcPts val="0"/>
                        </a:spcAft>
                      </a:pPr>
                      <a:r>
                        <a:rPr lang="en-US" sz="1100" kern="0">
                          <a:effectLst/>
                        </a:rPr>
                        <a:t>4986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a:effectLst/>
                        </a:rPr>
                        <a:t>879235101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74894106"/>
                  </a:ext>
                </a:extLst>
              </a:tr>
              <a:tr h="193166">
                <a:tc>
                  <a:txBody>
                    <a:bodyPr/>
                    <a:lstStyle/>
                    <a:p>
                      <a:pPr marL="0" marR="0" algn="r">
                        <a:lnSpc>
                          <a:spcPct val="107000"/>
                        </a:lnSpc>
                        <a:spcBef>
                          <a:spcPts val="0"/>
                        </a:spcBef>
                        <a:spcAft>
                          <a:spcPts val="0"/>
                        </a:spcAft>
                      </a:pPr>
                      <a:r>
                        <a:rPr lang="en-US" sz="1100" kern="0">
                          <a:effectLst/>
                        </a:rPr>
                        <a:t>1284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gn="r">
                        <a:lnSpc>
                          <a:spcPct val="107000"/>
                        </a:lnSpc>
                        <a:spcBef>
                          <a:spcPts val="0"/>
                        </a:spcBef>
                        <a:spcAft>
                          <a:spcPts val="0"/>
                        </a:spcAft>
                      </a:pPr>
                      <a:r>
                        <a:rPr lang="en-US" sz="1100" kern="0" dirty="0">
                          <a:effectLst/>
                        </a:rPr>
                        <a:t>878234576</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878984370"/>
                  </a:ext>
                </a:extLst>
              </a:tr>
            </a:tbl>
          </a:graphicData>
        </a:graphic>
      </p:graphicFrame>
    </p:spTree>
    <p:extLst>
      <p:ext uri="{BB962C8B-B14F-4D97-AF65-F5344CB8AC3E}">
        <p14:creationId xmlns:p14="http://schemas.microsoft.com/office/powerpoint/2010/main" val="724634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5560220-1C9A-9558-0D4D-5CB937D71E12}"/>
              </a:ext>
            </a:extLst>
          </p:cNvPr>
          <p:cNvGraphicFramePr>
            <a:graphicFrameLocks noGrp="1"/>
          </p:cNvGraphicFramePr>
          <p:nvPr>
            <p:extLst>
              <p:ext uri="{D42A27DB-BD31-4B8C-83A1-F6EECF244321}">
                <p14:modId xmlns:p14="http://schemas.microsoft.com/office/powerpoint/2010/main" val="2327633487"/>
              </p:ext>
            </p:extLst>
          </p:nvPr>
        </p:nvGraphicFramePr>
        <p:xfrm>
          <a:off x="176028" y="1738847"/>
          <a:ext cx="1789700" cy="1280160"/>
        </p:xfrm>
        <a:graphic>
          <a:graphicData uri="http://schemas.openxmlformats.org/drawingml/2006/table">
            <a:tbl>
              <a:tblPr/>
              <a:tblGrid>
                <a:gridCol w="894850">
                  <a:extLst>
                    <a:ext uri="{9D8B030D-6E8A-4147-A177-3AD203B41FA5}">
                      <a16:colId xmlns:a16="http://schemas.microsoft.com/office/drawing/2014/main" val="4011387907"/>
                    </a:ext>
                  </a:extLst>
                </a:gridCol>
                <a:gridCol w="894850">
                  <a:extLst>
                    <a:ext uri="{9D8B030D-6E8A-4147-A177-3AD203B41FA5}">
                      <a16:colId xmlns:a16="http://schemas.microsoft.com/office/drawing/2014/main" val="3807141821"/>
                    </a:ext>
                  </a:extLst>
                </a:gridCol>
              </a:tblGrid>
              <a:tr h="0">
                <a:tc>
                  <a:txBody>
                    <a:bodyPr/>
                    <a:lstStyle/>
                    <a:p>
                      <a:pPr fontAlgn="b"/>
                      <a:r>
                        <a:rPr lang="en-US" b="1">
                          <a:effectLst/>
                        </a:rPr>
                        <a:t>EmployeeID</a:t>
                      </a:r>
                    </a:p>
                  </a:txBody>
                  <a:tcPr anchor="b">
                    <a:lnL w="4763" cap="flat" cmpd="sng" algn="ctr">
                      <a:solidFill>
                        <a:srgbClr val="E3E3E3"/>
                      </a:solidFill>
                      <a:prstDash val="solid"/>
                      <a:round/>
                      <a:headEnd type="none" w="med" len="med"/>
                      <a:tailEnd type="none" w="med" len="med"/>
                    </a:lnL>
                    <a:lnR w="4763" cap="flat" cmpd="sng" algn="ctr">
                      <a:solidFill>
                        <a:srgbClr val="E3E3E3"/>
                      </a:solidFill>
                      <a:prstDash val="solid"/>
                      <a:round/>
                      <a:headEnd type="none" w="med" len="med"/>
                      <a:tailEnd type="none" w="med" len="med"/>
                    </a:lnR>
                    <a:lnT w="4763"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a:effectLst/>
                        </a:rPr>
                        <a:t>NumTransactions</a:t>
                      </a:r>
                    </a:p>
                  </a:txBody>
                  <a:tcPr anchor="b">
                    <a:lnL w="4763" cap="flat" cmpd="sng" algn="ctr">
                      <a:solidFill>
                        <a:srgbClr val="E3E3E3"/>
                      </a:solidFill>
                      <a:prstDash val="solid"/>
                      <a:round/>
                      <a:headEnd type="none" w="med" len="med"/>
                      <a:tailEnd type="none" w="med" len="med"/>
                    </a:lnL>
                    <a:lnR w="4763" cap="flat" cmpd="sng" algn="ctr">
                      <a:solidFill>
                        <a:srgbClr val="E3E3E3"/>
                      </a:solidFill>
                      <a:prstDash val="solid"/>
                      <a:round/>
                      <a:headEnd type="none" w="med" len="med"/>
                      <a:tailEnd type="none" w="med" len="med"/>
                    </a:lnR>
                    <a:lnT w="4763"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38378368"/>
                  </a:ext>
                </a:extLst>
              </a:tr>
              <a:tr h="0">
                <a:tc>
                  <a:txBody>
                    <a:bodyPr/>
                    <a:lstStyle/>
                    <a:p>
                      <a:pPr fontAlgn="base"/>
                      <a:r>
                        <a:rPr lang="en-US">
                          <a:effectLst/>
                        </a:rPr>
                        <a:t>...</a:t>
                      </a:r>
                    </a:p>
                  </a:txBody>
                  <a:tcPr anchor="ctr">
                    <a:lnL w="4763" cap="flat" cmpd="sng" algn="ctr">
                      <a:solidFill>
                        <a:srgbClr val="E3E3E3"/>
                      </a:solidFill>
                      <a:prstDash val="solid"/>
                      <a:round/>
                      <a:headEnd type="none" w="med" len="med"/>
                      <a:tailEnd type="none" w="med" len="med"/>
                    </a:lnL>
                    <a:lnR w="4763"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4763"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a:effectLst/>
                        </a:rPr>
                        <a:t>...</a:t>
                      </a:r>
                    </a:p>
                  </a:txBody>
                  <a:tcPr anchor="ctr">
                    <a:lnL w="4763" cap="flat" cmpd="sng" algn="ctr">
                      <a:solidFill>
                        <a:srgbClr val="E3E3E3"/>
                      </a:solidFill>
                      <a:prstDash val="solid"/>
                      <a:round/>
                      <a:headEnd type="none" w="med" len="med"/>
                      <a:tailEnd type="none" w="med" len="med"/>
                    </a:lnL>
                    <a:lnR w="4763"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4763"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91365625"/>
                  </a:ext>
                </a:extLst>
              </a:tr>
            </a:tbl>
          </a:graphicData>
        </a:graphic>
      </p:graphicFrame>
      <p:sp>
        <p:nvSpPr>
          <p:cNvPr id="3" name="Rectangle 1">
            <a:extLst>
              <a:ext uri="{FF2B5EF4-FFF2-40B4-BE49-F238E27FC236}">
                <a16:creationId xmlns:a16="http://schemas.microsoft.com/office/drawing/2014/main" id="{793703DE-27C2-9CB4-2589-C72EBAB643F4}"/>
              </a:ext>
            </a:extLst>
          </p:cNvPr>
          <p:cNvSpPr>
            <a:spLocks noChangeArrowheads="1"/>
          </p:cNvSpPr>
          <p:nvPr/>
        </p:nvSpPr>
        <p:spPr bwMode="auto">
          <a:xfrm>
            <a:off x="129526" y="332622"/>
            <a:ext cx="11932948" cy="6525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Returns Processed with Unusually High Number of Transactions per Employee: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Söhne"/>
              </a:rPr>
              <a:t>The query analyzes returns to identify any instances of employees processing an unusually high number of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Analysis:</a:t>
            </a:r>
          </a:p>
          <a:p>
            <a:pPr marL="17145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Objective</a:t>
            </a:r>
            <a:r>
              <a:rPr kumimoji="0" lang="en-US" altLang="en-US" sz="2000" b="0" i="0" u="none" strike="noStrike" cap="none" normalizeH="0" baseline="0" dirty="0">
                <a:ln>
                  <a:noFill/>
                </a:ln>
                <a:solidFill>
                  <a:srgbClr val="0D0D0D"/>
                </a:solidFill>
                <a:effectLst/>
                <a:latin typeface="Söhne"/>
              </a:rPr>
              <a:t>: Confirm absence of returns with unusually high transaction counts per employee.</a:t>
            </a:r>
          </a:p>
          <a:p>
            <a:pPr marL="17145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Method</a:t>
            </a:r>
            <a:r>
              <a:rPr kumimoji="0" lang="en-US" altLang="en-US" sz="2000" b="0" i="0" u="none" strike="noStrike" cap="none" normalizeH="0" baseline="0" dirty="0">
                <a:ln>
                  <a:noFill/>
                </a:ln>
                <a:solidFill>
                  <a:srgbClr val="0D0D0D"/>
                </a:solidFill>
                <a:effectLst/>
                <a:latin typeface="Söhne"/>
              </a:rPr>
              <a:t>: Analyzing each employee's transaction count and comparing to double the average count.</a:t>
            </a:r>
          </a:p>
          <a:p>
            <a:pPr marL="17145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Result</a:t>
            </a:r>
            <a:r>
              <a:rPr kumimoji="0" lang="en-US" altLang="en-US" sz="2000" b="0" i="0" u="none" strike="noStrike" cap="none" normalizeH="0" baseline="0" dirty="0">
                <a:ln>
                  <a:noFill/>
                </a:ln>
                <a:solidFill>
                  <a:srgbClr val="0D0D0D"/>
                </a:solidFill>
                <a:effectLst/>
                <a:latin typeface="Söhne"/>
              </a:rPr>
              <a:t>: No occurrences found where employees had an abnormal surge in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Insights:</a:t>
            </a:r>
          </a:p>
          <a:p>
            <a:pPr marL="17145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Consistency</a:t>
            </a:r>
            <a:r>
              <a:rPr kumimoji="0" lang="en-US" altLang="en-US" sz="2000" b="0" i="0" u="none" strike="noStrike" cap="none" normalizeH="0" baseline="0" dirty="0">
                <a:ln>
                  <a:noFill/>
                </a:ln>
                <a:solidFill>
                  <a:srgbClr val="0D0D0D"/>
                </a:solidFill>
                <a:effectLst/>
                <a:latin typeface="Söhne"/>
              </a:rPr>
              <a:t>: Indicates a stable and controlled environment for return processing.</a:t>
            </a:r>
          </a:p>
          <a:p>
            <a:pPr marL="17145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Operational Integrity</a:t>
            </a:r>
            <a:r>
              <a:rPr kumimoji="0" lang="en-US" altLang="en-US" sz="2000" b="0" i="0" u="none" strike="noStrike" cap="none" normalizeH="0" baseline="0" dirty="0">
                <a:ln>
                  <a:noFill/>
                </a:ln>
                <a:solidFill>
                  <a:srgbClr val="0D0D0D"/>
                </a:solidFill>
                <a:effectLst/>
                <a:latin typeface="Söhne"/>
              </a:rPr>
              <a:t>: No employee demonstrates an abnormal surge in transactions, ensuring operational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Usefulness:</a:t>
            </a:r>
          </a:p>
          <a:p>
            <a:pPr marL="17145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Operational Efficiency</a:t>
            </a:r>
            <a:r>
              <a:rPr kumimoji="0" lang="en-US" altLang="en-US" sz="2000" b="0" i="0" u="none" strike="noStrike" cap="none" normalizeH="0" baseline="0" dirty="0">
                <a:ln>
                  <a:noFill/>
                </a:ln>
                <a:solidFill>
                  <a:srgbClr val="0D0D0D"/>
                </a:solidFill>
                <a:effectLst/>
                <a:latin typeface="Söhne"/>
              </a:rPr>
              <a:t>: Reflects an efficient system where employees maintain a consistent transaction volume.</a:t>
            </a:r>
          </a:p>
          <a:p>
            <a:pPr marL="17145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rgbClr val="0D0D0D"/>
                </a:solidFill>
                <a:effectLst/>
                <a:latin typeface="Söhne"/>
              </a:rPr>
              <a:t>Controlled Environment</a:t>
            </a:r>
            <a:r>
              <a:rPr kumimoji="0" lang="en-US" altLang="en-US" sz="2000" b="0" i="0" u="none" strike="noStrike" cap="none" normalizeH="0" baseline="0" dirty="0">
                <a:ln>
                  <a:noFill/>
                </a:ln>
                <a:solidFill>
                  <a:srgbClr val="0D0D0D"/>
                </a:solidFill>
                <a:effectLst/>
                <a:latin typeface="Söhne"/>
              </a:rPr>
              <a:t>: Assurance that the return process is controlled and employees are operating within expected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301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CBA3B-D82C-6A20-115E-0EDC88F689B9}"/>
              </a:ext>
            </a:extLst>
          </p:cNvPr>
          <p:cNvSpPr txBox="1"/>
          <p:nvPr/>
        </p:nvSpPr>
        <p:spPr>
          <a:xfrm>
            <a:off x="55418" y="1166843"/>
            <a:ext cx="12136582" cy="4555093"/>
          </a:xfrm>
          <a:prstGeom prst="rect">
            <a:avLst/>
          </a:prstGeom>
          <a:noFill/>
        </p:spPr>
        <p:txBody>
          <a:bodyPr wrap="square">
            <a:spAutoFit/>
          </a:bodyPr>
          <a:lstStyle/>
          <a:p>
            <a:pPr algn="ctr"/>
            <a:r>
              <a:rPr lang="en-US" sz="3200" b="1" i="0" dirty="0">
                <a:solidFill>
                  <a:srgbClr val="0D0D0D"/>
                </a:solidFill>
                <a:effectLst/>
                <a:highlight>
                  <a:srgbClr val="FFFFFF"/>
                </a:highlight>
                <a:latin typeface="Söhne"/>
              </a:rPr>
              <a:t>Networking and Cybersecurity Measures</a:t>
            </a:r>
          </a:p>
          <a:p>
            <a:endParaRPr lang="en-US" b="0" i="0" dirty="0">
              <a:solidFill>
                <a:srgbClr val="0D0D0D"/>
              </a:solidFill>
              <a:effectLst/>
              <a:highlight>
                <a:srgbClr val="FFFFFF"/>
              </a:highlight>
              <a:latin typeface="Söhne"/>
            </a:endParaRPr>
          </a:p>
          <a:p>
            <a:r>
              <a:rPr lang="en-US" sz="2400" b="0" i="0" dirty="0">
                <a:solidFill>
                  <a:srgbClr val="0D0D0D"/>
                </a:solidFill>
                <a:effectLst/>
                <a:highlight>
                  <a:srgbClr val="FFFFFF"/>
                </a:highlight>
                <a:latin typeface="Söhne"/>
              </a:rPr>
              <a:t>The Employee Fraud Detection System proposes a comprehensive set of networking and cybersecurity measures to ensure the security and integrity of sensitive data. These measures include implementing secure data transmission protocols like HTTPS, strong encryption methods such as AES for data at rest and SSL/TLS for data in transit, and robust access control mechanisms like RBAC and ABAC. Multi-Factor Authentication (MFA) adds an extra layer of security, while Intrusion Detection and Prevention Systems (IDPS) monitor for suspicious activities. Regular security audits, data masking, and secure backup procedures further enhance protection. By integrating these measures, the system aims to safeguard employee data, prevent unauthorized access, and maintain confidentiality, integrity, and availability throughout its lifecycle, ensuring operational integrity and resilience against cyber threats.</a:t>
            </a:r>
            <a:endParaRPr lang="en-US" sz="2400" dirty="0"/>
          </a:p>
        </p:txBody>
      </p:sp>
    </p:spTree>
    <p:extLst>
      <p:ext uri="{BB962C8B-B14F-4D97-AF65-F5344CB8AC3E}">
        <p14:creationId xmlns:p14="http://schemas.microsoft.com/office/powerpoint/2010/main" val="281075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59E49F-AAA1-85B4-B206-E72BFF0CDB38}"/>
              </a:ext>
            </a:extLst>
          </p:cNvPr>
          <p:cNvSpPr txBox="1"/>
          <p:nvPr/>
        </p:nvSpPr>
        <p:spPr>
          <a:xfrm>
            <a:off x="325582" y="1586346"/>
            <a:ext cx="11679382" cy="3342775"/>
          </a:xfrm>
          <a:prstGeom prst="rect">
            <a:avLst/>
          </a:prstGeom>
          <a:noFill/>
        </p:spPr>
        <p:txBody>
          <a:bodyPr wrap="square">
            <a:spAutoFit/>
          </a:bodyPr>
          <a:lstStyle/>
          <a:p>
            <a:pPr marL="0" marR="0">
              <a:lnSpc>
                <a:spcPct val="107000"/>
              </a:lnSpc>
              <a:spcBef>
                <a:spcPts val="0"/>
              </a:spcBef>
              <a:spcAft>
                <a:spcPts val="800"/>
              </a:spcAft>
            </a:pPr>
            <a:r>
              <a:rPr lang="en-US" sz="2400" b="1" kern="100" dirty="0">
                <a:effectLst/>
                <a:latin typeface="Aptos" panose="020B0004020202020204" pitchFamily="34" charset="0"/>
                <a:ea typeface="Aptos" panose="020B0004020202020204" pitchFamily="34" charset="0"/>
                <a:cs typeface="Arial" panose="020B0604020202020204" pitchFamily="34" charset="0"/>
              </a:rPr>
              <a:t>Introduction:</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Arial" panose="020B0604020202020204" pitchFamily="34" charset="0"/>
              </a:rPr>
              <a:t>Employee fraud presents a significant threat to organizations globally, resulting in financial losses, damaged reputation, and compromised integrity. Detecting and preventing such fraudulent activities is crucial for organizational security and trust. To address this challenge, the project proposes the development of an Employee Fraud Detection System. This system leverages advanced data analytics, data mining techniques, robust system development methodologies, and cybersecurity measures to identify suspicious activities and potential fraud instances within the organization.</a:t>
            </a:r>
          </a:p>
        </p:txBody>
      </p:sp>
    </p:spTree>
    <p:extLst>
      <p:ext uri="{BB962C8B-B14F-4D97-AF65-F5344CB8AC3E}">
        <p14:creationId xmlns:p14="http://schemas.microsoft.com/office/powerpoint/2010/main" val="348297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6A157E-DF5C-09A2-2323-1342ECCCA63E}"/>
              </a:ext>
            </a:extLst>
          </p:cNvPr>
          <p:cNvSpPr txBox="1"/>
          <p:nvPr/>
        </p:nvSpPr>
        <p:spPr>
          <a:xfrm>
            <a:off x="232063" y="1139866"/>
            <a:ext cx="11727874" cy="4250907"/>
          </a:xfrm>
          <a:prstGeom prst="rect">
            <a:avLst/>
          </a:prstGeom>
          <a:noFill/>
        </p:spPr>
        <p:txBody>
          <a:bodyPr wrap="square">
            <a:spAutoFit/>
          </a:bodyPr>
          <a:lstStyle/>
          <a:p>
            <a:pPr marL="0" marR="0">
              <a:lnSpc>
                <a:spcPct val="107000"/>
              </a:lnSpc>
              <a:spcBef>
                <a:spcPts val="0"/>
              </a:spcBef>
              <a:spcAft>
                <a:spcPts val="800"/>
              </a:spcAft>
            </a:pPr>
            <a:r>
              <a:rPr lang="en-US" sz="2400" b="1" kern="100" dirty="0">
                <a:effectLst/>
                <a:latin typeface="Aptos" panose="020B0004020202020204" pitchFamily="34" charset="0"/>
                <a:ea typeface="Aptos" panose="020B0004020202020204" pitchFamily="34" charset="0"/>
                <a:cs typeface="Arial" panose="020B0604020202020204" pitchFamily="34" charset="0"/>
              </a:rPr>
              <a:t>Project Description:</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Arial" panose="020B0604020202020204" pitchFamily="34" charset="0"/>
              </a:rPr>
              <a:t>The project aims to create an employee fraud detection system using knowledge acquired from the following categories: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effectLst/>
                <a:latin typeface="Aptos" panose="020B0004020202020204" pitchFamily="34" charset="0"/>
                <a:ea typeface="Aptos" panose="020B0004020202020204" pitchFamily="34" charset="0"/>
                <a:cs typeface="Arial" panose="020B0604020202020204" pitchFamily="34" charset="0"/>
              </a:rPr>
              <a:t>Networking and Cybersecurity (CIDM 6356 &amp; CIDM 6340)</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effectLst/>
                <a:latin typeface="Aptos" panose="020B0004020202020204" pitchFamily="34" charset="0"/>
                <a:ea typeface="Aptos" panose="020B0004020202020204" pitchFamily="34" charset="0"/>
                <a:cs typeface="Arial" panose="020B0604020202020204" pitchFamily="34" charset="0"/>
              </a:rPr>
              <a:t>Data Analytics (CIDM 5310)</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effectLst/>
                <a:latin typeface="Aptos" panose="020B0004020202020204" pitchFamily="34" charset="0"/>
                <a:ea typeface="Aptos" panose="020B0004020202020204" pitchFamily="34" charset="0"/>
                <a:cs typeface="Arial" panose="020B0604020202020204" pitchFamily="34" charset="0"/>
              </a:rPr>
              <a:t>Data Management (CIDM 6350 &amp; CIDM 6355)</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effectLst/>
                <a:latin typeface="Aptos" panose="020B0004020202020204" pitchFamily="34" charset="0"/>
                <a:ea typeface="Aptos" panose="020B0004020202020204" pitchFamily="34" charset="0"/>
                <a:cs typeface="Arial" panose="020B0604020202020204" pitchFamily="34" charset="0"/>
              </a:rPr>
              <a:t>System Development (CIDM 6303)</a:t>
            </a:r>
          </a:p>
          <a:p>
            <a:pPr marL="0" marR="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Arial" panose="020B0604020202020204" pitchFamily="34" charset="0"/>
              </a:rPr>
              <a:t>The system will analyze employee behavioral data, financial transactions, and access logs to identify suspicious activities and potential fraud within the organization.</a:t>
            </a:r>
          </a:p>
        </p:txBody>
      </p:sp>
    </p:spTree>
    <p:extLst>
      <p:ext uri="{BB962C8B-B14F-4D97-AF65-F5344CB8AC3E}">
        <p14:creationId xmlns:p14="http://schemas.microsoft.com/office/powerpoint/2010/main" val="130146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73640B-61FE-142D-82DD-E0D7B2D6A95F}"/>
              </a:ext>
            </a:extLst>
          </p:cNvPr>
          <p:cNvSpPr txBox="1"/>
          <p:nvPr/>
        </p:nvSpPr>
        <p:spPr>
          <a:xfrm>
            <a:off x="176645" y="138184"/>
            <a:ext cx="11838709" cy="6525569"/>
          </a:xfrm>
          <a:prstGeom prst="rect">
            <a:avLst/>
          </a:prstGeom>
          <a:noFill/>
        </p:spPr>
        <p:txBody>
          <a:bodyPr wrap="square">
            <a:spAutoFit/>
          </a:bodyPr>
          <a:lstStyle/>
          <a:p>
            <a:pPr marL="0" marR="0" algn="ctr">
              <a:lnSpc>
                <a:spcPct val="107000"/>
              </a:lnSpc>
              <a:spcBef>
                <a:spcPts val="0"/>
              </a:spcBef>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Data Collection and Integration:</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1600" kern="100" dirty="0">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1600" kern="100" dirty="0">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Arial" panose="020B0604020202020204" pitchFamily="34" charset="0"/>
              </a:rPr>
              <a:t>The idea for the system was inspired by CIDS 6356, focusing on fraud detection in a company. Synthetic data will be generated to simulate financial transactions, access control systems, and HR databases. The process involves generating fake employee data and transaction records.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Employee Data Generation:</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effectLst/>
                <a:latin typeface="Aptos" panose="020B0004020202020204" pitchFamily="34" charset="0"/>
                <a:ea typeface="Aptos" panose="020B0004020202020204" pitchFamily="34" charset="0"/>
                <a:cs typeface="Arial" panose="020B0604020202020204" pitchFamily="34" charset="0"/>
              </a:rPr>
              <a:t>A script using the </a:t>
            </a:r>
            <a:r>
              <a:rPr lang="en-US" sz="1600" b="1" kern="100" dirty="0">
                <a:effectLst/>
                <a:latin typeface="Aptos" panose="020B0004020202020204" pitchFamily="34" charset="0"/>
                <a:ea typeface="Aptos" panose="020B0004020202020204" pitchFamily="34" charset="0"/>
                <a:cs typeface="Arial" panose="020B0604020202020204" pitchFamily="34" charset="0"/>
              </a:rPr>
              <a:t>faker</a:t>
            </a:r>
            <a:r>
              <a:rPr lang="en-US" sz="1600" kern="100" dirty="0">
                <a:effectLst/>
                <a:latin typeface="Aptos" panose="020B0004020202020204" pitchFamily="34" charset="0"/>
                <a:ea typeface="Aptos" panose="020B0004020202020204" pitchFamily="34" charset="0"/>
                <a:cs typeface="Arial" panose="020B0604020202020204" pitchFamily="34" charset="0"/>
              </a:rPr>
              <a:t> library was provided to generate synthetic employee data.</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effectLst/>
                <a:latin typeface="Aptos" panose="020B0004020202020204" pitchFamily="34" charset="0"/>
                <a:ea typeface="Aptos" panose="020B0004020202020204" pitchFamily="34" charset="0"/>
                <a:cs typeface="Arial" panose="020B0604020202020204" pitchFamily="34" charset="0"/>
              </a:rPr>
              <a:t>Data includes </a:t>
            </a:r>
            <a:r>
              <a:rPr lang="en-US" sz="1600" kern="100" dirty="0" err="1">
                <a:effectLst/>
                <a:latin typeface="Aptos" panose="020B0004020202020204" pitchFamily="34" charset="0"/>
                <a:ea typeface="Aptos" panose="020B0004020202020204" pitchFamily="34" charset="0"/>
                <a:cs typeface="Arial" panose="020B0604020202020204" pitchFamily="34" charset="0"/>
              </a:rPr>
              <a:t>EmployeeID</a:t>
            </a:r>
            <a:r>
              <a:rPr lang="en-US" sz="1600" kern="100" dirty="0">
                <a:effectLst/>
                <a:latin typeface="Aptos" panose="020B0004020202020204" pitchFamily="34" charset="0"/>
                <a:ea typeface="Aptos" panose="020B0004020202020204" pitchFamily="34" charset="0"/>
                <a:cs typeface="Arial" panose="020B0604020202020204" pitchFamily="34" charset="0"/>
              </a:rPr>
              <a:t>, Name, </a:t>
            </a:r>
            <a:r>
              <a:rPr lang="en-US" sz="1600" kern="100" dirty="0" err="1">
                <a:effectLst/>
                <a:latin typeface="Aptos" panose="020B0004020202020204" pitchFamily="34" charset="0"/>
                <a:ea typeface="Aptos" panose="020B0004020202020204" pitchFamily="34" charset="0"/>
                <a:cs typeface="Arial" panose="020B0604020202020204" pitchFamily="34" charset="0"/>
              </a:rPr>
              <a:t>HireDate</a:t>
            </a:r>
            <a:r>
              <a:rPr lang="en-US" sz="1600" kern="100" dirty="0">
                <a:effectLst/>
                <a:latin typeface="Aptos" panose="020B0004020202020204" pitchFamily="34" charset="0"/>
                <a:ea typeface="Aptos" panose="020B0004020202020204" pitchFamily="34" charset="0"/>
                <a:cs typeface="Arial" panose="020B0604020202020204" pitchFamily="34" charset="0"/>
              </a:rPr>
              <a:t>, Street, City, and State.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effectLst/>
                <a:latin typeface="Aptos" panose="020B0004020202020204" pitchFamily="34" charset="0"/>
                <a:ea typeface="Aptos" panose="020B0004020202020204" pitchFamily="34" charset="0"/>
                <a:cs typeface="Arial" panose="020B0604020202020204" pitchFamily="34" charset="0"/>
              </a:rPr>
              <a:t>23 employees' data was generated and exported to 'employee.csv'.</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Transaction Data Generation:</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effectLst/>
                <a:latin typeface="Aptos" panose="020B0004020202020204" pitchFamily="34" charset="0"/>
                <a:ea typeface="Aptos" panose="020B0004020202020204" pitchFamily="34" charset="0"/>
                <a:cs typeface="Arial" panose="020B0604020202020204" pitchFamily="34" charset="0"/>
              </a:rPr>
              <a:t>Another script was provided to create synthetic transaction data with potential fraud.</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effectLst/>
                <a:latin typeface="Aptos" panose="020B0004020202020204" pitchFamily="34" charset="0"/>
                <a:ea typeface="Aptos" panose="020B0004020202020204" pitchFamily="34" charset="0"/>
                <a:cs typeface="Arial" panose="020B0604020202020204" pitchFamily="34" charset="0"/>
              </a:rPr>
              <a:t>Fields include </a:t>
            </a:r>
            <a:r>
              <a:rPr lang="en-US" sz="1600" kern="100" dirty="0" err="1">
                <a:effectLst/>
                <a:latin typeface="Aptos" panose="020B0004020202020204" pitchFamily="34" charset="0"/>
                <a:ea typeface="Aptos" panose="020B0004020202020204" pitchFamily="34" charset="0"/>
                <a:cs typeface="Arial" panose="020B0604020202020204" pitchFamily="34" charset="0"/>
              </a:rPr>
              <a:t>ReturnId</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IsReceiptPresent</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ReceiptId</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ReturnDate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ReturnPrice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CustomerName</a:t>
            </a:r>
            <a:r>
              <a:rPr lang="en-US" sz="1600" kern="100" dirty="0">
                <a:effectLst/>
                <a:latin typeface="Aptos" panose="020B0004020202020204" pitchFamily="34" charset="0"/>
                <a:ea typeface="Aptos" panose="020B0004020202020204" pitchFamily="34" charset="0"/>
                <a:cs typeface="Arial" panose="020B0604020202020204" pitchFamily="34" charset="0"/>
              </a:rPr>
              <a:t>, Street, City, State, </a:t>
            </a:r>
            <a:r>
              <a:rPr lang="en-US" sz="1600" kern="100" dirty="0" err="1">
                <a:effectLst/>
                <a:latin typeface="Aptos" panose="020B0004020202020204" pitchFamily="34" charset="0"/>
                <a:ea typeface="Aptos" panose="020B0004020202020204" pitchFamily="34" charset="0"/>
                <a:cs typeface="Arial" panose="020B0604020202020204" pitchFamily="34" charset="0"/>
              </a:rPr>
              <a:t>CustomerPhone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CreditCardNum</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CreditCardExpire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GiftCardNumber</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EmployeeId</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CustomerID</a:t>
            </a:r>
            <a:r>
              <a:rPr lang="en-US" sz="16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600" kern="100" dirty="0">
                <a:effectLst/>
                <a:latin typeface="Aptos" panose="020B0004020202020204" pitchFamily="34" charset="0"/>
                <a:ea typeface="Aptos" panose="020B0004020202020204" pitchFamily="34" charset="0"/>
                <a:cs typeface="Arial" panose="020B0604020202020204" pitchFamily="34" charset="0"/>
              </a:rPr>
              <a:t>Fraud is introduced by modifying fields such as </a:t>
            </a:r>
            <a:r>
              <a:rPr lang="en-US" sz="1600" kern="100" dirty="0" err="1">
                <a:effectLst/>
                <a:latin typeface="Aptos" panose="020B0004020202020204" pitchFamily="34" charset="0"/>
                <a:ea typeface="Aptos" panose="020B0004020202020204" pitchFamily="34" charset="0"/>
                <a:cs typeface="Arial" panose="020B0604020202020204" pitchFamily="34" charset="0"/>
              </a:rPr>
              <a:t>IsReceiptPresent</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err="1">
                <a:effectLst/>
                <a:latin typeface="Aptos" panose="020B0004020202020204" pitchFamily="34" charset="0"/>
                <a:ea typeface="Aptos" panose="020B0004020202020204" pitchFamily="34" charset="0"/>
                <a:cs typeface="Arial" panose="020B0604020202020204" pitchFamily="34" charset="0"/>
              </a:rPr>
              <a:t>ReturnPrice</a:t>
            </a:r>
            <a:r>
              <a:rPr lang="en-US" sz="1600" kern="100" dirty="0">
                <a:effectLst/>
                <a:latin typeface="Aptos" panose="020B0004020202020204" pitchFamily="34" charset="0"/>
                <a:ea typeface="Aptos" panose="020B0004020202020204" pitchFamily="34" charset="0"/>
                <a:cs typeface="Arial" panose="020B0604020202020204" pitchFamily="34" charset="0"/>
              </a:rPr>
              <a:t>, and </a:t>
            </a:r>
            <a:r>
              <a:rPr lang="en-US" sz="1600" kern="100" dirty="0" err="1">
                <a:effectLst/>
                <a:latin typeface="Aptos" panose="020B0004020202020204" pitchFamily="34" charset="0"/>
                <a:ea typeface="Aptos" panose="020B0004020202020204" pitchFamily="34" charset="0"/>
                <a:cs typeface="Arial" panose="020B0604020202020204" pitchFamily="34" charset="0"/>
              </a:rPr>
              <a:t>CreditCardNum</a:t>
            </a:r>
            <a:r>
              <a:rPr lang="en-US" sz="1600" kern="100" dirty="0">
                <a:effectLst/>
                <a:latin typeface="Aptos" panose="020B0004020202020204" pitchFamily="34" charset="0"/>
                <a:ea typeface="Aptos" panose="020B0004020202020204" pitchFamily="34" charset="0"/>
                <a:cs typeface="Arial" panose="020B0604020202020204" pitchFamily="34" charset="0"/>
              </a:rPr>
              <a:t>.</a:t>
            </a:r>
          </a:p>
          <a:p>
            <a:pPr marR="0" lvl="1">
              <a:lnSpc>
                <a:spcPct val="107000"/>
              </a:lnSpc>
              <a:spcBef>
                <a:spcPts val="0"/>
              </a:spcBef>
              <a:spcAft>
                <a:spcPts val="800"/>
              </a:spcAft>
              <a:buSzPts val="1000"/>
              <a:tabLst>
                <a:tab pos="914400" algn="l"/>
              </a:tabLst>
            </a:pPr>
            <a:endParaRPr lang="en-US" sz="16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2" name="Thought Bubble: Cloud 1">
            <a:extLst>
              <a:ext uri="{FF2B5EF4-FFF2-40B4-BE49-F238E27FC236}">
                <a16:creationId xmlns:a16="http://schemas.microsoft.com/office/drawing/2014/main" id="{488DF70C-397A-5364-0885-2860DF25EFCB}"/>
              </a:ext>
            </a:extLst>
          </p:cNvPr>
          <p:cNvSpPr/>
          <p:nvPr/>
        </p:nvSpPr>
        <p:spPr>
          <a:xfrm>
            <a:off x="548928" y="858063"/>
            <a:ext cx="11094142" cy="1135416"/>
          </a:xfrm>
          <a:prstGeom prst="cloudCallout">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694A1A9-E97C-7225-58D0-2E5F7A8CABC9}"/>
              </a:ext>
            </a:extLst>
          </p:cNvPr>
          <p:cNvSpPr txBox="1"/>
          <p:nvPr/>
        </p:nvSpPr>
        <p:spPr>
          <a:xfrm>
            <a:off x="2444177" y="1018408"/>
            <a:ext cx="8108258" cy="1167243"/>
          </a:xfrm>
          <a:prstGeom prst="rect">
            <a:avLst/>
          </a:prstGeom>
          <a:noFill/>
        </p:spPr>
        <p:txBody>
          <a:bodyPr wrap="square" rtlCol="0">
            <a:spAutoFit/>
          </a:bodyPr>
          <a:lstStyle/>
          <a:p>
            <a:pPr marL="742950" marR="0" lvl="1" indent="-285750">
              <a:lnSpc>
                <a:spcPct val="107000"/>
              </a:lnSpc>
              <a:spcBef>
                <a:spcPts val="0"/>
              </a:spcBef>
              <a:spcAft>
                <a:spcPts val="800"/>
              </a:spcAft>
              <a:buSzPts val="1000"/>
              <a:buFont typeface="Wingdings" panose="05000000000000000000" pitchFamily="2" charset="2"/>
              <a:buChar char="Ø"/>
              <a:tabLst>
                <a:tab pos="914400" algn="l"/>
              </a:tabLst>
            </a:pPr>
            <a:r>
              <a:rPr lang="en-US" sz="1400" dirty="0">
                <a:effectLst/>
                <a:latin typeface="Aptos" panose="020B0004020202020204" pitchFamily="34" charset="0"/>
                <a:ea typeface="Times New Roman" panose="02020603050405020304" pitchFamily="18" charset="0"/>
                <a:cs typeface="Arial" panose="020B0604020202020204" pitchFamily="34" charset="0"/>
              </a:rPr>
              <a:t>Here is the </a:t>
            </a:r>
            <a:r>
              <a:rPr lang="en-US" u="sng" dirty="0">
                <a:solidFill>
                  <a:srgbClr val="467886"/>
                </a:solidFill>
                <a:effectLst/>
                <a:latin typeface="Aptos" panose="020B0004020202020204" pitchFamily="34" charset="0"/>
                <a:ea typeface="Times New Roman" panose="02020603050405020304" pitchFamily="18" charset="0"/>
                <a:cs typeface="Arial" panose="020B0604020202020204" pitchFamily="34" charset="0"/>
                <a:hlinkClick r:id="rId2"/>
              </a:rPr>
              <a:t>link</a:t>
            </a:r>
            <a:r>
              <a:rPr lang="en-US" dirty="0">
                <a:effectLst/>
                <a:latin typeface="Aptos" panose="020B0004020202020204" pitchFamily="34" charset="0"/>
                <a:ea typeface="Times New Roman" panose="02020603050405020304" pitchFamily="18" charset="0"/>
                <a:cs typeface="Arial" panose="020B0604020202020204" pitchFamily="34" charset="0"/>
              </a:rPr>
              <a:t> </a:t>
            </a:r>
            <a:r>
              <a:rPr lang="en-US" sz="1400" dirty="0">
                <a:effectLst/>
                <a:latin typeface="Aptos" panose="020B0004020202020204" pitchFamily="34" charset="0"/>
                <a:ea typeface="Times New Roman" panose="02020603050405020304" pitchFamily="18" charset="0"/>
                <a:cs typeface="Arial" panose="020B0604020202020204" pitchFamily="34" charset="0"/>
              </a:rPr>
              <a:t>to the code for making fake data. </a:t>
            </a:r>
          </a:p>
          <a:p>
            <a:pPr marL="742950" marR="0" lvl="1" indent="-285750">
              <a:lnSpc>
                <a:spcPct val="107000"/>
              </a:lnSpc>
              <a:spcBef>
                <a:spcPts val="0"/>
              </a:spcBef>
              <a:spcAft>
                <a:spcPts val="800"/>
              </a:spcAft>
              <a:buSzPts val="1000"/>
              <a:buFont typeface="Wingdings" panose="05000000000000000000" pitchFamily="2" charset="2"/>
              <a:buChar char="Ø"/>
              <a:tabLst>
                <a:tab pos="914400" algn="l"/>
              </a:tabLst>
            </a:pPr>
            <a:r>
              <a:rPr lang="en-US" sz="1400" dirty="0">
                <a:effectLst/>
                <a:latin typeface="Aptos" panose="020B0004020202020204" pitchFamily="34" charset="0"/>
                <a:ea typeface="Times New Roman" panose="02020603050405020304" pitchFamily="18" charset="0"/>
                <a:cs typeface="Arial" panose="020B0604020202020204" pitchFamily="34" charset="0"/>
              </a:rPr>
              <a:t>Since each time the result would be different Please find the database </a:t>
            </a:r>
            <a:r>
              <a:rPr lang="en-US" u="sng" dirty="0">
                <a:solidFill>
                  <a:srgbClr val="467886"/>
                </a:solidFill>
                <a:effectLst/>
                <a:latin typeface="Aptos" panose="020B0004020202020204" pitchFamily="34" charset="0"/>
                <a:ea typeface="Times New Roman" panose="02020603050405020304" pitchFamily="18" charset="0"/>
                <a:cs typeface="Arial" panose="020B0604020202020204" pitchFamily="34" charset="0"/>
                <a:hlinkClick r:id="rId3"/>
              </a:rPr>
              <a:t>here</a:t>
            </a:r>
            <a:r>
              <a:rPr lang="en-US" sz="1400" dirty="0">
                <a:effectLst/>
                <a:latin typeface="Aptos" panose="020B0004020202020204" pitchFamily="34" charset="0"/>
                <a:ea typeface="Times New Roman" panose="02020603050405020304" pitchFamily="18" charset="0"/>
                <a:cs typeface="Arial" panose="020B0604020202020204" pitchFamily="34" charset="0"/>
              </a:rPr>
              <a:t>.</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19945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B34830-1A11-C079-DEEE-E38E45A70E02}"/>
              </a:ext>
            </a:extLst>
          </p:cNvPr>
          <p:cNvSpPr txBox="1"/>
          <p:nvPr/>
        </p:nvSpPr>
        <p:spPr>
          <a:xfrm>
            <a:off x="235527" y="464127"/>
            <a:ext cx="11762509" cy="5755422"/>
          </a:xfrm>
          <a:prstGeom prst="rect">
            <a:avLst/>
          </a:prstGeom>
          <a:noFill/>
        </p:spPr>
        <p:txBody>
          <a:bodyPr wrap="square">
            <a:spAutoFit/>
          </a:bodyPr>
          <a:lstStyle/>
          <a:p>
            <a:pPr algn="ctr"/>
            <a:r>
              <a:rPr lang="en-US" sz="3200" b="1" kern="100" dirty="0">
                <a:effectLst/>
                <a:latin typeface="Aptos" panose="020B0004020202020204" pitchFamily="34" charset="0"/>
                <a:ea typeface="Times New Roman" panose="02020603050405020304" pitchFamily="18" charset="0"/>
                <a:cs typeface="Arial" panose="020B0604020202020204" pitchFamily="34" charset="0"/>
              </a:rPr>
              <a:t>Data Management</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algn="l"/>
            <a:endParaRPr lang="en-US" sz="2400" b="1" i="0" dirty="0">
              <a:solidFill>
                <a:srgbClr val="0D0D0D"/>
              </a:solidFill>
              <a:effectLst/>
              <a:highlight>
                <a:srgbClr val="FFFFFF"/>
              </a:highlight>
              <a:latin typeface="Söhne"/>
            </a:endParaRPr>
          </a:p>
          <a:p>
            <a:pPr algn="l"/>
            <a:endParaRPr lang="en-US" sz="2400" b="1" dirty="0">
              <a:solidFill>
                <a:srgbClr val="0D0D0D"/>
              </a:solidFill>
              <a:highlight>
                <a:srgbClr val="FFFFFF"/>
              </a:highlight>
              <a:latin typeface="Söhne"/>
            </a:endParaRPr>
          </a:p>
          <a:p>
            <a:pPr algn="l"/>
            <a:r>
              <a:rPr lang="en-US" sz="2400" b="1" i="0" dirty="0">
                <a:solidFill>
                  <a:srgbClr val="0D0D0D"/>
                </a:solidFill>
                <a:effectLst/>
                <a:highlight>
                  <a:srgbClr val="FFFFFF"/>
                </a:highlight>
                <a:latin typeface="Söhne"/>
              </a:rPr>
              <a:t>Data Management Challenges:</a:t>
            </a:r>
          </a:p>
          <a:p>
            <a:pPr algn="l"/>
            <a:r>
              <a:rPr lang="en-US" sz="2400" b="0" i="0" dirty="0">
                <a:solidFill>
                  <a:srgbClr val="0D0D0D"/>
                </a:solidFill>
                <a:effectLst/>
                <a:highlight>
                  <a:srgbClr val="FFFFFF"/>
                </a:highlight>
                <a:latin typeface="Söhne"/>
              </a:rPr>
              <a:t>Organizations struggle with managing and analyzing diverse data sources like employee activity logs, financial transactions, access control systems, and HR databases. The complexity and volume of this data pose difficulties in collection, integration, preprocessing, and analysis.</a:t>
            </a:r>
          </a:p>
          <a:p>
            <a:pPr algn="l"/>
            <a:endParaRPr lang="en-US" sz="2400" b="0" i="0" dirty="0">
              <a:solidFill>
                <a:srgbClr val="0D0D0D"/>
              </a:solidFill>
              <a:effectLst/>
              <a:highlight>
                <a:srgbClr val="FFFFFF"/>
              </a:highlight>
              <a:latin typeface="Söhne"/>
            </a:endParaRPr>
          </a:p>
          <a:p>
            <a:pPr algn="l"/>
            <a:r>
              <a:rPr lang="en-US" sz="2400" b="1" i="0" dirty="0">
                <a:solidFill>
                  <a:srgbClr val="0D0D0D"/>
                </a:solidFill>
                <a:effectLst/>
                <a:highlight>
                  <a:srgbClr val="FFFFFF"/>
                </a:highlight>
                <a:latin typeface="Söhne"/>
              </a:rPr>
              <a:t>Motivation for Database Solution:</a:t>
            </a:r>
          </a:p>
          <a:p>
            <a:pPr algn="l"/>
            <a:r>
              <a:rPr lang="en-US" sz="2400" b="0" i="0" dirty="0">
                <a:solidFill>
                  <a:srgbClr val="0D0D0D"/>
                </a:solidFill>
                <a:effectLst/>
                <a:highlight>
                  <a:srgbClr val="FFFFFF"/>
                </a:highlight>
                <a:latin typeface="Söhne"/>
              </a:rPr>
              <a:t>The database solution is driven by the need for organizations to proactively detect and prevent employee fraud. Traditional methods, relying on manual processes and rule-based systems, may not adapt well to evolving fraud schemes. The proposed solution utilizes advanced data analytics, machine learning algorithms, and robust system architectures for scalable and proactive fraud detection.</a:t>
            </a:r>
          </a:p>
        </p:txBody>
      </p:sp>
    </p:spTree>
    <p:extLst>
      <p:ext uri="{BB962C8B-B14F-4D97-AF65-F5344CB8AC3E}">
        <p14:creationId xmlns:p14="http://schemas.microsoft.com/office/powerpoint/2010/main" val="406071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940035-6C5D-37A0-7ABD-91832C3E216C}"/>
              </a:ext>
            </a:extLst>
          </p:cNvPr>
          <p:cNvSpPr txBox="1"/>
          <p:nvPr/>
        </p:nvSpPr>
        <p:spPr>
          <a:xfrm>
            <a:off x="200891" y="322129"/>
            <a:ext cx="12095018" cy="6001643"/>
          </a:xfrm>
          <a:prstGeom prst="rect">
            <a:avLst/>
          </a:prstGeom>
          <a:noFill/>
        </p:spPr>
        <p:txBody>
          <a:bodyPr wrap="square">
            <a:spAutoFit/>
          </a:bodyPr>
          <a:lstStyle/>
          <a:p>
            <a:pPr algn="l"/>
            <a:r>
              <a:rPr lang="en-US" sz="2400" b="1" i="0" dirty="0">
                <a:solidFill>
                  <a:srgbClr val="0D0D0D"/>
                </a:solidFill>
                <a:effectLst/>
                <a:highlight>
                  <a:srgbClr val="FFFFFF"/>
                </a:highlight>
                <a:latin typeface="Söhne"/>
              </a:rPr>
              <a:t>Potential Benefits:</a:t>
            </a:r>
          </a:p>
          <a:p>
            <a:pPr marL="342900" indent="-342900" algn="l">
              <a:buFont typeface="Arial" panose="020B0604020202020204" pitchFamily="34" charset="0"/>
              <a:buChar char="•"/>
            </a:pPr>
            <a:r>
              <a:rPr lang="en-US" sz="2400" b="1" i="0" dirty="0">
                <a:solidFill>
                  <a:srgbClr val="0D0D0D"/>
                </a:solidFill>
                <a:effectLst/>
                <a:highlight>
                  <a:srgbClr val="FFFFFF"/>
                </a:highlight>
                <a:latin typeface="Söhne"/>
              </a:rPr>
              <a:t>Early Detection</a:t>
            </a:r>
            <a:r>
              <a:rPr lang="en-US" sz="2400" b="0" i="0" dirty="0">
                <a:solidFill>
                  <a:srgbClr val="0D0D0D"/>
                </a:solidFill>
                <a:effectLst/>
                <a:highlight>
                  <a:srgbClr val="FFFFFF"/>
                </a:highlight>
                <a:latin typeface="Söhne"/>
              </a:rPr>
              <a:t>: Identifying suspicious activities early allows for intervention before significant losses.</a:t>
            </a:r>
          </a:p>
          <a:p>
            <a:pPr marL="342900" indent="-342900" algn="l">
              <a:buFont typeface="Arial" panose="020B0604020202020204" pitchFamily="34" charset="0"/>
              <a:buChar char="•"/>
            </a:pPr>
            <a:r>
              <a:rPr lang="en-US" sz="2400" b="1" i="0" dirty="0">
                <a:solidFill>
                  <a:srgbClr val="0D0D0D"/>
                </a:solidFill>
                <a:effectLst/>
                <a:highlight>
                  <a:srgbClr val="FFFFFF"/>
                </a:highlight>
                <a:latin typeface="Söhne"/>
              </a:rPr>
              <a:t>Actionable Insights</a:t>
            </a:r>
            <a:r>
              <a:rPr lang="en-US" sz="2400" b="0" i="0" dirty="0">
                <a:solidFill>
                  <a:srgbClr val="0D0D0D"/>
                </a:solidFill>
                <a:effectLst/>
                <a:highlight>
                  <a:srgbClr val="FFFFFF"/>
                </a:highlight>
                <a:latin typeface="Söhne"/>
              </a:rPr>
              <a:t>: Data analytics extracts patterns of fraudulent behavior, aiding informed decision-making.</a:t>
            </a:r>
          </a:p>
          <a:p>
            <a:pPr marL="342900" indent="-342900" algn="l">
              <a:buFont typeface="Arial" panose="020B0604020202020204" pitchFamily="34" charset="0"/>
              <a:buChar char="•"/>
            </a:pPr>
            <a:r>
              <a:rPr lang="en-US" sz="2400" b="1" i="0" dirty="0">
                <a:solidFill>
                  <a:srgbClr val="0D0D0D"/>
                </a:solidFill>
                <a:effectLst/>
                <a:highlight>
                  <a:srgbClr val="FFFFFF"/>
                </a:highlight>
                <a:latin typeface="Söhne"/>
              </a:rPr>
              <a:t>Enhanced Security</a:t>
            </a:r>
            <a:r>
              <a:rPr lang="en-US" sz="2400" b="0" i="0" dirty="0">
                <a:solidFill>
                  <a:srgbClr val="0D0D0D"/>
                </a:solidFill>
                <a:effectLst/>
                <a:highlight>
                  <a:srgbClr val="FFFFFF"/>
                </a:highlight>
                <a:latin typeface="Söhne"/>
              </a:rPr>
              <a:t>: Robust networking and cybersecurity measures ensure secure data transmission and storage.</a:t>
            </a:r>
          </a:p>
          <a:p>
            <a:pPr marL="342900" indent="-342900" algn="l">
              <a:buFont typeface="Arial" panose="020B0604020202020204" pitchFamily="34" charset="0"/>
              <a:buChar char="•"/>
            </a:pPr>
            <a:r>
              <a:rPr lang="en-US" sz="2400" b="1" i="0" dirty="0">
                <a:solidFill>
                  <a:srgbClr val="0D0D0D"/>
                </a:solidFill>
                <a:effectLst/>
                <a:highlight>
                  <a:srgbClr val="FFFFFF"/>
                </a:highlight>
                <a:latin typeface="Söhne"/>
              </a:rPr>
              <a:t>Operational Efficiency</a:t>
            </a:r>
            <a:r>
              <a:rPr lang="en-US" sz="2400" b="0" i="0" dirty="0">
                <a:solidFill>
                  <a:srgbClr val="0D0D0D"/>
                </a:solidFill>
                <a:effectLst/>
                <a:highlight>
                  <a:srgbClr val="FFFFFF"/>
                </a:highlight>
                <a:latin typeface="Söhne"/>
              </a:rPr>
              <a:t>: User-friendly interfaces streamline detection and investigation, improving efficiency and reducing response times.</a:t>
            </a:r>
          </a:p>
          <a:p>
            <a:pPr algn="l"/>
            <a:endParaRPr lang="en-US" sz="2400" b="0" i="0" dirty="0">
              <a:solidFill>
                <a:srgbClr val="0D0D0D"/>
              </a:solidFill>
              <a:effectLst/>
              <a:highlight>
                <a:srgbClr val="FFFFFF"/>
              </a:highlight>
              <a:latin typeface="Söhne"/>
            </a:endParaRPr>
          </a:p>
          <a:p>
            <a:pPr algn="l"/>
            <a:r>
              <a:rPr lang="en-US" sz="2400" b="1" i="0" dirty="0">
                <a:solidFill>
                  <a:srgbClr val="0D0D0D"/>
                </a:solidFill>
                <a:effectLst/>
                <a:highlight>
                  <a:srgbClr val="FFFFFF"/>
                </a:highlight>
                <a:latin typeface="Söhne"/>
              </a:rPr>
              <a:t>Potential Users:</a:t>
            </a:r>
          </a:p>
          <a:p>
            <a:pPr algn="l"/>
            <a:r>
              <a:rPr lang="en-US" sz="2400" b="0" i="0" dirty="0">
                <a:solidFill>
                  <a:srgbClr val="0D0D0D"/>
                </a:solidFill>
                <a:effectLst/>
                <a:highlight>
                  <a:srgbClr val="FFFFFF"/>
                </a:highlight>
                <a:latin typeface="Söhne"/>
              </a:rPr>
              <a:t>The Employee Fraud Detection System caters to various users within organizations:</a:t>
            </a:r>
          </a:p>
          <a:p>
            <a:pPr marL="342900" indent="-342900" algn="l">
              <a:buFont typeface="Arial" panose="020B0604020202020204" pitchFamily="34" charset="0"/>
              <a:buChar char="•"/>
            </a:pPr>
            <a:r>
              <a:rPr lang="en-US" sz="2400" b="1" i="0" dirty="0">
                <a:solidFill>
                  <a:srgbClr val="0D0D0D"/>
                </a:solidFill>
                <a:effectLst/>
                <a:highlight>
                  <a:srgbClr val="FFFFFF"/>
                </a:highlight>
                <a:latin typeface="Söhne"/>
              </a:rPr>
              <a:t>Risk Management Professionals</a:t>
            </a:r>
            <a:r>
              <a:rPr lang="en-US" sz="2400" b="0" i="0" dirty="0">
                <a:solidFill>
                  <a:srgbClr val="0D0D0D"/>
                </a:solidFill>
                <a:effectLst/>
                <a:highlight>
                  <a:srgbClr val="FFFFFF"/>
                </a:highlight>
                <a:latin typeface="Söhne"/>
              </a:rPr>
              <a:t>: Detect and prevent fraud risks proactively.</a:t>
            </a:r>
          </a:p>
          <a:p>
            <a:pPr marL="342900" indent="-342900" algn="l">
              <a:buFont typeface="Arial" panose="020B0604020202020204" pitchFamily="34" charset="0"/>
              <a:buChar char="•"/>
            </a:pPr>
            <a:r>
              <a:rPr lang="en-US" sz="2400" b="1" i="0" dirty="0">
                <a:solidFill>
                  <a:srgbClr val="0D0D0D"/>
                </a:solidFill>
                <a:effectLst/>
                <a:highlight>
                  <a:srgbClr val="FFFFFF"/>
                </a:highlight>
                <a:latin typeface="Söhne"/>
              </a:rPr>
              <a:t>Financial Analysts</a:t>
            </a:r>
            <a:r>
              <a:rPr lang="en-US" sz="2400" b="0" i="0" dirty="0">
                <a:solidFill>
                  <a:srgbClr val="0D0D0D"/>
                </a:solidFill>
                <a:effectLst/>
                <a:highlight>
                  <a:srgbClr val="FFFFFF"/>
                </a:highlight>
                <a:latin typeface="Söhne"/>
              </a:rPr>
              <a:t>: Analyze transactions to assess fraud risks.</a:t>
            </a:r>
          </a:p>
          <a:p>
            <a:pPr marL="342900" indent="-342900" algn="l">
              <a:buFont typeface="Arial" panose="020B0604020202020204" pitchFamily="34" charset="0"/>
              <a:buChar char="•"/>
            </a:pPr>
            <a:r>
              <a:rPr lang="en-US" sz="2400" b="1" i="0" dirty="0">
                <a:solidFill>
                  <a:srgbClr val="0D0D0D"/>
                </a:solidFill>
                <a:effectLst/>
                <a:highlight>
                  <a:srgbClr val="FFFFFF"/>
                </a:highlight>
                <a:latin typeface="Söhne"/>
              </a:rPr>
              <a:t>Compliance Officers</a:t>
            </a:r>
            <a:r>
              <a:rPr lang="en-US" sz="2400" b="0" i="0" dirty="0">
                <a:solidFill>
                  <a:srgbClr val="0D0D0D"/>
                </a:solidFill>
                <a:effectLst/>
                <a:highlight>
                  <a:srgbClr val="FFFFFF"/>
                </a:highlight>
                <a:latin typeface="Söhne"/>
              </a:rPr>
              <a:t>: Monitor employee behavior for compliance violations.</a:t>
            </a:r>
          </a:p>
          <a:p>
            <a:pPr marL="342900" indent="-342900" algn="l">
              <a:buFont typeface="Arial" panose="020B0604020202020204" pitchFamily="34" charset="0"/>
              <a:buChar char="•"/>
            </a:pPr>
            <a:r>
              <a:rPr lang="en-US" sz="2400" b="1" i="0" dirty="0">
                <a:solidFill>
                  <a:srgbClr val="0D0D0D"/>
                </a:solidFill>
                <a:effectLst/>
                <a:highlight>
                  <a:srgbClr val="FFFFFF"/>
                </a:highlight>
                <a:latin typeface="Söhne"/>
              </a:rPr>
              <a:t>Executive Leadership</a:t>
            </a:r>
            <a:r>
              <a:rPr lang="en-US" sz="2400" b="0" i="0" dirty="0">
                <a:solidFill>
                  <a:srgbClr val="0D0D0D"/>
                </a:solidFill>
                <a:effectLst/>
                <a:highlight>
                  <a:srgbClr val="FFFFFF"/>
                </a:highlight>
                <a:latin typeface="Söhne"/>
              </a:rPr>
              <a:t>: Gain strategic insights into fraud risks.</a:t>
            </a:r>
          </a:p>
        </p:txBody>
      </p:sp>
    </p:spTree>
    <p:extLst>
      <p:ext uri="{BB962C8B-B14F-4D97-AF65-F5344CB8AC3E}">
        <p14:creationId xmlns:p14="http://schemas.microsoft.com/office/powerpoint/2010/main" val="54839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B519C6-3175-BA60-4D04-CE0779F94603}"/>
              </a:ext>
            </a:extLst>
          </p:cNvPr>
          <p:cNvSpPr txBox="1"/>
          <p:nvPr/>
        </p:nvSpPr>
        <p:spPr>
          <a:xfrm>
            <a:off x="214745" y="428178"/>
            <a:ext cx="11887200" cy="6001643"/>
          </a:xfrm>
          <a:prstGeom prst="rect">
            <a:avLst/>
          </a:prstGeom>
          <a:noFill/>
        </p:spPr>
        <p:txBody>
          <a:bodyPr wrap="square">
            <a:spAutoFit/>
          </a:bodyPr>
          <a:lstStyle/>
          <a:p>
            <a:pPr algn="l"/>
            <a:r>
              <a:rPr lang="en-US" sz="2400" b="1" i="0" dirty="0">
                <a:solidFill>
                  <a:srgbClr val="0D0D0D"/>
                </a:solidFill>
                <a:effectLst/>
                <a:highlight>
                  <a:srgbClr val="FFFFFF"/>
                </a:highlight>
                <a:latin typeface="Söhne"/>
              </a:rPr>
              <a:t>Forensic Objectives:</a:t>
            </a:r>
          </a:p>
          <a:p>
            <a:pPr marL="342900" indent="-342900" algn="l">
              <a:buFont typeface="Arial" panose="020B0604020202020204" pitchFamily="34" charset="0"/>
              <a:buChar char="•"/>
            </a:pPr>
            <a:r>
              <a:rPr lang="en-US" sz="2400" b="1" i="0" dirty="0">
                <a:solidFill>
                  <a:srgbClr val="0D0D0D"/>
                </a:solidFill>
                <a:effectLst/>
                <a:highlight>
                  <a:srgbClr val="FFFFFF"/>
                </a:highlight>
                <a:latin typeface="Söhne"/>
              </a:rPr>
              <a:t>Audit for Potential Fraud in Customer Returns</a:t>
            </a:r>
            <a:r>
              <a:rPr lang="en-US" sz="2400" b="0" i="0" dirty="0">
                <a:solidFill>
                  <a:srgbClr val="0D0D0D"/>
                </a:solidFill>
                <a:effectLst/>
                <a:highlight>
                  <a:srgbClr val="FFFFFF"/>
                </a:highlight>
                <a:latin typeface="Söhne"/>
              </a:rPr>
              <a:t>: Identifying fraudulent activities.</a:t>
            </a:r>
          </a:p>
          <a:p>
            <a:pPr marL="342900" indent="-342900" algn="l">
              <a:buFont typeface="Arial" panose="020B0604020202020204" pitchFamily="34" charset="0"/>
              <a:buChar char="•"/>
            </a:pPr>
            <a:r>
              <a:rPr lang="en-US" sz="2400" b="1" i="0" dirty="0">
                <a:solidFill>
                  <a:srgbClr val="0D0D0D"/>
                </a:solidFill>
                <a:effectLst/>
                <a:highlight>
                  <a:srgbClr val="FFFFFF"/>
                </a:highlight>
                <a:latin typeface="Söhne"/>
              </a:rPr>
              <a:t>Audit for Improper Procedure Violations in Customer Returns</a:t>
            </a:r>
            <a:r>
              <a:rPr lang="en-US" sz="2400" b="0" i="0" dirty="0">
                <a:solidFill>
                  <a:srgbClr val="0D0D0D"/>
                </a:solidFill>
                <a:effectLst/>
                <a:highlight>
                  <a:srgbClr val="FFFFFF"/>
                </a:highlight>
                <a:latin typeface="Söhne"/>
              </a:rPr>
              <a:t>: Detecting instances where employees deviate from company policies.</a:t>
            </a:r>
          </a:p>
          <a:p>
            <a:pPr algn="l">
              <a:buFont typeface="Arial" panose="020B0604020202020204" pitchFamily="34" charset="0"/>
              <a:buChar char="•"/>
            </a:pPr>
            <a:endParaRPr lang="en-US" sz="2400" b="0" i="0" dirty="0">
              <a:solidFill>
                <a:srgbClr val="0D0D0D"/>
              </a:solidFill>
              <a:effectLst/>
              <a:highlight>
                <a:srgbClr val="FFFFFF"/>
              </a:highlight>
              <a:latin typeface="Söhne"/>
            </a:endParaRPr>
          </a:p>
          <a:p>
            <a:pPr algn="l"/>
            <a:r>
              <a:rPr lang="en-US" sz="2400" b="1" i="0" dirty="0">
                <a:solidFill>
                  <a:srgbClr val="0D0D0D"/>
                </a:solidFill>
                <a:effectLst/>
                <a:highlight>
                  <a:srgbClr val="FFFFFF"/>
                </a:highlight>
                <a:latin typeface="Söhne"/>
              </a:rPr>
              <a:t>Business Rules for Customer Returns:</a:t>
            </a:r>
          </a:p>
          <a:p>
            <a:pPr marL="342900" indent="-342900" algn="l">
              <a:buFont typeface="Wingdings" panose="05000000000000000000" pitchFamily="2" charset="2"/>
              <a:buChar char="ü"/>
            </a:pPr>
            <a:r>
              <a:rPr lang="en-US" sz="2400" b="0" i="0" dirty="0">
                <a:solidFill>
                  <a:srgbClr val="0D0D0D"/>
                </a:solidFill>
                <a:effectLst/>
                <a:highlight>
                  <a:srgbClr val="FFFFFF"/>
                </a:highlight>
                <a:latin typeface="Söhne"/>
              </a:rPr>
              <a:t>Customers can receive refunds to their debit/credit card or a gift card.</a:t>
            </a:r>
          </a:p>
          <a:p>
            <a:pPr marL="342900" indent="-342900" algn="l">
              <a:buFont typeface="Wingdings" panose="05000000000000000000" pitchFamily="2" charset="2"/>
              <a:buChar char="ü"/>
            </a:pPr>
            <a:r>
              <a:rPr lang="en-US" sz="2400" b="0" i="0" dirty="0">
                <a:solidFill>
                  <a:srgbClr val="0D0D0D"/>
                </a:solidFill>
                <a:effectLst/>
                <a:highlight>
                  <a:srgbClr val="FFFFFF"/>
                </a:highlight>
                <a:latin typeface="Söhne"/>
              </a:rPr>
              <a:t>Employees must manually record customer details for all returns.</a:t>
            </a:r>
          </a:p>
          <a:p>
            <a:pPr marL="342900" indent="-342900" algn="l">
              <a:buFont typeface="Wingdings" panose="05000000000000000000" pitchFamily="2" charset="2"/>
              <a:buChar char="ü"/>
            </a:pPr>
            <a:r>
              <a:rPr lang="en-US" sz="2400" b="0" i="0" dirty="0">
                <a:solidFill>
                  <a:srgbClr val="0D0D0D"/>
                </a:solidFill>
                <a:effectLst/>
                <a:highlight>
                  <a:srgbClr val="FFFFFF"/>
                </a:highlight>
                <a:latin typeface="Söhne"/>
              </a:rPr>
              <a:t>If a receipt is present, the system automatically records return date and price.</a:t>
            </a:r>
          </a:p>
          <a:p>
            <a:pPr marL="342900" indent="-342900" algn="l">
              <a:buFont typeface="Wingdings" panose="05000000000000000000" pitchFamily="2" charset="2"/>
              <a:buChar char="ü"/>
            </a:pPr>
            <a:r>
              <a:rPr lang="en-US" sz="2400" b="0" i="0" dirty="0">
                <a:solidFill>
                  <a:srgbClr val="0D0D0D"/>
                </a:solidFill>
                <a:effectLst/>
                <a:highlight>
                  <a:srgbClr val="FFFFFF"/>
                </a:highlight>
                <a:latin typeface="Söhne"/>
              </a:rPr>
              <a:t>Refund options:</a:t>
            </a:r>
          </a:p>
          <a:p>
            <a:pPr marL="800100" lvl="1" indent="-342900" algn="l">
              <a:buFont typeface="Courier New" panose="02070309020205020404" pitchFamily="49" charset="0"/>
              <a:buChar char="o"/>
            </a:pPr>
            <a:r>
              <a:rPr lang="en-US" sz="2400" b="0" i="0" dirty="0">
                <a:solidFill>
                  <a:srgbClr val="0D0D0D"/>
                </a:solidFill>
                <a:effectLst/>
                <a:highlight>
                  <a:srgbClr val="FFFFFF"/>
                </a:highlight>
                <a:latin typeface="Söhne"/>
              </a:rPr>
              <a:t>Gift Card: Employee scans the card, and the system adds the return price.</a:t>
            </a:r>
          </a:p>
          <a:p>
            <a:pPr marL="800100" lvl="1" indent="-342900" algn="l">
              <a:buFont typeface="Courier New" panose="02070309020205020404" pitchFamily="49" charset="0"/>
              <a:buChar char="o"/>
            </a:pPr>
            <a:r>
              <a:rPr lang="en-US" sz="2400" b="0" i="0" dirty="0">
                <a:solidFill>
                  <a:srgbClr val="0D0D0D"/>
                </a:solidFill>
                <a:effectLst/>
                <a:highlight>
                  <a:srgbClr val="FFFFFF"/>
                </a:highlight>
                <a:latin typeface="Söhne"/>
              </a:rPr>
              <a:t>Debit/Credit Card: Employee swipes the card, and the system transfers the return price.</a:t>
            </a:r>
          </a:p>
          <a:p>
            <a:pPr marL="342900" indent="-342900" algn="l">
              <a:buFont typeface="Wingdings" panose="05000000000000000000" pitchFamily="2" charset="2"/>
              <a:buChar char="ü"/>
            </a:pPr>
            <a:r>
              <a:rPr lang="en-US" sz="2400" b="0" i="0" dirty="0">
                <a:solidFill>
                  <a:srgbClr val="0D0D0D"/>
                </a:solidFill>
                <a:effectLst/>
                <a:highlight>
                  <a:srgbClr val="FFFFFF"/>
                </a:highlight>
                <a:latin typeface="Söhne"/>
              </a:rPr>
              <a:t>Without a receipt:</a:t>
            </a:r>
          </a:p>
          <a:p>
            <a:pPr marL="800100" lvl="1" indent="-342900" algn="l">
              <a:buFont typeface="Courier New" panose="02070309020205020404" pitchFamily="49" charset="0"/>
              <a:buChar char="o"/>
            </a:pPr>
            <a:r>
              <a:rPr lang="en-US" sz="2400" b="0" i="0" dirty="0">
                <a:solidFill>
                  <a:srgbClr val="0D0D0D"/>
                </a:solidFill>
                <a:effectLst/>
                <a:highlight>
                  <a:srgbClr val="FFFFFF"/>
                </a:highlight>
                <a:latin typeface="Söhne"/>
              </a:rPr>
              <a:t>Gift Card: Issued for store credit, no debit/credit card refund.</a:t>
            </a:r>
          </a:p>
          <a:p>
            <a:pPr marL="800100" lvl="1" indent="-342900" algn="l">
              <a:buFont typeface="Courier New" panose="02070309020205020404" pitchFamily="49" charset="0"/>
              <a:buChar char="o"/>
            </a:pPr>
            <a:r>
              <a:rPr lang="en-US" sz="2400" b="0" i="0" dirty="0">
                <a:solidFill>
                  <a:srgbClr val="0D0D0D"/>
                </a:solidFill>
                <a:effectLst/>
                <a:highlight>
                  <a:srgbClr val="FFFFFF"/>
                </a:highlight>
                <a:latin typeface="Söhne"/>
              </a:rPr>
              <a:t>Employee scans UPC barcode, system records price and date.</a:t>
            </a:r>
          </a:p>
          <a:p>
            <a:pPr marL="800100" lvl="1" indent="-342900" algn="l">
              <a:buFont typeface="Courier New" panose="02070309020205020404" pitchFamily="49" charset="0"/>
              <a:buChar char="o"/>
            </a:pPr>
            <a:r>
              <a:rPr lang="en-US" sz="2400" b="0" i="0" dirty="0">
                <a:solidFill>
                  <a:srgbClr val="0D0D0D"/>
                </a:solidFill>
                <a:effectLst/>
                <a:highlight>
                  <a:srgbClr val="FFFFFF"/>
                </a:highlight>
                <a:latin typeface="Söhne"/>
              </a:rPr>
              <a:t>System adds return price to the gift card.</a:t>
            </a:r>
          </a:p>
        </p:txBody>
      </p:sp>
    </p:spTree>
    <p:extLst>
      <p:ext uri="{BB962C8B-B14F-4D97-AF65-F5344CB8AC3E}">
        <p14:creationId xmlns:p14="http://schemas.microsoft.com/office/powerpoint/2010/main" val="113627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data flow&#10;&#10;Description automatically generated with medium confidence">
            <a:extLst>
              <a:ext uri="{FF2B5EF4-FFF2-40B4-BE49-F238E27FC236}">
                <a16:creationId xmlns:a16="http://schemas.microsoft.com/office/drawing/2014/main" id="{EC1D3B7F-74E9-2D5B-EBF5-B270721968F2}"/>
              </a:ext>
            </a:extLst>
          </p:cNvPr>
          <p:cNvPicPr>
            <a:picLocks noChangeAspect="1"/>
          </p:cNvPicPr>
          <p:nvPr/>
        </p:nvPicPr>
        <p:blipFill>
          <a:blip r:embed="rId2"/>
          <a:stretch>
            <a:fillRect/>
          </a:stretch>
        </p:blipFill>
        <p:spPr>
          <a:xfrm>
            <a:off x="3043237" y="614997"/>
            <a:ext cx="6701848" cy="6177689"/>
          </a:xfrm>
          <a:prstGeom prst="rect">
            <a:avLst/>
          </a:prstGeom>
        </p:spPr>
      </p:pic>
      <p:sp>
        <p:nvSpPr>
          <p:cNvPr id="4" name="TextBox 3">
            <a:extLst>
              <a:ext uri="{FF2B5EF4-FFF2-40B4-BE49-F238E27FC236}">
                <a16:creationId xmlns:a16="http://schemas.microsoft.com/office/drawing/2014/main" id="{1EF31A5F-4276-26DF-7577-FBDF71EF1737}"/>
              </a:ext>
            </a:extLst>
          </p:cNvPr>
          <p:cNvSpPr txBox="1"/>
          <p:nvPr/>
        </p:nvSpPr>
        <p:spPr>
          <a:xfrm>
            <a:off x="1771794" y="614997"/>
            <a:ext cx="8889279" cy="321435"/>
          </a:xfrm>
          <a:prstGeom prst="rect">
            <a:avLst/>
          </a:prstGeom>
          <a:noFill/>
        </p:spPr>
        <p:txBody>
          <a:bodyPr wrap="square">
            <a:spAutoFit/>
          </a:bodyPr>
          <a:lstStyle/>
          <a:p>
            <a:pPr marL="0" marR="0">
              <a:lnSpc>
                <a:spcPts val="1200"/>
              </a:lnSpc>
              <a:spcBef>
                <a:spcPts val="0"/>
              </a:spcBef>
              <a:spcAft>
                <a:spcPts val="0"/>
              </a:spcAft>
            </a:pPr>
            <a:r>
              <a:rPr lang="en-US" sz="3200" b="1" kern="100" dirty="0">
                <a:effectLst/>
                <a:latin typeface="Aptos" panose="020B0004020202020204" pitchFamily="34" charset="0"/>
                <a:ea typeface="Times New Roman" panose="02020603050405020304" pitchFamily="18" charset="0"/>
                <a:cs typeface="Arial" panose="020B0604020202020204" pitchFamily="34" charset="0"/>
              </a:rPr>
              <a:t>Enhanced Entity-Relationship Diagram (EERD)</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11323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4DDFE-0212-ED25-BFA2-A7A894D90FFE}"/>
              </a:ext>
            </a:extLst>
          </p:cNvPr>
          <p:cNvSpPr txBox="1"/>
          <p:nvPr/>
        </p:nvSpPr>
        <p:spPr>
          <a:xfrm>
            <a:off x="183572" y="501318"/>
            <a:ext cx="11824855" cy="2677656"/>
          </a:xfrm>
          <a:prstGeom prst="rect">
            <a:avLst/>
          </a:prstGeom>
          <a:noFill/>
        </p:spPr>
        <p:txBody>
          <a:bodyPr wrap="square">
            <a:spAutoFit/>
          </a:bodyPr>
          <a:lstStyle/>
          <a:p>
            <a:pPr algn="ctr"/>
            <a:r>
              <a:rPr lang="en-US" sz="3200" b="1" i="0" dirty="0">
                <a:solidFill>
                  <a:srgbClr val="0D0D0D"/>
                </a:solidFill>
                <a:effectLst/>
                <a:highlight>
                  <a:srgbClr val="FFFFFF"/>
                </a:highlight>
                <a:latin typeface="Söhne"/>
              </a:rPr>
              <a:t>Data Analytics</a:t>
            </a:r>
          </a:p>
          <a:p>
            <a:pPr algn="l"/>
            <a:endParaRPr lang="en-US" sz="3200" b="1" dirty="0">
              <a:solidFill>
                <a:srgbClr val="0D0D0D"/>
              </a:solidFill>
              <a:highlight>
                <a:srgbClr val="FFFFFF"/>
              </a:highlight>
              <a:latin typeface="Söhne"/>
            </a:endParaRPr>
          </a:p>
          <a:p>
            <a:pPr algn="l"/>
            <a:endParaRPr lang="en-US" sz="3200" b="1" i="0" dirty="0">
              <a:solidFill>
                <a:srgbClr val="0D0D0D"/>
              </a:solidFill>
              <a:effectLst/>
              <a:highlight>
                <a:srgbClr val="FFFFFF"/>
              </a:highlight>
              <a:latin typeface="Söhne"/>
            </a:endParaRPr>
          </a:p>
          <a:p>
            <a:pPr algn="l"/>
            <a:r>
              <a:rPr lang="en-US" sz="2400" b="0" i="0" dirty="0">
                <a:solidFill>
                  <a:srgbClr val="0D0D0D"/>
                </a:solidFill>
                <a:effectLst/>
                <a:highlight>
                  <a:srgbClr val="FFFFFF"/>
                </a:highlight>
                <a:latin typeface="Söhne"/>
              </a:rPr>
              <a:t>The integrity of the database file, </a:t>
            </a:r>
            <a:r>
              <a:rPr lang="en-US" sz="2400" b="0" i="0" dirty="0" err="1">
                <a:solidFill>
                  <a:srgbClr val="0D0D0D"/>
                </a:solidFill>
                <a:effectLst/>
                <a:highlight>
                  <a:srgbClr val="FFFFFF"/>
                </a:highlight>
                <a:latin typeface="Söhne"/>
              </a:rPr>
              <a:t>myDB.db</a:t>
            </a:r>
            <a:r>
              <a:rPr lang="en-US" sz="2400" b="0" i="0" dirty="0">
                <a:solidFill>
                  <a:srgbClr val="0D0D0D"/>
                </a:solidFill>
                <a:effectLst/>
                <a:highlight>
                  <a:srgbClr val="FFFFFF"/>
                </a:highlight>
                <a:latin typeface="Söhne"/>
              </a:rPr>
              <a:t>, was verified using the SHA256 hash algorithm. The calculated hash is </a:t>
            </a:r>
            <a:r>
              <a:rPr lang="en-US" sz="2400" b="1" i="0" dirty="0">
                <a:solidFill>
                  <a:srgbClr val="0D0D0D"/>
                </a:solidFill>
                <a:effectLst/>
                <a:highlight>
                  <a:srgbClr val="FFFFFF"/>
                </a:highlight>
                <a:latin typeface="Söhne"/>
              </a:rPr>
              <a:t>32912B9F25B591B92454BC4FA2CF146C275715CADEDA24DC85AA7E5A29A3D8FC</a:t>
            </a:r>
            <a:r>
              <a:rPr lang="en-US" sz="2400" b="0" i="0" dirty="0">
                <a:solidFill>
                  <a:srgbClr val="0D0D0D"/>
                </a:solidFill>
                <a:effectLst/>
                <a:highlight>
                  <a:srgbClr val="FFFFFF"/>
                </a:highlight>
                <a:latin typeface="Söhne"/>
              </a:rPr>
              <a:t>.</a:t>
            </a:r>
          </a:p>
        </p:txBody>
      </p:sp>
      <p:pic>
        <p:nvPicPr>
          <p:cNvPr id="6" name="Picture 5" descr="A screenshot of a computer program&#10;&#10;Description automatically generated">
            <a:extLst>
              <a:ext uri="{FF2B5EF4-FFF2-40B4-BE49-F238E27FC236}">
                <a16:creationId xmlns:a16="http://schemas.microsoft.com/office/drawing/2014/main" id="{2C127B9E-36A2-A23C-2F68-B4503C351EA1}"/>
              </a:ext>
            </a:extLst>
          </p:cNvPr>
          <p:cNvPicPr>
            <a:picLocks noChangeAspect="1"/>
          </p:cNvPicPr>
          <p:nvPr/>
        </p:nvPicPr>
        <p:blipFill>
          <a:blip r:embed="rId2"/>
          <a:stretch>
            <a:fillRect/>
          </a:stretch>
        </p:blipFill>
        <p:spPr>
          <a:xfrm>
            <a:off x="491836" y="3104283"/>
            <a:ext cx="11407877" cy="3400425"/>
          </a:xfrm>
          <a:prstGeom prst="rect">
            <a:avLst/>
          </a:prstGeom>
        </p:spPr>
      </p:pic>
    </p:spTree>
    <p:extLst>
      <p:ext uri="{BB962C8B-B14F-4D97-AF65-F5344CB8AC3E}">
        <p14:creationId xmlns:p14="http://schemas.microsoft.com/office/powerpoint/2010/main" val="2707206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2223</Words>
  <Application>Microsoft Office PowerPoint</Application>
  <PresentationFormat>Widescreen</PresentationFormat>
  <Paragraphs>507</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Courier New</vt:lpstr>
      <vt:lpstr>Söhne</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Farzaneh</dc:creator>
  <cp:lastModifiedBy>Farzaneh</cp:lastModifiedBy>
  <cp:revision>4</cp:revision>
  <dcterms:created xsi:type="dcterms:W3CDTF">2024-04-20T17:23:20Z</dcterms:created>
  <dcterms:modified xsi:type="dcterms:W3CDTF">2024-04-20T20:59:34Z</dcterms:modified>
</cp:coreProperties>
</file>