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8" r:id="rId4"/>
    <p:sldId id="269" r:id="rId5"/>
    <p:sldId id="267" r:id="rId6"/>
    <p:sldId id="268" r:id="rId7"/>
    <p:sldId id="259" r:id="rId8"/>
    <p:sldId id="270" r:id="rId9"/>
    <p:sldId id="261" r:id="rId10"/>
    <p:sldId id="264" r:id="rId11"/>
    <p:sldId id="265" r:id="rId12"/>
    <p:sldId id="266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68197" autoAdjust="0"/>
  </p:normalViewPr>
  <p:slideViewPr>
    <p:cSldViewPr>
      <p:cViewPr>
        <p:scale>
          <a:sx n="70" d="100"/>
          <a:sy n="70" d="100"/>
        </p:scale>
        <p:origin x="-2008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1C40F-174C-4391-BC4D-E4912FFB10C2}" type="datetimeFigureOut">
              <a:rPr lang="en-US" smtClean="0"/>
              <a:t>11/8/13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3212-7685-4AD0-B7DA-47488573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Hi. My name is Kareem</a:t>
            </a:r>
            <a:r>
              <a:rPr lang="en-US" baseline="0" dirty="0" smtClean="0"/>
              <a:t> Dana. I am a researcher and instructor at WTAMU in the department of computer information systems.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next 45 minutes or so, We’re going to give an introduction to HTML5 – what it is, how it works, what you can do with it in the classroom, and show some fun examples of what its capable of.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also have a few hands on demos of HTML 5 with code available, so you can follow along. If you’d like to do that. Here is the code, get your laptops out and open up your favorite text editor.</a:t>
            </a:r>
          </a:p>
          <a:p>
            <a:r>
              <a:rPr lang="en-US" baseline="0" dirty="0" smtClean="0"/>
              <a:t>[IMPROVE] Upload code online. Show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3212-7685-4AD0-B7DA-474885735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0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diagram of all the potential features that</a:t>
            </a:r>
            <a:r>
              <a:rPr lang="en-US" baseline="0" dirty="0" smtClean="0"/>
              <a:t> make up HTML 5. It will have a lot of cool capabilities.</a:t>
            </a:r>
          </a:p>
          <a:p>
            <a:r>
              <a:rPr lang="en-US" baseline="0" dirty="0" smtClean="0"/>
              <a:t>The catch is that HTML 5 is still not a complete, finalized standard. Some of these features are implemented, others are not. Some will even be abandoned.</a:t>
            </a:r>
          </a:p>
          <a:p>
            <a:r>
              <a:rPr lang="en-US" baseline="0" dirty="0" smtClean="0"/>
              <a:t>This list shows the order of completion, where W3C Recommendation is a completed standard, down to working draft that is still being developed and changed – Including a few features that have been thrown out or deprecated for a  variety of reasons.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will demo Canvas and Drag &amp; Drop here – but I don’t have time to demo all of these, but you can see some are very interesting.</a:t>
            </a:r>
          </a:p>
          <a:p>
            <a:r>
              <a:rPr lang="en-US" baseline="0" dirty="0" smtClean="0"/>
              <a:t>Audio/Video is there.</a:t>
            </a:r>
          </a:p>
          <a:p>
            <a:r>
              <a:rPr lang="en-US" baseline="0" dirty="0" smtClean="0"/>
              <a:t>Web Messaging and Web Sockets bring some advanced networking capabilities to the web page (web apps that do chat or constantly need to refresh the page)</a:t>
            </a:r>
          </a:p>
          <a:p>
            <a:r>
              <a:rPr lang="en-US" baseline="0" dirty="0" smtClean="0"/>
              <a:t>Web Storage – better than cookies. Web SQL looked very cool – from a database perspective. But they got rid of that.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at everything for mobile – </a:t>
            </a:r>
            <a:r>
              <a:rPr lang="en-US" baseline="0" dirty="0" err="1" smtClean="0"/>
              <a:t>geolocation</a:t>
            </a:r>
            <a:r>
              <a:rPr lang="en-US" baseline="0" dirty="0" smtClean="0"/>
              <a:t>, media capture, touch events, device orientation. This is very much on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3212-7685-4AD0-B7DA-474885735B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touched on some of these ideas about Why HTML 5 already but I want to re-iterate the benefits of it – especially on mobile devices.</a:t>
            </a:r>
          </a:p>
          <a:p>
            <a:r>
              <a:rPr lang="en-US" dirty="0" smtClean="0"/>
              <a:t>HTML5</a:t>
            </a:r>
            <a:r>
              <a:rPr lang="en-US" baseline="0" dirty="0" smtClean="0"/>
              <a:t> has been “out” for a while – but not the mobile aspects of it. I think that is where it will really shine in the long term.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haven’t read </a:t>
            </a:r>
            <a:r>
              <a:rPr lang="en-US" baseline="0" dirty="0" err="1" smtClean="0"/>
              <a:t>steve</a:t>
            </a:r>
            <a:r>
              <a:rPr lang="en-US" baseline="0" dirty="0" smtClean="0"/>
              <a:t> jobs “Thoughts on Flash” yet, it is a short but very good read – explaining much better than I can, the problem with Flash specifically on mobile devices and how HTML 5 is the way to go.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Open – flash is 100% proprietary. You have to rely 100% on adobe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“full web” – flash defends itself as being needed to experience the full web but more and more websites are moving away from it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Reliability, security, and performance – Jobs doesn’t want to reduce reliability and security of iPhones by adding flash. Symantec highlights flash as having one of the worst security records.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Some issues just for mobile: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It drains battery life a lot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Has no Touch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There are development issues making flash apps and they are inconsistent with the standard development process</a:t>
            </a:r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HTML 5 addresses all these problems and </a:t>
            </a:r>
            <a:r>
              <a:rPr lang="en-US" baseline="0" dirty="0" err="1" smtClean="0"/>
              <a:t>steve</a:t>
            </a:r>
            <a:r>
              <a:rPr lang="en-US" baseline="0" dirty="0" smtClean="0"/>
              <a:t> jobs  fully endorsed it as the solution to replace flash.</a:t>
            </a:r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Microsoft with Metro and Windows 8 lets you now create full metro apps in just HTML5/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This is where HTML 5 is headed and since most of us are CIS or IS educators, I think this where the classroom should be headed also.</a:t>
            </a:r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Mobile development mixed with HTML 5 and JavaScript as part of a curriculum. I think that is coming and we need students to be able to make cool mobile apps and web apps using these technologies.</a:t>
            </a:r>
          </a:p>
          <a:p>
            <a:pPr marL="0" lvl="0" indent="0">
              <a:buFont typeface="+mj-lt"/>
              <a:buNone/>
            </a:pPr>
            <a:r>
              <a:rPr lang="en-US" baseline="0" dirty="0" smtClean="0"/>
              <a:t>I will demo a few simple examples at the end of what students can build using HTML 5 that is quick and easy.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3212-7685-4AD0-B7DA-474885735B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9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websites already</a:t>
            </a:r>
            <a:r>
              <a:rPr lang="en-US" baseline="0" dirty="0" smtClean="0"/>
              <a:t> take advantage of html 5 and we use these sites and these bits of html 5 everyday and I bet your students do to. </a:t>
            </a:r>
          </a:p>
          <a:p>
            <a:r>
              <a:rPr lang="en-US" dirty="0" smtClean="0"/>
              <a:t>Gmail</a:t>
            </a:r>
          </a:p>
          <a:p>
            <a:pPr lvl="1"/>
            <a:r>
              <a:rPr lang="en-US" dirty="0" smtClean="0"/>
              <a:t>Offline, CSS3, Drag &amp; Drop attachments</a:t>
            </a:r>
          </a:p>
          <a:p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Drag &amp; Drop files</a:t>
            </a:r>
          </a:p>
          <a:p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Drag &amp; Drop pictures, videos, Multimedia</a:t>
            </a:r>
          </a:p>
          <a:p>
            <a:r>
              <a:rPr lang="en-US" dirty="0" smtClean="0"/>
              <a:t>YouTube (HTML 5 Video Player in beta)</a:t>
            </a:r>
          </a:p>
          <a:p>
            <a:pPr lvl="1"/>
            <a:r>
              <a:rPr lang="en-US" dirty="0" smtClean="0"/>
              <a:t>Multimedia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3212-7685-4AD0-B7DA-474885735B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going to demo two things that I wrote in HTML5 that are probably more in</a:t>
            </a:r>
            <a:r>
              <a:rPr lang="en-US" baseline="0" dirty="0" smtClean="0"/>
              <a:t> line with what you can do in the classroom or your students can do.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a whole host of demos you can do with html5. I chose canvas and drag drop, but as you saw there are many technologies that you bring together. These can be given as in class assignments – so 30 minutes or 45 minutes to complete or as </a:t>
            </a:r>
            <a:r>
              <a:rPr lang="en-US" baseline="0" dirty="0" err="1" smtClean="0"/>
              <a:t>homeworks</a:t>
            </a:r>
            <a:r>
              <a:rPr lang="en-US" baseline="0" dirty="0" smtClean="0"/>
              <a:t>. And the students can make something that works and works in the same way as </a:t>
            </a:r>
            <a:r>
              <a:rPr lang="en-US" baseline="0" dirty="0" err="1" smtClean="0"/>
              <a:t>gmail</a:t>
            </a:r>
            <a:r>
              <a:rPr lang="en-US" baseline="0" dirty="0" smtClean="0"/>
              <a:t> drag &amp; drop or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 drag &amp; drop or a web game like draw something. They can see how what they are  doing is actually implemented and very popular in reality.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3212-7685-4AD0-B7DA-474885735B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4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</a:t>
            </a:r>
            <a:r>
              <a:rPr lang="en-US" baseline="0" dirty="0" smtClean="0"/>
              <a:t> wrote a Paint program purely in html canvas just using the canvas features of HTML 5.</a:t>
            </a:r>
          </a:p>
          <a:p>
            <a:r>
              <a:rPr lang="en-US" baseline="0" dirty="0" smtClean="0"/>
              <a:t>Here are a few of the API calls that HTML5 canvas provides. These are accessed through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Infact</a:t>
            </a:r>
            <a:r>
              <a:rPr lang="en-US" baseline="0" dirty="0" smtClean="0"/>
              <a:t> these are all that I needed, I didn’t even need the text ones. But CANVAS offers more API functions.</a:t>
            </a:r>
          </a:p>
          <a:p>
            <a:r>
              <a:rPr lang="en-US" baseline="0" dirty="0" smtClean="0"/>
              <a:t>You can do a lot with just these few. Let me show you the demo I wrote very quickly and its about 60 lines of code – a lot of that is tracking the mouse and maintaining state – not the HTML5.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great thing about this demo is that you can go as simple or complex as you want. You can add so many features to make it be a complete replacement to the desktop paint program. Do you want a paint bucket? Different line widths (</a:t>
            </a:r>
            <a:r>
              <a:rPr lang="en-US" baseline="0" dirty="0" err="1" smtClean="0"/>
              <a:t>lineWidth</a:t>
            </a:r>
            <a:r>
              <a:rPr lang="en-US" baseline="0" smtClean="0"/>
              <a:t>) etc….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3212-7685-4AD0-B7DA-474885735B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5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going to put these slides online so that you can browse some of these links and examples. I found one site that lists</a:t>
            </a:r>
            <a:r>
              <a:rPr lang="en-US" baseline="0" dirty="0" smtClean="0"/>
              <a:t> 21 very impressive demos of html 5 canvas and what you can do with the canvas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CIS Students can implement a lot of these. I have one demo from this list that I saved offline and will show you. It’s called the cloth experiment.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really like it because it is an example of how HTML5 can help other disciplines. Imagine a physics professor doing this simulation for his class or a bouncing ball simulation or kinematics. This will help in education. I worked on an HTML 5 </a:t>
            </a:r>
            <a:r>
              <a:rPr lang="en-US" baseline="0" dirty="0" err="1" smtClean="0"/>
              <a:t>WordCloud</a:t>
            </a:r>
            <a:r>
              <a:rPr lang="en-US" baseline="0" dirty="0" smtClean="0"/>
              <a:t> application that we </a:t>
            </a:r>
            <a:r>
              <a:rPr lang="en-US" baseline="0" dirty="0" err="1" smtClean="0"/>
              <a:t>infact</a:t>
            </a:r>
            <a:r>
              <a:rPr lang="en-US" baseline="0" dirty="0" smtClean="0"/>
              <a:t> presented earlier this conference and part of our goal with that was to show that humanities or other non-technical disciplines can take advantage of some of these technologies.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HTML5 and CIS can help other disciplines answer some of their questions by using our tools.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do simulations like this in the past, you needed many years of serious programming experience – especially to do the graphics. HTML5 makes it much easier and quicker.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That cloth experiment was very impressive and </a:t>
            </a:r>
            <a:r>
              <a:rPr lang="en-US" baseline="0" dirty="0" err="1" smtClean="0"/>
              <a:t>infact</a:t>
            </a:r>
            <a:r>
              <a:rPr lang="en-US" baseline="0" dirty="0" smtClean="0"/>
              <a:t> is not too difficult but requires a lot of math for the physics – which helps with the interdisciplinary aspect. I think a technical physics professor could make something like that cloth experiment without delving into too much computer science. She would just need to know the physics and the math.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3212-7685-4AD0-B7DA-474885735B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5DC3-632F-4328-9B46-FABFCFDE5A51}" type="datetimeFigureOut">
              <a:rPr lang="en-US" smtClean="0"/>
              <a:pPr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6F6B-62A5-4A3E-85F9-DF5EECE0E3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://www.customcatering.net/images/WTAMU.color.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6096000"/>
            <a:ext cx="2428875" cy="5619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5DC3-632F-4328-9B46-FABFCFDE5A51}" type="datetimeFigureOut">
              <a:rPr lang="en-US" smtClean="0"/>
              <a:pPr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6F6B-62A5-4A3E-85F9-DF5EECE0E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5DC3-632F-4328-9B46-FABFCFDE5A51}" type="datetimeFigureOut">
              <a:rPr lang="en-US" smtClean="0"/>
              <a:pPr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6F6B-62A5-4A3E-85F9-DF5EECE0E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5DC3-632F-4328-9B46-FABFCFDE5A51}" type="datetimeFigureOut">
              <a:rPr lang="en-US" smtClean="0"/>
              <a:pPr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6F6B-62A5-4A3E-85F9-DF5EECE0E3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http://www.customcatering.net/images/WTAMU.color.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6096000"/>
            <a:ext cx="2428875" cy="5619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5DC3-632F-4328-9B46-FABFCFDE5A51}" type="datetimeFigureOut">
              <a:rPr lang="en-US" smtClean="0"/>
              <a:pPr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6F6B-62A5-4A3E-85F9-DF5EECE0E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5DC3-632F-4328-9B46-FABFCFDE5A51}" type="datetimeFigureOut">
              <a:rPr lang="en-US" smtClean="0"/>
              <a:pPr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6F6B-62A5-4A3E-85F9-DF5EECE0E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5DC3-632F-4328-9B46-FABFCFDE5A51}" type="datetimeFigureOut">
              <a:rPr lang="en-US" smtClean="0"/>
              <a:pPr/>
              <a:t>11/8/13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6F6B-62A5-4A3E-85F9-DF5EECE0E3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ttp://www.customcatering.net/images/WTAMU.color.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6096000"/>
            <a:ext cx="2428875" cy="5619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5DC3-632F-4328-9B46-FABFCFDE5A51}" type="datetimeFigureOut">
              <a:rPr lang="en-US" smtClean="0"/>
              <a:pPr/>
              <a:t>11/8/13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6F6B-62A5-4A3E-85F9-DF5EECE0E3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http://www.customcatering.net/images/WTAMU.color.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6096000"/>
            <a:ext cx="2428875" cy="5619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5DC3-632F-4328-9B46-FABFCFDE5A51}" type="datetimeFigureOut">
              <a:rPr lang="en-US" smtClean="0"/>
              <a:pPr/>
              <a:t>11/8/13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6F6B-62A5-4A3E-85F9-DF5EECE0E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5DC3-632F-4328-9B46-FABFCFDE5A51}" type="datetimeFigureOut">
              <a:rPr lang="en-US" smtClean="0"/>
              <a:pPr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6F6B-62A5-4A3E-85F9-DF5EECE0E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5DC3-632F-4328-9B46-FABFCFDE5A51}" type="datetimeFigureOut">
              <a:rPr lang="en-US" smtClean="0"/>
              <a:pPr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6F6B-62A5-4A3E-85F9-DF5EECE0E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5DC3-632F-4328-9B46-FABFCFDE5A51}" type="datetimeFigureOut">
              <a:rPr lang="en-US" smtClean="0"/>
              <a:pPr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6F6B-62A5-4A3E-85F9-DF5EECE0E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.png"/><Relationship Id="rId5" Type="http://schemas.openxmlformats.org/officeDocument/2006/relationships/hyperlink" Target="http://net.tutsplus.com/articles/web-roundups/21-ridiculously-impressive-html5-canvas-experiments/" TargetMode="External"/><Relationship Id="rId6" Type="http://schemas.openxmlformats.org/officeDocument/2006/relationships/hyperlink" Target="http://d3js.org/" TargetMode="External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4" Type="http://schemas.openxmlformats.org/officeDocument/2006/relationships/hyperlink" Target="http://www.findmebyip.com/litmus/" TargetMode="External"/><Relationship Id="rId5" Type="http://schemas.openxmlformats.org/officeDocument/2006/relationships/hyperlink" Target="http://mobilehtml5.org/" TargetMode="External"/><Relationship Id="rId6" Type="http://schemas.openxmlformats.org/officeDocument/2006/relationships/hyperlink" Target="http://html5test.com/" TargetMode="External"/><Relationship Id="rId7" Type="http://schemas.openxmlformats.org/officeDocument/2006/relationships/hyperlink" Target="http://html5please.u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ml5readines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hromeframe" TargetMode="External"/><Relationship Id="rId3" Type="http://schemas.openxmlformats.org/officeDocument/2006/relationships/hyperlink" Target="http://code.google.com/p/html5shi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ajaxlibrary/cdn.ashx" TargetMode="External"/><Relationship Id="rId4" Type="http://schemas.openxmlformats.org/officeDocument/2006/relationships/hyperlink" Target="http://cdnj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speed/libraries/devgui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epagelove.com/gallery/applic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.png"/><Relationship Id="rId5" Type="http://schemas.openxmlformats.org/officeDocument/2006/relationships/hyperlink" Target="http://html5demos.com/web-socket" TargetMode="External"/><Relationship Id="rId6" Type="http://schemas.openxmlformats.org/officeDocument/2006/relationships/hyperlink" Target="http://html5demos.com/storage" TargetMode="External"/><Relationship Id="rId7" Type="http://schemas.openxmlformats.org/officeDocument/2006/relationships/hyperlink" Target="http://html5demos.com/worker" TargetMode="External"/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1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" y="3581400"/>
            <a:ext cx="89916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Kareem Dana, Jeffry Babb, Musa </a:t>
            </a:r>
            <a:r>
              <a:rPr lang="en-US" dirty="0" err="1" smtClean="0"/>
              <a:t>Jafar</a:t>
            </a:r>
            <a:endParaRPr lang="en-US" dirty="0" smtClean="0"/>
          </a:p>
          <a:p>
            <a:r>
              <a:rPr lang="en-US" dirty="0" smtClean="0"/>
              <a:t>West Texas A&amp;M University</a:t>
            </a:r>
          </a:p>
          <a:p>
            <a:r>
              <a:rPr lang="en-US" dirty="0" smtClean="0"/>
              <a:t>Department of Computer Information </a:t>
            </a:r>
            <a:r>
              <a:rPr lang="en-US" dirty="0" smtClean="0"/>
              <a:t>Systems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wtamu-cisresearch</a:t>
            </a:r>
            <a:r>
              <a:rPr lang="en-US" dirty="0"/>
              <a:t>/</a:t>
            </a:r>
            <a:r>
              <a:rPr lang="en-US" dirty="0" err="1"/>
              <a:t>isecon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"/>
            <a:ext cx="3200400" cy="3200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1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wtamu-cisresearch</a:t>
            </a:r>
            <a:r>
              <a:rPr lang="en-US" dirty="0"/>
              <a:t>/</a:t>
            </a:r>
            <a:r>
              <a:rPr lang="en-US" dirty="0" err="1" smtClean="0"/>
              <a:t>isecon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smtClean="0"/>
              <a:t>paint.html</a:t>
            </a:r>
          </a:p>
          <a:p>
            <a:pPr lvl="1"/>
            <a:r>
              <a:rPr lang="en-US" dirty="0" smtClean="0"/>
              <a:t>Open in your favorite editor </a:t>
            </a:r>
          </a:p>
          <a:p>
            <a:r>
              <a:rPr lang="en-US" dirty="0" smtClean="0"/>
              <a:t>Let’s implement more colors</a:t>
            </a:r>
          </a:p>
          <a:p>
            <a:pPr lvl="1"/>
            <a:r>
              <a:rPr lang="en-US" dirty="0" smtClean="0"/>
              <a:t>Canvas Property: </a:t>
            </a:r>
            <a:r>
              <a:rPr lang="en-US" dirty="0" err="1" smtClean="0"/>
              <a:t>context.StrokeStyle</a:t>
            </a:r>
            <a:r>
              <a:rPr lang="en-US" dirty="0" smtClean="0"/>
              <a:t> = color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4574"/>
            <a:ext cx="5715000" cy="24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67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Clearing the Canvas</a:t>
            </a:r>
          </a:p>
          <a:p>
            <a:pPr lvl="1"/>
            <a:r>
              <a:rPr lang="en-US" dirty="0" smtClean="0"/>
              <a:t>Canvas Method: </a:t>
            </a:r>
            <a:r>
              <a:rPr lang="en-US" dirty="0" err="1" smtClean="0"/>
              <a:t>context.clearRect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localStorage</a:t>
            </a:r>
            <a:r>
              <a:rPr lang="en-US" dirty="0" smtClean="0"/>
              <a:t> to save our image.</a:t>
            </a:r>
          </a:p>
          <a:p>
            <a:pPr lvl="1"/>
            <a:r>
              <a:rPr lang="en-US" dirty="0" err="1" smtClean="0"/>
              <a:t>localStorage</a:t>
            </a:r>
            <a:r>
              <a:rPr lang="en-US" dirty="0" smtClean="0"/>
              <a:t> is a set of key/value pairs</a:t>
            </a:r>
          </a:p>
          <a:p>
            <a:pPr lvl="1"/>
            <a:r>
              <a:rPr lang="en-US" dirty="0" smtClean="0"/>
              <a:t>Can only store strings</a:t>
            </a:r>
          </a:p>
          <a:p>
            <a:pPr lvl="1"/>
            <a:r>
              <a:rPr lang="en-US" dirty="0" smtClean="0"/>
              <a:t>Limited to 10MB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0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&amp; Drop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dragdrop.html</a:t>
            </a:r>
          </a:p>
          <a:p>
            <a:r>
              <a:rPr lang="en-US" dirty="0" smtClean="0"/>
              <a:t>Drag &amp; Drop lets you drag and drop any HTML element around your web page.</a:t>
            </a:r>
          </a:p>
          <a:p>
            <a:r>
              <a:rPr lang="en-US" dirty="0" smtClean="0"/>
              <a:t>New HTML 5 properties/methods:</a:t>
            </a:r>
          </a:p>
          <a:p>
            <a:pPr lvl="1"/>
            <a:r>
              <a:rPr lang="en-US" dirty="0" err="1" smtClean="0"/>
              <a:t>draggable</a:t>
            </a:r>
            <a:r>
              <a:rPr lang="en-US" dirty="0" smtClean="0"/>
              <a:t>, </a:t>
            </a:r>
            <a:r>
              <a:rPr lang="en-US" dirty="0" err="1" smtClean="0"/>
              <a:t>ondragstart</a:t>
            </a:r>
            <a:r>
              <a:rPr lang="en-US" dirty="0" smtClean="0"/>
              <a:t>(), </a:t>
            </a:r>
            <a:r>
              <a:rPr lang="en-US" dirty="0" err="1" smtClean="0"/>
              <a:t>ondragover</a:t>
            </a:r>
            <a:r>
              <a:rPr lang="en-US" dirty="0" smtClean="0"/>
              <a:t>(), </a:t>
            </a:r>
            <a:r>
              <a:rPr lang="en-US" dirty="0" err="1" smtClean="0"/>
              <a:t>ondrop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Combine with HTML 5 File API to upload files from desktop.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1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Cool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21 Ridiculously Impressive HTML5 Canvas Experiments</a:t>
            </a:r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://net.tutsplus.com/articles/web-roundups/21-ridiculously-impressive-html5-canvas-experiments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Data Visualization with D3.js</a:t>
            </a:r>
          </a:p>
          <a:p>
            <a:pPr lvl="1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://d3js.org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CIS Students can do these</a:t>
            </a:r>
          </a:p>
          <a:p>
            <a:r>
              <a:rPr lang="en-US" dirty="0" smtClean="0"/>
              <a:t>Professors from other disciplines</a:t>
            </a:r>
          </a:p>
          <a:p>
            <a:r>
              <a:rPr lang="en-US" dirty="0" smtClean="0"/>
              <a:t>No longer need advanced CS degree or many years of programming experience.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1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ML5-APIs-and-related-technologies-by-Sergey-Mavrod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9144000" cy="63102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1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HTML 5?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999" y="2286000"/>
            <a:ext cx="845819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/>
              <a:t>“New open standards created in the mobile era, such as HTML5, will win on mobile devices</a:t>
            </a:r>
            <a:r>
              <a:rPr lang="en-US" sz="3200" dirty="0" smtClean="0"/>
              <a:t>”</a:t>
            </a:r>
          </a:p>
          <a:p>
            <a:pPr marL="0" lvl="1"/>
            <a:endParaRPr lang="en-US" sz="2400" i="1" dirty="0"/>
          </a:p>
          <a:p>
            <a:pPr marL="0" lvl="1" algn="r"/>
            <a:r>
              <a:rPr lang="en-US" sz="2400" i="1" dirty="0" smtClean="0"/>
              <a:t>		</a:t>
            </a:r>
            <a:r>
              <a:rPr lang="en-US" sz="2800" i="1" dirty="0" smtClean="0"/>
              <a:t>Steve Jobs</a:t>
            </a:r>
            <a:endParaRPr lang="en-US" sz="2800" i="1" dirty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Agent / Client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Not all HTML5 features are fully (or consistently) supported across the browsers</a:t>
            </a:r>
          </a:p>
          <a:p>
            <a:r>
              <a:rPr lang="en-US" dirty="0"/>
              <a:t>Can I use…</a:t>
            </a:r>
          </a:p>
          <a:p>
            <a:pPr lvl="1"/>
            <a:r>
              <a:rPr lang="en-US" dirty="0"/>
              <a:t>Compatibility tables for support of HTML5, CSS3, SVG and more in desktop and mobile browsers. </a:t>
            </a:r>
            <a:endParaRPr lang="en-US" dirty="0" smtClean="0"/>
          </a:p>
          <a:p>
            <a:r>
              <a:rPr lang="en-US" dirty="0" smtClean="0"/>
              <a:t>Tools to Check</a:t>
            </a:r>
          </a:p>
          <a:p>
            <a:pPr lvl="1"/>
            <a:r>
              <a:rPr lang="en-US" dirty="0">
                <a:hlinkClick r:id="rId2"/>
              </a:rPr>
              <a:t>http://html5readiness.com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://caniuse.com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http://www.findmebyip.com/litmus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http://mobilehtml5.org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http://html5test.com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http://html5please.us/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6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 Support Remedies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Google Chrome Frame</a:t>
            </a:r>
            <a:endParaRPr lang="en-US" dirty="0" smtClean="0"/>
          </a:p>
          <a:p>
            <a:pPr lvl="1"/>
            <a:r>
              <a:rPr lang="en-US" dirty="0" smtClean="0"/>
              <a:t>Advanced HTML features/HTML 5 for IE 8</a:t>
            </a:r>
          </a:p>
          <a:p>
            <a:r>
              <a:rPr lang="en-US" dirty="0" smtClean="0">
                <a:hlinkClick r:id="rId3"/>
              </a:rPr>
              <a:t>HTML 5 Shim</a:t>
            </a:r>
            <a:endParaRPr lang="en-US" dirty="0" smtClean="0"/>
          </a:p>
          <a:p>
            <a:pPr lvl="1"/>
            <a:r>
              <a:rPr lang="en-US" dirty="0" smtClean="0"/>
              <a:t>An easier fix</a:t>
            </a:r>
          </a:p>
          <a:p>
            <a:pPr lvl="1"/>
            <a:r>
              <a:rPr lang="en-US" dirty="0" smtClean="0"/>
              <a:t>Also known as HTML 5 Shiv</a:t>
            </a:r>
          </a:p>
          <a:p>
            <a:pPr lvl="1"/>
            <a:r>
              <a:rPr lang="en-US" dirty="0" smtClean="0"/>
              <a:t>Used by many other APIs/Libraries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77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Obtaining Popular HTML5-Oriented JS and CSS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</a:t>
            </a:r>
            <a:r>
              <a:rPr lang="en-US" dirty="0" smtClean="0"/>
              <a:t>ontent </a:t>
            </a:r>
            <a:r>
              <a:rPr lang="en-US" dirty="0"/>
              <a:t>D</a:t>
            </a:r>
            <a:r>
              <a:rPr lang="en-US" dirty="0" smtClean="0"/>
              <a:t>elivery Network</a:t>
            </a:r>
          </a:p>
          <a:p>
            <a:pPr lvl="1"/>
            <a:r>
              <a:rPr lang="en-US" dirty="0"/>
              <a:t>Google -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developers.google.com</a:t>
            </a:r>
            <a:r>
              <a:rPr lang="en-US" dirty="0">
                <a:hlinkClick r:id="rId2"/>
              </a:rPr>
              <a:t>/speed/libraries/</a:t>
            </a:r>
            <a:r>
              <a:rPr lang="en-US" dirty="0" err="1">
                <a:hlinkClick r:id="rId2"/>
              </a:rPr>
              <a:t>devguide</a:t>
            </a:r>
            <a:endParaRPr lang="en-US" dirty="0" smtClean="0"/>
          </a:p>
          <a:p>
            <a:pPr lvl="1"/>
            <a:r>
              <a:rPr lang="en-US" dirty="0" smtClean="0"/>
              <a:t>Microsoft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www.asp.net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ajaxlibrary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cdn.ashx</a:t>
            </a:r>
            <a:endParaRPr lang="en-US" dirty="0" smtClean="0"/>
          </a:p>
          <a:p>
            <a:r>
              <a:rPr lang="en-US" dirty="0" smtClean="0"/>
              <a:t>We find that </a:t>
            </a:r>
            <a:r>
              <a:rPr lang="en-US" dirty="0" err="1" smtClean="0"/>
              <a:t>Cloudfare</a:t>
            </a:r>
            <a:r>
              <a:rPr lang="en-US" dirty="0" smtClean="0"/>
              <a:t> is very comprehensive: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cdnjs.com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6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1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3214116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95400"/>
            <a:ext cx="1981200" cy="2119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38600"/>
            <a:ext cx="3886200" cy="163695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Examples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05000"/>
            <a:ext cx="2628900" cy="2628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95026"/>
            <a:ext cx="2324100" cy="23241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5 Supports Emerging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“Web 2.0”</a:t>
            </a:r>
          </a:p>
          <a:p>
            <a:pPr lvl="1"/>
            <a:r>
              <a:rPr lang="en-US" dirty="0" smtClean="0"/>
              <a:t>An open-standards approach that does not rely on 3</a:t>
            </a:r>
            <a:r>
              <a:rPr lang="en-US" baseline="30000" dirty="0" smtClean="0"/>
              <a:t>rd</a:t>
            </a:r>
            <a:r>
              <a:rPr lang="en-US" dirty="0" smtClean="0"/>
              <a:t> parties as much</a:t>
            </a:r>
          </a:p>
          <a:p>
            <a:r>
              <a:rPr lang="en-US" dirty="0" smtClean="0"/>
              <a:t>AWS/RWS</a:t>
            </a:r>
          </a:p>
          <a:p>
            <a:pPr lvl="1"/>
            <a:r>
              <a:rPr lang="en-US" dirty="0" smtClean="0"/>
              <a:t>Adaptive and responsive “Mobile First” website designs</a:t>
            </a:r>
          </a:p>
          <a:p>
            <a:r>
              <a:rPr lang="en-US" dirty="0" smtClean="0"/>
              <a:t>SPA</a:t>
            </a:r>
          </a:p>
          <a:p>
            <a:pPr lvl="1"/>
            <a:r>
              <a:rPr lang="en-US" dirty="0" smtClean="0"/>
              <a:t>Single-page architectures for site design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onepagelove.com</a:t>
            </a:r>
            <a:r>
              <a:rPr lang="en-US" dirty="0">
                <a:hlinkClick r:id="rId2"/>
              </a:rPr>
              <a:t>/gallery/application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96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1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in the classroom?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Lots of demos you can give your students</a:t>
            </a:r>
          </a:p>
          <a:p>
            <a:r>
              <a:rPr lang="en-US" dirty="0" smtClean="0"/>
              <a:t>Very easy in-class projects or </a:t>
            </a:r>
            <a:r>
              <a:rPr lang="en-US" dirty="0" err="1" smtClean="0"/>
              <a:t>homeworks</a:t>
            </a:r>
            <a:endParaRPr lang="en-US" dirty="0" smtClean="0"/>
          </a:p>
          <a:p>
            <a:r>
              <a:rPr lang="en-US" dirty="0" smtClean="0"/>
              <a:t>Some Demos We Have</a:t>
            </a:r>
          </a:p>
          <a:p>
            <a:pPr lvl="1"/>
            <a:r>
              <a:rPr lang="en-US" dirty="0" smtClean="0"/>
              <a:t>Paint Demo</a:t>
            </a:r>
          </a:p>
          <a:p>
            <a:pPr lvl="1"/>
            <a:r>
              <a:rPr lang="en-US" dirty="0" smtClean="0"/>
              <a:t>Drag &amp; Drop Demo</a:t>
            </a:r>
          </a:p>
          <a:p>
            <a:pPr lvl="1"/>
            <a:r>
              <a:rPr lang="en-US" dirty="0" smtClean="0"/>
              <a:t>Web Worker Demo</a:t>
            </a:r>
          </a:p>
          <a:p>
            <a:pPr lvl="1"/>
            <a:r>
              <a:rPr lang="en-US" dirty="0" err="1" smtClean="0"/>
              <a:t>Geolocation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A Few Demos We Didn’t Write:</a:t>
            </a:r>
          </a:p>
          <a:p>
            <a:pPr lvl="1"/>
            <a:r>
              <a:rPr lang="en-US" dirty="0">
                <a:hlinkClick r:id="rId5"/>
              </a:rPr>
              <a:t>http://html5demos.com/web-</a:t>
            </a:r>
            <a:r>
              <a:rPr lang="en-US" dirty="0" smtClean="0">
                <a:hlinkClick r:id="rId5"/>
              </a:rPr>
              <a:t>socket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http://html5demos.com/</a:t>
            </a:r>
            <a:r>
              <a:rPr lang="en-US" dirty="0" smtClean="0">
                <a:hlinkClick r:id="rId6"/>
              </a:rPr>
              <a:t>storage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http://html5demos.com/</a:t>
            </a:r>
            <a:r>
              <a:rPr lang="en-US" dirty="0" smtClean="0">
                <a:hlinkClick r:id="rId7"/>
              </a:rPr>
              <a:t>worker</a:t>
            </a:r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1846</Words>
  <Application>Microsoft Macintosh PowerPoint</Application>
  <PresentationFormat>On-screen Show (4:3)</PresentationFormat>
  <Paragraphs>149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Why HTML 5?</vt:lpstr>
      <vt:lpstr>User Agent / Client Support</vt:lpstr>
      <vt:lpstr>Web Browser Support Remedies</vt:lpstr>
      <vt:lpstr>Obtaining Popular HTML5-Oriented JS and CSS Libraries</vt:lpstr>
      <vt:lpstr>HTML 5 Examples</vt:lpstr>
      <vt:lpstr>HTML 5 Supports Emerging Techniques</vt:lpstr>
      <vt:lpstr>What can you do in the classroom?</vt:lpstr>
      <vt:lpstr>Paint Demo</vt:lpstr>
      <vt:lpstr>Paint Demo</vt:lpstr>
      <vt:lpstr>Drag &amp; Drop Demo</vt:lpstr>
      <vt:lpstr>More Cool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Kareem Dana</dc:creator>
  <cp:lastModifiedBy>Kareem Dana</cp:lastModifiedBy>
  <cp:revision>76</cp:revision>
  <dcterms:created xsi:type="dcterms:W3CDTF">2012-10-07T14:46:02Z</dcterms:created>
  <dcterms:modified xsi:type="dcterms:W3CDTF">2013-11-08T14:33:26Z</dcterms:modified>
</cp:coreProperties>
</file>