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0" r:id="rId4"/>
    <p:sldId id="262" r:id="rId5"/>
    <p:sldId id="267" r:id="rId6"/>
    <p:sldId id="270" r:id="rId7"/>
    <p:sldId id="268" r:id="rId8"/>
    <p:sldId id="264" r:id="rId9"/>
    <p:sldId id="269" r:id="rId10"/>
    <p:sldId id="265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6" autoAdjust="0"/>
    <p:restoredTop sz="39257" autoAdjust="0"/>
  </p:normalViewPr>
  <p:slideViewPr>
    <p:cSldViewPr snapToGrid="0">
      <p:cViewPr varScale="1">
        <p:scale>
          <a:sx n="30" d="100"/>
          <a:sy n="30" d="100"/>
        </p:scale>
        <p:origin x="2706" y="5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40DA-05FC-446A-A6E5-02F806443FFB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3BC2F-4B0E-442C-AF6E-CA3C1A0A8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5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서울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반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조 발표자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장태수입니다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 역시 금융 상품 검색 및 비교 추천 애플리케이션을 구현하였으며</a:t>
            </a:r>
            <a:r>
              <a:rPr lang="en-US" altLang="ko-KR" baseline="0" dirty="0" smtClean="0"/>
              <a:t>,</a:t>
            </a:r>
            <a:endParaRPr lang="en-US" altLang="ko-KR" baseline="0" dirty="0"/>
          </a:p>
          <a:p>
            <a:r>
              <a:rPr lang="ko-KR" altLang="en-US" baseline="0" dirty="0"/>
              <a:t>해당 애플리케이션은 서울 </a:t>
            </a:r>
            <a:r>
              <a:rPr lang="en-US" altLang="ko-KR" baseline="0" dirty="0"/>
              <a:t>3</a:t>
            </a:r>
            <a:r>
              <a:rPr lang="ko-KR" altLang="en-US" baseline="0" dirty="0"/>
              <a:t>반 </a:t>
            </a:r>
            <a:r>
              <a:rPr lang="en-US" altLang="ko-KR" baseline="0" dirty="0"/>
              <a:t>7</a:t>
            </a:r>
            <a:r>
              <a:rPr lang="ko-KR" altLang="en-US" baseline="0" dirty="0"/>
              <a:t>조 김범수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장태수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주재원이 제작에 참여하였습니다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3BC2F-4B0E-442C-AF6E-CA3C1A0A8D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3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상품 추천</a:t>
            </a:r>
            <a:r>
              <a:rPr lang="ko-KR" altLang="en-US" b="1" baseline="0" dirty="0"/>
              <a:t> 탭에서는 기본적으로 고객의 </a:t>
            </a:r>
            <a:r>
              <a:rPr lang="ko-KR" altLang="en-US" b="1" baseline="0" dirty="0" err="1"/>
              <a:t>나이대를</a:t>
            </a:r>
            <a:r>
              <a:rPr lang="ko-KR" altLang="en-US" b="1" baseline="0" dirty="0"/>
              <a:t> 분석하여 가입 가능한 상품들만 추천하며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그리고 고객이 직접 가입 기간과 이율 산정 방식을 선택하여 </a:t>
            </a:r>
            <a:r>
              <a:rPr lang="ko-KR" altLang="en-US" b="1" baseline="0" dirty="0" err="1"/>
              <a:t>추천받은</a:t>
            </a:r>
            <a:r>
              <a:rPr lang="ko-KR" altLang="en-US" b="1" baseline="0" dirty="0"/>
              <a:t> 상품들 중 해당하는 상품을 추천해주는 기능을 구현하였습니다</a:t>
            </a:r>
            <a:r>
              <a:rPr lang="en-US" altLang="ko-KR" b="1" baseline="0"/>
              <a:t>. 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3BC2F-4B0E-442C-AF6E-CA3C1A0A8D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00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직접 구현한 애플리케이션의 동작 과정을 직접 시연하며 상세히 </a:t>
            </a:r>
            <a:r>
              <a:rPr lang="ko-KR" altLang="en-US" dirty="0" err="1"/>
              <a:t>설명드리고</a:t>
            </a:r>
            <a:r>
              <a:rPr lang="ko-KR" altLang="en-US" dirty="0"/>
              <a:t>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3BC2F-4B0E-442C-AF6E-CA3C1A0A8D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3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먼저 프로젝트의 요구사항에 따르면</a:t>
            </a:r>
            <a:r>
              <a:rPr lang="en-US" altLang="ko-KR" b="1" dirty="0"/>
              <a:t>,</a:t>
            </a:r>
            <a:r>
              <a:rPr lang="en-US" altLang="ko-KR" b="1" baseline="0" dirty="0"/>
              <a:t> </a:t>
            </a:r>
            <a:r>
              <a:rPr lang="ko-KR" altLang="en-US" b="1" baseline="0" dirty="0"/>
              <a:t>회원의 급여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성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이름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월급 등</a:t>
            </a:r>
            <a:r>
              <a:rPr lang="en-US" altLang="ko-KR" b="1" baseline="0" dirty="0"/>
              <a:t> DJANGO</a:t>
            </a:r>
            <a:r>
              <a:rPr lang="ko-KR" altLang="en-US" b="1" baseline="0" dirty="0"/>
              <a:t>의 기존 </a:t>
            </a:r>
            <a:r>
              <a:rPr lang="en-US" altLang="ko-KR" b="1" baseline="0" dirty="0"/>
              <a:t>AUTH </a:t>
            </a:r>
            <a:r>
              <a:rPr lang="ko-KR" altLang="en-US" b="1" baseline="0" dirty="0"/>
              <a:t>모델의 </a:t>
            </a:r>
            <a:r>
              <a:rPr lang="en-US" altLang="ko-KR" b="1" baseline="0" dirty="0"/>
              <a:t>USER MODEL</a:t>
            </a:r>
            <a:r>
              <a:rPr lang="ko-KR" altLang="en-US" b="1" baseline="0" dirty="0"/>
              <a:t>로 </a:t>
            </a:r>
            <a:r>
              <a:rPr lang="ko-KR" altLang="en-US" b="1" dirty="0"/>
              <a:t>회원정보를 모두 입력 받는 데에 한계가 있었기 때문에 </a:t>
            </a:r>
            <a:r>
              <a:rPr lang="en-US" altLang="ko-KR" b="1" dirty="0"/>
              <a:t>CUSTOMUSEMODEL</a:t>
            </a:r>
            <a:r>
              <a:rPr lang="ko-KR" altLang="en-US" b="1" dirty="0"/>
              <a:t>을 구성하여 회원 </a:t>
            </a:r>
            <a:r>
              <a:rPr lang="ko-KR" altLang="en-US" b="1" dirty="0" err="1"/>
              <a:t>커스터마이징을</a:t>
            </a:r>
            <a:r>
              <a:rPr lang="ko-KR" altLang="en-US" b="1" dirty="0"/>
              <a:t> 수행했습니다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그리고 </a:t>
            </a:r>
            <a:r>
              <a:rPr lang="ko-KR" altLang="en-US" b="1" dirty="0" err="1"/>
              <a:t>은행명에</a:t>
            </a:r>
            <a:r>
              <a:rPr lang="ko-KR" altLang="en-US" b="1" dirty="0"/>
              <a:t> 따라 상품 정보를</a:t>
            </a:r>
            <a:r>
              <a:rPr lang="ko-KR" altLang="en-US" b="1" baseline="0" dirty="0"/>
              <a:t> 검색하고 상세 정보를 조회할 수 있는 기능을 구현하였고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고객이 원하는 상품들을 자유롭게 추가하고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추가된 상품들을 삭제하는 기능을 구현하였습니다</a:t>
            </a:r>
            <a:r>
              <a:rPr lang="en-US" altLang="ko-KR" b="1" baseline="0" dirty="0"/>
              <a:t>. </a:t>
            </a:r>
          </a:p>
          <a:p>
            <a:endParaRPr lang="en-US" altLang="ko-KR" b="1" baseline="0" dirty="0"/>
          </a:p>
          <a:p>
            <a:r>
              <a:rPr lang="ko-KR" altLang="en-US" b="1" baseline="0" dirty="0"/>
              <a:t>마지막으로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나이를 기준으로 자동 </a:t>
            </a:r>
            <a:r>
              <a:rPr lang="ko-KR" altLang="en-US" b="1" baseline="0" dirty="0" err="1"/>
              <a:t>필터링을</a:t>
            </a:r>
            <a:r>
              <a:rPr lang="ko-KR" altLang="en-US" b="1" baseline="0" dirty="0"/>
              <a:t> 수행하고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고객이 직접</a:t>
            </a:r>
            <a:r>
              <a:rPr lang="en-US" altLang="ko-KR" b="1" baseline="0" dirty="0"/>
              <a:t> </a:t>
            </a:r>
            <a:r>
              <a:rPr lang="ko-KR" altLang="en-US" b="1" baseline="0" dirty="0"/>
              <a:t>가입 기간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이율 산정 방식을 선택할 수 있게 만들어 </a:t>
            </a:r>
            <a:r>
              <a:rPr lang="ko-KR" altLang="en-US" b="1" baseline="0" dirty="0" err="1"/>
              <a:t>필터링</a:t>
            </a:r>
            <a:r>
              <a:rPr lang="ko-KR" altLang="en-US" b="1" baseline="0" dirty="0"/>
              <a:t> 하는 기능을 구현하였습니다</a:t>
            </a:r>
            <a:r>
              <a:rPr lang="en-US" altLang="ko-KR" b="1" baseline="0" dirty="0"/>
              <a:t>.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3BC2F-4B0E-442C-AF6E-CA3C1A0A8D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5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회원가입</a:t>
            </a:r>
            <a:r>
              <a:rPr lang="ko-KR" altLang="en-US" baseline="0" dirty="0"/>
              <a:t> 과정에 대해 간략히 </a:t>
            </a:r>
            <a:r>
              <a:rPr lang="ko-KR" altLang="en-US" baseline="0" dirty="0" err="1"/>
              <a:t>설명드리고자</a:t>
            </a:r>
            <a:r>
              <a:rPr lang="ko-KR" altLang="en-US" baseline="0" dirty="0"/>
              <a:t> 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3BC2F-4B0E-442C-AF6E-CA3C1A0A8D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0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ko-KR" altLang="en-US" b="1" dirty="0"/>
              <a:t>회원 가입 수행</a:t>
            </a:r>
            <a:r>
              <a:rPr lang="ko-KR" altLang="en-US" b="1" baseline="0" dirty="0"/>
              <a:t> 시 아이디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이메일 에서 중복되는 경우나 비밀번호 확인에 실패한 경우 회원가입이 막힌 것을 알리기 위해 회원가입 </a:t>
            </a:r>
            <a:r>
              <a:rPr lang="ko-KR" altLang="en-US" b="1" baseline="0" dirty="0" err="1"/>
              <a:t>실패시</a:t>
            </a:r>
            <a:r>
              <a:rPr lang="ko-KR" altLang="en-US" b="1" baseline="0" dirty="0"/>
              <a:t> 재확인 </a:t>
            </a:r>
            <a:r>
              <a:rPr lang="ko-KR" altLang="en-US" b="1" baseline="0" dirty="0" err="1"/>
              <a:t>알림창을</a:t>
            </a:r>
            <a:r>
              <a:rPr lang="ko-KR" altLang="en-US" b="1" baseline="0" dirty="0"/>
              <a:t> 띄우게 구현하였습니다</a:t>
            </a:r>
            <a:r>
              <a:rPr lang="en-US" altLang="ko-KR" b="1" baseline="0" dirty="0"/>
              <a:t>.</a:t>
            </a:r>
          </a:p>
          <a:p>
            <a:endParaRPr lang="en-US" altLang="ko-KR" b="1" baseline="0" dirty="0"/>
          </a:p>
          <a:p>
            <a:r>
              <a:rPr lang="ko-KR" altLang="en-US" b="1" dirty="0"/>
              <a:t>로그인 이전에는 은행의 상품 정보 검색 및 추천</a:t>
            </a:r>
            <a:r>
              <a:rPr lang="en-US" altLang="ko-KR" b="1" dirty="0"/>
              <a:t>, </a:t>
            </a:r>
            <a:r>
              <a:rPr lang="ko-KR" altLang="en-US" b="1" dirty="0"/>
              <a:t>그리고 상품 담기 기능이 지원되지 않습니다</a:t>
            </a:r>
            <a:r>
              <a:rPr lang="en-US" altLang="ko-KR" b="1" dirty="0"/>
              <a:t>. </a:t>
            </a:r>
            <a:r>
              <a:rPr lang="ko-KR" altLang="en-US" b="1" dirty="0"/>
              <a:t>회원가입에 성공</a:t>
            </a:r>
            <a:r>
              <a:rPr lang="ko-KR" altLang="en-US" b="1" baseline="0" dirty="0"/>
              <a:t> 시 바로 로그인 상태로 전환되며</a:t>
            </a:r>
            <a:r>
              <a:rPr lang="en-US" altLang="ko-KR" b="1" baseline="0" dirty="0"/>
              <a:t>,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프로필 창에서</a:t>
            </a:r>
            <a:r>
              <a:rPr lang="ko-KR" altLang="en-US" b="1" baseline="0" dirty="0"/>
              <a:t> 회원 정보의 확인과 수정이 가능해지고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가입한 상품 목록도 확인할 수 있습니다</a:t>
            </a:r>
            <a:r>
              <a:rPr lang="en-US" altLang="ko-KR" b="1" baseline="0" dirty="0"/>
              <a:t>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3BC2F-4B0E-442C-AF6E-CA3C1A0A8D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1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상품 정보를 조회하는 기능에 대해 간략하게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3BC2F-4B0E-442C-AF6E-CA3C1A0A8D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로그인에</a:t>
            </a:r>
            <a:r>
              <a:rPr lang="ko-KR" altLang="en-US" dirty="0"/>
              <a:t> 성공한 이후에 상품 리스트에서</a:t>
            </a:r>
            <a:r>
              <a:rPr lang="ko-KR" altLang="en-US" baseline="0" dirty="0"/>
              <a:t> 모든 상품들을 확인할 수 있으며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해당 상품들을 </a:t>
            </a:r>
            <a:r>
              <a:rPr lang="ko-KR" altLang="en-US" baseline="0" dirty="0" err="1"/>
              <a:t>은행명을</a:t>
            </a:r>
            <a:r>
              <a:rPr lang="ko-KR" altLang="en-US" baseline="0" dirty="0"/>
              <a:t> 기준으로 검색할 수 있는 기능을 구현하였습니다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그리고 사용자 경험 개선을 위해 마우스가 상품 위에 올려지면 해당 상품 박스의 색깔이 변하는 기능을 추가하였습니다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3BC2F-4B0E-442C-AF6E-CA3C1A0A8D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0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위의 상품 정보 창에서 상품을 클릭하고 나서</a:t>
            </a:r>
            <a:r>
              <a:rPr lang="en-US" altLang="ko-KR" dirty="0"/>
              <a:t>, </a:t>
            </a:r>
            <a:r>
              <a:rPr lang="ko-KR" altLang="en-US" dirty="0"/>
              <a:t>상품의 상세</a:t>
            </a:r>
            <a:r>
              <a:rPr lang="ko-KR" altLang="en-US" baseline="0" dirty="0"/>
              <a:t> 정보를 확인할 수 있는 창으로 이동하게 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3BC2F-4B0E-442C-AF6E-CA3C1A0A8D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65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ko-KR" altLang="en-US" b="1" dirty="0"/>
              <a:t>상세 정보 페이지에서는 해당 상품의 상세정보를 확인할 수 있음과 동시에</a:t>
            </a:r>
            <a:r>
              <a:rPr lang="en-US" altLang="ko-KR" b="1" dirty="0"/>
              <a:t>, </a:t>
            </a:r>
            <a:r>
              <a:rPr lang="ko-KR" altLang="en-US" b="1" dirty="0"/>
              <a:t>고객이 관심있어 하는 상품을</a:t>
            </a:r>
            <a:r>
              <a:rPr lang="ko-KR" altLang="en-US" b="1" baseline="0" dirty="0"/>
              <a:t> 고객의 관심 상품에 추가하고</a:t>
            </a:r>
            <a:r>
              <a:rPr lang="en-US" altLang="ko-KR" b="1" baseline="0" dirty="0"/>
              <a:t> </a:t>
            </a:r>
            <a:r>
              <a:rPr lang="ko-KR" altLang="en-US" b="1" baseline="0" dirty="0"/>
              <a:t>삭제하는 기능을 구현하였습니다</a:t>
            </a:r>
            <a:r>
              <a:rPr lang="en-US" altLang="ko-KR" b="1" baseline="0" dirty="0"/>
              <a:t>.</a:t>
            </a:r>
          </a:p>
          <a:p>
            <a:r>
              <a:rPr lang="ko-KR" altLang="en-US" b="1" baseline="0" dirty="0"/>
              <a:t>추후 고객이 등록한 관심 상품은 고객의 상세 정보 페이지의 가입한 상품 목록에서 확인할 수 있습니다</a:t>
            </a:r>
            <a:r>
              <a:rPr lang="en-US" altLang="ko-KR" b="1" baseline="0" dirty="0"/>
              <a:t>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3BC2F-4B0E-442C-AF6E-CA3C1A0A8D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고객에게 맞춤 상품을 추천하기 위한 탭을</a:t>
            </a:r>
            <a:r>
              <a:rPr lang="ko-KR" altLang="en-US" baseline="0" dirty="0"/>
              <a:t> 구현하였습니다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3BC2F-4B0E-442C-AF6E-CA3C1A0A8D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0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0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7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9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4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4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209EDE-93CC-08E5-46B8-C4463AF55935}"/>
              </a:ext>
            </a:extLst>
          </p:cNvPr>
          <p:cNvGrpSpPr/>
          <p:nvPr/>
        </p:nvGrpSpPr>
        <p:grpSpPr>
          <a:xfrm>
            <a:off x="9210015" y="2838203"/>
            <a:ext cx="707268" cy="649579"/>
            <a:chOff x="7685101" y="3644877"/>
            <a:chExt cx="945205" cy="657162"/>
          </a:xfrm>
        </p:grpSpPr>
        <p:sp>
          <p:nvSpPr>
            <p:cNvPr id="44" name="원통형 43">
              <a:extLst>
                <a:ext uri="{FF2B5EF4-FFF2-40B4-BE49-F238E27FC236}">
                  <a16:creationId xmlns:a16="http://schemas.microsoft.com/office/drawing/2014/main" id="{C477EE85-2AC2-B9C4-B987-3D76560F2356}"/>
                </a:ext>
              </a:extLst>
            </p:cNvPr>
            <p:cNvSpPr/>
            <p:nvPr/>
          </p:nvSpPr>
          <p:spPr>
            <a:xfrm>
              <a:off x="7723202" y="40911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원통형 44">
              <a:extLst>
                <a:ext uri="{FF2B5EF4-FFF2-40B4-BE49-F238E27FC236}">
                  <a16:creationId xmlns:a16="http://schemas.microsoft.com/office/drawing/2014/main" id="{DD65DA7C-92B9-FA1C-FB29-FDF70C8E4286}"/>
                </a:ext>
              </a:extLst>
            </p:cNvPr>
            <p:cNvSpPr/>
            <p:nvPr/>
          </p:nvSpPr>
          <p:spPr>
            <a:xfrm>
              <a:off x="7685101" y="39423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통형 45">
              <a:extLst>
                <a:ext uri="{FF2B5EF4-FFF2-40B4-BE49-F238E27FC236}">
                  <a16:creationId xmlns:a16="http://schemas.microsoft.com/office/drawing/2014/main" id="{804B64A4-6FA4-8415-DD3D-248DD37B8798}"/>
                </a:ext>
              </a:extLst>
            </p:cNvPr>
            <p:cNvSpPr/>
            <p:nvPr/>
          </p:nvSpPr>
          <p:spPr>
            <a:xfrm>
              <a:off x="7791090" y="3793627"/>
              <a:ext cx="839216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통형 46">
              <a:extLst>
                <a:ext uri="{FF2B5EF4-FFF2-40B4-BE49-F238E27FC236}">
                  <a16:creationId xmlns:a16="http://schemas.microsoft.com/office/drawing/2014/main" id="{F09DF3A3-A9CD-52FB-4501-E42B88ABB6C7}"/>
                </a:ext>
              </a:extLst>
            </p:cNvPr>
            <p:cNvSpPr/>
            <p:nvPr/>
          </p:nvSpPr>
          <p:spPr>
            <a:xfrm>
              <a:off x="7751774" y="36448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20C8EB-9F92-04AE-F3DF-3E86B11DA80A}"/>
              </a:ext>
            </a:extLst>
          </p:cNvPr>
          <p:cNvGrpSpPr/>
          <p:nvPr/>
        </p:nvGrpSpPr>
        <p:grpSpPr>
          <a:xfrm>
            <a:off x="1335664" y="2831401"/>
            <a:ext cx="677849" cy="796613"/>
            <a:chOff x="7685101" y="3496127"/>
            <a:chExt cx="905888" cy="805912"/>
          </a:xfrm>
        </p:grpSpPr>
        <p:sp>
          <p:nvSpPr>
            <p:cNvPr id="18" name="원통형 17">
              <a:extLst>
                <a:ext uri="{FF2B5EF4-FFF2-40B4-BE49-F238E27FC236}">
                  <a16:creationId xmlns:a16="http://schemas.microsoft.com/office/drawing/2014/main" id="{71F472C6-88E0-71AA-8AD1-27B34BEBB8F4}"/>
                </a:ext>
              </a:extLst>
            </p:cNvPr>
            <p:cNvSpPr/>
            <p:nvPr/>
          </p:nvSpPr>
          <p:spPr>
            <a:xfrm>
              <a:off x="7723202" y="40911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원통형 18">
              <a:extLst>
                <a:ext uri="{FF2B5EF4-FFF2-40B4-BE49-F238E27FC236}">
                  <a16:creationId xmlns:a16="http://schemas.microsoft.com/office/drawing/2014/main" id="{04937301-FFBD-7153-DC91-45811331E446}"/>
                </a:ext>
              </a:extLst>
            </p:cNvPr>
            <p:cNvSpPr/>
            <p:nvPr/>
          </p:nvSpPr>
          <p:spPr>
            <a:xfrm>
              <a:off x="7685101" y="39423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원통형 19">
              <a:extLst>
                <a:ext uri="{FF2B5EF4-FFF2-40B4-BE49-F238E27FC236}">
                  <a16:creationId xmlns:a16="http://schemas.microsoft.com/office/drawing/2014/main" id="{A1E7DCF2-CA13-EFB0-04DB-C5F0B0DB5038}"/>
                </a:ext>
              </a:extLst>
            </p:cNvPr>
            <p:cNvSpPr/>
            <p:nvPr/>
          </p:nvSpPr>
          <p:spPr>
            <a:xfrm>
              <a:off x="7723200" y="37936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통형 20">
              <a:extLst>
                <a:ext uri="{FF2B5EF4-FFF2-40B4-BE49-F238E27FC236}">
                  <a16:creationId xmlns:a16="http://schemas.microsoft.com/office/drawing/2014/main" id="{10567A11-A938-CBC1-8567-14C4F0FA45D7}"/>
                </a:ext>
              </a:extLst>
            </p:cNvPr>
            <p:cNvSpPr/>
            <p:nvPr/>
          </p:nvSpPr>
          <p:spPr>
            <a:xfrm>
              <a:off x="7751774" y="36448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원통형 21">
              <a:extLst>
                <a:ext uri="{FF2B5EF4-FFF2-40B4-BE49-F238E27FC236}">
                  <a16:creationId xmlns:a16="http://schemas.microsoft.com/office/drawing/2014/main" id="{D76D6B21-16E0-7482-CA0F-6EE47A447A7B}"/>
                </a:ext>
              </a:extLst>
            </p:cNvPr>
            <p:cNvSpPr/>
            <p:nvPr/>
          </p:nvSpPr>
          <p:spPr>
            <a:xfrm>
              <a:off x="7704148" y="34961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F3554FD-650C-8CE9-E17E-038A7DBB3703}"/>
              </a:ext>
            </a:extLst>
          </p:cNvPr>
          <p:cNvGrpSpPr/>
          <p:nvPr/>
        </p:nvGrpSpPr>
        <p:grpSpPr>
          <a:xfrm>
            <a:off x="2287317" y="2788606"/>
            <a:ext cx="677849" cy="796613"/>
            <a:chOff x="7685101" y="3496127"/>
            <a:chExt cx="905888" cy="805912"/>
          </a:xfrm>
        </p:grpSpPr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120D3537-1A7B-AD0E-3F7F-CFD80135FF84}"/>
                </a:ext>
              </a:extLst>
            </p:cNvPr>
            <p:cNvSpPr/>
            <p:nvPr/>
          </p:nvSpPr>
          <p:spPr>
            <a:xfrm>
              <a:off x="7723202" y="40911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원통형 25">
              <a:extLst>
                <a:ext uri="{FF2B5EF4-FFF2-40B4-BE49-F238E27FC236}">
                  <a16:creationId xmlns:a16="http://schemas.microsoft.com/office/drawing/2014/main" id="{94EB5FC0-FC45-19C8-C482-7A3C5C2DBAEA}"/>
                </a:ext>
              </a:extLst>
            </p:cNvPr>
            <p:cNvSpPr/>
            <p:nvPr/>
          </p:nvSpPr>
          <p:spPr>
            <a:xfrm>
              <a:off x="7685101" y="39423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통형 26">
              <a:extLst>
                <a:ext uri="{FF2B5EF4-FFF2-40B4-BE49-F238E27FC236}">
                  <a16:creationId xmlns:a16="http://schemas.microsoft.com/office/drawing/2014/main" id="{E25D4327-57E1-F609-E406-232DF02CE3BF}"/>
                </a:ext>
              </a:extLst>
            </p:cNvPr>
            <p:cNvSpPr/>
            <p:nvPr/>
          </p:nvSpPr>
          <p:spPr>
            <a:xfrm>
              <a:off x="7723200" y="37936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원통형 27">
              <a:extLst>
                <a:ext uri="{FF2B5EF4-FFF2-40B4-BE49-F238E27FC236}">
                  <a16:creationId xmlns:a16="http://schemas.microsoft.com/office/drawing/2014/main" id="{CCAF9042-5DCF-CC8C-F51A-DC01BC9C363B}"/>
                </a:ext>
              </a:extLst>
            </p:cNvPr>
            <p:cNvSpPr/>
            <p:nvPr/>
          </p:nvSpPr>
          <p:spPr>
            <a:xfrm>
              <a:off x="7751774" y="36448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29E667DD-2102-1898-13B3-E001DC19D213}"/>
                </a:ext>
              </a:extLst>
            </p:cNvPr>
            <p:cNvSpPr/>
            <p:nvPr/>
          </p:nvSpPr>
          <p:spPr>
            <a:xfrm>
              <a:off x="7704148" y="34961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9B87554-F726-902F-09BC-1EDF9E9076C9}"/>
              </a:ext>
            </a:extLst>
          </p:cNvPr>
          <p:cNvSpPr/>
          <p:nvPr/>
        </p:nvSpPr>
        <p:spPr>
          <a:xfrm>
            <a:off x="3719889" y="965612"/>
            <a:ext cx="4752220" cy="2027207"/>
          </a:xfrm>
          <a:prstGeom prst="round2SameRect">
            <a:avLst>
              <a:gd name="adj1" fmla="val 7958"/>
              <a:gd name="adj2" fmla="val 0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76D7AF00-C0AE-7B16-B817-E40E8EE4B38F}"/>
              </a:ext>
            </a:extLst>
          </p:cNvPr>
          <p:cNvSpPr/>
          <p:nvPr/>
        </p:nvSpPr>
        <p:spPr>
          <a:xfrm>
            <a:off x="3654829" y="1083109"/>
            <a:ext cx="4882342" cy="2250056"/>
          </a:xfrm>
          <a:prstGeom prst="round2SameRect">
            <a:avLst>
              <a:gd name="adj1" fmla="val 7958"/>
              <a:gd name="adj2" fmla="val 0"/>
            </a:avLst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atinLnBrk="0">
              <a:lnSpc>
                <a:spcPct val="150000"/>
              </a:lnSpc>
              <a:defRPr/>
            </a:pPr>
            <a:endParaRPr lang="en-US" altLang="ko-KR" sz="1600" i="1" kern="0" dirty="0">
              <a:ln w="9525">
                <a:noFill/>
              </a:ln>
              <a:solidFill>
                <a:srgbClr val="E7E6E6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68288" latinLnBrk="0">
              <a:lnSpc>
                <a:spcPct val="150000"/>
              </a:lnSpc>
              <a:defRPr/>
            </a:pPr>
            <a:r>
              <a:rPr lang="ko-KR" altLang="en-US" sz="1600" i="1" kern="0" dirty="0">
                <a:ln w="9525">
                  <a:noFill/>
                </a:ln>
                <a:solidFill>
                  <a:srgbClr val="E7E6E6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소속 </a:t>
            </a:r>
            <a:r>
              <a:rPr lang="en-US" altLang="ko-KR" sz="1600" i="1" kern="0" dirty="0">
                <a:ln w="9525">
                  <a:noFill/>
                </a:ln>
                <a:solidFill>
                  <a:srgbClr val="E7E6E6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sz="1600" i="1" kern="0" dirty="0">
                <a:ln w="9525">
                  <a:noFill/>
                </a:ln>
                <a:solidFill>
                  <a:srgbClr val="E7E6E6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서울 </a:t>
            </a:r>
            <a:r>
              <a:rPr lang="en-US" altLang="ko-KR" sz="1600" i="1" kern="0" dirty="0">
                <a:ln w="9525">
                  <a:noFill/>
                </a:ln>
                <a:solidFill>
                  <a:srgbClr val="E7E6E6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1600" i="1" kern="0" dirty="0">
                <a:ln w="9525">
                  <a:noFill/>
                </a:ln>
                <a:solidFill>
                  <a:srgbClr val="E7E6E6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반</a:t>
            </a:r>
            <a:endParaRPr lang="en-US" altLang="ko-KR" sz="1600" i="1" kern="0" dirty="0">
              <a:ln w="9525">
                <a:noFill/>
              </a:ln>
              <a:solidFill>
                <a:srgbClr val="E7E6E6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68288" latinLnBrk="0">
              <a:lnSpc>
                <a:spcPct val="150000"/>
              </a:lnSpc>
              <a:defRPr/>
            </a:pPr>
            <a:r>
              <a:rPr lang="ko-KR" altLang="en-US" sz="1600" i="1" kern="0" dirty="0">
                <a:ln w="9525">
                  <a:noFill/>
                </a:ln>
                <a:solidFill>
                  <a:srgbClr val="E7E6E6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이름 </a:t>
            </a:r>
            <a:r>
              <a:rPr lang="en-US" altLang="ko-KR" sz="1600" i="1" kern="0" dirty="0">
                <a:ln w="9525">
                  <a:noFill/>
                </a:ln>
                <a:solidFill>
                  <a:srgbClr val="E7E6E6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sz="1600" i="1" kern="0" dirty="0">
                <a:ln w="9525">
                  <a:noFill/>
                </a:ln>
                <a:solidFill>
                  <a:srgbClr val="E7E6E6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김범수</a:t>
            </a:r>
            <a:r>
              <a:rPr lang="en-US" altLang="ko-KR" sz="1600" i="1" kern="0" dirty="0">
                <a:ln w="9525">
                  <a:noFill/>
                </a:ln>
                <a:solidFill>
                  <a:srgbClr val="E7E6E6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600" i="1" kern="0" dirty="0">
                <a:ln w="9525">
                  <a:noFill/>
                </a:ln>
                <a:solidFill>
                  <a:srgbClr val="E7E6E6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장태수</a:t>
            </a:r>
            <a:r>
              <a:rPr lang="en-US" altLang="ko-KR" sz="1600" i="1" kern="0" dirty="0">
                <a:ln w="9525">
                  <a:noFill/>
                </a:ln>
                <a:solidFill>
                  <a:srgbClr val="E7E6E6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600" i="1" kern="0" dirty="0">
                <a:ln w="9525">
                  <a:noFill/>
                </a:ln>
                <a:solidFill>
                  <a:srgbClr val="E7E6E6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주재원</a:t>
            </a:r>
            <a:endParaRPr lang="en-US" altLang="ko-KR" sz="1600" i="1" kern="0" dirty="0">
              <a:ln w="9525">
                <a:noFill/>
              </a:ln>
              <a:solidFill>
                <a:srgbClr val="E7E6E6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C6D05-1EE4-E524-DC59-7A98948EB02E}"/>
              </a:ext>
            </a:extLst>
          </p:cNvPr>
          <p:cNvSpPr txBox="1"/>
          <p:nvPr/>
        </p:nvSpPr>
        <p:spPr>
          <a:xfrm>
            <a:off x="2909701" y="4990800"/>
            <a:ext cx="60944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sz="4000" i="1" kern="0" dirty="0">
                <a:ln w="9525">
                  <a:noFill/>
                </a:ln>
                <a:solidFill>
                  <a:srgbClr val="E7E6E6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금융 상품 비교 애플리케이션</a:t>
            </a:r>
            <a:endParaRPr lang="en-US" altLang="ko-KR" sz="4000" i="1" kern="0" dirty="0">
              <a:ln w="9525">
                <a:noFill/>
              </a:ln>
              <a:solidFill>
                <a:srgbClr val="E7E6E6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08D56A-2F9B-83CF-7E94-1A3A001BB1A0}"/>
              </a:ext>
            </a:extLst>
          </p:cNvPr>
          <p:cNvGrpSpPr/>
          <p:nvPr/>
        </p:nvGrpSpPr>
        <p:grpSpPr>
          <a:xfrm>
            <a:off x="3719890" y="1145775"/>
            <a:ext cx="4752220" cy="418989"/>
            <a:chOff x="4068242" y="1145775"/>
            <a:chExt cx="4055515" cy="418989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8D0223CF-E19A-67C6-9CF1-832B61BC767D}"/>
                </a:ext>
              </a:extLst>
            </p:cNvPr>
            <p:cNvSpPr/>
            <p:nvPr/>
          </p:nvSpPr>
          <p:spPr>
            <a:xfrm>
              <a:off x="4068242" y="1145775"/>
              <a:ext cx="4055515" cy="418989"/>
            </a:xfrm>
            <a:prstGeom prst="round2SameRect">
              <a:avLst>
                <a:gd name="adj1" fmla="val 33843"/>
                <a:gd name="adj2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717F283-4698-B4AF-37AF-D20AEC845AA8}"/>
                </a:ext>
              </a:extLst>
            </p:cNvPr>
            <p:cNvGrpSpPr/>
            <p:nvPr/>
          </p:nvGrpSpPr>
          <p:grpSpPr>
            <a:xfrm>
              <a:off x="4171950" y="1262178"/>
              <a:ext cx="247650" cy="191429"/>
              <a:chOff x="4171950" y="1712119"/>
              <a:chExt cx="360000" cy="191429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9AF50AF-D0A6-A3BC-87C2-D9503681615C}"/>
                  </a:ext>
                </a:extLst>
              </p:cNvPr>
              <p:cNvSpPr/>
              <p:nvPr/>
            </p:nvSpPr>
            <p:spPr>
              <a:xfrm>
                <a:off x="4171950" y="171211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91FF916-A1CD-A8BA-4CD0-027DB44069B9}"/>
                  </a:ext>
                </a:extLst>
              </p:cNvPr>
              <p:cNvSpPr/>
              <p:nvPr/>
            </p:nvSpPr>
            <p:spPr>
              <a:xfrm>
                <a:off x="4171950" y="176992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15DEDA2-6053-A905-34B9-385E8B991860}"/>
                  </a:ext>
                </a:extLst>
              </p:cNvPr>
              <p:cNvSpPr/>
              <p:nvPr/>
            </p:nvSpPr>
            <p:spPr>
              <a:xfrm>
                <a:off x="4171950" y="182773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31477EF5-884C-A691-DC0C-A522D5976F61}"/>
                  </a:ext>
                </a:extLst>
              </p:cNvPr>
              <p:cNvSpPr/>
              <p:nvPr/>
            </p:nvSpPr>
            <p:spPr>
              <a:xfrm>
                <a:off x="4171950" y="1885548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02D3A3-96A4-EB96-5583-1813EF798F85}"/>
              </a:ext>
            </a:extLst>
          </p:cNvPr>
          <p:cNvGrpSpPr/>
          <p:nvPr/>
        </p:nvGrpSpPr>
        <p:grpSpPr>
          <a:xfrm>
            <a:off x="2905738" y="3333165"/>
            <a:ext cx="6421634" cy="1143398"/>
            <a:chOff x="3376464" y="3333165"/>
            <a:chExt cx="5480182" cy="1143398"/>
          </a:xfrm>
        </p:grpSpPr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8CA60F0C-6848-425A-9AE2-D29B6DEEAC5E}"/>
                </a:ext>
              </a:extLst>
            </p:cNvPr>
            <p:cNvSpPr/>
            <p:nvPr/>
          </p:nvSpPr>
          <p:spPr>
            <a:xfrm>
              <a:off x="3419928" y="3441385"/>
              <a:ext cx="5391341" cy="1035178"/>
            </a:xfrm>
            <a:custGeom>
              <a:avLst/>
              <a:gdLst>
                <a:gd name="connsiteX0" fmla="*/ 0 w 5486400"/>
                <a:gd name="connsiteY0" fmla="*/ 1039906 h 1039906"/>
                <a:gd name="connsiteX1" fmla="*/ 658905 w 5486400"/>
                <a:gd name="connsiteY1" fmla="*/ 0 h 1039906"/>
                <a:gd name="connsiteX2" fmla="*/ 4827495 w 5486400"/>
                <a:gd name="connsiteY2" fmla="*/ 0 h 1039906"/>
                <a:gd name="connsiteX3" fmla="*/ 5486400 w 5486400"/>
                <a:gd name="connsiteY3" fmla="*/ 1039906 h 1039906"/>
                <a:gd name="connsiteX4" fmla="*/ 0 w 5486400"/>
                <a:gd name="connsiteY4" fmla="*/ 1039906 h 1039906"/>
                <a:gd name="connsiteX0" fmla="*/ 17450 w 5503850"/>
                <a:gd name="connsiteY0" fmla="*/ 1039906 h 1039906"/>
                <a:gd name="connsiteX1" fmla="*/ 676355 w 5503850"/>
                <a:gd name="connsiteY1" fmla="*/ 0 h 1039906"/>
                <a:gd name="connsiteX2" fmla="*/ 4844945 w 5503850"/>
                <a:gd name="connsiteY2" fmla="*/ 0 h 1039906"/>
                <a:gd name="connsiteX3" fmla="*/ 5503850 w 5503850"/>
                <a:gd name="connsiteY3" fmla="*/ 1039906 h 1039906"/>
                <a:gd name="connsiteX4" fmla="*/ 17450 w 5503850"/>
                <a:gd name="connsiteY4" fmla="*/ 1039906 h 1039906"/>
                <a:gd name="connsiteX0" fmla="*/ 18516 w 5466816"/>
                <a:gd name="connsiteY0" fmla="*/ 1039906 h 1039906"/>
                <a:gd name="connsiteX1" fmla="*/ 639321 w 5466816"/>
                <a:gd name="connsiteY1" fmla="*/ 0 h 1039906"/>
                <a:gd name="connsiteX2" fmla="*/ 4807911 w 5466816"/>
                <a:gd name="connsiteY2" fmla="*/ 0 h 1039906"/>
                <a:gd name="connsiteX3" fmla="*/ 5466816 w 5466816"/>
                <a:gd name="connsiteY3" fmla="*/ 1039906 h 1039906"/>
                <a:gd name="connsiteX4" fmla="*/ 18516 w 5466816"/>
                <a:gd name="connsiteY4" fmla="*/ 1039906 h 1039906"/>
                <a:gd name="connsiteX0" fmla="*/ 18516 w 5502067"/>
                <a:gd name="connsiteY0" fmla="*/ 1039906 h 1039941"/>
                <a:gd name="connsiteX1" fmla="*/ 639321 w 5502067"/>
                <a:gd name="connsiteY1" fmla="*/ 0 h 1039941"/>
                <a:gd name="connsiteX2" fmla="*/ 4807911 w 5502067"/>
                <a:gd name="connsiteY2" fmla="*/ 0 h 1039941"/>
                <a:gd name="connsiteX3" fmla="*/ 5466816 w 5502067"/>
                <a:gd name="connsiteY3" fmla="*/ 1039906 h 1039941"/>
                <a:gd name="connsiteX4" fmla="*/ 18516 w 5502067"/>
                <a:gd name="connsiteY4" fmla="*/ 1039906 h 1039941"/>
                <a:gd name="connsiteX0" fmla="*/ 18516 w 5456728"/>
                <a:gd name="connsiteY0" fmla="*/ 1039906 h 1039941"/>
                <a:gd name="connsiteX1" fmla="*/ 639321 w 5456728"/>
                <a:gd name="connsiteY1" fmla="*/ 0 h 1039941"/>
                <a:gd name="connsiteX2" fmla="*/ 4807911 w 5456728"/>
                <a:gd name="connsiteY2" fmla="*/ 0 h 1039941"/>
                <a:gd name="connsiteX3" fmla="*/ 5419191 w 5456728"/>
                <a:gd name="connsiteY3" fmla="*/ 1039906 h 1039941"/>
                <a:gd name="connsiteX4" fmla="*/ 18516 w 5456728"/>
                <a:gd name="connsiteY4" fmla="*/ 1039906 h 1039941"/>
                <a:gd name="connsiteX0" fmla="*/ 34199 w 5472411"/>
                <a:gd name="connsiteY0" fmla="*/ 1039906 h 1039941"/>
                <a:gd name="connsiteX1" fmla="*/ 655004 w 5472411"/>
                <a:gd name="connsiteY1" fmla="*/ 0 h 1039941"/>
                <a:gd name="connsiteX2" fmla="*/ 4823594 w 5472411"/>
                <a:gd name="connsiteY2" fmla="*/ 0 h 1039941"/>
                <a:gd name="connsiteX3" fmla="*/ 5434874 w 5472411"/>
                <a:gd name="connsiteY3" fmla="*/ 1039906 h 1039941"/>
                <a:gd name="connsiteX4" fmla="*/ 34199 w 5472411"/>
                <a:gd name="connsiteY4" fmla="*/ 1039906 h 1039941"/>
                <a:gd name="connsiteX0" fmla="*/ 37644 w 5409181"/>
                <a:gd name="connsiteY0" fmla="*/ 1035143 h 1039941"/>
                <a:gd name="connsiteX1" fmla="*/ 591774 w 5409181"/>
                <a:gd name="connsiteY1" fmla="*/ 0 h 1039941"/>
                <a:gd name="connsiteX2" fmla="*/ 4760364 w 5409181"/>
                <a:gd name="connsiteY2" fmla="*/ 0 h 1039941"/>
                <a:gd name="connsiteX3" fmla="*/ 5371644 w 5409181"/>
                <a:gd name="connsiteY3" fmla="*/ 1039906 h 1039941"/>
                <a:gd name="connsiteX4" fmla="*/ 37644 w 5409181"/>
                <a:gd name="connsiteY4" fmla="*/ 1035143 h 1039941"/>
                <a:gd name="connsiteX0" fmla="*/ 37644 w 5418163"/>
                <a:gd name="connsiteY0" fmla="*/ 1035143 h 1039906"/>
                <a:gd name="connsiteX1" fmla="*/ 591774 w 5418163"/>
                <a:gd name="connsiteY1" fmla="*/ 0 h 1039906"/>
                <a:gd name="connsiteX2" fmla="*/ 4760364 w 5418163"/>
                <a:gd name="connsiteY2" fmla="*/ 0 h 1039906"/>
                <a:gd name="connsiteX3" fmla="*/ 5371644 w 5418163"/>
                <a:gd name="connsiteY3" fmla="*/ 1039906 h 1039906"/>
                <a:gd name="connsiteX4" fmla="*/ 37644 w 5418163"/>
                <a:gd name="connsiteY4" fmla="*/ 1035143 h 1039906"/>
                <a:gd name="connsiteX0" fmla="*/ 37644 w 5391341"/>
                <a:gd name="connsiteY0" fmla="*/ 1035143 h 1035178"/>
                <a:gd name="connsiteX1" fmla="*/ 591774 w 5391341"/>
                <a:gd name="connsiteY1" fmla="*/ 0 h 1035178"/>
                <a:gd name="connsiteX2" fmla="*/ 4760364 w 5391341"/>
                <a:gd name="connsiteY2" fmla="*/ 0 h 1035178"/>
                <a:gd name="connsiteX3" fmla="*/ 5343069 w 5391341"/>
                <a:gd name="connsiteY3" fmla="*/ 1025618 h 1035178"/>
                <a:gd name="connsiteX4" fmla="*/ 37644 w 5391341"/>
                <a:gd name="connsiteY4" fmla="*/ 1035143 h 103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341" h="1035178">
                  <a:moveTo>
                    <a:pt x="37644" y="1035143"/>
                  </a:moveTo>
                  <a:cubicBezTo>
                    <a:pt x="-142771" y="1040933"/>
                    <a:pt x="372139" y="346635"/>
                    <a:pt x="591774" y="0"/>
                  </a:cubicBezTo>
                  <a:lnTo>
                    <a:pt x="4760364" y="0"/>
                  </a:lnTo>
                  <a:cubicBezTo>
                    <a:pt x="4979999" y="346635"/>
                    <a:pt x="5561584" y="1007596"/>
                    <a:pt x="5343069" y="1025618"/>
                  </a:cubicBezTo>
                  <a:lnTo>
                    <a:pt x="37644" y="103514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58A1B536-E95F-8178-764E-69B74E3A98C2}"/>
                </a:ext>
              </a:extLst>
            </p:cNvPr>
            <p:cNvSpPr/>
            <p:nvPr/>
          </p:nvSpPr>
          <p:spPr>
            <a:xfrm>
              <a:off x="3376464" y="3333165"/>
              <a:ext cx="5480182" cy="1039941"/>
            </a:xfrm>
            <a:custGeom>
              <a:avLst/>
              <a:gdLst>
                <a:gd name="connsiteX0" fmla="*/ 0 w 5486400"/>
                <a:gd name="connsiteY0" fmla="*/ 1039906 h 1039906"/>
                <a:gd name="connsiteX1" fmla="*/ 658905 w 5486400"/>
                <a:gd name="connsiteY1" fmla="*/ 0 h 1039906"/>
                <a:gd name="connsiteX2" fmla="*/ 4827495 w 5486400"/>
                <a:gd name="connsiteY2" fmla="*/ 0 h 1039906"/>
                <a:gd name="connsiteX3" fmla="*/ 5486400 w 5486400"/>
                <a:gd name="connsiteY3" fmla="*/ 1039906 h 1039906"/>
                <a:gd name="connsiteX4" fmla="*/ 0 w 5486400"/>
                <a:gd name="connsiteY4" fmla="*/ 1039906 h 1039906"/>
                <a:gd name="connsiteX0" fmla="*/ 16333 w 5502733"/>
                <a:gd name="connsiteY0" fmla="*/ 1039906 h 1039906"/>
                <a:gd name="connsiteX1" fmla="*/ 675238 w 5502733"/>
                <a:gd name="connsiteY1" fmla="*/ 0 h 1039906"/>
                <a:gd name="connsiteX2" fmla="*/ 4843828 w 5502733"/>
                <a:gd name="connsiteY2" fmla="*/ 0 h 1039906"/>
                <a:gd name="connsiteX3" fmla="*/ 5502733 w 5502733"/>
                <a:gd name="connsiteY3" fmla="*/ 1039906 h 1039906"/>
                <a:gd name="connsiteX4" fmla="*/ 16333 w 5502733"/>
                <a:gd name="connsiteY4" fmla="*/ 1039906 h 1039906"/>
                <a:gd name="connsiteX0" fmla="*/ 17826 w 5449457"/>
                <a:gd name="connsiteY0" fmla="*/ 1035143 h 1039906"/>
                <a:gd name="connsiteX1" fmla="*/ 621962 w 5449457"/>
                <a:gd name="connsiteY1" fmla="*/ 0 h 1039906"/>
                <a:gd name="connsiteX2" fmla="*/ 4790552 w 5449457"/>
                <a:gd name="connsiteY2" fmla="*/ 0 h 1039906"/>
                <a:gd name="connsiteX3" fmla="*/ 5449457 w 5449457"/>
                <a:gd name="connsiteY3" fmla="*/ 1039906 h 1039906"/>
                <a:gd name="connsiteX4" fmla="*/ 17826 w 5449457"/>
                <a:gd name="connsiteY4" fmla="*/ 1035143 h 1039906"/>
                <a:gd name="connsiteX0" fmla="*/ 22751 w 5454382"/>
                <a:gd name="connsiteY0" fmla="*/ 1035143 h 1039906"/>
                <a:gd name="connsiteX1" fmla="*/ 626887 w 5454382"/>
                <a:gd name="connsiteY1" fmla="*/ 0 h 1039906"/>
                <a:gd name="connsiteX2" fmla="*/ 4795477 w 5454382"/>
                <a:gd name="connsiteY2" fmla="*/ 0 h 1039906"/>
                <a:gd name="connsiteX3" fmla="*/ 5454382 w 5454382"/>
                <a:gd name="connsiteY3" fmla="*/ 1039906 h 1039906"/>
                <a:gd name="connsiteX4" fmla="*/ 22751 w 5454382"/>
                <a:gd name="connsiteY4" fmla="*/ 1035143 h 1039906"/>
                <a:gd name="connsiteX0" fmla="*/ 23392 w 5455023"/>
                <a:gd name="connsiteY0" fmla="*/ 1035143 h 1039906"/>
                <a:gd name="connsiteX1" fmla="*/ 627528 w 5455023"/>
                <a:gd name="connsiteY1" fmla="*/ 0 h 1039906"/>
                <a:gd name="connsiteX2" fmla="*/ 4796118 w 5455023"/>
                <a:gd name="connsiteY2" fmla="*/ 0 h 1039906"/>
                <a:gd name="connsiteX3" fmla="*/ 5455023 w 5455023"/>
                <a:gd name="connsiteY3" fmla="*/ 1039906 h 1039906"/>
                <a:gd name="connsiteX4" fmla="*/ 23392 w 5455023"/>
                <a:gd name="connsiteY4" fmla="*/ 1035143 h 1039906"/>
                <a:gd name="connsiteX0" fmla="*/ 31101 w 5462732"/>
                <a:gd name="connsiteY0" fmla="*/ 1035143 h 1039906"/>
                <a:gd name="connsiteX1" fmla="*/ 635237 w 5462732"/>
                <a:gd name="connsiteY1" fmla="*/ 0 h 1039906"/>
                <a:gd name="connsiteX2" fmla="*/ 4803827 w 5462732"/>
                <a:gd name="connsiteY2" fmla="*/ 0 h 1039906"/>
                <a:gd name="connsiteX3" fmla="*/ 5462732 w 5462732"/>
                <a:gd name="connsiteY3" fmla="*/ 1039906 h 1039906"/>
                <a:gd name="connsiteX4" fmla="*/ 31101 w 5462732"/>
                <a:gd name="connsiteY4" fmla="*/ 1035143 h 1039906"/>
                <a:gd name="connsiteX0" fmla="*/ 31101 w 5480182"/>
                <a:gd name="connsiteY0" fmla="*/ 1035143 h 1039941"/>
                <a:gd name="connsiteX1" fmla="*/ 635237 w 5480182"/>
                <a:gd name="connsiteY1" fmla="*/ 0 h 1039941"/>
                <a:gd name="connsiteX2" fmla="*/ 4803827 w 5480182"/>
                <a:gd name="connsiteY2" fmla="*/ 0 h 1039941"/>
                <a:gd name="connsiteX3" fmla="*/ 5462732 w 5480182"/>
                <a:gd name="connsiteY3" fmla="*/ 1039906 h 1039941"/>
                <a:gd name="connsiteX4" fmla="*/ 31101 w 5480182"/>
                <a:gd name="connsiteY4" fmla="*/ 1035143 h 103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0182" h="1039941">
                  <a:moveTo>
                    <a:pt x="31101" y="1035143"/>
                  </a:moveTo>
                  <a:cubicBezTo>
                    <a:pt x="-108833" y="1036170"/>
                    <a:pt x="246533" y="618098"/>
                    <a:pt x="635237" y="0"/>
                  </a:cubicBezTo>
                  <a:lnTo>
                    <a:pt x="4803827" y="0"/>
                  </a:lnTo>
                  <a:cubicBezTo>
                    <a:pt x="5023462" y="346635"/>
                    <a:pt x="5585997" y="1045696"/>
                    <a:pt x="5462732" y="1039906"/>
                  </a:cubicBezTo>
                  <a:lnTo>
                    <a:pt x="31101" y="1035143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6966B0F-49E8-26A3-E3B7-5AD01E313F77}"/>
                </a:ext>
              </a:extLst>
            </p:cNvPr>
            <p:cNvCxnSpPr>
              <a:cxnSpLocks/>
            </p:cNvCxnSpPr>
            <p:nvPr/>
          </p:nvCxnSpPr>
          <p:spPr>
            <a:xfrm>
              <a:off x="4056156" y="3617837"/>
              <a:ext cx="41665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37A8A2D-A98C-40C5-C137-A0EE886EABC1}"/>
                </a:ext>
              </a:extLst>
            </p:cNvPr>
            <p:cNvCxnSpPr>
              <a:cxnSpLocks/>
            </p:cNvCxnSpPr>
            <p:nvPr/>
          </p:nvCxnSpPr>
          <p:spPr>
            <a:xfrm>
              <a:off x="3827555" y="3834338"/>
              <a:ext cx="45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BE5416E-7DE0-A83C-009F-AD0499B2BCDE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03" y="4120088"/>
              <a:ext cx="48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86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96" y="850731"/>
            <a:ext cx="4284073" cy="22914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850732"/>
            <a:ext cx="4288896" cy="2291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0" y="342900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상품 가입기간과 이자 계산 방식으로 상품 조회하기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dirty="0"/>
              <a:t>라디오 버튼을 이용하여 상품 가입기간과 이자 계산 방식을 선택하면 두 가지 조건을 충족하는 상품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 중에 하나라도 선택이 되지 않았을 경우에는 추천 상품이 조회되지 않도록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기능에서는 필터링 조건으로 나이를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 제한 내에서 이상</a:t>
            </a:r>
            <a:r>
              <a:rPr lang="en-US" altLang="ko-KR" dirty="0"/>
              <a:t>, </a:t>
            </a:r>
            <a:r>
              <a:rPr lang="ko-KR" altLang="en-US" dirty="0"/>
              <a:t>이하</a:t>
            </a:r>
            <a:r>
              <a:rPr lang="en-US" altLang="ko-KR" dirty="0"/>
              <a:t>, </a:t>
            </a:r>
            <a:r>
              <a:rPr lang="ko-KR" altLang="en-US" dirty="0"/>
              <a:t>초과</a:t>
            </a:r>
            <a:r>
              <a:rPr lang="en-US" altLang="ko-KR" dirty="0"/>
              <a:t>, </a:t>
            </a:r>
            <a:r>
              <a:rPr lang="ko-KR" altLang="en-US" dirty="0"/>
              <a:t>미만 등의 조건들을 숫자마다 고유의 아스키코드를 이용하여 필터링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4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209EDE-93CC-08E5-46B8-C4463AF55935}"/>
              </a:ext>
            </a:extLst>
          </p:cNvPr>
          <p:cNvGrpSpPr/>
          <p:nvPr/>
        </p:nvGrpSpPr>
        <p:grpSpPr>
          <a:xfrm>
            <a:off x="9210015" y="2838203"/>
            <a:ext cx="707268" cy="649579"/>
            <a:chOff x="7685101" y="3644877"/>
            <a:chExt cx="945205" cy="657162"/>
          </a:xfrm>
        </p:grpSpPr>
        <p:sp>
          <p:nvSpPr>
            <p:cNvPr id="44" name="원통형 43">
              <a:extLst>
                <a:ext uri="{FF2B5EF4-FFF2-40B4-BE49-F238E27FC236}">
                  <a16:creationId xmlns:a16="http://schemas.microsoft.com/office/drawing/2014/main" id="{C477EE85-2AC2-B9C4-B987-3D76560F2356}"/>
                </a:ext>
              </a:extLst>
            </p:cNvPr>
            <p:cNvSpPr/>
            <p:nvPr/>
          </p:nvSpPr>
          <p:spPr>
            <a:xfrm>
              <a:off x="7723202" y="40911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원통형 44">
              <a:extLst>
                <a:ext uri="{FF2B5EF4-FFF2-40B4-BE49-F238E27FC236}">
                  <a16:creationId xmlns:a16="http://schemas.microsoft.com/office/drawing/2014/main" id="{DD65DA7C-92B9-FA1C-FB29-FDF70C8E4286}"/>
                </a:ext>
              </a:extLst>
            </p:cNvPr>
            <p:cNvSpPr/>
            <p:nvPr/>
          </p:nvSpPr>
          <p:spPr>
            <a:xfrm>
              <a:off x="7685101" y="39423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통형 45">
              <a:extLst>
                <a:ext uri="{FF2B5EF4-FFF2-40B4-BE49-F238E27FC236}">
                  <a16:creationId xmlns:a16="http://schemas.microsoft.com/office/drawing/2014/main" id="{804B64A4-6FA4-8415-DD3D-248DD37B8798}"/>
                </a:ext>
              </a:extLst>
            </p:cNvPr>
            <p:cNvSpPr/>
            <p:nvPr/>
          </p:nvSpPr>
          <p:spPr>
            <a:xfrm>
              <a:off x="7791090" y="3793627"/>
              <a:ext cx="839216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통형 46">
              <a:extLst>
                <a:ext uri="{FF2B5EF4-FFF2-40B4-BE49-F238E27FC236}">
                  <a16:creationId xmlns:a16="http://schemas.microsoft.com/office/drawing/2014/main" id="{F09DF3A3-A9CD-52FB-4501-E42B88ABB6C7}"/>
                </a:ext>
              </a:extLst>
            </p:cNvPr>
            <p:cNvSpPr/>
            <p:nvPr/>
          </p:nvSpPr>
          <p:spPr>
            <a:xfrm>
              <a:off x="7751774" y="36448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20C8EB-9F92-04AE-F3DF-3E86B11DA80A}"/>
              </a:ext>
            </a:extLst>
          </p:cNvPr>
          <p:cNvGrpSpPr/>
          <p:nvPr/>
        </p:nvGrpSpPr>
        <p:grpSpPr>
          <a:xfrm>
            <a:off x="1335664" y="2831401"/>
            <a:ext cx="677849" cy="796613"/>
            <a:chOff x="7685101" y="3496127"/>
            <a:chExt cx="905888" cy="805912"/>
          </a:xfrm>
        </p:grpSpPr>
        <p:sp>
          <p:nvSpPr>
            <p:cNvPr id="18" name="원통형 17">
              <a:extLst>
                <a:ext uri="{FF2B5EF4-FFF2-40B4-BE49-F238E27FC236}">
                  <a16:creationId xmlns:a16="http://schemas.microsoft.com/office/drawing/2014/main" id="{71F472C6-88E0-71AA-8AD1-27B34BEBB8F4}"/>
                </a:ext>
              </a:extLst>
            </p:cNvPr>
            <p:cNvSpPr/>
            <p:nvPr/>
          </p:nvSpPr>
          <p:spPr>
            <a:xfrm>
              <a:off x="7723202" y="40911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원통형 18">
              <a:extLst>
                <a:ext uri="{FF2B5EF4-FFF2-40B4-BE49-F238E27FC236}">
                  <a16:creationId xmlns:a16="http://schemas.microsoft.com/office/drawing/2014/main" id="{04937301-FFBD-7153-DC91-45811331E446}"/>
                </a:ext>
              </a:extLst>
            </p:cNvPr>
            <p:cNvSpPr/>
            <p:nvPr/>
          </p:nvSpPr>
          <p:spPr>
            <a:xfrm>
              <a:off x="7685101" y="39423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원통형 19">
              <a:extLst>
                <a:ext uri="{FF2B5EF4-FFF2-40B4-BE49-F238E27FC236}">
                  <a16:creationId xmlns:a16="http://schemas.microsoft.com/office/drawing/2014/main" id="{A1E7DCF2-CA13-EFB0-04DB-C5F0B0DB5038}"/>
                </a:ext>
              </a:extLst>
            </p:cNvPr>
            <p:cNvSpPr/>
            <p:nvPr/>
          </p:nvSpPr>
          <p:spPr>
            <a:xfrm>
              <a:off x="7723200" y="37936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통형 20">
              <a:extLst>
                <a:ext uri="{FF2B5EF4-FFF2-40B4-BE49-F238E27FC236}">
                  <a16:creationId xmlns:a16="http://schemas.microsoft.com/office/drawing/2014/main" id="{10567A11-A938-CBC1-8567-14C4F0FA45D7}"/>
                </a:ext>
              </a:extLst>
            </p:cNvPr>
            <p:cNvSpPr/>
            <p:nvPr/>
          </p:nvSpPr>
          <p:spPr>
            <a:xfrm>
              <a:off x="7751774" y="36448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원통형 21">
              <a:extLst>
                <a:ext uri="{FF2B5EF4-FFF2-40B4-BE49-F238E27FC236}">
                  <a16:creationId xmlns:a16="http://schemas.microsoft.com/office/drawing/2014/main" id="{D76D6B21-16E0-7482-CA0F-6EE47A447A7B}"/>
                </a:ext>
              </a:extLst>
            </p:cNvPr>
            <p:cNvSpPr/>
            <p:nvPr/>
          </p:nvSpPr>
          <p:spPr>
            <a:xfrm>
              <a:off x="7704148" y="34961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F3554FD-650C-8CE9-E17E-038A7DBB3703}"/>
              </a:ext>
            </a:extLst>
          </p:cNvPr>
          <p:cNvGrpSpPr/>
          <p:nvPr/>
        </p:nvGrpSpPr>
        <p:grpSpPr>
          <a:xfrm>
            <a:off x="2287317" y="2788606"/>
            <a:ext cx="677849" cy="796613"/>
            <a:chOff x="7685101" y="3496127"/>
            <a:chExt cx="905888" cy="805912"/>
          </a:xfrm>
        </p:grpSpPr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120D3537-1A7B-AD0E-3F7F-CFD80135FF84}"/>
                </a:ext>
              </a:extLst>
            </p:cNvPr>
            <p:cNvSpPr/>
            <p:nvPr/>
          </p:nvSpPr>
          <p:spPr>
            <a:xfrm>
              <a:off x="7723202" y="40911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원통형 25">
              <a:extLst>
                <a:ext uri="{FF2B5EF4-FFF2-40B4-BE49-F238E27FC236}">
                  <a16:creationId xmlns:a16="http://schemas.microsoft.com/office/drawing/2014/main" id="{94EB5FC0-FC45-19C8-C482-7A3C5C2DBAEA}"/>
                </a:ext>
              </a:extLst>
            </p:cNvPr>
            <p:cNvSpPr/>
            <p:nvPr/>
          </p:nvSpPr>
          <p:spPr>
            <a:xfrm>
              <a:off x="7685101" y="39423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통형 26">
              <a:extLst>
                <a:ext uri="{FF2B5EF4-FFF2-40B4-BE49-F238E27FC236}">
                  <a16:creationId xmlns:a16="http://schemas.microsoft.com/office/drawing/2014/main" id="{E25D4327-57E1-F609-E406-232DF02CE3BF}"/>
                </a:ext>
              </a:extLst>
            </p:cNvPr>
            <p:cNvSpPr/>
            <p:nvPr/>
          </p:nvSpPr>
          <p:spPr>
            <a:xfrm>
              <a:off x="7723200" y="37936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원통형 27">
              <a:extLst>
                <a:ext uri="{FF2B5EF4-FFF2-40B4-BE49-F238E27FC236}">
                  <a16:creationId xmlns:a16="http://schemas.microsoft.com/office/drawing/2014/main" id="{CCAF9042-5DCF-CC8C-F51A-DC01BC9C363B}"/>
                </a:ext>
              </a:extLst>
            </p:cNvPr>
            <p:cNvSpPr/>
            <p:nvPr/>
          </p:nvSpPr>
          <p:spPr>
            <a:xfrm>
              <a:off x="7751774" y="364487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29E667DD-2102-1898-13B3-E001DC19D213}"/>
                </a:ext>
              </a:extLst>
            </p:cNvPr>
            <p:cNvSpPr/>
            <p:nvPr/>
          </p:nvSpPr>
          <p:spPr>
            <a:xfrm>
              <a:off x="7704148" y="3496127"/>
              <a:ext cx="839215" cy="210912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9B87554-F726-902F-09BC-1EDF9E9076C9}"/>
              </a:ext>
            </a:extLst>
          </p:cNvPr>
          <p:cNvSpPr/>
          <p:nvPr/>
        </p:nvSpPr>
        <p:spPr>
          <a:xfrm>
            <a:off x="3719889" y="965612"/>
            <a:ext cx="4752220" cy="2027207"/>
          </a:xfrm>
          <a:prstGeom prst="round2SameRect">
            <a:avLst>
              <a:gd name="adj1" fmla="val 7958"/>
              <a:gd name="adj2" fmla="val 0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76D7AF00-C0AE-7B16-B817-E40E8EE4B38F}"/>
              </a:ext>
            </a:extLst>
          </p:cNvPr>
          <p:cNvSpPr/>
          <p:nvPr/>
        </p:nvSpPr>
        <p:spPr>
          <a:xfrm>
            <a:off x="3654829" y="1083109"/>
            <a:ext cx="4882342" cy="2250056"/>
          </a:xfrm>
          <a:prstGeom prst="round2SameRect">
            <a:avLst>
              <a:gd name="adj1" fmla="val 7958"/>
              <a:gd name="adj2" fmla="val 0"/>
            </a:avLst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algn="ctr" latinLnBrk="0">
              <a:lnSpc>
                <a:spcPct val="150000"/>
              </a:lnSpc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E7E6E6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4800" kern="0" dirty="0">
                <a:ln w="9525">
                  <a:noFill/>
                </a:ln>
                <a:solidFill>
                  <a:srgbClr val="E7E6E6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시연 </a:t>
            </a:r>
            <a:r>
              <a:rPr lang="en-US" altLang="ko-KR" sz="4800" kern="0" dirty="0">
                <a:ln w="9525">
                  <a:noFill/>
                </a:ln>
                <a:solidFill>
                  <a:srgbClr val="E7E6E6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endParaRPr lang="en-US" altLang="ko-KR" sz="4800" kern="0" dirty="0">
              <a:ln w="9525">
                <a:noFill/>
              </a:ln>
              <a:solidFill>
                <a:srgbClr val="E7E6E6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08D56A-2F9B-83CF-7E94-1A3A001BB1A0}"/>
              </a:ext>
            </a:extLst>
          </p:cNvPr>
          <p:cNvGrpSpPr/>
          <p:nvPr/>
        </p:nvGrpSpPr>
        <p:grpSpPr>
          <a:xfrm>
            <a:off x="3719890" y="1145775"/>
            <a:ext cx="4752220" cy="418989"/>
            <a:chOff x="4068242" y="1145775"/>
            <a:chExt cx="4055515" cy="418989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8D0223CF-E19A-67C6-9CF1-832B61BC767D}"/>
                </a:ext>
              </a:extLst>
            </p:cNvPr>
            <p:cNvSpPr/>
            <p:nvPr/>
          </p:nvSpPr>
          <p:spPr>
            <a:xfrm>
              <a:off x="4068242" y="1145775"/>
              <a:ext cx="4055515" cy="418989"/>
            </a:xfrm>
            <a:prstGeom prst="round2SameRect">
              <a:avLst>
                <a:gd name="adj1" fmla="val 33843"/>
                <a:gd name="adj2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717F283-4698-B4AF-37AF-D20AEC845AA8}"/>
                </a:ext>
              </a:extLst>
            </p:cNvPr>
            <p:cNvGrpSpPr/>
            <p:nvPr/>
          </p:nvGrpSpPr>
          <p:grpSpPr>
            <a:xfrm>
              <a:off x="4171950" y="1262178"/>
              <a:ext cx="247650" cy="191429"/>
              <a:chOff x="4171950" y="1712119"/>
              <a:chExt cx="360000" cy="191429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9AF50AF-D0A6-A3BC-87C2-D9503681615C}"/>
                  </a:ext>
                </a:extLst>
              </p:cNvPr>
              <p:cNvSpPr/>
              <p:nvPr/>
            </p:nvSpPr>
            <p:spPr>
              <a:xfrm>
                <a:off x="4171950" y="171211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91FF916-A1CD-A8BA-4CD0-027DB44069B9}"/>
                  </a:ext>
                </a:extLst>
              </p:cNvPr>
              <p:cNvSpPr/>
              <p:nvPr/>
            </p:nvSpPr>
            <p:spPr>
              <a:xfrm>
                <a:off x="4171950" y="176992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15DEDA2-6053-A905-34B9-385E8B991860}"/>
                  </a:ext>
                </a:extLst>
              </p:cNvPr>
              <p:cNvSpPr/>
              <p:nvPr/>
            </p:nvSpPr>
            <p:spPr>
              <a:xfrm>
                <a:off x="4171950" y="182773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31477EF5-884C-A691-DC0C-A522D5976F61}"/>
                  </a:ext>
                </a:extLst>
              </p:cNvPr>
              <p:cNvSpPr/>
              <p:nvPr/>
            </p:nvSpPr>
            <p:spPr>
              <a:xfrm>
                <a:off x="4171950" y="1885548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02D3A3-96A4-EB96-5583-1813EF798F85}"/>
              </a:ext>
            </a:extLst>
          </p:cNvPr>
          <p:cNvGrpSpPr/>
          <p:nvPr/>
        </p:nvGrpSpPr>
        <p:grpSpPr>
          <a:xfrm>
            <a:off x="2905738" y="3333165"/>
            <a:ext cx="6421634" cy="1143398"/>
            <a:chOff x="3376464" y="3333165"/>
            <a:chExt cx="5480182" cy="1143398"/>
          </a:xfrm>
        </p:grpSpPr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8CA60F0C-6848-425A-9AE2-D29B6DEEAC5E}"/>
                </a:ext>
              </a:extLst>
            </p:cNvPr>
            <p:cNvSpPr/>
            <p:nvPr/>
          </p:nvSpPr>
          <p:spPr>
            <a:xfrm>
              <a:off x="3419928" y="3441385"/>
              <a:ext cx="5391341" cy="1035178"/>
            </a:xfrm>
            <a:custGeom>
              <a:avLst/>
              <a:gdLst>
                <a:gd name="connsiteX0" fmla="*/ 0 w 5486400"/>
                <a:gd name="connsiteY0" fmla="*/ 1039906 h 1039906"/>
                <a:gd name="connsiteX1" fmla="*/ 658905 w 5486400"/>
                <a:gd name="connsiteY1" fmla="*/ 0 h 1039906"/>
                <a:gd name="connsiteX2" fmla="*/ 4827495 w 5486400"/>
                <a:gd name="connsiteY2" fmla="*/ 0 h 1039906"/>
                <a:gd name="connsiteX3" fmla="*/ 5486400 w 5486400"/>
                <a:gd name="connsiteY3" fmla="*/ 1039906 h 1039906"/>
                <a:gd name="connsiteX4" fmla="*/ 0 w 5486400"/>
                <a:gd name="connsiteY4" fmla="*/ 1039906 h 1039906"/>
                <a:gd name="connsiteX0" fmla="*/ 17450 w 5503850"/>
                <a:gd name="connsiteY0" fmla="*/ 1039906 h 1039906"/>
                <a:gd name="connsiteX1" fmla="*/ 676355 w 5503850"/>
                <a:gd name="connsiteY1" fmla="*/ 0 h 1039906"/>
                <a:gd name="connsiteX2" fmla="*/ 4844945 w 5503850"/>
                <a:gd name="connsiteY2" fmla="*/ 0 h 1039906"/>
                <a:gd name="connsiteX3" fmla="*/ 5503850 w 5503850"/>
                <a:gd name="connsiteY3" fmla="*/ 1039906 h 1039906"/>
                <a:gd name="connsiteX4" fmla="*/ 17450 w 5503850"/>
                <a:gd name="connsiteY4" fmla="*/ 1039906 h 1039906"/>
                <a:gd name="connsiteX0" fmla="*/ 18516 w 5466816"/>
                <a:gd name="connsiteY0" fmla="*/ 1039906 h 1039906"/>
                <a:gd name="connsiteX1" fmla="*/ 639321 w 5466816"/>
                <a:gd name="connsiteY1" fmla="*/ 0 h 1039906"/>
                <a:gd name="connsiteX2" fmla="*/ 4807911 w 5466816"/>
                <a:gd name="connsiteY2" fmla="*/ 0 h 1039906"/>
                <a:gd name="connsiteX3" fmla="*/ 5466816 w 5466816"/>
                <a:gd name="connsiteY3" fmla="*/ 1039906 h 1039906"/>
                <a:gd name="connsiteX4" fmla="*/ 18516 w 5466816"/>
                <a:gd name="connsiteY4" fmla="*/ 1039906 h 1039906"/>
                <a:gd name="connsiteX0" fmla="*/ 18516 w 5502067"/>
                <a:gd name="connsiteY0" fmla="*/ 1039906 h 1039941"/>
                <a:gd name="connsiteX1" fmla="*/ 639321 w 5502067"/>
                <a:gd name="connsiteY1" fmla="*/ 0 h 1039941"/>
                <a:gd name="connsiteX2" fmla="*/ 4807911 w 5502067"/>
                <a:gd name="connsiteY2" fmla="*/ 0 h 1039941"/>
                <a:gd name="connsiteX3" fmla="*/ 5466816 w 5502067"/>
                <a:gd name="connsiteY3" fmla="*/ 1039906 h 1039941"/>
                <a:gd name="connsiteX4" fmla="*/ 18516 w 5502067"/>
                <a:gd name="connsiteY4" fmla="*/ 1039906 h 1039941"/>
                <a:gd name="connsiteX0" fmla="*/ 18516 w 5456728"/>
                <a:gd name="connsiteY0" fmla="*/ 1039906 h 1039941"/>
                <a:gd name="connsiteX1" fmla="*/ 639321 w 5456728"/>
                <a:gd name="connsiteY1" fmla="*/ 0 h 1039941"/>
                <a:gd name="connsiteX2" fmla="*/ 4807911 w 5456728"/>
                <a:gd name="connsiteY2" fmla="*/ 0 h 1039941"/>
                <a:gd name="connsiteX3" fmla="*/ 5419191 w 5456728"/>
                <a:gd name="connsiteY3" fmla="*/ 1039906 h 1039941"/>
                <a:gd name="connsiteX4" fmla="*/ 18516 w 5456728"/>
                <a:gd name="connsiteY4" fmla="*/ 1039906 h 1039941"/>
                <a:gd name="connsiteX0" fmla="*/ 34199 w 5472411"/>
                <a:gd name="connsiteY0" fmla="*/ 1039906 h 1039941"/>
                <a:gd name="connsiteX1" fmla="*/ 655004 w 5472411"/>
                <a:gd name="connsiteY1" fmla="*/ 0 h 1039941"/>
                <a:gd name="connsiteX2" fmla="*/ 4823594 w 5472411"/>
                <a:gd name="connsiteY2" fmla="*/ 0 h 1039941"/>
                <a:gd name="connsiteX3" fmla="*/ 5434874 w 5472411"/>
                <a:gd name="connsiteY3" fmla="*/ 1039906 h 1039941"/>
                <a:gd name="connsiteX4" fmla="*/ 34199 w 5472411"/>
                <a:gd name="connsiteY4" fmla="*/ 1039906 h 1039941"/>
                <a:gd name="connsiteX0" fmla="*/ 37644 w 5409181"/>
                <a:gd name="connsiteY0" fmla="*/ 1035143 h 1039941"/>
                <a:gd name="connsiteX1" fmla="*/ 591774 w 5409181"/>
                <a:gd name="connsiteY1" fmla="*/ 0 h 1039941"/>
                <a:gd name="connsiteX2" fmla="*/ 4760364 w 5409181"/>
                <a:gd name="connsiteY2" fmla="*/ 0 h 1039941"/>
                <a:gd name="connsiteX3" fmla="*/ 5371644 w 5409181"/>
                <a:gd name="connsiteY3" fmla="*/ 1039906 h 1039941"/>
                <a:gd name="connsiteX4" fmla="*/ 37644 w 5409181"/>
                <a:gd name="connsiteY4" fmla="*/ 1035143 h 1039941"/>
                <a:gd name="connsiteX0" fmla="*/ 37644 w 5418163"/>
                <a:gd name="connsiteY0" fmla="*/ 1035143 h 1039906"/>
                <a:gd name="connsiteX1" fmla="*/ 591774 w 5418163"/>
                <a:gd name="connsiteY1" fmla="*/ 0 h 1039906"/>
                <a:gd name="connsiteX2" fmla="*/ 4760364 w 5418163"/>
                <a:gd name="connsiteY2" fmla="*/ 0 h 1039906"/>
                <a:gd name="connsiteX3" fmla="*/ 5371644 w 5418163"/>
                <a:gd name="connsiteY3" fmla="*/ 1039906 h 1039906"/>
                <a:gd name="connsiteX4" fmla="*/ 37644 w 5418163"/>
                <a:gd name="connsiteY4" fmla="*/ 1035143 h 1039906"/>
                <a:gd name="connsiteX0" fmla="*/ 37644 w 5391341"/>
                <a:gd name="connsiteY0" fmla="*/ 1035143 h 1035178"/>
                <a:gd name="connsiteX1" fmla="*/ 591774 w 5391341"/>
                <a:gd name="connsiteY1" fmla="*/ 0 h 1035178"/>
                <a:gd name="connsiteX2" fmla="*/ 4760364 w 5391341"/>
                <a:gd name="connsiteY2" fmla="*/ 0 h 1035178"/>
                <a:gd name="connsiteX3" fmla="*/ 5343069 w 5391341"/>
                <a:gd name="connsiteY3" fmla="*/ 1025618 h 1035178"/>
                <a:gd name="connsiteX4" fmla="*/ 37644 w 5391341"/>
                <a:gd name="connsiteY4" fmla="*/ 1035143 h 103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341" h="1035178">
                  <a:moveTo>
                    <a:pt x="37644" y="1035143"/>
                  </a:moveTo>
                  <a:cubicBezTo>
                    <a:pt x="-142771" y="1040933"/>
                    <a:pt x="372139" y="346635"/>
                    <a:pt x="591774" y="0"/>
                  </a:cubicBezTo>
                  <a:lnTo>
                    <a:pt x="4760364" y="0"/>
                  </a:lnTo>
                  <a:cubicBezTo>
                    <a:pt x="4979999" y="346635"/>
                    <a:pt x="5561584" y="1007596"/>
                    <a:pt x="5343069" y="1025618"/>
                  </a:cubicBezTo>
                  <a:lnTo>
                    <a:pt x="37644" y="103514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58A1B536-E95F-8178-764E-69B74E3A98C2}"/>
                </a:ext>
              </a:extLst>
            </p:cNvPr>
            <p:cNvSpPr/>
            <p:nvPr/>
          </p:nvSpPr>
          <p:spPr>
            <a:xfrm>
              <a:off x="3376464" y="3333165"/>
              <a:ext cx="5480182" cy="1039941"/>
            </a:xfrm>
            <a:custGeom>
              <a:avLst/>
              <a:gdLst>
                <a:gd name="connsiteX0" fmla="*/ 0 w 5486400"/>
                <a:gd name="connsiteY0" fmla="*/ 1039906 h 1039906"/>
                <a:gd name="connsiteX1" fmla="*/ 658905 w 5486400"/>
                <a:gd name="connsiteY1" fmla="*/ 0 h 1039906"/>
                <a:gd name="connsiteX2" fmla="*/ 4827495 w 5486400"/>
                <a:gd name="connsiteY2" fmla="*/ 0 h 1039906"/>
                <a:gd name="connsiteX3" fmla="*/ 5486400 w 5486400"/>
                <a:gd name="connsiteY3" fmla="*/ 1039906 h 1039906"/>
                <a:gd name="connsiteX4" fmla="*/ 0 w 5486400"/>
                <a:gd name="connsiteY4" fmla="*/ 1039906 h 1039906"/>
                <a:gd name="connsiteX0" fmla="*/ 16333 w 5502733"/>
                <a:gd name="connsiteY0" fmla="*/ 1039906 h 1039906"/>
                <a:gd name="connsiteX1" fmla="*/ 675238 w 5502733"/>
                <a:gd name="connsiteY1" fmla="*/ 0 h 1039906"/>
                <a:gd name="connsiteX2" fmla="*/ 4843828 w 5502733"/>
                <a:gd name="connsiteY2" fmla="*/ 0 h 1039906"/>
                <a:gd name="connsiteX3" fmla="*/ 5502733 w 5502733"/>
                <a:gd name="connsiteY3" fmla="*/ 1039906 h 1039906"/>
                <a:gd name="connsiteX4" fmla="*/ 16333 w 5502733"/>
                <a:gd name="connsiteY4" fmla="*/ 1039906 h 1039906"/>
                <a:gd name="connsiteX0" fmla="*/ 17826 w 5449457"/>
                <a:gd name="connsiteY0" fmla="*/ 1035143 h 1039906"/>
                <a:gd name="connsiteX1" fmla="*/ 621962 w 5449457"/>
                <a:gd name="connsiteY1" fmla="*/ 0 h 1039906"/>
                <a:gd name="connsiteX2" fmla="*/ 4790552 w 5449457"/>
                <a:gd name="connsiteY2" fmla="*/ 0 h 1039906"/>
                <a:gd name="connsiteX3" fmla="*/ 5449457 w 5449457"/>
                <a:gd name="connsiteY3" fmla="*/ 1039906 h 1039906"/>
                <a:gd name="connsiteX4" fmla="*/ 17826 w 5449457"/>
                <a:gd name="connsiteY4" fmla="*/ 1035143 h 1039906"/>
                <a:gd name="connsiteX0" fmla="*/ 22751 w 5454382"/>
                <a:gd name="connsiteY0" fmla="*/ 1035143 h 1039906"/>
                <a:gd name="connsiteX1" fmla="*/ 626887 w 5454382"/>
                <a:gd name="connsiteY1" fmla="*/ 0 h 1039906"/>
                <a:gd name="connsiteX2" fmla="*/ 4795477 w 5454382"/>
                <a:gd name="connsiteY2" fmla="*/ 0 h 1039906"/>
                <a:gd name="connsiteX3" fmla="*/ 5454382 w 5454382"/>
                <a:gd name="connsiteY3" fmla="*/ 1039906 h 1039906"/>
                <a:gd name="connsiteX4" fmla="*/ 22751 w 5454382"/>
                <a:gd name="connsiteY4" fmla="*/ 1035143 h 1039906"/>
                <a:gd name="connsiteX0" fmla="*/ 23392 w 5455023"/>
                <a:gd name="connsiteY0" fmla="*/ 1035143 h 1039906"/>
                <a:gd name="connsiteX1" fmla="*/ 627528 w 5455023"/>
                <a:gd name="connsiteY1" fmla="*/ 0 h 1039906"/>
                <a:gd name="connsiteX2" fmla="*/ 4796118 w 5455023"/>
                <a:gd name="connsiteY2" fmla="*/ 0 h 1039906"/>
                <a:gd name="connsiteX3" fmla="*/ 5455023 w 5455023"/>
                <a:gd name="connsiteY3" fmla="*/ 1039906 h 1039906"/>
                <a:gd name="connsiteX4" fmla="*/ 23392 w 5455023"/>
                <a:gd name="connsiteY4" fmla="*/ 1035143 h 1039906"/>
                <a:gd name="connsiteX0" fmla="*/ 31101 w 5462732"/>
                <a:gd name="connsiteY0" fmla="*/ 1035143 h 1039906"/>
                <a:gd name="connsiteX1" fmla="*/ 635237 w 5462732"/>
                <a:gd name="connsiteY1" fmla="*/ 0 h 1039906"/>
                <a:gd name="connsiteX2" fmla="*/ 4803827 w 5462732"/>
                <a:gd name="connsiteY2" fmla="*/ 0 h 1039906"/>
                <a:gd name="connsiteX3" fmla="*/ 5462732 w 5462732"/>
                <a:gd name="connsiteY3" fmla="*/ 1039906 h 1039906"/>
                <a:gd name="connsiteX4" fmla="*/ 31101 w 5462732"/>
                <a:gd name="connsiteY4" fmla="*/ 1035143 h 1039906"/>
                <a:gd name="connsiteX0" fmla="*/ 31101 w 5480182"/>
                <a:gd name="connsiteY0" fmla="*/ 1035143 h 1039941"/>
                <a:gd name="connsiteX1" fmla="*/ 635237 w 5480182"/>
                <a:gd name="connsiteY1" fmla="*/ 0 h 1039941"/>
                <a:gd name="connsiteX2" fmla="*/ 4803827 w 5480182"/>
                <a:gd name="connsiteY2" fmla="*/ 0 h 1039941"/>
                <a:gd name="connsiteX3" fmla="*/ 5462732 w 5480182"/>
                <a:gd name="connsiteY3" fmla="*/ 1039906 h 1039941"/>
                <a:gd name="connsiteX4" fmla="*/ 31101 w 5480182"/>
                <a:gd name="connsiteY4" fmla="*/ 1035143 h 103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0182" h="1039941">
                  <a:moveTo>
                    <a:pt x="31101" y="1035143"/>
                  </a:moveTo>
                  <a:cubicBezTo>
                    <a:pt x="-108833" y="1036170"/>
                    <a:pt x="246533" y="618098"/>
                    <a:pt x="635237" y="0"/>
                  </a:cubicBezTo>
                  <a:lnTo>
                    <a:pt x="4803827" y="0"/>
                  </a:lnTo>
                  <a:cubicBezTo>
                    <a:pt x="5023462" y="346635"/>
                    <a:pt x="5585997" y="1045696"/>
                    <a:pt x="5462732" y="1039906"/>
                  </a:cubicBezTo>
                  <a:lnTo>
                    <a:pt x="31101" y="1035143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6966B0F-49E8-26A3-E3B7-5AD01E313F77}"/>
                </a:ext>
              </a:extLst>
            </p:cNvPr>
            <p:cNvCxnSpPr>
              <a:cxnSpLocks/>
            </p:cNvCxnSpPr>
            <p:nvPr/>
          </p:nvCxnSpPr>
          <p:spPr>
            <a:xfrm>
              <a:off x="4056156" y="3617837"/>
              <a:ext cx="41665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37A8A2D-A98C-40C5-C137-A0EE886EABC1}"/>
                </a:ext>
              </a:extLst>
            </p:cNvPr>
            <p:cNvCxnSpPr>
              <a:cxnSpLocks/>
            </p:cNvCxnSpPr>
            <p:nvPr/>
          </p:nvCxnSpPr>
          <p:spPr>
            <a:xfrm>
              <a:off x="3827555" y="3834338"/>
              <a:ext cx="45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BE5416E-7DE0-A83C-009F-AD0499B2BCDE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03" y="4120088"/>
              <a:ext cx="48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738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4645805-FB2F-21DB-A1C3-6CD115925658}"/>
              </a:ext>
            </a:extLst>
          </p:cNvPr>
          <p:cNvGrpSpPr/>
          <p:nvPr/>
        </p:nvGrpSpPr>
        <p:grpSpPr>
          <a:xfrm>
            <a:off x="174171" y="135273"/>
            <a:ext cx="11827329" cy="6722727"/>
            <a:chOff x="174171" y="135273"/>
            <a:chExt cx="11827329" cy="6722727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89B87554-F726-902F-09BC-1EDF9E9076C9}"/>
                </a:ext>
              </a:extLst>
            </p:cNvPr>
            <p:cNvSpPr/>
            <p:nvPr/>
          </p:nvSpPr>
          <p:spPr>
            <a:xfrm>
              <a:off x="368435" y="135273"/>
              <a:ext cx="11477038" cy="793641"/>
            </a:xfrm>
            <a:prstGeom prst="round2SameRect">
              <a:avLst>
                <a:gd name="adj1" fmla="val 30441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6D7AF00-C0AE-7B16-B817-E40E8EE4B38F}"/>
                </a:ext>
              </a:extLst>
            </p:cNvPr>
            <p:cNvSpPr/>
            <p:nvPr/>
          </p:nvSpPr>
          <p:spPr>
            <a:xfrm>
              <a:off x="174171" y="252770"/>
              <a:ext cx="11827329" cy="6605230"/>
            </a:xfrm>
            <a:prstGeom prst="round2SameRect">
              <a:avLst>
                <a:gd name="adj1" fmla="val 4344"/>
                <a:gd name="adj2" fmla="val 0"/>
              </a:avLst>
            </a:prstGeom>
            <a:gradFill flip="none" rotWithShape="1"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">
                  <a:schemeClr val="bg1"/>
                </a:gs>
              </a:gsLst>
              <a:lin ang="5400000" scaled="1"/>
              <a:tileRect/>
            </a:gra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711200" latinLnBrk="0">
                <a:defRPr/>
              </a:pPr>
              <a:r>
                <a:rPr lang="en-US" altLang="ko-KR" sz="2800" i="1" kern="0" dirty="0">
                  <a:ln w="9525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rgbClr val="E7E6E6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DF90669F-700E-4F3F-05E7-DC9E62C45535}"/>
              </a:ext>
            </a:extLst>
          </p:cNvPr>
          <p:cNvSpPr/>
          <p:nvPr/>
        </p:nvSpPr>
        <p:spPr>
          <a:xfrm>
            <a:off x="4932597" y="2746523"/>
            <a:ext cx="2325687" cy="2325687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9B4E483-A989-7D9F-638C-2F034BAD6158}"/>
              </a:ext>
            </a:extLst>
          </p:cNvPr>
          <p:cNvSpPr/>
          <p:nvPr/>
        </p:nvSpPr>
        <p:spPr>
          <a:xfrm>
            <a:off x="4717981" y="2531906"/>
            <a:ext cx="2754922" cy="2754922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8A5A1F5-66F4-C6C3-A63D-A37332F42C57}"/>
              </a:ext>
            </a:extLst>
          </p:cNvPr>
          <p:cNvGrpSpPr/>
          <p:nvPr/>
        </p:nvGrpSpPr>
        <p:grpSpPr>
          <a:xfrm>
            <a:off x="6721717" y="4524157"/>
            <a:ext cx="948227" cy="948227"/>
            <a:chOff x="6777281" y="4096543"/>
            <a:chExt cx="1154723" cy="1154723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62056FB-9226-208D-DD66-7F43A8B15E1B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503CCFC-C3F6-EA25-B280-04790A20145B}"/>
                </a:ext>
              </a:extLst>
            </p:cNvPr>
            <p:cNvSpPr/>
            <p:nvPr/>
          </p:nvSpPr>
          <p:spPr>
            <a:xfrm>
              <a:off x="6853482" y="4172744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C23849A-C040-447A-977F-645142DF7BAE}"/>
              </a:ext>
            </a:extLst>
          </p:cNvPr>
          <p:cNvGrpSpPr/>
          <p:nvPr/>
        </p:nvGrpSpPr>
        <p:grpSpPr>
          <a:xfrm>
            <a:off x="4534895" y="4524157"/>
            <a:ext cx="948227" cy="948227"/>
            <a:chOff x="6777281" y="4096543"/>
            <a:chExt cx="1154723" cy="115472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CDFED98-E0A2-B63B-5304-99B262E803E0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EDE7BD1-3A09-E31D-B778-D167594682ED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BBE8805-4F87-4070-20F0-4BDD7435E2AC}"/>
              </a:ext>
            </a:extLst>
          </p:cNvPr>
          <p:cNvGrpSpPr/>
          <p:nvPr/>
        </p:nvGrpSpPr>
        <p:grpSpPr>
          <a:xfrm>
            <a:off x="6765009" y="2361378"/>
            <a:ext cx="948227" cy="948227"/>
            <a:chOff x="6777281" y="4096543"/>
            <a:chExt cx="1154723" cy="1154723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4270C2D-17A3-71C3-A091-A5D21AD0609C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76D468-5044-F5B5-3145-12EB64CB0E2F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52EB05B-B9A3-B4AB-C5BC-BA96B92192DB}"/>
              </a:ext>
            </a:extLst>
          </p:cNvPr>
          <p:cNvCxnSpPr>
            <a:cxnSpLocks/>
            <a:stCxn id="39" idx="7"/>
            <a:endCxn id="42" idx="3"/>
          </p:cNvCxnSpPr>
          <p:nvPr/>
        </p:nvCxnSpPr>
        <p:spPr>
          <a:xfrm flipV="1">
            <a:off x="5344257" y="3170740"/>
            <a:ext cx="1559617" cy="149228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5FC26F6-E2E1-7DE6-AC92-33D966391F3D}"/>
              </a:ext>
            </a:extLst>
          </p:cNvPr>
          <p:cNvCxnSpPr>
            <a:cxnSpLocks/>
            <a:stCxn id="36" idx="1"/>
            <a:endCxn id="111" idx="5"/>
          </p:cNvCxnSpPr>
          <p:nvPr/>
        </p:nvCxnSpPr>
        <p:spPr>
          <a:xfrm flipH="1" flipV="1">
            <a:off x="5340683" y="3170740"/>
            <a:ext cx="1519899" cy="149228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22C9F45-9480-BD42-A614-A05118A1454A}"/>
              </a:ext>
            </a:extLst>
          </p:cNvPr>
          <p:cNvSpPr/>
          <p:nvPr/>
        </p:nvSpPr>
        <p:spPr>
          <a:xfrm>
            <a:off x="7985631" y="2056211"/>
            <a:ext cx="2960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 정보 조회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검색한 은행 금융 상품 필터링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상세 정보 조회 기능 구현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D3E55A4-00F4-73CC-494B-960210E24FDF}"/>
              </a:ext>
            </a:extLst>
          </p:cNvPr>
          <p:cNvSpPr/>
          <p:nvPr/>
        </p:nvSpPr>
        <p:spPr>
          <a:xfrm>
            <a:off x="7989611" y="4338469"/>
            <a:ext cx="2960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적합한 상품 제시하기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나이를 입력 받으면 가입 가능 여부를 충족한 상품을 조회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67199AF-BB15-06F2-1A28-EDD56B17F373}"/>
              </a:ext>
            </a:extLst>
          </p:cNvPr>
          <p:cNvSpPr/>
          <p:nvPr/>
        </p:nvSpPr>
        <p:spPr>
          <a:xfrm>
            <a:off x="5485843" y="3294578"/>
            <a:ext cx="1229579" cy="12295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2D3DBA3-D987-885C-A089-B17045C877D1}"/>
              </a:ext>
            </a:extLst>
          </p:cNvPr>
          <p:cNvSpPr/>
          <p:nvPr/>
        </p:nvSpPr>
        <p:spPr>
          <a:xfrm>
            <a:off x="5578822" y="3386896"/>
            <a:ext cx="1033152" cy="103315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E521998-18A9-2E87-D4C3-9A3F60367627}"/>
              </a:ext>
            </a:extLst>
          </p:cNvPr>
          <p:cNvGrpSpPr/>
          <p:nvPr/>
        </p:nvGrpSpPr>
        <p:grpSpPr>
          <a:xfrm>
            <a:off x="4531321" y="2361378"/>
            <a:ext cx="948227" cy="948227"/>
            <a:chOff x="6777281" y="4096543"/>
            <a:chExt cx="1154723" cy="115472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F9EAF9DD-F62E-DC08-FE65-2F46313550A0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7C0BC49-0A88-42FD-44C9-8FFC7ED6780E}"/>
                </a:ext>
              </a:extLst>
            </p:cNvPr>
            <p:cNvSpPr/>
            <p:nvPr/>
          </p:nvSpPr>
          <p:spPr>
            <a:xfrm>
              <a:off x="6853482" y="4172744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C3ED0F-115E-C49C-6A35-28892A577679}"/>
              </a:ext>
            </a:extLst>
          </p:cNvPr>
          <p:cNvSpPr/>
          <p:nvPr/>
        </p:nvSpPr>
        <p:spPr>
          <a:xfrm>
            <a:off x="1304627" y="2276663"/>
            <a:ext cx="2960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/>
              <a:t>회원 커스터마이징</a:t>
            </a:r>
            <a:endParaRPr lang="en-US" altLang="ko-KR" b="1" dirty="0"/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 가입 및 로그인 시에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개인 정보 수정 허용 활성화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58A1EC0-144F-7C73-2BA8-0584608FB1EB}"/>
              </a:ext>
            </a:extLst>
          </p:cNvPr>
          <p:cNvSpPr/>
          <p:nvPr/>
        </p:nvSpPr>
        <p:spPr>
          <a:xfrm>
            <a:off x="1308607" y="4558921"/>
            <a:ext cx="2960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 담기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토글 기능을 이용해 상품 추가 및 삭제 기능을 활성화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5" name="자유형 32">
            <a:extLst>
              <a:ext uri="{FF2B5EF4-FFF2-40B4-BE49-F238E27FC236}">
                <a16:creationId xmlns:a16="http://schemas.microsoft.com/office/drawing/2014/main" id="{2969B8DD-2953-5352-254D-1963CD4958B6}"/>
              </a:ext>
            </a:extLst>
          </p:cNvPr>
          <p:cNvSpPr>
            <a:spLocks/>
          </p:cNvSpPr>
          <p:nvPr/>
        </p:nvSpPr>
        <p:spPr bwMode="auto">
          <a:xfrm>
            <a:off x="4880817" y="4904039"/>
            <a:ext cx="260949" cy="260949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16" name="Group 36">
            <a:extLst>
              <a:ext uri="{FF2B5EF4-FFF2-40B4-BE49-F238E27FC236}">
                <a16:creationId xmlns:a16="http://schemas.microsoft.com/office/drawing/2014/main" id="{A1AA2E0D-FEEB-BB10-D533-082EEBB77A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8472" y="2643811"/>
            <a:ext cx="139320" cy="359909"/>
            <a:chOff x="2375" y="2182"/>
            <a:chExt cx="144" cy="37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CD8A3A38-B5D3-8419-FCBE-D4EC90A2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38">
              <a:extLst>
                <a:ext uri="{FF2B5EF4-FFF2-40B4-BE49-F238E27FC236}">
                  <a16:creationId xmlns:a16="http://schemas.microsoft.com/office/drawing/2014/main" id="{7F88C55E-0FDA-318B-A482-0105A39C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Rectangle 39">
              <a:extLst>
                <a:ext uri="{FF2B5EF4-FFF2-40B4-BE49-F238E27FC236}">
                  <a16:creationId xmlns:a16="http://schemas.microsoft.com/office/drawing/2014/main" id="{F0614B55-A6B1-0D34-659E-4A6B0027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40">
              <a:extLst>
                <a:ext uri="{FF2B5EF4-FFF2-40B4-BE49-F238E27FC236}">
                  <a16:creationId xmlns:a16="http://schemas.microsoft.com/office/drawing/2014/main" id="{81850A04-F665-0CD1-08FA-1C4041F20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7AF8247C-5659-224A-CEA3-F754F3318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2" name="Freeform 6">
            <a:extLst>
              <a:ext uri="{FF2B5EF4-FFF2-40B4-BE49-F238E27FC236}">
                <a16:creationId xmlns:a16="http://schemas.microsoft.com/office/drawing/2014/main" id="{F88DDAFF-6500-4E01-7CF0-0755ECE6497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875834" y="2707330"/>
            <a:ext cx="261827" cy="232137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23" name="Group 23">
            <a:extLst>
              <a:ext uri="{FF2B5EF4-FFF2-40B4-BE49-F238E27FC236}">
                <a16:creationId xmlns:a16="http://schemas.microsoft.com/office/drawing/2014/main" id="{2E53BFD8-A636-4A55-4F4C-D1D2DBBB6F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58279" y="4851540"/>
            <a:ext cx="327402" cy="300515"/>
            <a:chOff x="2577" y="1104"/>
            <a:chExt cx="414" cy="38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id="{C4980280-2F58-3B74-6142-8C9E70BB7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25">
              <a:extLst>
                <a:ext uri="{FF2B5EF4-FFF2-40B4-BE49-F238E27FC236}">
                  <a16:creationId xmlns:a16="http://schemas.microsoft.com/office/drawing/2014/main" id="{6D272B0B-EF5E-52B0-3AE5-2A3A89C851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26">
              <a:extLst>
                <a:ext uri="{FF2B5EF4-FFF2-40B4-BE49-F238E27FC236}">
                  <a16:creationId xmlns:a16="http://schemas.microsoft.com/office/drawing/2014/main" id="{027F8063-CEE8-29E3-6D1F-C52DCB4B3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E88F2D3B-CFCD-F776-D46E-0AF5B268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86DD5AD4-1E68-30B7-C3A6-A32DA9459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23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4645805-FB2F-21DB-A1C3-6CD115925658}"/>
              </a:ext>
            </a:extLst>
          </p:cNvPr>
          <p:cNvGrpSpPr/>
          <p:nvPr/>
        </p:nvGrpSpPr>
        <p:grpSpPr>
          <a:xfrm>
            <a:off x="174171" y="135273"/>
            <a:ext cx="11827329" cy="6722727"/>
            <a:chOff x="174171" y="135273"/>
            <a:chExt cx="11827329" cy="6722727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89B87554-F726-902F-09BC-1EDF9E9076C9}"/>
                </a:ext>
              </a:extLst>
            </p:cNvPr>
            <p:cNvSpPr/>
            <p:nvPr/>
          </p:nvSpPr>
          <p:spPr>
            <a:xfrm>
              <a:off x="368435" y="135273"/>
              <a:ext cx="11477038" cy="793641"/>
            </a:xfrm>
            <a:prstGeom prst="round2SameRect">
              <a:avLst>
                <a:gd name="adj1" fmla="val 30441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6D7AF00-C0AE-7B16-B817-E40E8EE4B38F}"/>
                </a:ext>
              </a:extLst>
            </p:cNvPr>
            <p:cNvSpPr/>
            <p:nvPr/>
          </p:nvSpPr>
          <p:spPr>
            <a:xfrm>
              <a:off x="174171" y="252770"/>
              <a:ext cx="11827329" cy="6605230"/>
            </a:xfrm>
            <a:prstGeom prst="round2SameRect">
              <a:avLst>
                <a:gd name="adj1" fmla="val 4344"/>
                <a:gd name="adj2" fmla="val 0"/>
              </a:avLst>
            </a:prstGeom>
            <a:gradFill flip="none" rotWithShape="1"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">
                  <a:schemeClr val="bg1"/>
                </a:gs>
              </a:gsLst>
              <a:lin ang="5400000" scaled="1"/>
              <a:tileRect/>
            </a:gra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711200" latinLnBrk="0">
                <a:defRPr/>
              </a:pPr>
              <a:r>
                <a:rPr lang="en-US" altLang="ko-KR" sz="2800" i="1" kern="0" dirty="0">
                  <a:ln w="9525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rgbClr val="E7E6E6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717F283-4698-B4AF-37AF-D20AEC845AA8}"/>
                </a:ext>
              </a:extLst>
            </p:cNvPr>
            <p:cNvGrpSpPr/>
            <p:nvPr/>
          </p:nvGrpSpPr>
          <p:grpSpPr>
            <a:xfrm>
              <a:off x="577850" y="500178"/>
              <a:ext cx="247650" cy="191429"/>
              <a:chOff x="4171950" y="1712119"/>
              <a:chExt cx="360000" cy="191429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9AF50AF-D0A6-A3BC-87C2-D9503681615C}"/>
                  </a:ext>
                </a:extLst>
              </p:cNvPr>
              <p:cNvSpPr/>
              <p:nvPr/>
            </p:nvSpPr>
            <p:spPr>
              <a:xfrm>
                <a:off x="4171950" y="171211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91FF916-A1CD-A8BA-4CD0-027DB44069B9}"/>
                  </a:ext>
                </a:extLst>
              </p:cNvPr>
              <p:cNvSpPr/>
              <p:nvPr/>
            </p:nvSpPr>
            <p:spPr>
              <a:xfrm>
                <a:off x="4171950" y="176992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15DEDA2-6053-A905-34B9-385E8B991860}"/>
                  </a:ext>
                </a:extLst>
              </p:cNvPr>
              <p:cNvSpPr/>
              <p:nvPr/>
            </p:nvSpPr>
            <p:spPr>
              <a:xfrm>
                <a:off x="4171950" y="182773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31477EF5-884C-A691-DC0C-A522D5976F61}"/>
                  </a:ext>
                </a:extLst>
              </p:cNvPr>
              <p:cNvSpPr/>
              <p:nvPr/>
            </p:nvSpPr>
            <p:spPr>
              <a:xfrm>
                <a:off x="4171950" y="1885548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B00AF3E-12A5-D6B9-9AAD-DF1C27EC3D8C}"/>
              </a:ext>
            </a:extLst>
          </p:cNvPr>
          <p:cNvSpPr/>
          <p:nvPr/>
        </p:nvSpPr>
        <p:spPr>
          <a:xfrm>
            <a:off x="1852233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5647EC-754D-F623-69E6-237427D97B04}"/>
              </a:ext>
            </a:extLst>
          </p:cNvPr>
          <p:cNvSpPr>
            <a:spLocks/>
          </p:cNvSpPr>
          <p:nvPr/>
        </p:nvSpPr>
        <p:spPr bwMode="auto">
          <a:xfrm>
            <a:off x="825501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회원 가입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B83FF550-BDA6-92F1-F209-F5961DC980EA}"/>
              </a:ext>
            </a:extLst>
          </p:cNvPr>
          <p:cNvSpPr>
            <a:spLocks/>
          </p:cNvSpPr>
          <p:nvPr/>
        </p:nvSpPr>
        <p:spPr bwMode="auto">
          <a:xfrm>
            <a:off x="825501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542916-A0CE-9FFC-244A-7287481D565E}"/>
              </a:ext>
            </a:extLst>
          </p:cNvPr>
          <p:cNvSpPr/>
          <p:nvPr/>
        </p:nvSpPr>
        <p:spPr>
          <a:xfrm>
            <a:off x="4606418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5A9D0F23-CBB0-59EE-EBFC-5B4C33F24668}"/>
              </a:ext>
            </a:extLst>
          </p:cNvPr>
          <p:cNvSpPr>
            <a:spLocks/>
          </p:cNvSpPr>
          <p:nvPr/>
        </p:nvSpPr>
        <p:spPr bwMode="auto">
          <a:xfrm>
            <a:off x="3579686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 정보 조회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A3E8092E-F72F-BFAB-F85D-01BC9A1CCB22}"/>
              </a:ext>
            </a:extLst>
          </p:cNvPr>
          <p:cNvSpPr>
            <a:spLocks/>
          </p:cNvSpPr>
          <p:nvPr/>
        </p:nvSpPr>
        <p:spPr bwMode="auto">
          <a:xfrm>
            <a:off x="3579686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6B5935E-3AA5-6D4D-B9B2-F4E0A4CD6411}"/>
              </a:ext>
            </a:extLst>
          </p:cNvPr>
          <p:cNvSpPr/>
          <p:nvPr/>
        </p:nvSpPr>
        <p:spPr>
          <a:xfrm>
            <a:off x="7360603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0E70EC73-E4FA-7FC1-A1E1-CA987B2A5FB6}"/>
              </a:ext>
            </a:extLst>
          </p:cNvPr>
          <p:cNvSpPr>
            <a:spLocks/>
          </p:cNvSpPr>
          <p:nvPr/>
        </p:nvSpPr>
        <p:spPr bwMode="auto">
          <a:xfrm>
            <a:off x="6333871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 장바구니 기능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94F287F7-4918-C4BB-7EFD-5FE961004FA6}"/>
              </a:ext>
            </a:extLst>
          </p:cNvPr>
          <p:cNvSpPr>
            <a:spLocks/>
          </p:cNvSpPr>
          <p:nvPr/>
        </p:nvSpPr>
        <p:spPr bwMode="auto">
          <a:xfrm>
            <a:off x="6333871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5" name="자유형 52">
            <a:extLst>
              <a:ext uri="{FF2B5EF4-FFF2-40B4-BE49-F238E27FC236}">
                <a16:creationId xmlns:a16="http://schemas.microsoft.com/office/drawing/2014/main" id="{BC33360C-64D6-B430-E8F3-B259921306CD}"/>
              </a:ext>
            </a:extLst>
          </p:cNvPr>
          <p:cNvSpPr/>
          <p:nvPr/>
        </p:nvSpPr>
        <p:spPr>
          <a:xfrm>
            <a:off x="1866762" y="1441871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1D29746-D812-1972-0F80-44C55E366B46}"/>
              </a:ext>
            </a:extLst>
          </p:cNvPr>
          <p:cNvSpPr/>
          <p:nvPr/>
        </p:nvSpPr>
        <p:spPr>
          <a:xfrm>
            <a:off x="10114788" y="1610847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62D91D1-7EED-99D2-B848-80913109E1C1}"/>
              </a:ext>
            </a:extLst>
          </p:cNvPr>
          <p:cNvSpPr>
            <a:spLocks/>
          </p:cNvSpPr>
          <p:nvPr/>
        </p:nvSpPr>
        <p:spPr bwMode="auto">
          <a:xfrm>
            <a:off x="9088056" y="3569555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적합한 상품 제시하기</a:t>
            </a:r>
            <a:endParaRPr lang="en-US" altLang="ko-KR" sz="1400" b="1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D92ABEB8-43B3-D841-B419-5C56BAFB91CB}"/>
              </a:ext>
            </a:extLst>
          </p:cNvPr>
          <p:cNvSpPr>
            <a:spLocks/>
          </p:cNvSpPr>
          <p:nvPr/>
        </p:nvSpPr>
        <p:spPr bwMode="auto">
          <a:xfrm>
            <a:off x="9088056" y="210560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F8419D-3351-5959-F512-86F0F828134F}"/>
              </a:ext>
            </a:extLst>
          </p:cNvPr>
          <p:cNvCxnSpPr/>
          <p:nvPr/>
        </p:nvCxnSpPr>
        <p:spPr>
          <a:xfrm>
            <a:off x="964871" y="5348276"/>
            <a:ext cx="4189280" cy="1076"/>
          </a:xfrm>
          <a:prstGeom prst="line">
            <a:avLst/>
          </a:prstGeom>
          <a:ln w="260350" cap="rnd">
            <a:solidFill>
              <a:srgbClr val="FFC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DA320F7-0841-E50C-73F7-E2A0B3E73CF5}"/>
              </a:ext>
            </a:extLst>
          </p:cNvPr>
          <p:cNvSpPr/>
          <p:nvPr/>
        </p:nvSpPr>
        <p:spPr>
          <a:xfrm>
            <a:off x="825500" y="5143662"/>
            <a:ext cx="778946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 가입 및 로그인 시에 개인 정보 수정 허용 활성화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2105604"/>
            <a:ext cx="2281091" cy="14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783821"/>
            <a:ext cx="4248150" cy="224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 가입 추가 기능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아이디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이메일에서 중복 사례가 있으면 회원 가입이 차단된 것을 확인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기존에 있는 회원의 정보와 동일한 정보가 조회 되었을 시에는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axios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.catch </a:t>
            </a:r>
            <a:r>
              <a:rPr lang="ko-KR" altLang="en-US" dirty="0">
                <a:solidFill>
                  <a:prstClr val="black"/>
                </a:solidFill>
              </a:rPr>
              <a:t>구문에서 </a:t>
            </a:r>
            <a:r>
              <a:rPr lang="en-US" altLang="ko-KR" dirty="0">
                <a:solidFill>
                  <a:prstClr val="black"/>
                </a:solidFill>
              </a:rPr>
              <a:t>window.alert</a:t>
            </a:r>
            <a:r>
              <a:rPr lang="ko-KR" altLang="en-US" dirty="0">
                <a:solidFill>
                  <a:prstClr val="black"/>
                </a:solidFill>
              </a:rPr>
              <a:t>로 오류 사항을 추가하여 회원 가입을 막는 기능을 추가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err="1">
                <a:solidFill>
                  <a:prstClr val="black"/>
                </a:solidFill>
              </a:rPr>
              <a:t>로그인을</a:t>
            </a:r>
            <a:r>
              <a:rPr lang="ko-KR" altLang="en-US" dirty="0">
                <a:solidFill>
                  <a:prstClr val="black"/>
                </a:solidFill>
              </a:rPr>
              <a:t> 성공하였을 때는 개인 정보를 수정할 수 있도록 허용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76" y="783821"/>
            <a:ext cx="2768817" cy="29145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393" y="783821"/>
            <a:ext cx="4527607" cy="29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4645805-FB2F-21DB-A1C3-6CD115925658}"/>
              </a:ext>
            </a:extLst>
          </p:cNvPr>
          <p:cNvGrpSpPr/>
          <p:nvPr/>
        </p:nvGrpSpPr>
        <p:grpSpPr>
          <a:xfrm>
            <a:off x="174171" y="135273"/>
            <a:ext cx="11827329" cy="6722727"/>
            <a:chOff x="174171" y="135273"/>
            <a:chExt cx="11827329" cy="6722727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89B87554-F726-902F-09BC-1EDF9E9076C9}"/>
                </a:ext>
              </a:extLst>
            </p:cNvPr>
            <p:cNvSpPr/>
            <p:nvPr/>
          </p:nvSpPr>
          <p:spPr>
            <a:xfrm>
              <a:off x="368435" y="135273"/>
              <a:ext cx="11477038" cy="793641"/>
            </a:xfrm>
            <a:prstGeom prst="round2SameRect">
              <a:avLst>
                <a:gd name="adj1" fmla="val 30441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6D7AF00-C0AE-7B16-B817-E40E8EE4B38F}"/>
                </a:ext>
              </a:extLst>
            </p:cNvPr>
            <p:cNvSpPr/>
            <p:nvPr/>
          </p:nvSpPr>
          <p:spPr>
            <a:xfrm>
              <a:off x="174171" y="252770"/>
              <a:ext cx="11827329" cy="6605230"/>
            </a:xfrm>
            <a:prstGeom prst="round2SameRect">
              <a:avLst>
                <a:gd name="adj1" fmla="val 4344"/>
                <a:gd name="adj2" fmla="val 0"/>
              </a:avLst>
            </a:prstGeom>
            <a:gradFill flip="none" rotWithShape="1"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">
                  <a:schemeClr val="bg1"/>
                </a:gs>
              </a:gsLst>
              <a:lin ang="5400000" scaled="1"/>
              <a:tileRect/>
            </a:gra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711200" latinLnBrk="0">
                <a:defRPr/>
              </a:pPr>
              <a:r>
                <a:rPr lang="en-US" altLang="ko-KR" sz="2800" i="1" kern="0" dirty="0">
                  <a:ln w="9525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rgbClr val="E7E6E6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717F283-4698-B4AF-37AF-D20AEC845AA8}"/>
                </a:ext>
              </a:extLst>
            </p:cNvPr>
            <p:cNvGrpSpPr/>
            <p:nvPr/>
          </p:nvGrpSpPr>
          <p:grpSpPr>
            <a:xfrm>
              <a:off x="577850" y="500178"/>
              <a:ext cx="247650" cy="191429"/>
              <a:chOff x="4171950" y="1712119"/>
              <a:chExt cx="360000" cy="191429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9AF50AF-D0A6-A3BC-87C2-D9503681615C}"/>
                  </a:ext>
                </a:extLst>
              </p:cNvPr>
              <p:cNvSpPr/>
              <p:nvPr/>
            </p:nvSpPr>
            <p:spPr>
              <a:xfrm>
                <a:off x="4171950" y="171211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91FF916-A1CD-A8BA-4CD0-027DB44069B9}"/>
                  </a:ext>
                </a:extLst>
              </p:cNvPr>
              <p:cNvSpPr/>
              <p:nvPr/>
            </p:nvSpPr>
            <p:spPr>
              <a:xfrm>
                <a:off x="4171950" y="176992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15DEDA2-6053-A905-34B9-385E8B991860}"/>
                  </a:ext>
                </a:extLst>
              </p:cNvPr>
              <p:cNvSpPr/>
              <p:nvPr/>
            </p:nvSpPr>
            <p:spPr>
              <a:xfrm>
                <a:off x="4171950" y="182773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31477EF5-884C-A691-DC0C-A522D5976F61}"/>
                  </a:ext>
                </a:extLst>
              </p:cNvPr>
              <p:cNvSpPr/>
              <p:nvPr/>
            </p:nvSpPr>
            <p:spPr>
              <a:xfrm>
                <a:off x="4171950" y="1885548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B00AF3E-12A5-D6B9-9AAD-DF1C27EC3D8C}"/>
              </a:ext>
            </a:extLst>
          </p:cNvPr>
          <p:cNvSpPr/>
          <p:nvPr/>
        </p:nvSpPr>
        <p:spPr>
          <a:xfrm>
            <a:off x="1852233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5647EC-754D-F623-69E6-237427D97B04}"/>
              </a:ext>
            </a:extLst>
          </p:cNvPr>
          <p:cNvSpPr>
            <a:spLocks/>
          </p:cNvSpPr>
          <p:nvPr/>
        </p:nvSpPr>
        <p:spPr bwMode="auto">
          <a:xfrm>
            <a:off x="825501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회원 커스터마이징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B83FF550-BDA6-92F1-F209-F5961DC980EA}"/>
              </a:ext>
            </a:extLst>
          </p:cNvPr>
          <p:cNvSpPr>
            <a:spLocks/>
          </p:cNvSpPr>
          <p:nvPr/>
        </p:nvSpPr>
        <p:spPr bwMode="auto">
          <a:xfrm>
            <a:off x="825501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542916-A0CE-9FFC-244A-7287481D565E}"/>
              </a:ext>
            </a:extLst>
          </p:cNvPr>
          <p:cNvSpPr/>
          <p:nvPr/>
        </p:nvSpPr>
        <p:spPr>
          <a:xfrm>
            <a:off x="4606418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5A9D0F23-CBB0-59EE-EBFC-5B4C33F24668}"/>
              </a:ext>
            </a:extLst>
          </p:cNvPr>
          <p:cNvSpPr>
            <a:spLocks/>
          </p:cNvSpPr>
          <p:nvPr/>
        </p:nvSpPr>
        <p:spPr bwMode="auto">
          <a:xfrm>
            <a:off x="3579686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 정보 조회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A3E8092E-F72F-BFAB-F85D-01BC9A1CCB22}"/>
              </a:ext>
            </a:extLst>
          </p:cNvPr>
          <p:cNvSpPr>
            <a:spLocks/>
          </p:cNvSpPr>
          <p:nvPr/>
        </p:nvSpPr>
        <p:spPr bwMode="auto">
          <a:xfrm>
            <a:off x="3579686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6B5935E-3AA5-6D4D-B9B2-F4E0A4CD6411}"/>
              </a:ext>
            </a:extLst>
          </p:cNvPr>
          <p:cNvSpPr/>
          <p:nvPr/>
        </p:nvSpPr>
        <p:spPr>
          <a:xfrm>
            <a:off x="7360603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0E70EC73-E4FA-7FC1-A1E1-CA987B2A5FB6}"/>
              </a:ext>
            </a:extLst>
          </p:cNvPr>
          <p:cNvSpPr>
            <a:spLocks/>
          </p:cNvSpPr>
          <p:nvPr/>
        </p:nvSpPr>
        <p:spPr bwMode="auto">
          <a:xfrm>
            <a:off x="6333871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 장바구니 기능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94F287F7-4918-C4BB-7EFD-5FE961004FA6}"/>
              </a:ext>
            </a:extLst>
          </p:cNvPr>
          <p:cNvSpPr>
            <a:spLocks/>
          </p:cNvSpPr>
          <p:nvPr/>
        </p:nvSpPr>
        <p:spPr bwMode="auto">
          <a:xfrm>
            <a:off x="6333871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5" name="자유형 52">
            <a:extLst>
              <a:ext uri="{FF2B5EF4-FFF2-40B4-BE49-F238E27FC236}">
                <a16:creationId xmlns:a16="http://schemas.microsoft.com/office/drawing/2014/main" id="{BC33360C-64D6-B430-E8F3-B259921306CD}"/>
              </a:ext>
            </a:extLst>
          </p:cNvPr>
          <p:cNvSpPr/>
          <p:nvPr/>
        </p:nvSpPr>
        <p:spPr>
          <a:xfrm>
            <a:off x="4605443" y="1448186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1D29746-D812-1972-0F80-44C55E366B46}"/>
              </a:ext>
            </a:extLst>
          </p:cNvPr>
          <p:cNvSpPr/>
          <p:nvPr/>
        </p:nvSpPr>
        <p:spPr>
          <a:xfrm>
            <a:off x="10114788" y="1610847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62D91D1-7EED-99D2-B848-80913109E1C1}"/>
              </a:ext>
            </a:extLst>
          </p:cNvPr>
          <p:cNvSpPr>
            <a:spLocks/>
          </p:cNvSpPr>
          <p:nvPr/>
        </p:nvSpPr>
        <p:spPr bwMode="auto">
          <a:xfrm>
            <a:off x="9088056" y="3569555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적합한 상품 제시하기</a:t>
            </a:r>
            <a:endParaRPr lang="en-US" altLang="ko-KR" sz="1400" b="1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D92ABEB8-43B3-D841-B419-5C56BAFB91CB}"/>
              </a:ext>
            </a:extLst>
          </p:cNvPr>
          <p:cNvSpPr>
            <a:spLocks/>
          </p:cNvSpPr>
          <p:nvPr/>
        </p:nvSpPr>
        <p:spPr bwMode="auto">
          <a:xfrm>
            <a:off x="9088056" y="210560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F8419D-3351-5959-F512-86F0F828134F}"/>
              </a:ext>
            </a:extLst>
          </p:cNvPr>
          <p:cNvCxnSpPr/>
          <p:nvPr/>
        </p:nvCxnSpPr>
        <p:spPr>
          <a:xfrm>
            <a:off x="964871" y="5348276"/>
            <a:ext cx="4189280" cy="1076"/>
          </a:xfrm>
          <a:prstGeom prst="line">
            <a:avLst/>
          </a:prstGeom>
          <a:ln w="260350" cap="rnd">
            <a:solidFill>
              <a:srgbClr val="FFC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DA320F7-0841-E50C-73F7-E2A0B3E73CF5}"/>
              </a:ext>
            </a:extLst>
          </p:cNvPr>
          <p:cNvSpPr/>
          <p:nvPr/>
        </p:nvSpPr>
        <p:spPr>
          <a:xfrm>
            <a:off x="825500" y="5143662"/>
            <a:ext cx="778946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검색한 은행 금융 상품 필터링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상세 정보 조회 기능 구현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675" y="2105604"/>
            <a:ext cx="2280102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0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957695"/>
            <a:ext cx="5332341" cy="23590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0" y="342900"/>
            <a:ext cx="1181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검색한 은행에 해당되는 상품 조회하기</a:t>
            </a:r>
            <a:endParaRPr lang="en-US" altLang="ko-KR" sz="2400" b="1" dirty="0"/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검색창에서 은행명의 일부를 조회하면 해당되는 은행 상품을 조회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(ex. ‘</a:t>
            </a:r>
            <a:r>
              <a:rPr lang="ko-KR" altLang="en-US" dirty="0">
                <a:solidFill>
                  <a:prstClr val="black"/>
                </a:solidFill>
              </a:rPr>
              <a:t>주은</a:t>
            </a:r>
            <a:r>
              <a:rPr lang="en-US" altLang="ko-KR" dirty="0">
                <a:solidFill>
                  <a:prstClr val="black"/>
                </a:solidFill>
              </a:rPr>
              <a:t>’</a:t>
            </a:r>
            <a:r>
              <a:rPr lang="ko-KR" altLang="en-US" dirty="0">
                <a:solidFill>
                  <a:prstClr val="black"/>
                </a:solidFill>
              </a:rPr>
              <a:t>으로 검색 시에 </a:t>
            </a:r>
            <a:r>
              <a:rPr lang="en-US" altLang="ko-KR" dirty="0">
                <a:solidFill>
                  <a:prstClr val="black"/>
                </a:solidFill>
              </a:rPr>
              <a:t>‘</a:t>
            </a:r>
            <a:r>
              <a:rPr lang="ko-KR" altLang="en-US" dirty="0">
                <a:solidFill>
                  <a:prstClr val="black"/>
                </a:solidFill>
              </a:rPr>
              <a:t>광주은행</a:t>
            </a:r>
            <a:r>
              <a:rPr lang="en-US" altLang="ko-KR" dirty="0">
                <a:solidFill>
                  <a:prstClr val="black"/>
                </a:solidFill>
              </a:rPr>
              <a:t>’, ‘</a:t>
            </a:r>
            <a:r>
              <a:rPr lang="ko-KR" altLang="en-US" dirty="0">
                <a:solidFill>
                  <a:prstClr val="black"/>
                </a:solidFill>
              </a:rPr>
              <a:t>제주은행</a:t>
            </a:r>
            <a:r>
              <a:rPr lang="en-US" altLang="ko-KR" dirty="0">
                <a:solidFill>
                  <a:prstClr val="black"/>
                </a:solidFill>
              </a:rPr>
              <a:t>＇</a:t>
            </a:r>
            <a:r>
              <a:rPr lang="ko-KR" altLang="en-US" dirty="0">
                <a:solidFill>
                  <a:prstClr val="black"/>
                </a:solidFill>
              </a:rPr>
              <a:t>의 리스트가 모두 조회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조회 성공 시에는 가입 방법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참고 사항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특혜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가입 대상 등의 상세 정보까지 제시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마우스 커서가 감지된 상품에는 </a:t>
            </a:r>
            <a:r>
              <a:rPr lang="en-US" altLang="ko-KR" dirty="0">
                <a:solidFill>
                  <a:prstClr val="black"/>
                </a:solidFill>
              </a:rPr>
              <a:t>CSS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hover </a:t>
            </a:r>
            <a:r>
              <a:rPr lang="ko-KR" altLang="en-US" dirty="0">
                <a:solidFill>
                  <a:prstClr val="black"/>
                </a:solidFill>
              </a:rPr>
              <a:t>기능을 이용하여 컬러 변화 기능까지 구현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6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4645805-FB2F-21DB-A1C3-6CD115925658}"/>
              </a:ext>
            </a:extLst>
          </p:cNvPr>
          <p:cNvGrpSpPr/>
          <p:nvPr/>
        </p:nvGrpSpPr>
        <p:grpSpPr>
          <a:xfrm>
            <a:off x="174171" y="135273"/>
            <a:ext cx="11827329" cy="6722727"/>
            <a:chOff x="174171" y="135273"/>
            <a:chExt cx="11827329" cy="6722727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89B87554-F726-902F-09BC-1EDF9E9076C9}"/>
                </a:ext>
              </a:extLst>
            </p:cNvPr>
            <p:cNvSpPr/>
            <p:nvPr/>
          </p:nvSpPr>
          <p:spPr>
            <a:xfrm>
              <a:off x="368435" y="135273"/>
              <a:ext cx="11477038" cy="793641"/>
            </a:xfrm>
            <a:prstGeom prst="round2SameRect">
              <a:avLst>
                <a:gd name="adj1" fmla="val 30441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6D7AF00-C0AE-7B16-B817-E40E8EE4B38F}"/>
                </a:ext>
              </a:extLst>
            </p:cNvPr>
            <p:cNvSpPr/>
            <p:nvPr/>
          </p:nvSpPr>
          <p:spPr>
            <a:xfrm>
              <a:off x="174171" y="252770"/>
              <a:ext cx="11827329" cy="6605230"/>
            </a:xfrm>
            <a:prstGeom prst="round2SameRect">
              <a:avLst>
                <a:gd name="adj1" fmla="val 4344"/>
                <a:gd name="adj2" fmla="val 0"/>
              </a:avLst>
            </a:prstGeom>
            <a:gradFill flip="none" rotWithShape="1"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">
                  <a:schemeClr val="bg1"/>
                </a:gs>
              </a:gsLst>
              <a:lin ang="5400000" scaled="1"/>
              <a:tileRect/>
            </a:gra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711200" latinLnBrk="0">
                <a:defRPr/>
              </a:pPr>
              <a:r>
                <a:rPr lang="en-US" altLang="ko-KR" sz="2800" i="1" kern="0" dirty="0">
                  <a:ln w="9525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rgbClr val="E7E6E6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717F283-4698-B4AF-37AF-D20AEC845AA8}"/>
                </a:ext>
              </a:extLst>
            </p:cNvPr>
            <p:cNvGrpSpPr/>
            <p:nvPr/>
          </p:nvGrpSpPr>
          <p:grpSpPr>
            <a:xfrm>
              <a:off x="577850" y="500178"/>
              <a:ext cx="247650" cy="191429"/>
              <a:chOff x="4171950" y="1712119"/>
              <a:chExt cx="360000" cy="191429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9AF50AF-D0A6-A3BC-87C2-D9503681615C}"/>
                  </a:ext>
                </a:extLst>
              </p:cNvPr>
              <p:cNvSpPr/>
              <p:nvPr/>
            </p:nvSpPr>
            <p:spPr>
              <a:xfrm>
                <a:off x="4171950" y="171211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91FF916-A1CD-A8BA-4CD0-027DB44069B9}"/>
                  </a:ext>
                </a:extLst>
              </p:cNvPr>
              <p:cNvSpPr/>
              <p:nvPr/>
            </p:nvSpPr>
            <p:spPr>
              <a:xfrm>
                <a:off x="4171950" y="176992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15DEDA2-6053-A905-34B9-385E8B991860}"/>
                  </a:ext>
                </a:extLst>
              </p:cNvPr>
              <p:cNvSpPr/>
              <p:nvPr/>
            </p:nvSpPr>
            <p:spPr>
              <a:xfrm>
                <a:off x="4171950" y="182773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31477EF5-884C-A691-DC0C-A522D5976F61}"/>
                  </a:ext>
                </a:extLst>
              </p:cNvPr>
              <p:cNvSpPr/>
              <p:nvPr/>
            </p:nvSpPr>
            <p:spPr>
              <a:xfrm>
                <a:off x="4171950" y="1885548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B00AF3E-12A5-D6B9-9AAD-DF1C27EC3D8C}"/>
              </a:ext>
            </a:extLst>
          </p:cNvPr>
          <p:cNvSpPr/>
          <p:nvPr/>
        </p:nvSpPr>
        <p:spPr>
          <a:xfrm>
            <a:off x="1852233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5647EC-754D-F623-69E6-237427D97B04}"/>
              </a:ext>
            </a:extLst>
          </p:cNvPr>
          <p:cNvSpPr>
            <a:spLocks/>
          </p:cNvSpPr>
          <p:nvPr/>
        </p:nvSpPr>
        <p:spPr bwMode="auto">
          <a:xfrm>
            <a:off x="825501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회원 커스터마이징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B83FF550-BDA6-92F1-F209-F5961DC980EA}"/>
              </a:ext>
            </a:extLst>
          </p:cNvPr>
          <p:cNvSpPr>
            <a:spLocks/>
          </p:cNvSpPr>
          <p:nvPr/>
        </p:nvSpPr>
        <p:spPr bwMode="auto">
          <a:xfrm>
            <a:off x="825501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542916-A0CE-9FFC-244A-7287481D565E}"/>
              </a:ext>
            </a:extLst>
          </p:cNvPr>
          <p:cNvSpPr/>
          <p:nvPr/>
        </p:nvSpPr>
        <p:spPr>
          <a:xfrm>
            <a:off x="4606418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5A9D0F23-CBB0-59EE-EBFC-5B4C33F24668}"/>
              </a:ext>
            </a:extLst>
          </p:cNvPr>
          <p:cNvSpPr>
            <a:spLocks/>
          </p:cNvSpPr>
          <p:nvPr/>
        </p:nvSpPr>
        <p:spPr bwMode="auto">
          <a:xfrm>
            <a:off x="3579686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 정보 조회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A3E8092E-F72F-BFAB-F85D-01BC9A1CCB22}"/>
              </a:ext>
            </a:extLst>
          </p:cNvPr>
          <p:cNvSpPr>
            <a:spLocks/>
          </p:cNvSpPr>
          <p:nvPr/>
        </p:nvSpPr>
        <p:spPr bwMode="auto">
          <a:xfrm>
            <a:off x="3579686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6B5935E-3AA5-6D4D-B9B2-F4E0A4CD6411}"/>
              </a:ext>
            </a:extLst>
          </p:cNvPr>
          <p:cNvSpPr/>
          <p:nvPr/>
        </p:nvSpPr>
        <p:spPr>
          <a:xfrm>
            <a:off x="7360603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0E70EC73-E4FA-7FC1-A1E1-CA987B2A5FB6}"/>
              </a:ext>
            </a:extLst>
          </p:cNvPr>
          <p:cNvSpPr>
            <a:spLocks/>
          </p:cNvSpPr>
          <p:nvPr/>
        </p:nvSpPr>
        <p:spPr bwMode="auto">
          <a:xfrm>
            <a:off x="6333871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 장바구니 기능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94F287F7-4918-C4BB-7EFD-5FE961004FA6}"/>
              </a:ext>
            </a:extLst>
          </p:cNvPr>
          <p:cNvSpPr>
            <a:spLocks/>
          </p:cNvSpPr>
          <p:nvPr/>
        </p:nvSpPr>
        <p:spPr bwMode="auto">
          <a:xfrm>
            <a:off x="6333871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1D29746-D812-1972-0F80-44C55E366B46}"/>
              </a:ext>
            </a:extLst>
          </p:cNvPr>
          <p:cNvSpPr/>
          <p:nvPr/>
        </p:nvSpPr>
        <p:spPr>
          <a:xfrm>
            <a:off x="10114788" y="1610847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62D91D1-7EED-99D2-B848-80913109E1C1}"/>
              </a:ext>
            </a:extLst>
          </p:cNvPr>
          <p:cNvSpPr>
            <a:spLocks/>
          </p:cNvSpPr>
          <p:nvPr/>
        </p:nvSpPr>
        <p:spPr bwMode="auto">
          <a:xfrm>
            <a:off x="9088056" y="3569555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적합한 상품 제시하기</a:t>
            </a:r>
            <a:endParaRPr lang="en-US" altLang="ko-KR" sz="1400" b="1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D92ABEB8-43B3-D841-B419-5C56BAFB91CB}"/>
              </a:ext>
            </a:extLst>
          </p:cNvPr>
          <p:cNvSpPr>
            <a:spLocks/>
          </p:cNvSpPr>
          <p:nvPr/>
        </p:nvSpPr>
        <p:spPr bwMode="auto">
          <a:xfrm>
            <a:off x="9088056" y="210560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F8419D-3351-5959-F512-86F0F828134F}"/>
              </a:ext>
            </a:extLst>
          </p:cNvPr>
          <p:cNvCxnSpPr/>
          <p:nvPr/>
        </p:nvCxnSpPr>
        <p:spPr>
          <a:xfrm>
            <a:off x="964871" y="5348276"/>
            <a:ext cx="4189280" cy="1076"/>
          </a:xfrm>
          <a:prstGeom prst="line">
            <a:avLst/>
          </a:prstGeom>
          <a:ln w="260350" cap="rnd">
            <a:solidFill>
              <a:srgbClr val="FFC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DA320F7-0841-E50C-73F7-E2A0B3E73CF5}"/>
              </a:ext>
            </a:extLst>
          </p:cNvPr>
          <p:cNvSpPr/>
          <p:nvPr/>
        </p:nvSpPr>
        <p:spPr>
          <a:xfrm>
            <a:off x="825500" y="5143662"/>
            <a:ext cx="778946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토글 기능을 이용해 상품 추가 및 삭제 기능을 활성화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자유형 52">
            <a:extLst>
              <a:ext uri="{FF2B5EF4-FFF2-40B4-BE49-F238E27FC236}">
                <a16:creationId xmlns:a16="http://schemas.microsoft.com/office/drawing/2014/main" id="{BC33360C-64D6-B430-E8F3-B259921306CD}"/>
              </a:ext>
            </a:extLst>
          </p:cNvPr>
          <p:cNvSpPr/>
          <p:nvPr/>
        </p:nvSpPr>
        <p:spPr>
          <a:xfrm>
            <a:off x="7359628" y="1441871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71" y="2101258"/>
            <a:ext cx="2281090" cy="14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5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11" y="989231"/>
            <a:ext cx="6991350" cy="23942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1" y="989231"/>
            <a:ext cx="1973810" cy="2394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0" y="342900"/>
            <a:ext cx="1181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관심 상품 추가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삭제 및 현황 확인하기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dirty="0"/>
              <a:t>관심있는</a:t>
            </a:r>
            <a:r>
              <a:rPr lang="ko-KR" altLang="en-US" b="1" dirty="0"/>
              <a:t> </a:t>
            </a:r>
            <a:r>
              <a:rPr lang="ko-KR" altLang="en-US" dirty="0"/>
              <a:t>상품인 경우에는 관심상품 버튼이 관심상품에서 제거 버튼으로 변경되는 </a:t>
            </a:r>
            <a:r>
              <a:rPr lang="en-US" altLang="ko-KR" dirty="0"/>
              <a:t>v-show </a:t>
            </a:r>
            <a:r>
              <a:rPr lang="ko-KR" altLang="en-US" dirty="0"/>
              <a:t>기능을 구현</a:t>
            </a:r>
            <a:endParaRPr lang="en-US" altLang="ko-KR" dirty="0"/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추가 또는 삭제 과정을 완료한 후에는 프로필에서 가입한 상품의 상품명이 리스트에 반영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4645805-FB2F-21DB-A1C3-6CD115925658}"/>
              </a:ext>
            </a:extLst>
          </p:cNvPr>
          <p:cNvGrpSpPr/>
          <p:nvPr/>
        </p:nvGrpSpPr>
        <p:grpSpPr>
          <a:xfrm>
            <a:off x="174171" y="135273"/>
            <a:ext cx="11827329" cy="6722727"/>
            <a:chOff x="174171" y="135273"/>
            <a:chExt cx="11827329" cy="6722727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89B87554-F726-902F-09BC-1EDF9E9076C9}"/>
                </a:ext>
              </a:extLst>
            </p:cNvPr>
            <p:cNvSpPr/>
            <p:nvPr/>
          </p:nvSpPr>
          <p:spPr>
            <a:xfrm>
              <a:off x="368435" y="135273"/>
              <a:ext cx="11477038" cy="793641"/>
            </a:xfrm>
            <a:prstGeom prst="round2SameRect">
              <a:avLst>
                <a:gd name="adj1" fmla="val 30441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6D7AF00-C0AE-7B16-B817-E40E8EE4B38F}"/>
                </a:ext>
              </a:extLst>
            </p:cNvPr>
            <p:cNvSpPr/>
            <p:nvPr/>
          </p:nvSpPr>
          <p:spPr>
            <a:xfrm>
              <a:off x="174171" y="252770"/>
              <a:ext cx="11827329" cy="6605230"/>
            </a:xfrm>
            <a:prstGeom prst="round2SameRect">
              <a:avLst>
                <a:gd name="adj1" fmla="val 4344"/>
                <a:gd name="adj2" fmla="val 0"/>
              </a:avLst>
            </a:prstGeom>
            <a:gradFill flip="none" rotWithShape="1"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">
                  <a:schemeClr val="bg1"/>
                </a:gs>
              </a:gsLst>
              <a:lin ang="5400000" scaled="1"/>
              <a:tileRect/>
            </a:gra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711200" latinLnBrk="0">
                <a:defRPr/>
              </a:pPr>
              <a:r>
                <a:rPr lang="en-US" altLang="ko-KR" sz="2800" i="1" kern="0" dirty="0">
                  <a:ln w="9525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rgbClr val="E7E6E6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717F283-4698-B4AF-37AF-D20AEC845AA8}"/>
                </a:ext>
              </a:extLst>
            </p:cNvPr>
            <p:cNvGrpSpPr/>
            <p:nvPr/>
          </p:nvGrpSpPr>
          <p:grpSpPr>
            <a:xfrm>
              <a:off x="577850" y="500178"/>
              <a:ext cx="247650" cy="191429"/>
              <a:chOff x="4171950" y="1712119"/>
              <a:chExt cx="360000" cy="191429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9AF50AF-D0A6-A3BC-87C2-D9503681615C}"/>
                  </a:ext>
                </a:extLst>
              </p:cNvPr>
              <p:cNvSpPr/>
              <p:nvPr/>
            </p:nvSpPr>
            <p:spPr>
              <a:xfrm>
                <a:off x="4171950" y="171211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91FF916-A1CD-A8BA-4CD0-027DB44069B9}"/>
                  </a:ext>
                </a:extLst>
              </p:cNvPr>
              <p:cNvSpPr/>
              <p:nvPr/>
            </p:nvSpPr>
            <p:spPr>
              <a:xfrm>
                <a:off x="4171950" y="176992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15DEDA2-6053-A905-34B9-385E8B991860}"/>
                  </a:ext>
                </a:extLst>
              </p:cNvPr>
              <p:cNvSpPr/>
              <p:nvPr/>
            </p:nvSpPr>
            <p:spPr>
              <a:xfrm>
                <a:off x="4171950" y="1827739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31477EF5-884C-A691-DC0C-A522D5976F61}"/>
                  </a:ext>
                </a:extLst>
              </p:cNvPr>
              <p:cNvSpPr/>
              <p:nvPr/>
            </p:nvSpPr>
            <p:spPr>
              <a:xfrm>
                <a:off x="4171950" y="1885548"/>
                <a:ext cx="36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B00AF3E-12A5-D6B9-9AAD-DF1C27EC3D8C}"/>
              </a:ext>
            </a:extLst>
          </p:cNvPr>
          <p:cNvSpPr/>
          <p:nvPr/>
        </p:nvSpPr>
        <p:spPr>
          <a:xfrm>
            <a:off x="1852233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5647EC-754D-F623-69E6-237427D97B04}"/>
              </a:ext>
            </a:extLst>
          </p:cNvPr>
          <p:cNvSpPr>
            <a:spLocks/>
          </p:cNvSpPr>
          <p:nvPr/>
        </p:nvSpPr>
        <p:spPr bwMode="auto">
          <a:xfrm>
            <a:off x="825501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회원 커스터마이징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B83FF550-BDA6-92F1-F209-F5961DC980EA}"/>
              </a:ext>
            </a:extLst>
          </p:cNvPr>
          <p:cNvSpPr>
            <a:spLocks/>
          </p:cNvSpPr>
          <p:nvPr/>
        </p:nvSpPr>
        <p:spPr bwMode="auto">
          <a:xfrm>
            <a:off x="825501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542916-A0CE-9FFC-244A-7287481D565E}"/>
              </a:ext>
            </a:extLst>
          </p:cNvPr>
          <p:cNvSpPr/>
          <p:nvPr/>
        </p:nvSpPr>
        <p:spPr>
          <a:xfrm>
            <a:off x="4606418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5A9D0F23-CBB0-59EE-EBFC-5B4C33F24668}"/>
              </a:ext>
            </a:extLst>
          </p:cNvPr>
          <p:cNvSpPr>
            <a:spLocks/>
          </p:cNvSpPr>
          <p:nvPr/>
        </p:nvSpPr>
        <p:spPr bwMode="auto">
          <a:xfrm>
            <a:off x="3579686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 정보 조회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A3E8092E-F72F-BFAB-F85D-01BC9A1CCB22}"/>
              </a:ext>
            </a:extLst>
          </p:cNvPr>
          <p:cNvSpPr>
            <a:spLocks/>
          </p:cNvSpPr>
          <p:nvPr/>
        </p:nvSpPr>
        <p:spPr bwMode="auto">
          <a:xfrm>
            <a:off x="3579686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6B5935E-3AA5-6D4D-B9B2-F4E0A4CD6411}"/>
              </a:ext>
            </a:extLst>
          </p:cNvPr>
          <p:cNvSpPr/>
          <p:nvPr/>
        </p:nvSpPr>
        <p:spPr>
          <a:xfrm>
            <a:off x="7360603" y="1610848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0E70EC73-E4FA-7FC1-A1E1-CA987B2A5FB6}"/>
              </a:ext>
            </a:extLst>
          </p:cNvPr>
          <p:cNvSpPr>
            <a:spLocks/>
          </p:cNvSpPr>
          <p:nvPr/>
        </p:nvSpPr>
        <p:spPr bwMode="auto">
          <a:xfrm>
            <a:off x="6333871" y="35695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 장바구니 기능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94F287F7-4918-C4BB-7EFD-5FE961004FA6}"/>
              </a:ext>
            </a:extLst>
          </p:cNvPr>
          <p:cNvSpPr>
            <a:spLocks/>
          </p:cNvSpPr>
          <p:nvPr/>
        </p:nvSpPr>
        <p:spPr bwMode="auto">
          <a:xfrm>
            <a:off x="6333871" y="2105605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1D29746-D812-1972-0F80-44C55E366B46}"/>
              </a:ext>
            </a:extLst>
          </p:cNvPr>
          <p:cNvSpPr/>
          <p:nvPr/>
        </p:nvSpPr>
        <p:spPr>
          <a:xfrm>
            <a:off x="10114788" y="1610847"/>
            <a:ext cx="227625" cy="227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62D91D1-7EED-99D2-B848-80913109E1C1}"/>
              </a:ext>
            </a:extLst>
          </p:cNvPr>
          <p:cNvSpPr>
            <a:spLocks/>
          </p:cNvSpPr>
          <p:nvPr/>
        </p:nvSpPr>
        <p:spPr bwMode="auto">
          <a:xfrm>
            <a:off x="9088056" y="3569555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적합한 상품 제시하기</a:t>
            </a:r>
            <a:endParaRPr lang="en-US" altLang="ko-KR" sz="1400" b="1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D92ABEB8-43B3-D841-B419-5C56BAFB91CB}"/>
              </a:ext>
            </a:extLst>
          </p:cNvPr>
          <p:cNvSpPr>
            <a:spLocks/>
          </p:cNvSpPr>
          <p:nvPr/>
        </p:nvSpPr>
        <p:spPr bwMode="auto">
          <a:xfrm>
            <a:off x="9088056" y="210560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F8419D-3351-5959-F512-86F0F828134F}"/>
              </a:ext>
            </a:extLst>
          </p:cNvPr>
          <p:cNvCxnSpPr/>
          <p:nvPr/>
        </p:nvCxnSpPr>
        <p:spPr>
          <a:xfrm>
            <a:off x="964871" y="5348276"/>
            <a:ext cx="4189280" cy="1076"/>
          </a:xfrm>
          <a:prstGeom prst="line">
            <a:avLst/>
          </a:prstGeom>
          <a:ln w="260350" cap="rnd">
            <a:solidFill>
              <a:srgbClr val="FFC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DA320F7-0841-E50C-73F7-E2A0B3E73CF5}"/>
              </a:ext>
            </a:extLst>
          </p:cNvPr>
          <p:cNvSpPr/>
          <p:nvPr/>
        </p:nvSpPr>
        <p:spPr>
          <a:xfrm>
            <a:off x="825500" y="5143662"/>
            <a:ext cx="778946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나이를 입력 받으면 가입 가능 여부를 충족한 상품을 조회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자유형 52">
            <a:extLst>
              <a:ext uri="{FF2B5EF4-FFF2-40B4-BE49-F238E27FC236}">
                <a16:creationId xmlns:a16="http://schemas.microsoft.com/office/drawing/2014/main" id="{BC33360C-64D6-B430-E8F3-B259921306CD}"/>
              </a:ext>
            </a:extLst>
          </p:cNvPr>
          <p:cNvSpPr/>
          <p:nvPr/>
        </p:nvSpPr>
        <p:spPr>
          <a:xfrm>
            <a:off x="10113813" y="1441871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055" y="2105604"/>
            <a:ext cx="2281092" cy="14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71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377</TotalTime>
  <Words>675</Words>
  <Application>Microsoft Office PowerPoint</Application>
  <PresentationFormat>와이드스크린</PresentationFormat>
  <Paragraphs>144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SSAFY</cp:lastModifiedBy>
  <cp:revision>62</cp:revision>
  <dcterms:created xsi:type="dcterms:W3CDTF">2022-07-24T10:04:42Z</dcterms:created>
  <dcterms:modified xsi:type="dcterms:W3CDTF">2023-11-24T00:15:23Z</dcterms:modified>
</cp:coreProperties>
</file>