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95" r:id="rId4"/>
    <p:sldId id="396" r:id="rId5"/>
    <p:sldId id="397" r:id="rId6"/>
    <p:sldId id="399" r:id="rId7"/>
    <p:sldId id="400" r:id="rId8"/>
    <p:sldId id="401" r:id="rId9"/>
    <p:sldId id="402" r:id="rId10"/>
    <p:sldId id="403" r:id="rId11"/>
    <p:sldId id="404" r:id="rId12"/>
    <p:sldId id="332" r:id="rId13"/>
    <p:sldId id="331" r:id="rId14"/>
    <p:sldId id="394" r:id="rId15"/>
    <p:sldId id="334" r:id="rId16"/>
    <p:sldId id="335" r:id="rId17"/>
    <p:sldId id="324" r:id="rId18"/>
    <p:sldId id="336" r:id="rId19"/>
    <p:sldId id="328" r:id="rId20"/>
    <p:sldId id="337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407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6" r:id="rId39"/>
    <p:sldId id="358" r:id="rId40"/>
    <p:sldId id="405" r:id="rId41"/>
    <p:sldId id="359" r:id="rId42"/>
    <p:sldId id="366" r:id="rId43"/>
    <p:sldId id="367" r:id="rId44"/>
    <p:sldId id="368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376" r:id="rId53"/>
    <p:sldId id="377" r:id="rId54"/>
    <p:sldId id="378" r:id="rId55"/>
    <p:sldId id="379" r:id="rId56"/>
    <p:sldId id="380" r:id="rId57"/>
    <p:sldId id="381" r:id="rId58"/>
    <p:sldId id="382" r:id="rId59"/>
    <p:sldId id="383" r:id="rId60"/>
    <p:sldId id="365" r:id="rId61"/>
    <p:sldId id="360" r:id="rId62"/>
    <p:sldId id="357" r:id="rId63"/>
    <p:sldId id="361" r:id="rId64"/>
    <p:sldId id="406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ógenes Ferreira Filho" userId="d9605efd13bfedaa" providerId="LiveId" clId="{EBB00F6C-EA2B-4711-9462-2412BED51749}"/>
    <pc:docChg chg="modSld">
      <pc:chgData name="Diógenes Ferreira Filho" userId="d9605efd13bfedaa" providerId="LiveId" clId="{EBB00F6C-EA2B-4711-9462-2412BED51749}" dt="2023-05-21T21:01:01.806" v="0" actId="1076"/>
      <pc:docMkLst>
        <pc:docMk/>
      </pc:docMkLst>
      <pc:sldChg chg="modSp mod">
        <pc:chgData name="Diógenes Ferreira Filho" userId="d9605efd13bfedaa" providerId="LiveId" clId="{EBB00F6C-EA2B-4711-9462-2412BED51749}" dt="2023-05-21T21:01:01.806" v="0" actId="1076"/>
        <pc:sldMkLst>
          <pc:docMk/>
          <pc:sldMk cId="3055185390" sldId="341"/>
        </pc:sldMkLst>
        <pc:picChg chg="mod">
          <ac:chgData name="Diógenes Ferreira Filho" userId="d9605efd13bfedaa" providerId="LiveId" clId="{EBB00F6C-EA2B-4711-9462-2412BED51749}" dt="2023-05-21T21:01:01.806" v="0" actId="1076"/>
          <ac:picMkLst>
            <pc:docMk/>
            <pc:sldMk cId="3055185390" sldId="341"/>
            <ac:picMk id="10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rmarkdown.rstudio.com/" TargetMode="External"/><Relationship Id="rId2" Type="http://schemas.openxmlformats.org/officeDocument/2006/relationships/hyperlink" Target="https://www.rdocumentation.org/packages/kableExtra/versions/1.3.4/topics/kable_styl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cogs.com/latex/eqneditor.php?l&#225;tex=D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251447"/>
          </a:xfrm>
        </p:spPr>
        <p:txBody>
          <a:bodyPr>
            <a:normAutofit lnSpcReduction="10000"/>
          </a:bodyPr>
          <a:lstStyle/>
          <a:p>
            <a:endParaRPr lang="pt-BR" dirty="0"/>
          </a:p>
          <a:p>
            <a:r>
              <a:rPr lang="pt-BR" dirty="0"/>
              <a:t>Manoel F. de S. Pereira</a:t>
            </a:r>
          </a:p>
          <a:p>
            <a:r>
              <a:rPr lang="pt-BR" i="1" dirty="0"/>
              <a:t>Março, 2023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000" dirty="0"/>
              <a:t>Seminário: </a:t>
            </a:r>
            <a:br>
              <a:rPr lang="pt-BR" sz="6000" dirty="0"/>
            </a:br>
            <a:r>
              <a:rPr lang="pt-BR" sz="4400" dirty="0"/>
              <a:t>INTRODUÇÃO AO r </a:t>
            </a:r>
            <a:r>
              <a:rPr lang="pt-BR" sz="4400" dirty="0" err="1"/>
              <a:t>markdown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2126632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3034"/>
          </a:xfrm>
        </p:spPr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663337"/>
            <a:ext cx="9833020" cy="4772297"/>
          </a:xfrm>
        </p:spPr>
        <p:txBody>
          <a:bodyPr>
            <a:normAutofit/>
          </a:bodyPr>
          <a:lstStyle/>
          <a:p>
            <a:r>
              <a:rPr lang="pt-BR" dirty="0"/>
              <a:t>R </a:t>
            </a:r>
            <a:r>
              <a:rPr lang="pt-BR" dirty="0" err="1"/>
              <a:t>Markdown</a:t>
            </a:r>
            <a:r>
              <a:rPr lang="pt-BR" dirty="0"/>
              <a:t> está indo embora? Meus documentos R </a:t>
            </a:r>
            <a:r>
              <a:rPr lang="pt-BR" dirty="0" err="1"/>
              <a:t>Markdown</a:t>
            </a:r>
            <a:r>
              <a:rPr lang="pt-BR" dirty="0"/>
              <a:t> continuarão funcionando?</a:t>
            </a:r>
          </a:p>
          <a:p>
            <a:pPr lvl="1"/>
            <a:r>
              <a:rPr lang="pt-BR" dirty="0"/>
              <a:t>R </a:t>
            </a:r>
            <a:r>
              <a:rPr lang="pt-BR" dirty="0" err="1"/>
              <a:t>Markdown</a:t>
            </a:r>
            <a:r>
              <a:rPr lang="pt-BR" dirty="0"/>
              <a:t> não vai desaparecer;</a:t>
            </a:r>
          </a:p>
          <a:p>
            <a:pPr lvl="1"/>
            <a:r>
              <a:rPr lang="pt-BR" dirty="0"/>
              <a:t>R </a:t>
            </a:r>
            <a:r>
              <a:rPr lang="pt-BR" dirty="0" err="1"/>
              <a:t>Markdown</a:t>
            </a:r>
            <a:r>
              <a:rPr lang="pt-BR" dirty="0"/>
              <a:t> é usado extensivamente e continuará a ser ativamente apoiado;</a:t>
            </a:r>
          </a:p>
          <a:p>
            <a:pPr lvl="1"/>
            <a:r>
              <a:rPr lang="pt-BR" dirty="0"/>
              <a:t>Não estão acabando com o R </a:t>
            </a:r>
            <a:r>
              <a:rPr lang="pt-BR" dirty="0" err="1"/>
              <a:t>Markdown</a:t>
            </a:r>
            <a:r>
              <a:rPr lang="pt-BR" dirty="0"/>
              <a:t>, apenas expandindo.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1156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286000"/>
            <a:ext cx="9833020" cy="3908738"/>
          </a:xfrm>
        </p:spPr>
        <p:txBody>
          <a:bodyPr>
            <a:normAutofit/>
          </a:bodyPr>
          <a:lstStyle/>
          <a:p>
            <a:r>
              <a:rPr lang="pt-BR" dirty="0"/>
              <a:t>Agenda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Visão Geral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Introdução à alguns recursos</a:t>
            </a:r>
          </a:p>
          <a:p>
            <a:pPr lvl="1"/>
            <a:r>
              <a:rPr lang="pt-BR" dirty="0"/>
              <a:t>Estudo de Caso</a:t>
            </a:r>
          </a:p>
        </p:txBody>
      </p:sp>
    </p:spTree>
    <p:extLst>
      <p:ext uri="{BB962C8B-B14F-4D97-AF65-F5344CB8AC3E}">
        <p14:creationId xmlns:p14="http://schemas.microsoft.com/office/powerpoint/2010/main" val="3111896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21" y="3665023"/>
            <a:ext cx="10427716" cy="257785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901520" y="2318197"/>
            <a:ext cx="3755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iniciar um arquivo R </a:t>
            </a:r>
            <a:r>
              <a:rPr lang="pt-BR" dirty="0" err="1"/>
              <a:t>Markdown</a:t>
            </a:r>
            <a:r>
              <a:rPr lang="pt-BR" dirty="0"/>
              <a:t>:</a:t>
            </a:r>
          </a:p>
          <a:p>
            <a:pPr marL="342900" indent="-342900">
              <a:buAutoNum type="arabicPeriod"/>
            </a:pPr>
            <a:r>
              <a:rPr lang="pt-BR" dirty="0"/>
              <a:t>Arquivo (</a:t>
            </a:r>
            <a:r>
              <a:rPr lang="pt-BR" i="1" dirty="0"/>
              <a:t>File</a:t>
            </a:r>
            <a:r>
              <a:rPr lang="pt-BR" dirty="0"/>
              <a:t>)</a:t>
            </a:r>
          </a:p>
          <a:p>
            <a:pPr marL="342900" indent="-342900">
              <a:buAutoNum type="arabicPeriod"/>
            </a:pPr>
            <a:r>
              <a:rPr lang="pt-BR" dirty="0"/>
              <a:t>Novo Arquivo (</a:t>
            </a:r>
            <a:r>
              <a:rPr lang="pt-BR" i="1" dirty="0"/>
              <a:t>New File</a:t>
            </a:r>
            <a:r>
              <a:rPr lang="pt-BR" dirty="0"/>
              <a:t>)</a:t>
            </a:r>
          </a:p>
          <a:p>
            <a:pPr marL="342900" indent="-342900">
              <a:buAutoNum type="arabicPeriod"/>
            </a:pPr>
            <a:r>
              <a:rPr lang="pt-BR" dirty="0"/>
              <a:t>R </a:t>
            </a:r>
            <a:r>
              <a:rPr lang="pt-BR" dirty="0" err="1"/>
              <a:t>Markdown</a:t>
            </a:r>
            <a:r>
              <a:rPr lang="pt-BR" dirty="0"/>
              <a:t> ...</a:t>
            </a:r>
          </a:p>
        </p:txBody>
      </p:sp>
      <p:sp>
        <p:nvSpPr>
          <p:cNvPr id="5" name="Seta para baixo 4"/>
          <p:cNvSpPr/>
          <p:nvPr/>
        </p:nvSpPr>
        <p:spPr>
          <a:xfrm rot="3451612">
            <a:off x="9313520" y="5417538"/>
            <a:ext cx="485207" cy="73916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001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52" y="96103"/>
            <a:ext cx="7457807" cy="6613789"/>
          </a:xfrm>
          <a:prstGeom prst="rect">
            <a:avLst/>
          </a:prstGeom>
        </p:spPr>
      </p:pic>
      <p:sp>
        <p:nvSpPr>
          <p:cNvPr id="6" name="Seta para baixo 5"/>
          <p:cNvSpPr/>
          <p:nvPr/>
        </p:nvSpPr>
        <p:spPr>
          <a:xfrm>
            <a:off x="5741057" y="287083"/>
            <a:ext cx="671832" cy="34947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baixo 6"/>
          <p:cNvSpPr/>
          <p:nvPr/>
        </p:nvSpPr>
        <p:spPr>
          <a:xfrm rot="3451612">
            <a:off x="9113789" y="670077"/>
            <a:ext cx="485207" cy="73916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direita 7"/>
          <p:cNvSpPr/>
          <p:nvPr/>
        </p:nvSpPr>
        <p:spPr>
          <a:xfrm>
            <a:off x="8778240" y="1983218"/>
            <a:ext cx="1020204" cy="298802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9798444" y="3292565"/>
            <a:ext cx="226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Tipos de documentos</a:t>
            </a:r>
          </a:p>
        </p:txBody>
      </p:sp>
    </p:spTree>
    <p:extLst>
      <p:ext uri="{BB962C8B-B14F-4D97-AF65-F5344CB8AC3E}">
        <p14:creationId xmlns:p14="http://schemas.microsoft.com/office/powerpoint/2010/main" val="580074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009" y="107083"/>
            <a:ext cx="8137513" cy="6604720"/>
          </a:xfrm>
          <a:prstGeom prst="rect">
            <a:avLst/>
          </a:prstGeom>
        </p:spPr>
      </p:pic>
      <p:sp>
        <p:nvSpPr>
          <p:cNvPr id="4" name="Chave esquerda 3"/>
          <p:cNvSpPr/>
          <p:nvPr/>
        </p:nvSpPr>
        <p:spPr>
          <a:xfrm>
            <a:off x="3584364" y="182483"/>
            <a:ext cx="268645" cy="90152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>
            <a:off x="2945072" y="387043"/>
            <a:ext cx="450166" cy="379827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851229" y="397538"/>
            <a:ext cx="20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Cabeçalho</a:t>
            </a:r>
            <a:r>
              <a:rPr lang="pt-BR" dirty="0"/>
              <a:t> (</a:t>
            </a:r>
            <a:r>
              <a:rPr lang="pt-BR" i="1" dirty="0"/>
              <a:t>header</a:t>
            </a:r>
            <a:r>
              <a:rPr lang="pt-BR" dirty="0"/>
              <a:t>)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16744" y="2574816"/>
            <a:ext cx="405373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b="1" dirty="0"/>
              <a:t>output</a:t>
            </a:r>
            <a:r>
              <a:rPr lang="pt-BR" dirty="0"/>
              <a:t>: trocar o tipo de </a:t>
            </a:r>
          </a:p>
          <a:p>
            <a:pPr algn="just">
              <a:spcAft>
                <a:spcPts val="0"/>
              </a:spcAft>
            </a:pPr>
            <a:r>
              <a:rPr lang="pt-BR" dirty="0"/>
              <a:t>documento.</a:t>
            </a:r>
          </a:p>
          <a:p>
            <a:pPr algn="just">
              <a:spcAft>
                <a:spcPts val="0"/>
              </a:spcAft>
            </a:pPr>
            <a:r>
              <a:rPr lang="pt-BR" dirty="0"/>
              <a:t> </a:t>
            </a:r>
          </a:p>
          <a:p>
            <a:pPr algn="just">
              <a:spcAft>
                <a:spcPts val="0"/>
              </a:spcAft>
            </a:pPr>
            <a:r>
              <a:rPr lang="pt-BR" dirty="0"/>
              <a:t>Exemplos: </a:t>
            </a:r>
          </a:p>
          <a:p>
            <a:pPr algn="just">
              <a:spcAft>
                <a:spcPts val="0"/>
              </a:spcAft>
            </a:pPr>
            <a:r>
              <a:rPr lang="pt-BR" i="1" dirty="0" err="1"/>
              <a:t>word_document</a:t>
            </a:r>
            <a:r>
              <a:rPr lang="pt-BR" dirty="0"/>
              <a:t>, </a:t>
            </a:r>
            <a:r>
              <a:rPr lang="pt-BR" i="1" dirty="0" err="1"/>
              <a:t>pdf_document</a:t>
            </a:r>
            <a:r>
              <a:rPr lang="pt-BR" i="1" dirty="0"/>
              <a:t>.</a:t>
            </a:r>
          </a:p>
          <a:p>
            <a:pPr algn="just">
              <a:spcAft>
                <a:spcPts val="0"/>
              </a:spcAft>
            </a:pPr>
            <a:endParaRPr lang="pt-BR" dirty="0"/>
          </a:p>
          <a:p>
            <a:pPr algn="just">
              <a:spcAft>
                <a:spcPts val="0"/>
              </a:spcAft>
            </a:pPr>
            <a:r>
              <a:rPr lang="pt-BR" dirty="0"/>
              <a:t> </a:t>
            </a:r>
          </a:p>
          <a:p>
            <a:pPr algn="just">
              <a:spcAft>
                <a:spcPts val="0"/>
              </a:spcAft>
            </a:pPr>
            <a:r>
              <a:rPr lang="pt-BR" b="1" dirty="0"/>
              <a:t>Obs.: </a:t>
            </a:r>
            <a:r>
              <a:rPr lang="pt-BR" dirty="0"/>
              <a:t>Para </a:t>
            </a:r>
            <a:r>
              <a:rPr lang="pt-BR" dirty="0" err="1"/>
              <a:t>pdf_document</a:t>
            </a:r>
            <a:r>
              <a:rPr lang="pt-BR" dirty="0"/>
              <a:t> pode</a:t>
            </a:r>
          </a:p>
          <a:p>
            <a:pPr algn="just">
              <a:spcAft>
                <a:spcPts val="0"/>
              </a:spcAft>
            </a:pPr>
            <a:r>
              <a:rPr lang="pt-BR" dirty="0"/>
              <a:t>ocorrer alguns problemas, que</a:t>
            </a:r>
          </a:p>
          <a:p>
            <a:pPr algn="just">
              <a:spcAft>
                <a:spcPts val="0"/>
              </a:spcAft>
            </a:pPr>
            <a:r>
              <a:rPr lang="pt-BR" dirty="0"/>
              <a:t>podem ser resolvidos através </a:t>
            </a:r>
          </a:p>
          <a:p>
            <a:pPr algn="just">
              <a:spcAft>
                <a:spcPts val="0"/>
              </a:spcAft>
            </a:pPr>
            <a:r>
              <a:rPr lang="pt-BR" dirty="0"/>
              <a:t>de:</a:t>
            </a:r>
          </a:p>
          <a:p>
            <a:pPr algn="just">
              <a:spcAft>
                <a:spcPts val="0"/>
              </a:spcAft>
            </a:pPr>
            <a:endParaRPr lang="pt-BR" i="1" dirty="0"/>
          </a:p>
          <a:p>
            <a:pPr algn="just">
              <a:spcAft>
                <a:spcPts val="0"/>
              </a:spcAft>
            </a:pPr>
            <a:r>
              <a:rPr lang="pt-BR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pt-BR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tinytex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algn="just">
              <a:spcAft>
                <a:spcPts val="0"/>
              </a:spcAft>
            </a:pPr>
            <a:r>
              <a:rPr lang="pt-BR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tinytex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pt-BR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install_tinytex</a:t>
            </a:r>
            <a:r>
              <a:rPr lang="pt-BR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).</a:t>
            </a:r>
          </a:p>
        </p:txBody>
      </p:sp>
    </p:spTree>
    <p:extLst>
      <p:ext uri="{BB962C8B-B14F-4D97-AF65-F5344CB8AC3E}">
        <p14:creationId xmlns:p14="http://schemas.microsoft.com/office/powerpoint/2010/main" val="2313250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034" y="57959"/>
            <a:ext cx="8314692" cy="6748525"/>
          </a:xfrm>
          <a:prstGeom prst="rect">
            <a:avLst/>
          </a:prstGeom>
        </p:spPr>
      </p:pic>
      <p:sp>
        <p:nvSpPr>
          <p:cNvPr id="8" name="Chave esquerda 7"/>
          <p:cNvSpPr/>
          <p:nvPr/>
        </p:nvSpPr>
        <p:spPr>
          <a:xfrm>
            <a:off x="3494535" y="1249315"/>
            <a:ext cx="217127" cy="57657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have esquerda 8"/>
          <p:cNvSpPr/>
          <p:nvPr/>
        </p:nvSpPr>
        <p:spPr>
          <a:xfrm>
            <a:off x="3519298" y="3958390"/>
            <a:ext cx="240238" cy="64380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have esquerda 9"/>
          <p:cNvSpPr/>
          <p:nvPr/>
        </p:nvSpPr>
        <p:spPr>
          <a:xfrm>
            <a:off x="3519298" y="5565040"/>
            <a:ext cx="240238" cy="52516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759773" y="1211617"/>
            <a:ext cx="18903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Trechos (</a:t>
            </a:r>
            <a:r>
              <a:rPr lang="pt-BR" i="1" dirty="0" err="1"/>
              <a:t>chunks</a:t>
            </a:r>
            <a:r>
              <a:rPr lang="pt-BR" dirty="0"/>
              <a:t>) </a:t>
            </a:r>
          </a:p>
          <a:p>
            <a:r>
              <a:rPr lang="pt-BR" dirty="0"/>
              <a:t>do código R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825690" y="2629907"/>
            <a:ext cx="45516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pt-BR" dirty="0"/>
              <a:t>Cada trecho (</a:t>
            </a:r>
            <a:r>
              <a:rPr lang="pt-BR" i="1" dirty="0" err="1"/>
              <a:t>chunk</a:t>
            </a:r>
            <a:r>
              <a:rPr lang="pt-BR" i="1" dirty="0"/>
              <a:t>)</a:t>
            </a:r>
            <a:r>
              <a:rPr lang="pt-BR" dirty="0"/>
              <a:t> </a:t>
            </a:r>
          </a:p>
          <a:p>
            <a:pPr>
              <a:spcAft>
                <a:spcPts val="0"/>
              </a:spcAft>
            </a:pPr>
            <a:r>
              <a:rPr lang="pt-BR" dirty="0"/>
              <a:t>pode ser executado clicando</a:t>
            </a:r>
          </a:p>
          <a:p>
            <a:pPr>
              <a:spcAft>
                <a:spcPts val="0"/>
              </a:spcAft>
            </a:pPr>
            <a:r>
              <a:rPr lang="pt-BR" dirty="0"/>
              <a:t>no ícone </a:t>
            </a:r>
            <a:r>
              <a:rPr lang="pt-BR" i="1" dirty="0" err="1"/>
              <a:t>Run</a:t>
            </a:r>
            <a:r>
              <a:rPr lang="pt-BR" dirty="0"/>
              <a:t> ou </a:t>
            </a:r>
          </a:p>
          <a:p>
            <a:pPr>
              <a:spcAft>
                <a:spcPts val="0"/>
              </a:spcAft>
            </a:pPr>
            <a:r>
              <a:rPr lang="pt-BR" b="1" dirty="0"/>
              <a:t>CTRL Shift </a:t>
            </a:r>
            <a:r>
              <a:rPr lang="pt-BR" b="1" dirty="0" err="1"/>
              <a:t>Enter</a:t>
            </a:r>
            <a:r>
              <a:rPr lang="pt-BR" dirty="0"/>
              <a:t>.</a:t>
            </a:r>
          </a:p>
        </p:txBody>
      </p:sp>
      <p:sp>
        <p:nvSpPr>
          <p:cNvPr id="19" name="Elipse 18"/>
          <p:cNvSpPr/>
          <p:nvPr/>
        </p:nvSpPr>
        <p:spPr>
          <a:xfrm>
            <a:off x="11643097" y="1226465"/>
            <a:ext cx="372193" cy="3938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11656006" y="3905496"/>
            <a:ext cx="372193" cy="3938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11641940" y="5433728"/>
            <a:ext cx="372193" cy="3938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 para a direita 21"/>
          <p:cNvSpPr/>
          <p:nvPr/>
        </p:nvSpPr>
        <p:spPr>
          <a:xfrm rot="5400000">
            <a:off x="11600294" y="734095"/>
            <a:ext cx="450166" cy="379827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791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662" y="93771"/>
            <a:ext cx="8236165" cy="6684789"/>
          </a:xfrm>
          <a:prstGeom prst="rect">
            <a:avLst/>
          </a:prstGeom>
        </p:spPr>
      </p:pic>
      <p:sp>
        <p:nvSpPr>
          <p:cNvPr id="5" name="Chave esquerda 4"/>
          <p:cNvSpPr/>
          <p:nvPr/>
        </p:nvSpPr>
        <p:spPr>
          <a:xfrm>
            <a:off x="3611832" y="2486941"/>
            <a:ext cx="251830" cy="141535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have esquerda 5"/>
          <p:cNvSpPr/>
          <p:nvPr/>
        </p:nvSpPr>
        <p:spPr>
          <a:xfrm>
            <a:off x="3622744" y="6295469"/>
            <a:ext cx="230006" cy="42808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have esquerda 6"/>
          <p:cNvSpPr/>
          <p:nvPr/>
        </p:nvSpPr>
        <p:spPr>
          <a:xfrm>
            <a:off x="3653342" y="4933931"/>
            <a:ext cx="208877" cy="56653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702819" y="3483502"/>
            <a:ext cx="19312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Textos </a:t>
            </a:r>
            <a:r>
              <a:rPr lang="pt-BR" dirty="0"/>
              <a:t>simples e </a:t>
            </a:r>
          </a:p>
          <a:p>
            <a:r>
              <a:rPr lang="pt-BR" b="1" dirty="0"/>
              <a:t>textos </a:t>
            </a:r>
            <a:r>
              <a:rPr lang="pt-BR" dirty="0"/>
              <a:t>formatados</a:t>
            </a:r>
          </a:p>
        </p:txBody>
      </p:sp>
    </p:spTree>
    <p:extLst>
      <p:ext uri="{BB962C8B-B14F-4D97-AF65-F5344CB8AC3E}">
        <p14:creationId xmlns:p14="http://schemas.microsoft.com/office/powerpoint/2010/main" val="3134561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286000"/>
            <a:ext cx="9833020" cy="3908738"/>
          </a:xfrm>
        </p:spPr>
        <p:txBody>
          <a:bodyPr>
            <a:normAutofit/>
          </a:bodyPr>
          <a:lstStyle/>
          <a:p>
            <a:r>
              <a:rPr lang="pt-BR" dirty="0"/>
              <a:t>Contém três tipos de conteúdo:</a:t>
            </a:r>
          </a:p>
          <a:p>
            <a:pPr lvl="2"/>
            <a:r>
              <a:rPr lang="pt-BR" dirty="0"/>
              <a:t>Um </a:t>
            </a:r>
            <a:r>
              <a:rPr lang="pt-BR" b="1" dirty="0"/>
              <a:t>cabeçalho</a:t>
            </a:r>
            <a:r>
              <a:rPr lang="pt-BR" dirty="0"/>
              <a:t> (</a:t>
            </a:r>
            <a:r>
              <a:rPr lang="pt-BR" b="1" i="1" dirty="0"/>
              <a:t>header</a:t>
            </a:r>
            <a:r>
              <a:rPr lang="pt-BR" dirty="0"/>
              <a:t>) cercado por </a:t>
            </a:r>
            <a:r>
              <a:rPr lang="pt-BR" b="1" dirty="0"/>
              <a:t>“ - - - ”</a:t>
            </a:r>
            <a:r>
              <a:rPr lang="pt-BR" dirty="0"/>
              <a:t> (3 hifens);</a:t>
            </a:r>
          </a:p>
          <a:p>
            <a:pPr lvl="3"/>
            <a:r>
              <a:rPr lang="pt-BR" dirty="0"/>
              <a:t>O R </a:t>
            </a:r>
            <a:r>
              <a:rPr lang="pt-BR" dirty="0" err="1"/>
              <a:t>Markdown</a:t>
            </a:r>
            <a:r>
              <a:rPr lang="pt-BR" dirty="0"/>
              <a:t> utiliza o cabeçalho para controlar muitos detalhes de saída: os parâmetros do documento e as bibliografias.</a:t>
            </a:r>
          </a:p>
          <a:p>
            <a:pPr lvl="2"/>
            <a:r>
              <a:rPr lang="pt-BR" b="1" dirty="0"/>
              <a:t>Trechos</a:t>
            </a:r>
            <a:r>
              <a:rPr lang="pt-BR" dirty="0"/>
              <a:t> </a:t>
            </a:r>
            <a:r>
              <a:rPr lang="pt-BR" b="1" dirty="0"/>
              <a:t>(</a:t>
            </a:r>
            <a:r>
              <a:rPr lang="pt-BR" b="1" i="1" dirty="0" err="1"/>
              <a:t>chunks</a:t>
            </a:r>
            <a:r>
              <a:rPr lang="pt-BR" b="1" dirty="0"/>
              <a:t>) </a:t>
            </a:r>
            <a:r>
              <a:rPr lang="pt-BR" dirty="0"/>
              <a:t>do código R cercado por </a:t>
            </a:r>
            <a:r>
              <a:rPr lang="pt-BR" b="1" dirty="0"/>
              <a:t>“ ``` ”</a:t>
            </a:r>
            <a:r>
              <a:rPr lang="pt-BR" dirty="0"/>
              <a:t> (3 crases);</a:t>
            </a:r>
          </a:p>
          <a:p>
            <a:pPr lvl="2"/>
            <a:r>
              <a:rPr lang="pt-BR" b="1" dirty="0"/>
              <a:t>Texto </a:t>
            </a:r>
            <a:r>
              <a:rPr lang="pt-BR" dirty="0"/>
              <a:t>simples misturados com texto formatado.</a:t>
            </a:r>
          </a:p>
        </p:txBody>
      </p:sp>
    </p:spTree>
    <p:extLst>
      <p:ext uri="{BB962C8B-B14F-4D97-AF65-F5344CB8AC3E}">
        <p14:creationId xmlns:p14="http://schemas.microsoft.com/office/powerpoint/2010/main" val="3133866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pt-BR" kern="100" dirty="0"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Para produzir um relatório completo contendo todo o texto, código e resultados, clique em ‘</a:t>
            </a:r>
            <a:r>
              <a:rPr lang="pt-BR" kern="100" dirty="0" err="1"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knit</a:t>
            </a:r>
            <a:r>
              <a:rPr lang="pt-BR" kern="100" dirty="0"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’ ou pressione CTRL Shift K;</a:t>
            </a:r>
          </a:p>
          <a:p>
            <a:pPr>
              <a:spcAft>
                <a:spcPts val="0"/>
              </a:spcAft>
            </a:pPr>
            <a:endParaRPr lang="pt-BR" kern="100" dirty="0"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endParaRPr lang="pt-BR" kern="100" dirty="0"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pt-BR" kern="100" dirty="0"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Pedirá para salvar em alguma pasta (na primeira vez);</a:t>
            </a:r>
          </a:p>
          <a:p>
            <a:pPr>
              <a:spcAft>
                <a:spcPts val="0"/>
              </a:spcAft>
            </a:pPr>
            <a:endParaRPr lang="pt-BR" kern="100" dirty="0"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pt-BR" kern="100" dirty="0"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Poderá exibir o relatório no painel de visualização (</a:t>
            </a:r>
            <a:r>
              <a:rPr lang="pt-BR" kern="100" dirty="0" err="1"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Viewer</a:t>
            </a:r>
            <a:r>
              <a:rPr lang="pt-BR" kern="100" dirty="0"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), criando um arquivo que pode ser compartilhado com outras pessoas.</a:t>
            </a:r>
          </a:p>
          <a:p>
            <a:pPr marL="530352" lvl="1" indent="0">
              <a:spcAft>
                <a:spcPts val="0"/>
              </a:spcAft>
              <a:buNone/>
            </a:pPr>
            <a:endParaRPr lang="pt-BR" kern="100" dirty="0"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 lvl="1">
              <a:spcAft>
                <a:spcPts val="0"/>
              </a:spcAft>
            </a:pPr>
            <a:endParaRPr lang="pt-BR" kern="100" dirty="0"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99" y="3085122"/>
            <a:ext cx="11648002" cy="44357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609" y="5401547"/>
            <a:ext cx="5216514" cy="934859"/>
          </a:xfrm>
          <a:prstGeom prst="rect">
            <a:avLst/>
          </a:prstGeom>
        </p:spPr>
      </p:pic>
      <p:sp>
        <p:nvSpPr>
          <p:cNvPr id="6" name="Elipse 5"/>
          <p:cNvSpPr/>
          <p:nvPr/>
        </p:nvSpPr>
        <p:spPr>
          <a:xfrm>
            <a:off x="3108366" y="3004454"/>
            <a:ext cx="844062" cy="6049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8032178" y="5341308"/>
            <a:ext cx="844062" cy="6049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865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69" y="87074"/>
            <a:ext cx="7930304" cy="666145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8827769" y="2177701"/>
            <a:ext cx="32526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kern="100" dirty="0"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Caso não consiga visualizar </a:t>
            </a:r>
          </a:p>
          <a:p>
            <a:r>
              <a:rPr lang="pt-BR" kern="100" dirty="0"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no </a:t>
            </a:r>
            <a:r>
              <a:rPr lang="pt-BR" i="1" kern="100" dirty="0" err="1"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viewer</a:t>
            </a:r>
            <a:r>
              <a:rPr lang="pt-BR" kern="100" dirty="0"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: </a:t>
            </a:r>
          </a:p>
          <a:p>
            <a:endParaRPr lang="pt-BR" kern="100" dirty="0"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r>
              <a:rPr lang="pt-BR" kern="100" dirty="0"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clique no botão </a:t>
            </a:r>
          </a:p>
          <a:p>
            <a:r>
              <a:rPr lang="pt-BR" kern="100" dirty="0"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engrenagem (ao lado do </a:t>
            </a:r>
            <a:r>
              <a:rPr lang="pt-BR" i="1" kern="100" dirty="0" err="1"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knit</a:t>
            </a:r>
            <a:r>
              <a:rPr lang="pt-BR" kern="100" dirty="0"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) </a:t>
            </a:r>
          </a:p>
          <a:p>
            <a:r>
              <a:rPr lang="pt-BR" kern="100" dirty="0"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marque a opção </a:t>
            </a:r>
          </a:p>
          <a:p>
            <a:r>
              <a:rPr lang="pt-BR" i="1" kern="100" dirty="0" err="1"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preview</a:t>
            </a:r>
            <a:r>
              <a:rPr lang="pt-BR" i="1" kern="100" dirty="0"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 in </a:t>
            </a:r>
            <a:r>
              <a:rPr lang="pt-BR" i="1" kern="100" dirty="0" err="1"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viewer</a:t>
            </a:r>
            <a:r>
              <a:rPr lang="pt-BR" i="1" kern="100" dirty="0"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 pane.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23763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286000"/>
            <a:ext cx="9833020" cy="3908738"/>
          </a:xfrm>
        </p:spPr>
        <p:txBody>
          <a:bodyPr>
            <a:normAutofit/>
          </a:bodyPr>
          <a:lstStyle/>
          <a:p>
            <a:r>
              <a:rPr lang="pt-BR" dirty="0"/>
              <a:t>Ministrante: Manoel F. de S. Pereira</a:t>
            </a:r>
          </a:p>
          <a:p>
            <a:pPr lvl="1"/>
            <a:endParaRPr lang="pt-BR" dirty="0"/>
          </a:p>
          <a:p>
            <a:r>
              <a:rPr lang="pt-BR" dirty="0"/>
              <a:t>Formação:</a:t>
            </a:r>
          </a:p>
          <a:p>
            <a:pPr lvl="1"/>
            <a:r>
              <a:rPr lang="pt-BR" dirty="0"/>
              <a:t>Mestre e Doutor em Engenharia Elétrica pela Pontifícia Universidade Católica do Rio de Janeiro (PUC-RJ) na linha de pesquisa modelos estatísticos lineares e não lineares;</a:t>
            </a:r>
          </a:p>
          <a:p>
            <a:pPr lvl="1"/>
            <a:r>
              <a:rPr lang="pt-BR" dirty="0"/>
              <a:t>Especializações em Finanças (UFF) e em Métodos Estatísticos Computacionais (UFJF);</a:t>
            </a:r>
          </a:p>
          <a:p>
            <a:pPr lvl="1"/>
            <a:r>
              <a:rPr lang="pt-BR" dirty="0"/>
              <a:t>Graduado em Ciências Econômicas (UFRRJ) e graduando em Matemática (UNIRIO).</a:t>
            </a:r>
          </a:p>
        </p:txBody>
      </p:sp>
    </p:spTree>
    <p:extLst>
      <p:ext uri="{BB962C8B-B14F-4D97-AF65-F5344CB8AC3E}">
        <p14:creationId xmlns:p14="http://schemas.microsoft.com/office/powerpoint/2010/main" val="2869889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4479" y="3100489"/>
            <a:ext cx="9601200" cy="1485900"/>
          </a:xfrm>
        </p:spPr>
        <p:txBody>
          <a:bodyPr/>
          <a:lstStyle/>
          <a:p>
            <a:r>
              <a:rPr lang="pt-BR" dirty="0"/>
              <a:t>Regras simples de formatação do texto</a:t>
            </a:r>
          </a:p>
        </p:txBody>
      </p:sp>
    </p:spTree>
    <p:extLst>
      <p:ext uri="{BB962C8B-B14F-4D97-AF65-F5344CB8AC3E}">
        <p14:creationId xmlns:p14="http://schemas.microsoft.com/office/powerpoint/2010/main" val="931275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239" y="4725173"/>
            <a:ext cx="9511048" cy="1726427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1301260" y="2350852"/>
            <a:ext cx="262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arquivo R </a:t>
            </a:r>
            <a:r>
              <a:rPr lang="pt-BR" dirty="0" err="1"/>
              <a:t>Markdown</a:t>
            </a:r>
            <a:r>
              <a:rPr lang="pt-BR" dirty="0"/>
              <a:t>,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301260" y="4355842"/>
            <a:ext cx="133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Resultados,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239" y="2720184"/>
            <a:ext cx="9511048" cy="163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44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207499"/>
            <a:ext cx="9601200" cy="1485900"/>
          </a:xfrm>
        </p:spPr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23986" y="1456460"/>
            <a:ext cx="262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arquivo R </a:t>
            </a:r>
            <a:r>
              <a:rPr lang="pt-BR" dirty="0" err="1"/>
              <a:t>Markdown</a:t>
            </a:r>
            <a:r>
              <a:rPr lang="pt-BR" dirty="0"/>
              <a:t>,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301259" y="4362143"/>
            <a:ext cx="133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Resultados,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778" y="1870951"/>
            <a:ext cx="8487352" cy="251926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778" y="4737997"/>
            <a:ext cx="8487352" cy="205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72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207499"/>
            <a:ext cx="9601200" cy="1485900"/>
          </a:xfrm>
        </p:spPr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97074" y="1470667"/>
            <a:ext cx="262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arquivo R </a:t>
            </a:r>
            <a:r>
              <a:rPr lang="pt-BR" dirty="0" err="1"/>
              <a:t>Markdown</a:t>
            </a:r>
            <a:r>
              <a:rPr lang="pt-BR" dirty="0"/>
              <a:t>,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301260" y="3558173"/>
            <a:ext cx="133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Resultados,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601" y="1890187"/>
            <a:ext cx="8742265" cy="172877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258" y="4070412"/>
            <a:ext cx="7926949" cy="283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85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Listas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Uma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ordenada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começar</a:t>
            </a:r>
            <a:r>
              <a:rPr lang="en-US" dirty="0"/>
              <a:t> com </a:t>
            </a:r>
            <a:r>
              <a:rPr lang="en-US" dirty="0" err="1"/>
              <a:t>asterisco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Para </a:t>
            </a:r>
            <a:r>
              <a:rPr lang="en-US" dirty="0" err="1"/>
              <a:t>incluir</a:t>
            </a:r>
            <a:r>
              <a:rPr lang="en-US" dirty="0"/>
              <a:t> </a:t>
            </a:r>
            <a:r>
              <a:rPr lang="en-US" dirty="0" err="1"/>
              <a:t>subitens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ordenada</a:t>
            </a:r>
            <a:r>
              <a:rPr lang="en-US" dirty="0"/>
              <a:t> use TAB;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Uma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ordenada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começar</a:t>
            </a:r>
            <a:r>
              <a:rPr lang="en-US" dirty="0"/>
              <a:t> com a </a:t>
            </a:r>
            <a:r>
              <a:rPr lang="en-US" dirty="0" err="1"/>
              <a:t>letra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um </a:t>
            </a:r>
            <a:r>
              <a:rPr lang="en-US" dirty="0" err="1"/>
              <a:t>número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75179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207499"/>
            <a:ext cx="9601200" cy="1485900"/>
          </a:xfrm>
        </p:spPr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81588" y="1508733"/>
            <a:ext cx="262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arquivo R </a:t>
            </a:r>
            <a:r>
              <a:rPr lang="pt-BR" dirty="0" err="1"/>
              <a:t>Markdown</a:t>
            </a:r>
            <a:r>
              <a:rPr lang="pt-BR" dirty="0"/>
              <a:t>,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471775" y="1508733"/>
            <a:ext cx="133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Resultados,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88" y="2741115"/>
            <a:ext cx="4990612" cy="34799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775" y="2062731"/>
            <a:ext cx="3929442" cy="4553374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1030310" y="1863996"/>
            <a:ext cx="10676586" cy="28627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027966" y="4768947"/>
            <a:ext cx="10676586" cy="1875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576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Tabelas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barra</a:t>
            </a:r>
            <a:r>
              <a:rPr lang="en-US" dirty="0"/>
              <a:t> ‘|’ para </a:t>
            </a:r>
            <a:r>
              <a:rPr lang="en-US" dirty="0" err="1"/>
              <a:t>separar</a:t>
            </a:r>
            <a:r>
              <a:rPr lang="en-US" dirty="0"/>
              <a:t> as </a:t>
            </a:r>
            <a:r>
              <a:rPr lang="en-US" dirty="0" err="1"/>
              <a:t>colunas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hifem</a:t>
            </a:r>
            <a:r>
              <a:rPr lang="en-US" dirty="0"/>
              <a:t> ‘-’ entre </a:t>
            </a:r>
            <a:r>
              <a:rPr lang="en-US" dirty="0" err="1"/>
              <a:t>barra</a:t>
            </a:r>
            <a:r>
              <a:rPr lang="en-US" dirty="0"/>
              <a:t> ‘|’ para </a:t>
            </a:r>
            <a:r>
              <a:rPr lang="en-US" dirty="0" err="1"/>
              <a:t>separar</a:t>
            </a:r>
            <a:r>
              <a:rPr lang="en-US" dirty="0"/>
              <a:t> a </a:t>
            </a:r>
            <a:r>
              <a:rPr lang="en-US" dirty="0" err="1"/>
              <a:t>linha</a:t>
            </a:r>
            <a:r>
              <a:rPr lang="en-US" dirty="0"/>
              <a:t> </a:t>
            </a:r>
            <a:r>
              <a:rPr lang="en-US" dirty="0" err="1"/>
              <a:t>título</a:t>
            </a:r>
            <a:r>
              <a:rPr lang="en-US" dirty="0"/>
              <a:t>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barra</a:t>
            </a:r>
            <a:r>
              <a:rPr lang="en-US" dirty="0"/>
              <a:t> para </a:t>
            </a:r>
            <a:r>
              <a:rPr lang="en-US" dirty="0" err="1"/>
              <a:t>escrever</a:t>
            </a:r>
            <a:r>
              <a:rPr lang="en-US" dirty="0"/>
              <a:t> as </a:t>
            </a:r>
            <a:r>
              <a:rPr lang="en-US" dirty="0" err="1"/>
              <a:t>linhas</a:t>
            </a:r>
            <a:r>
              <a:rPr lang="en-US" dirty="0"/>
              <a:t> </a:t>
            </a:r>
            <a:r>
              <a:rPr lang="en-US" dirty="0" err="1"/>
              <a:t>conteúdo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9013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207499"/>
            <a:ext cx="9601200" cy="1485900"/>
          </a:xfrm>
        </p:spPr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47370" y="1974672"/>
            <a:ext cx="262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arquivo R </a:t>
            </a:r>
            <a:r>
              <a:rPr lang="pt-BR" dirty="0" err="1"/>
              <a:t>Markdown</a:t>
            </a:r>
            <a:r>
              <a:rPr lang="pt-BR" dirty="0"/>
              <a:t>,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247370" y="4218492"/>
            <a:ext cx="122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Resultado,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17087"/>
            <a:ext cx="10147821" cy="11653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820641"/>
            <a:ext cx="10147821" cy="153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73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2963" y="3184302"/>
            <a:ext cx="9601200" cy="1485900"/>
          </a:xfrm>
        </p:spPr>
        <p:txBody>
          <a:bodyPr/>
          <a:lstStyle/>
          <a:p>
            <a:r>
              <a:rPr lang="pt-BR" dirty="0"/>
              <a:t>Trechos (</a:t>
            </a:r>
            <a:r>
              <a:rPr lang="pt-BR" i="1" dirty="0" err="1"/>
              <a:t>chunks</a:t>
            </a:r>
            <a:r>
              <a:rPr lang="pt-BR" dirty="0"/>
              <a:t>) do código R</a:t>
            </a:r>
          </a:p>
        </p:txBody>
      </p:sp>
    </p:spTree>
    <p:extLst>
      <p:ext uri="{BB962C8B-B14F-4D97-AF65-F5344CB8AC3E}">
        <p14:creationId xmlns:p14="http://schemas.microsoft.com/office/powerpoint/2010/main" val="2637122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034" y="57959"/>
            <a:ext cx="8314692" cy="6748525"/>
          </a:xfrm>
          <a:prstGeom prst="rect">
            <a:avLst/>
          </a:prstGeom>
        </p:spPr>
      </p:pic>
      <p:sp>
        <p:nvSpPr>
          <p:cNvPr id="8" name="Chave esquerda 7"/>
          <p:cNvSpPr/>
          <p:nvPr/>
        </p:nvSpPr>
        <p:spPr>
          <a:xfrm>
            <a:off x="3494535" y="1249315"/>
            <a:ext cx="217127" cy="57657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have esquerda 8"/>
          <p:cNvSpPr/>
          <p:nvPr/>
        </p:nvSpPr>
        <p:spPr>
          <a:xfrm>
            <a:off x="3519298" y="3958390"/>
            <a:ext cx="240238" cy="64380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have esquerda 9"/>
          <p:cNvSpPr/>
          <p:nvPr/>
        </p:nvSpPr>
        <p:spPr>
          <a:xfrm>
            <a:off x="3519298" y="5565040"/>
            <a:ext cx="240238" cy="52516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759773" y="1211617"/>
            <a:ext cx="18903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Trechos (</a:t>
            </a:r>
            <a:r>
              <a:rPr lang="pt-BR" i="1" dirty="0" err="1"/>
              <a:t>chunks</a:t>
            </a:r>
            <a:r>
              <a:rPr lang="pt-BR" dirty="0"/>
              <a:t>) </a:t>
            </a:r>
          </a:p>
          <a:p>
            <a:r>
              <a:rPr lang="pt-BR" dirty="0"/>
              <a:t>do código R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825690" y="2629907"/>
            <a:ext cx="45516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pt-BR" dirty="0"/>
              <a:t>Cada trecho (</a:t>
            </a:r>
            <a:r>
              <a:rPr lang="pt-BR" i="1" dirty="0" err="1"/>
              <a:t>chunk</a:t>
            </a:r>
            <a:r>
              <a:rPr lang="pt-BR" i="1" dirty="0"/>
              <a:t>)</a:t>
            </a:r>
            <a:r>
              <a:rPr lang="pt-BR" dirty="0"/>
              <a:t> </a:t>
            </a:r>
          </a:p>
          <a:p>
            <a:pPr>
              <a:spcAft>
                <a:spcPts val="0"/>
              </a:spcAft>
            </a:pPr>
            <a:r>
              <a:rPr lang="pt-BR" dirty="0"/>
              <a:t>pode ser executado clicando</a:t>
            </a:r>
          </a:p>
          <a:p>
            <a:pPr>
              <a:spcAft>
                <a:spcPts val="0"/>
              </a:spcAft>
            </a:pPr>
            <a:r>
              <a:rPr lang="pt-BR" dirty="0"/>
              <a:t>no ícone </a:t>
            </a:r>
            <a:r>
              <a:rPr lang="pt-BR" i="1" dirty="0" err="1"/>
              <a:t>Run</a:t>
            </a:r>
            <a:r>
              <a:rPr lang="pt-BR" dirty="0"/>
              <a:t> ou </a:t>
            </a:r>
          </a:p>
          <a:p>
            <a:pPr>
              <a:spcAft>
                <a:spcPts val="0"/>
              </a:spcAft>
            </a:pPr>
            <a:r>
              <a:rPr lang="pt-BR" b="1" dirty="0"/>
              <a:t>CTRL Shift </a:t>
            </a:r>
            <a:r>
              <a:rPr lang="pt-BR" b="1" dirty="0" err="1"/>
              <a:t>Enter</a:t>
            </a:r>
            <a:r>
              <a:rPr lang="pt-BR" dirty="0"/>
              <a:t>.</a:t>
            </a:r>
          </a:p>
        </p:txBody>
      </p:sp>
      <p:sp>
        <p:nvSpPr>
          <p:cNvPr id="19" name="Elipse 18"/>
          <p:cNvSpPr/>
          <p:nvPr/>
        </p:nvSpPr>
        <p:spPr>
          <a:xfrm>
            <a:off x="11643097" y="1226465"/>
            <a:ext cx="372193" cy="3938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11656006" y="3905496"/>
            <a:ext cx="372193" cy="3938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11641940" y="5433728"/>
            <a:ext cx="372193" cy="3938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 para a direita 21"/>
          <p:cNvSpPr/>
          <p:nvPr/>
        </p:nvSpPr>
        <p:spPr>
          <a:xfrm rot="5400000">
            <a:off x="11600294" y="734095"/>
            <a:ext cx="450166" cy="379827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43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286000"/>
            <a:ext cx="9833020" cy="3908738"/>
          </a:xfrm>
        </p:spPr>
        <p:txBody>
          <a:bodyPr>
            <a:normAutofit/>
          </a:bodyPr>
          <a:lstStyle/>
          <a:p>
            <a:r>
              <a:rPr lang="pt-BR" dirty="0"/>
              <a:t>Agenda</a:t>
            </a:r>
          </a:p>
          <a:p>
            <a:pPr lvl="1"/>
            <a:endParaRPr lang="pt-BR" dirty="0"/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Visão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b="1" dirty="0">
                <a:solidFill>
                  <a:srgbClr val="FF0000"/>
                </a:solidFill>
              </a:rPr>
              <a:t>Geral</a:t>
            </a:r>
          </a:p>
          <a:p>
            <a:pPr lvl="1"/>
            <a:r>
              <a:rPr lang="pt-BR" dirty="0"/>
              <a:t>Introdução à alguns recursos</a:t>
            </a:r>
          </a:p>
          <a:p>
            <a:pPr lvl="1"/>
            <a:r>
              <a:rPr lang="pt-BR" dirty="0"/>
              <a:t>Estudo de Caso</a:t>
            </a:r>
          </a:p>
        </p:txBody>
      </p:sp>
    </p:spTree>
    <p:extLst>
      <p:ext uri="{BB962C8B-B14F-4D97-AF65-F5344CB8AC3E}">
        <p14:creationId xmlns:p14="http://schemas.microsoft.com/office/powerpoint/2010/main" val="3896635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43589"/>
          </a:xfrm>
        </p:spPr>
        <p:txBody>
          <a:bodyPr/>
          <a:lstStyle/>
          <a:p>
            <a:r>
              <a:rPr lang="en-US" b="1" dirty="0" err="1"/>
              <a:t>Trechos</a:t>
            </a:r>
            <a:r>
              <a:rPr lang="en-US" b="1" dirty="0"/>
              <a:t> </a:t>
            </a:r>
            <a:r>
              <a:rPr lang="en-US" b="1" i="1" dirty="0"/>
              <a:t>(chunks</a:t>
            </a:r>
            <a:r>
              <a:rPr lang="en-US" b="1" dirty="0"/>
              <a:t>) de </a:t>
            </a:r>
            <a:r>
              <a:rPr lang="en-US" b="1" dirty="0" err="1"/>
              <a:t>código</a:t>
            </a:r>
            <a:r>
              <a:rPr lang="en-US" b="1" dirty="0"/>
              <a:t> R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três</a:t>
            </a:r>
            <a:r>
              <a:rPr lang="en-US" dirty="0"/>
              <a:t> </a:t>
            </a:r>
            <a:r>
              <a:rPr lang="en-US" dirty="0" err="1"/>
              <a:t>maneiras</a:t>
            </a:r>
            <a:r>
              <a:rPr lang="en-US" dirty="0"/>
              <a:t> de </a:t>
            </a:r>
            <a:r>
              <a:rPr lang="en-US" dirty="0" err="1"/>
              <a:t>iniciar</a:t>
            </a:r>
            <a:r>
              <a:rPr lang="en-US" dirty="0"/>
              <a:t> um novo chunk:</a:t>
            </a:r>
          </a:p>
          <a:p>
            <a:pPr lvl="2"/>
            <a:r>
              <a:rPr lang="pt-BR" dirty="0"/>
              <a:t>A tecla de atalho: CTRL ALT I</a:t>
            </a:r>
          </a:p>
          <a:p>
            <a:pPr lvl="2"/>
            <a:r>
              <a:rPr lang="pt-BR" dirty="0"/>
              <a:t>Botão '</a:t>
            </a:r>
            <a:r>
              <a:rPr lang="pt-BR" dirty="0" err="1"/>
              <a:t>insert</a:t>
            </a:r>
            <a:r>
              <a:rPr lang="pt-BR" dirty="0"/>
              <a:t>' na barra de ferramentas e clicar na opção R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r>
              <a:rPr lang="pt-BR" dirty="0"/>
              <a:t>Digitar manualmente ```{r} ```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156" y="3690332"/>
            <a:ext cx="3385533" cy="2360964"/>
          </a:xfrm>
          <a:prstGeom prst="rect">
            <a:avLst/>
          </a:prstGeom>
        </p:spPr>
      </p:pic>
      <p:sp>
        <p:nvSpPr>
          <p:cNvPr id="5" name="Seta para a direita 4"/>
          <p:cNvSpPr/>
          <p:nvPr/>
        </p:nvSpPr>
        <p:spPr>
          <a:xfrm>
            <a:off x="4108361" y="4520484"/>
            <a:ext cx="437881" cy="489397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505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7583" y="2285999"/>
            <a:ext cx="10367493" cy="4295105"/>
          </a:xfrm>
        </p:spPr>
        <p:txBody>
          <a:bodyPr>
            <a:normAutofit/>
          </a:bodyPr>
          <a:lstStyle/>
          <a:p>
            <a:r>
              <a:rPr lang="en-US" b="1" dirty="0" err="1"/>
              <a:t>Trechos</a:t>
            </a:r>
            <a:r>
              <a:rPr lang="en-US" b="1" dirty="0"/>
              <a:t> </a:t>
            </a:r>
            <a:r>
              <a:rPr lang="en-US" b="1" i="1" dirty="0"/>
              <a:t>(chunks</a:t>
            </a:r>
            <a:r>
              <a:rPr lang="en-US" b="1" dirty="0"/>
              <a:t>) de </a:t>
            </a:r>
            <a:r>
              <a:rPr lang="en-US" b="1" dirty="0" err="1"/>
              <a:t>código</a:t>
            </a:r>
            <a:r>
              <a:rPr lang="en-US" b="1" dirty="0"/>
              <a:t> R</a:t>
            </a:r>
            <a:r>
              <a:rPr lang="en-US" dirty="0"/>
              <a:t>:</a:t>
            </a:r>
          </a:p>
          <a:p>
            <a:pPr lvl="1"/>
            <a:r>
              <a:rPr lang="pt-BR" dirty="0"/>
              <a:t>O </a:t>
            </a:r>
            <a:r>
              <a:rPr lang="pt-BR" dirty="0" err="1"/>
              <a:t>chunk</a:t>
            </a:r>
            <a:r>
              <a:rPr lang="pt-BR" dirty="0"/>
              <a:t> pode ter um nome, é opcional, que deve ser colocado após a letra r;</a:t>
            </a:r>
          </a:p>
          <a:p>
            <a:pPr lvl="1"/>
            <a:endParaRPr lang="pt-BR" dirty="0"/>
          </a:p>
          <a:p>
            <a:pPr marL="530352" lvl="1" indent="0">
              <a:buNone/>
            </a:pPr>
            <a:endParaRPr lang="pt-BR" dirty="0"/>
          </a:p>
          <a:p>
            <a:pPr lvl="1"/>
            <a:r>
              <a:rPr lang="pt-BR" dirty="0"/>
              <a:t>Existe um nome de </a:t>
            </a:r>
            <a:r>
              <a:rPr lang="pt-BR" dirty="0" err="1"/>
              <a:t>chunk</a:t>
            </a:r>
            <a:r>
              <a:rPr lang="pt-BR" dirty="0"/>
              <a:t> que tem um comportamento especial: </a:t>
            </a:r>
            <a:r>
              <a:rPr lang="pt-BR" b="1" dirty="0"/>
              <a:t>setup</a:t>
            </a:r>
            <a:r>
              <a:rPr lang="pt-BR" dirty="0"/>
              <a:t>. Ele é executado antes que qualquer código seja executado e faz configurações gerais.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Depois</a:t>
            </a:r>
            <a:r>
              <a:rPr lang="en-US" dirty="0"/>
              <a:t> da </a:t>
            </a:r>
            <a:r>
              <a:rPr lang="en-US" dirty="0" err="1"/>
              <a:t>vírgula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as </a:t>
            </a:r>
            <a:r>
              <a:rPr lang="en-US" dirty="0" err="1"/>
              <a:t>opções</a:t>
            </a:r>
            <a:r>
              <a:rPr lang="en-US" dirty="0"/>
              <a:t> do chunk.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147" y="3134763"/>
            <a:ext cx="10103476" cy="68603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146" y="4638775"/>
            <a:ext cx="10118449" cy="66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3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Trechos</a:t>
            </a:r>
            <a:r>
              <a:rPr lang="en-US" b="1" dirty="0"/>
              <a:t> </a:t>
            </a:r>
            <a:r>
              <a:rPr lang="en-US" b="1" i="1" dirty="0"/>
              <a:t>(chunks</a:t>
            </a:r>
            <a:r>
              <a:rPr lang="en-US" b="1" dirty="0"/>
              <a:t>) de </a:t>
            </a:r>
            <a:r>
              <a:rPr lang="en-US" b="1" dirty="0" err="1"/>
              <a:t>código</a:t>
            </a:r>
            <a:r>
              <a:rPr lang="en-US" b="1" dirty="0"/>
              <a:t> R</a:t>
            </a:r>
            <a:r>
              <a:rPr lang="en-US" dirty="0"/>
              <a:t>:</a:t>
            </a:r>
          </a:p>
          <a:p>
            <a:pPr lvl="1"/>
            <a:r>
              <a:rPr lang="pt-BR" b="1" dirty="0"/>
              <a:t>Opções de </a:t>
            </a:r>
            <a:r>
              <a:rPr lang="pt-BR" b="1" dirty="0" err="1"/>
              <a:t>chunk</a:t>
            </a:r>
            <a:r>
              <a:rPr lang="pt-BR" dirty="0"/>
              <a:t>: existem quase </a:t>
            </a:r>
            <a:r>
              <a:rPr lang="pt-BR" b="1" dirty="0"/>
              <a:t>60 opções</a:t>
            </a:r>
            <a:r>
              <a:rPr lang="pt-BR" dirty="0"/>
              <a:t> que podem ser customizadas. As principais são:</a:t>
            </a:r>
          </a:p>
          <a:p>
            <a:pPr lvl="2"/>
            <a:r>
              <a:rPr lang="pt-BR" dirty="0" err="1"/>
              <a:t>eval</a:t>
            </a:r>
            <a:r>
              <a:rPr lang="pt-BR" dirty="0"/>
              <a:t> = FALSE – o código daquele </a:t>
            </a:r>
            <a:r>
              <a:rPr lang="pt-BR" dirty="0" err="1"/>
              <a:t>chunk</a:t>
            </a:r>
            <a:r>
              <a:rPr lang="pt-BR" dirty="0"/>
              <a:t> não é executado;</a:t>
            </a:r>
          </a:p>
          <a:p>
            <a:pPr lvl="2"/>
            <a:r>
              <a:rPr lang="pt-BR" dirty="0"/>
              <a:t>include = FALSE – o código é executado, mas não mostra nem o código e nem os resultados;</a:t>
            </a:r>
          </a:p>
          <a:p>
            <a:pPr lvl="2"/>
            <a:r>
              <a:rPr lang="pt-BR" dirty="0" err="1"/>
              <a:t>echo</a:t>
            </a:r>
            <a:r>
              <a:rPr lang="pt-BR" dirty="0"/>
              <a:t> = FALSE – o código é executado e apenas os resultados são exibidos;</a:t>
            </a:r>
          </a:p>
          <a:p>
            <a:pPr lvl="2"/>
            <a:r>
              <a:rPr lang="pt-BR" dirty="0" err="1"/>
              <a:t>message</a:t>
            </a:r>
            <a:r>
              <a:rPr lang="pt-BR" dirty="0"/>
              <a:t> = FALSE ou </a:t>
            </a:r>
            <a:r>
              <a:rPr lang="pt-BR" dirty="0" err="1"/>
              <a:t>warning</a:t>
            </a:r>
            <a:r>
              <a:rPr lang="pt-BR" dirty="0"/>
              <a:t> = FALSE – evita que mensagens ou avisos apareçam no arquivo final;</a:t>
            </a:r>
          </a:p>
          <a:p>
            <a:pPr lvl="2"/>
            <a:r>
              <a:rPr lang="pt-BR" dirty="0" err="1"/>
              <a:t>error</a:t>
            </a:r>
            <a:r>
              <a:rPr lang="pt-BR" dirty="0"/>
              <a:t> = TRUE – continua a geração do relatório final mesmo se o código retornar um erro.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87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153437"/>
          </a:xfrm>
        </p:spPr>
        <p:txBody>
          <a:bodyPr/>
          <a:lstStyle/>
          <a:p>
            <a:r>
              <a:rPr lang="en-US" b="1" dirty="0" err="1"/>
              <a:t>Trechos</a:t>
            </a:r>
            <a:r>
              <a:rPr lang="en-US" b="1" dirty="0"/>
              <a:t> </a:t>
            </a:r>
            <a:r>
              <a:rPr lang="en-US" b="1" i="1" dirty="0"/>
              <a:t>(chunks</a:t>
            </a:r>
            <a:r>
              <a:rPr lang="en-US" b="1" dirty="0"/>
              <a:t>) de </a:t>
            </a:r>
            <a:r>
              <a:rPr lang="en-US" b="1" dirty="0" err="1"/>
              <a:t>código</a:t>
            </a:r>
            <a:r>
              <a:rPr lang="en-US" b="1" dirty="0"/>
              <a:t> R</a:t>
            </a:r>
            <a:r>
              <a:rPr lang="en-US" dirty="0"/>
              <a:t>:</a:t>
            </a:r>
          </a:p>
          <a:p>
            <a:pPr lvl="1"/>
            <a:r>
              <a:rPr lang="pt-BR" dirty="0"/>
              <a:t>No </a:t>
            </a:r>
            <a:r>
              <a:rPr lang="pt-BR" dirty="0" err="1"/>
              <a:t>chunk</a:t>
            </a:r>
            <a:r>
              <a:rPr lang="pt-BR" dirty="0"/>
              <a:t> setup,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configuração include=FALSE significa que o código não precisa aparecer no relatório final;</a:t>
            </a:r>
          </a:p>
          <a:p>
            <a:pPr lvl="1"/>
            <a:r>
              <a:rPr lang="pt-BR" dirty="0"/>
              <a:t>O código </a:t>
            </a:r>
            <a:r>
              <a:rPr lang="pt-BR" b="1" dirty="0" err="1"/>
              <a:t>knitr</a:t>
            </a:r>
            <a:r>
              <a:rPr lang="pt-BR" b="1" dirty="0"/>
              <a:t>::</a:t>
            </a:r>
            <a:r>
              <a:rPr lang="pt-BR" b="1" dirty="0" err="1"/>
              <a:t>opts_chunk$set</a:t>
            </a:r>
            <a:r>
              <a:rPr lang="pt-BR" b="1" dirty="0"/>
              <a:t>(</a:t>
            </a:r>
            <a:r>
              <a:rPr lang="pt-BR" b="1" dirty="0" err="1"/>
              <a:t>echo</a:t>
            </a:r>
            <a:r>
              <a:rPr lang="pt-BR" b="1" dirty="0"/>
              <a:t> = TRUE)</a:t>
            </a:r>
            <a:r>
              <a:rPr lang="pt-BR" dirty="0"/>
              <a:t> corresponde a uma configuração para todos os </a:t>
            </a:r>
            <a:r>
              <a:rPr lang="pt-BR" dirty="0" err="1"/>
              <a:t>chunks</a:t>
            </a:r>
            <a:r>
              <a:rPr lang="pt-BR" dirty="0"/>
              <a:t>;</a:t>
            </a:r>
            <a:r>
              <a:rPr lang="pt-BR" b="1" dirty="0"/>
              <a:t> </a:t>
            </a:r>
            <a:endParaRPr lang="pt-BR" dirty="0"/>
          </a:p>
          <a:p>
            <a:pPr lvl="2"/>
            <a:r>
              <a:rPr lang="pt-BR" dirty="0"/>
              <a:t>Por exemplo, </a:t>
            </a:r>
            <a:r>
              <a:rPr lang="pt-BR" dirty="0" err="1"/>
              <a:t>echo</a:t>
            </a:r>
            <a:r>
              <a:rPr lang="pt-BR" dirty="0"/>
              <a:t> = TRUE implicará que todos os códigos sejam executados e apenas os resultados são exibidos.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98" y="3159817"/>
            <a:ext cx="10867536" cy="71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83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2963" y="3119908"/>
            <a:ext cx="9601200" cy="1485900"/>
          </a:xfrm>
        </p:spPr>
        <p:txBody>
          <a:bodyPr/>
          <a:lstStyle/>
          <a:p>
            <a:r>
              <a:rPr lang="pt-BR" dirty="0"/>
              <a:t>Tabelas formatadas</a:t>
            </a:r>
          </a:p>
        </p:txBody>
      </p:sp>
    </p:spTree>
    <p:extLst>
      <p:ext uri="{BB962C8B-B14F-4D97-AF65-F5344CB8AC3E}">
        <p14:creationId xmlns:p14="http://schemas.microsoft.com/office/powerpoint/2010/main" val="827154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171701"/>
            <a:ext cx="9601200" cy="4307476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Tabelas</a:t>
            </a:r>
            <a:r>
              <a:rPr lang="en-US" b="1" dirty="0"/>
              <a:t> </a:t>
            </a:r>
            <a:r>
              <a:rPr lang="en-US" b="1" dirty="0" err="1"/>
              <a:t>formatadas</a:t>
            </a:r>
            <a:r>
              <a:rPr lang="en-US" dirty="0"/>
              <a:t>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Por padrão, o R </a:t>
            </a:r>
            <a:r>
              <a:rPr lang="pt-BR" dirty="0" err="1"/>
              <a:t>Markdown</a:t>
            </a:r>
            <a:r>
              <a:rPr lang="pt-BR" dirty="0"/>
              <a:t> imprime data frames e matrizes como você os veria no console;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Se preferir uma formatação adicional, use a função </a:t>
            </a:r>
            <a:r>
              <a:rPr lang="pt-BR" dirty="0" err="1"/>
              <a:t>kable</a:t>
            </a:r>
            <a:r>
              <a:rPr lang="pt-BR" dirty="0"/>
              <a:t>() do pacote </a:t>
            </a:r>
            <a:r>
              <a:rPr lang="pt-BR" dirty="0" err="1"/>
              <a:t>kableExtra</a:t>
            </a:r>
            <a:r>
              <a:rPr lang="pt-BR" dirty="0"/>
              <a:t> (não funciona bem para documentos no </a:t>
            </a:r>
            <a:r>
              <a:rPr lang="pt-BR" dirty="0" err="1"/>
              <a:t>word</a:t>
            </a:r>
            <a:r>
              <a:rPr lang="pt-BR" dirty="0"/>
              <a:t>) </a:t>
            </a: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kableExtra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kableExtra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pt-BR" dirty="0"/>
          </a:p>
          <a:p>
            <a:pPr lvl="1"/>
            <a:r>
              <a:rPr lang="pt-BR" dirty="0"/>
              <a:t>Para gerar documentos no </a:t>
            </a:r>
            <a:r>
              <a:rPr lang="pt-BR" dirty="0" err="1"/>
              <a:t>word</a:t>
            </a:r>
            <a:r>
              <a:rPr lang="pt-BR" dirty="0"/>
              <a:t>, use </a:t>
            </a:r>
            <a:r>
              <a:rPr lang="pt-BR" dirty="0" err="1"/>
              <a:t>flextable</a:t>
            </a:r>
            <a:r>
              <a:rPr lang="pt-BR" dirty="0"/>
              <a:t>() do pacote </a:t>
            </a:r>
            <a:r>
              <a:rPr lang="pt-BR" dirty="0" err="1"/>
              <a:t>flextable</a:t>
            </a:r>
            <a:endParaRPr lang="pt-BR" dirty="0"/>
          </a:p>
          <a:p>
            <a:pPr lvl="2">
              <a:lnSpc>
                <a:spcPct val="104000"/>
              </a:lnSpc>
            </a:pP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flextable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lvl="2">
              <a:lnSpc>
                <a:spcPct val="104000"/>
              </a:lnSpc>
            </a:pP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flextable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62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207499"/>
            <a:ext cx="9601200" cy="1485900"/>
          </a:xfrm>
        </p:spPr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47370" y="1974672"/>
            <a:ext cx="262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arquivo R </a:t>
            </a:r>
            <a:r>
              <a:rPr lang="pt-BR" dirty="0" err="1"/>
              <a:t>Markdown</a:t>
            </a:r>
            <a:r>
              <a:rPr lang="pt-BR" dirty="0"/>
              <a:t>,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247370" y="3627714"/>
            <a:ext cx="122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Resultado,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598" y="2625277"/>
            <a:ext cx="10404650" cy="72323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828" y="4091756"/>
            <a:ext cx="10274420" cy="262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06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207499"/>
            <a:ext cx="9601200" cy="1485900"/>
          </a:xfrm>
        </p:spPr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47370" y="1974672"/>
            <a:ext cx="262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arquivo R </a:t>
            </a:r>
            <a:r>
              <a:rPr lang="pt-BR" dirty="0" err="1"/>
              <a:t>Markdown</a:t>
            </a:r>
            <a:r>
              <a:rPr lang="pt-BR" dirty="0"/>
              <a:t>,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277680" y="4931318"/>
            <a:ext cx="122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Resultado,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167" y="2309697"/>
            <a:ext cx="9214633" cy="148014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562" y="3920063"/>
            <a:ext cx="2861842" cy="276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3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07959" y="197387"/>
            <a:ext cx="262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arquivo R </a:t>
            </a:r>
            <a:r>
              <a:rPr lang="pt-BR" dirty="0" err="1"/>
              <a:t>Markdown</a:t>
            </a:r>
            <a:r>
              <a:rPr lang="pt-BR" dirty="0"/>
              <a:t>,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120255" y="4690904"/>
            <a:ext cx="122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Resultado,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235" y="566719"/>
            <a:ext cx="10077720" cy="228680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383" y="2944657"/>
            <a:ext cx="2738152" cy="386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077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689797"/>
          </a:xfrm>
        </p:spPr>
        <p:txBody>
          <a:bodyPr>
            <a:normAutofit/>
          </a:bodyPr>
          <a:lstStyle/>
          <a:p>
            <a:r>
              <a:rPr lang="en-US" b="1" dirty="0" err="1"/>
              <a:t>Tabelas</a:t>
            </a:r>
            <a:r>
              <a:rPr lang="en-US" b="1" dirty="0"/>
              <a:t> </a:t>
            </a:r>
            <a:r>
              <a:rPr lang="en-US" b="1" dirty="0" err="1"/>
              <a:t>formatadas</a:t>
            </a:r>
            <a:r>
              <a:rPr lang="en-US" dirty="0"/>
              <a:t>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Leia a documentação de ?</a:t>
            </a:r>
            <a:r>
              <a:rPr lang="pt-BR" dirty="0" err="1"/>
              <a:t>knitr</a:t>
            </a:r>
            <a:r>
              <a:rPr lang="pt-BR" dirty="0"/>
              <a:t>::</a:t>
            </a:r>
            <a:r>
              <a:rPr lang="pt-BR" dirty="0" err="1"/>
              <a:t>kable</a:t>
            </a:r>
            <a:r>
              <a:rPr lang="pt-BR" dirty="0"/>
              <a:t> no próprio R;</a:t>
            </a:r>
          </a:p>
          <a:p>
            <a:pPr lvl="1"/>
            <a:endParaRPr lang="pt-BR" dirty="0"/>
          </a:p>
          <a:p>
            <a:pPr lvl="1"/>
            <a:r>
              <a:rPr lang="pt-BR" dirty="0">
                <a:hlinkClick r:id="rId2"/>
              </a:rPr>
              <a:t>https://www.rdocumentation.org/packages/kableExtra/versions/1.3.4/topics/kable_styling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O melhor lugar para ficar atualizado sobre as inovações é no site oficial do R </a:t>
            </a:r>
            <a:r>
              <a:rPr lang="pt-BR" dirty="0" err="1"/>
              <a:t>Markdown</a:t>
            </a:r>
            <a:r>
              <a:rPr lang="pt-BR" dirty="0"/>
              <a:t>: </a:t>
            </a:r>
          </a:p>
          <a:p>
            <a:pPr lvl="2"/>
            <a:r>
              <a:rPr lang="pt-BR" dirty="0">
                <a:hlinkClick r:id="rId3"/>
              </a:rPr>
              <a:t>http://rmarkdown.rstudio.com</a:t>
            </a:r>
            <a:endParaRPr lang="pt-B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3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3034"/>
          </a:xfrm>
        </p:spPr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663337"/>
            <a:ext cx="9833020" cy="4772297"/>
          </a:xfrm>
        </p:spPr>
        <p:txBody>
          <a:bodyPr>
            <a:normAutofit/>
          </a:bodyPr>
          <a:lstStyle/>
          <a:p>
            <a:r>
              <a:rPr lang="pt-BR" dirty="0" err="1"/>
              <a:t>Check-list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Instalados</a:t>
            </a:r>
          </a:p>
          <a:p>
            <a:pPr lvl="2"/>
            <a:r>
              <a:rPr lang="pt-BR" dirty="0"/>
              <a:t>R</a:t>
            </a:r>
          </a:p>
          <a:p>
            <a:pPr lvl="2"/>
            <a:r>
              <a:rPr lang="pt-BR" dirty="0" err="1"/>
              <a:t>RStudio</a:t>
            </a:r>
            <a:endParaRPr lang="pt-BR" dirty="0"/>
          </a:p>
          <a:p>
            <a:pPr lvl="1"/>
            <a:r>
              <a:rPr lang="pt-BR" dirty="0"/>
              <a:t>Pacotes</a:t>
            </a:r>
          </a:p>
          <a:p>
            <a:pPr lvl="2"/>
            <a:r>
              <a:rPr lang="pt-BR" dirty="0" err="1"/>
              <a:t>rmarkdown</a:t>
            </a:r>
            <a:endParaRPr lang="pt-BR" dirty="0"/>
          </a:p>
          <a:p>
            <a:pPr lvl="2"/>
            <a:r>
              <a:rPr lang="pt-BR" dirty="0" err="1"/>
              <a:t>tidyverse</a:t>
            </a:r>
            <a:endParaRPr lang="pt-BR" dirty="0"/>
          </a:p>
          <a:p>
            <a:pPr lvl="2"/>
            <a:r>
              <a:rPr lang="pt-BR" dirty="0" err="1"/>
              <a:t>KableExtra</a:t>
            </a:r>
            <a:endParaRPr lang="pt-BR" dirty="0"/>
          </a:p>
          <a:p>
            <a:pPr lvl="2"/>
            <a:r>
              <a:rPr lang="pt-BR" dirty="0" err="1"/>
              <a:t>flextable</a:t>
            </a:r>
            <a:endParaRPr lang="pt-BR" dirty="0"/>
          </a:p>
          <a:p>
            <a:pPr lvl="1"/>
            <a:r>
              <a:rPr lang="pt-BR" dirty="0"/>
              <a:t>Código</a:t>
            </a:r>
          </a:p>
          <a:p>
            <a:pPr lvl="2"/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pacotes_necessarios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c( "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rmarkdown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“, “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KableExtra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flextable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lvl="2"/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pacotes_necessarios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987552" lvl="2" indent="0">
              <a:buNone/>
            </a:pPr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7238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838291" y="0"/>
            <a:ext cx="262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arquivo R </a:t>
            </a:r>
            <a:r>
              <a:rPr lang="pt-BR" dirty="0" err="1"/>
              <a:t>Markdown</a:t>
            </a:r>
            <a:r>
              <a:rPr lang="pt-BR" dirty="0"/>
              <a:t>,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004073" y="4321571"/>
            <a:ext cx="122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Resultado,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071" y="2613547"/>
            <a:ext cx="4811124" cy="415471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83" y="478551"/>
            <a:ext cx="86487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158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1752" y="3145664"/>
            <a:ext cx="9601200" cy="1485900"/>
          </a:xfrm>
        </p:spPr>
        <p:txBody>
          <a:bodyPr/>
          <a:lstStyle/>
          <a:p>
            <a:r>
              <a:rPr lang="pt-BR" dirty="0"/>
              <a:t>Hiperlinks, Imagens, Citações e Rodapé</a:t>
            </a:r>
          </a:p>
        </p:txBody>
      </p:sp>
    </p:spTree>
    <p:extLst>
      <p:ext uri="{BB962C8B-B14F-4D97-AF65-F5344CB8AC3E}">
        <p14:creationId xmlns:p14="http://schemas.microsoft.com/office/powerpoint/2010/main" val="36137301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Hiperlinks</a:t>
            </a:r>
            <a:r>
              <a:rPr lang="en-US" dirty="0"/>
              <a:t>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Os hiperlinks são criados usando a sintaxe [texto] (link);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Por exemplo, [RStudio](https://www.rstudio.com).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5722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207499"/>
            <a:ext cx="9601200" cy="1485900"/>
          </a:xfrm>
        </p:spPr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47370" y="1974672"/>
            <a:ext cx="262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arquivo R </a:t>
            </a:r>
            <a:r>
              <a:rPr lang="pt-BR" dirty="0" err="1"/>
              <a:t>Markdown</a:t>
            </a:r>
            <a:r>
              <a:rPr lang="pt-BR" dirty="0"/>
              <a:t>,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335503" y="3836396"/>
            <a:ext cx="122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Resultado,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643951"/>
            <a:ext cx="10241834" cy="70198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4437127"/>
            <a:ext cx="10142113" cy="408103"/>
          </a:xfrm>
          <a:prstGeom prst="rect">
            <a:avLst/>
          </a:prstGeom>
        </p:spPr>
      </p:pic>
      <p:sp>
        <p:nvSpPr>
          <p:cNvPr id="5" name="Seta para baixo 4"/>
          <p:cNvSpPr/>
          <p:nvPr/>
        </p:nvSpPr>
        <p:spPr>
          <a:xfrm>
            <a:off x="8603086" y="2227886"/>
            <a:ext cx="373488" cy="42190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baixo 8"/>
          <p:cNvSpPr/>
          <p:nvPr/>
        </p:nvSpPr>
        <p:spPr>
          <a:xfrm rot="10800000">
            <a:off x="3868921" y="3340096"/>
            <a:ext cx="373488" cy="42190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178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Imagens</a:t>
            </a:r>
            <a:r>
              <a:rPr lang="en-US" dirty="0"/>
              <a:t>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 sintaxe para imagens é semelhante a do hiperlink: basta adicionar um ponto de exclamação,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Por exemplo,</a:t>
            </a:r>
          </a:p>
          <a:p>
            <a:pPr lvl="2"/>
            <a:r>
              <a:rPr lang="pt-BR" dirty="0"/>
              <a:t>! [Texto alternativo ou título da imagem] (caminho / para / imagem);</a:t>
            </a:r>
          </a:p>
          <a:p>
            <a:pPr lvl="2"/>
            <a:r>
              <a:rPr lang="pt-BR" dirty="0"/>
              <a:t>![Projeto de Extensão](C:/data/logo-proext.png)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37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207499"/>
            <a:ext cx="9601200" cy="1485900"/>
          </a:xfrm>
        </p:spPr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47370" y="1974672"/>
            <a:ext cx="262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arquivo R </a:t>
            </a:r>
            <a:r>
              <a:rPr lang="pt-BR" dirty="0" err="1"/>
              <a:t>Markdown</a:t>
            </a:r>
            <a:r>
              <a:rPr lang="pt-BR" dirty="0"/>
              <a:t>,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247370" y="3476011"/>
            <a:ext cx="122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Resultado,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991" y="2622493"/>
            <a:ext cx="9655253" cy="40582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657" y="3845343"/>
            <a:ext cx="7636898" cy="286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856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Nota de </a:t>
            </a:r>
            <a:r>
              <a:rPr lang="en-US" b="1" dirty="0" err="1"/>
              <a:t>rodapé</a:t>
            </a:r>
            <a:r>
              <a:rPr lang="en-US" dirty="0"/>
              <a:t>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As notas de rodapé são colocadas entre colchetes após um acento circunflexo ^ [], </a:t>
            </a:r>
          </a:p>
          <a:p>
            <a:pPr lvl="1"/>
            <a:r>
              <a:rPr lang="pt-BR" dirty="0"/>
              <a:t>Por exemplo, </a:t>
            </a:r>
          </a:p>
          <a:p>
            <a:pPr lvl="2"/>
            <a:r>
              <a:rPr lang="pt-BR" dirty="0"/>
              <a:t>^[Olá sou uma nota de rodapé.].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2025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207499"/>
            <a:ext cx="9601200" cy="1485900"/>
          </a:xfrm>
        </p:spPr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166116" y="1960924"/>
            <a:ext cx="262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arquivo R </a:t>
            </a:r>
            <a:r>
              <a:rPr lang="pt-BR" dirty="0" err="1"/>
              <a:t>Markdown</a:t>
            </a:r>
            <a:r>
              <a:rPr lang="pt-BR" dirty="0"/>
              <a:t>,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166116" y="3819451"/>
            <a:ext cx="122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Resultado,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344" y="2535461"/>
            <a:ext cx="10281478" cy="64595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990" y="4403158"/>
            <a:ext cx="10860185" cy="43240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5213614"/>
            <a:ext cx="10274776" cy="928728"/>
          </a:xfrm>
          <a:prstGeom prst="rect">
            <a:avLst/>
          </a:prstGeom>
        </p:spPr>
      </p:pic>
      <p:sp>
        <p:nvSpPr>
          <p:cNvPr id="6" name="Seta para a direita 5"/>
          <p:cNvSpPr/>
          <p:nvPr/>
        </p:nvSpPr>
        <p:spPr>
          <a:xfrm rot="16200000">
            <a:off x="5771966" y="3156983"/>
            <a:ext cx="436404" cy="43428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 rot="16200000">
            <a:off x="3402483" y="3141145"/>
            <a:ext cx="436404" cy="43428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6392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Citações</a:t>
            </a:r>
            <a:r>
              <a:rPr lang="en-US" dirty="0"/>
              <a:t>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As citações em bloco são escritas após &gt;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Que também servem para indicar linhas em branco;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726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207499"/>
            <a:ext cx="9601200" cy="1485900"/>
          </a:xfrm>
        </p:spPr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47370" y="1974672"/>
            <a:ext cx="262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arquivo R </a:t>
            </a:r>
            <a:r>
              <a:rPr lang="pt-BR" dirty="0" err="1"/>
              <a:t>Markdown</a:t>
            </a:r>
            <a:r>
              <a:rPr lang="pt-BR" dirty="0"/>
              <a:t>,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247370" y="4100997"/>
            <a:ext cx="122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Resultado,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83" y="2490516"/>
            <a:ext cx="11051008" cy="112844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83" y="4794622"/>
            <a:ext cx="10826876" cy="103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1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3034"/>
          </a:xfrm>
        </p:spPr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663337"/>
            <a:ext cx="9833020" cy="4772297"/>
          </a:xfrm>
        </p:spPr>
        <p:txBody>
          <a:bodyPr>
            <a:normAutofit/>
          </a:bodyPr>
          <a:lstStyle/>
          <a:p>
            <a:r>
              <a:rPr lang="pt-BR" dirty="0"/>
              <a:t>Visão Geral:</a:t>
            </a:r>
          </a:p>
          <a:p>
            <a:pPr lvl="2"/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732" y="2284198"/>
            <a:ext cx="7574936" cy="390939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501" y="6392091"/>
            <a:ext cx="6619397" cy="22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42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1448" y="3145665"/>
            <a:ext cx="9601200" cy="1485900"/>
          </a:xfrm>
        </p:spPr>
        <p:txBody>
          <a:bodyPr/>
          <a:lstStyle/>
          <a:p>
            <a:r>
              <a:rPr lang="pt-BR" dirty="0"/>
              <a:t>Equações</a:t>
            </a:r>
          </a:p>
        </p:txBody>
      </p:sp>
    </p:spTree>
    <p:extLst>
      <p:ext uri="{BB962C8B-B14F-4D97-AF65-F5344CB8AC3E}">
        <p14:creationId xmlns:p14="http://schemas.microsoft.com/office/powerpoint/2010/main" val="18043085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689797"/>
          </a:xfrm>
        </p:spPr>
        <p:txBody>
          <a:bodyPr>
            <a:normAutofit/>
          </a:bodyPr>
          <a:lstStyle/>
          <a:p>
            <a:r>
              <a:rPr lang="en-US" b="1" dirty="0" err="1"/>
              <a:t>Equações</a:t>
            </a:r>
            <a:r>
              <a:rPr lang="en-US" dirty="0"/>
              <a:t>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Pode-se adicionar equações utilizando o </a:t>
            </a:r>
            <a:r>
              <a:rPr lang="pt-BR" dirty="0" err="1"/>
              <a:t>LaTeX</a:t>
            </a:r>
            <a:r>
              <a:rPr lang="pt-BR" dirty="0"/>
              <a:t> (https://overleaf.com/learn/latex/Mathematical_expression);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Também existem geradores de equação online que ajudam a escreve-las em </a:t>
            </a:r>
            <a:r>
              <a:rPr lang="pt-BR" dirty="0" err="1"/>
              <a:t>LaTeX</a:t>
            </a:r>
            <a:r>
              <a:rPr lang="pt-BR" dirty="0"/>
              <a:t>, HTML e </a:t>
            </a:r>
            <a:r>
              <a:rPr lang="pt-BR" dirty="0" err="1"/>
              <a:t>etc</a:t>
            </a:r>
            <a:r>
              <a:rPr lang="pt-BR" dirty="0"/>
              <a:t> (</a:t>
            </a:r>
            <a:r>
              <a:rPr lang="pt-BR" dirty="0">
                <a:hlinkClick r:id="rId2"/>
              </a:rPr>
              <a:t>https://codecogs.com/latex/eqneditor.php?látex=D</a:t>
            </a:r>
            <a:r>
              <a:rPr lang="pt-BR" dirty="0"/>
              <a:t>);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No R </a:t>
            </a:r>
            <a:r>
              <a:rPr lang="pt-BR" dirty="0" err="1"/>
              <a:t>Markdown</a:t>
            </a:r>
            <a:r>
              <a:rPr lang="pt-BR" dirty="0"/>
              <a:t>, escreve-se a equação entre o símbolo $;</a:t>
            </a:r>
          </a:p>
          <a:p>
            <a:pPr lvl="1"/>
            <a:endParaRPr lang="pt-B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562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207499"/>
            <a:ext cx="9601200" cy="1485900"/>
          </a:xfrm>
        </p:spPr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47370" y="1974672"/>
            <a:ext cx="262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arquivo R </a:t>
            </a:r>
            <a:r>
              <a:rPr lang="pt-BR" dirty="0" err="1"/>
              <a:t>Markdown</a:t>
            </a:r>
            <a:r>
              <a:rPr lang="pt-BR" dirty="0"/>
              <a:t>,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247370" y="3927909"/>
            <a:ext cx="122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Resultado,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70" y="2786515"/>
            <a:ext cx="10759615" cy="49078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370" y="4762694"/>
            <a:ext cx="10614789" cy="42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743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207499"/>
            <a:ext cx="9601200" cy="1485900"/>
          </a:xfrm>
        </p:spPr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47370" y="1974672"/>
            <a:ext cx="262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arquivo R </a:t>
            </a:r>
            <a:r>
              <a:rPr lang="pt-BR" dirty="0" err="1"/>
              <a:t>Markdown</a:t>
            </a:r>
            <a:r>
              <a:rPr lang="pt-BR" dirty="0"/>
              <a:t>,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247370" y="4219219"/>
            <a:ext cx="122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Resultado,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70" y="2444972"/>
            <a:ext cx="10292100" cy="150878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370" y="4854008"/>
            <a:ext cx="10292100" cy="136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4344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207499"/>
            <a:ext cx="9601200" cy="1485900"/>
          </a:xfrm>
        </p:spPr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47370" y="1974672"/>
            <a:ext cx="262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arquivo R </a:t>
            </a:r>
            <a:r>
              <a:rPr lang="pt-BR" dirty="0" err="1"/>
              <a:t>Markdown</a:t>
            </a:r>
            <a:r>
              <a:rPr lang="pt-BR" dirty="0"/>
              <a:t>,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335503" y="3919727"/>
            <a:ext cx="122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Resultado,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70" y="2466521"/>
            <a:ext cx="10433768" cy="96339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370" y="4598334"/>
            <a:ext cx="10427814" cy="118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296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207499"/>
            <a:ext cx="9601200" cy="1485900"/>
          </a:xfrm>
        </p:spPr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47370" y="1974672"/>
            <a:ext cx="262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arquivo R </a:t>
            </a:r>
            <a:r>
              <a:rPr lang="pt-BR" dirty="0" err="1"/>
              <a:t>Markdown</a:t>
            </a:r>
            <a:r>
              <a:rPr lang="pt-BR" dirty="0"/>
              <a:t>,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247370" y="4336523"/>
            <a:ext cx="122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Resultado,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70" y="2473180"/>
            <a:ext cx="10279222" cy="145289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370" y="4894658"/>
            <a:ext cx="10158757" cy="130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71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207499"/>
            <a:ext cx="9601200" cy="1485900"/>
          </a:xfrm>
        </p:spPr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47370" y="1974672"/>
            <a:ext cx="262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arquivo R </a:t>
            </a:r>
            <a:r>
              <a:rPr lang="pt-BR" dirty="0" err="1"/>
              <a:t>Markdown</a:t>
            </a:r>
            <a:r>
              <a:rPr lang="pt-BR" dirty="0"/>
              <a:t>,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371600" y="4283877"/>
            <a:ext cx="122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Resultado,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70" y="2344004"/>
            <a:ext cx="10292194" cy="175147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370" y="4746086"/>
            <a:ext cx="10266148" cy="168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705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207499"/>
            <a:ext cx="9601200" cy="1485900"/>
          </a:xfrm>
        </p:spPr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47370" y="1974672"/>
            <a:ext cx="262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arquivo R </a:t>
            </a:r>
            <a:r>
              <a:rPr lang="pt-BR" dirty="0" err="1"/>
              <a:t>Markdown</a:t>
            </a:r>
            <a:r>
              <a:rPr lang="pt-BR" dirty="0"/>
              <a:t>,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371600" y="4198617"/>
            <a:ext cx="122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Resultado,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69" y="2512695"/>
            <a:ext cx="10527681" cy="145399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368" y="4691521"/>
            <a:ext cx="10527681" cy="130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82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207499"/>
            <a:ext cx="9601200" cy="1485900"/>
          </a:xfrm>
        </p:spPr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47370" y="1974672"/>
            <a:ext cx="262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arquivo R </a:t>
            </a:r>
            <a:r>
              <a:rPr lang="pt-BR" dirty="0" err="1"/>
              <a:t>Markdown</a:t>
            </a:r>
            <a:r>
              <a:rPr lang="pt-BR" dirty="0"/>
              <a:t>,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371600" y="4181252"/>
            <a:ext cx="122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Resultado,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70" y="2459497"/>
            <a:ext cx="10748498" cy="130113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370" y="4864860"/>
            <a:ext cx="10654198" cy="138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245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207499"/>
            <a:ext cx="9601200" cy="1485900"/>
          </a:xfrm>
        </p:spPr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47370" y="1974672"/>
            <a:ext cx="262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arquivo R </a:t>
            </a:r>
            <a:r>
              <a:rPr lang="pt-BR" dirty="0" err="1"/>
              <a:t>Markdown</a:t>
            </a:r>
            <a:r>
              <a:rPr lang="pt-BR" dirty="0"/>
              <a:t>,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247370" y="4218316"/>
            <a:ext cx="122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Resultado,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70" y="2625277"/>
            <a:ext cx="10002292" cy="1148673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369" y="4838831"/>
            <a:ext cx="9968251" cy="134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6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3034"/>
          </a:xfrm>
        </p:spPr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663337"/>
            <a:ext cx="9833020" cy="4772297"/>
          </a:xfrm>
        </p:spPr>
        <p:txBody>
          <a:bodyPr>
            <a:normAutofit/>
          </a:bodyPr>
          <a:lstStyle/>
          <a:p>
            <a:r>
              <a:rPr lang="pt-BR" dirty="0"/>
              <a:t>Visão Geral:</a:t>
            </a:r>
          </a:p>
          <a:p>
            <a:pPr lvl="1"/>
            <a:r>
              <a:rPr lang="pt-BR" dirty="0"/>
              <a:t>O que é o pacote </a:t>
            </a:r>
            <a:r>
              <a:rPr lang="pt-BR" dirty="0" err="1"/>
              <a:t>rmarkdown</a:t>
            </a:r>
            <a:r>
              <a:rPr lang="pt-BR" dirty="0"/>
              <a:t>?</a:t>
            </a:r>
          </a:p>
          <a:p>
            <a:pPr lvl="2"/>
            <a:r>
              <a:rPr lang="pt-BR" dirty="0"/>
              <a:t>Criado e mantido pela </a:t>
            </a:r>
            <a:r>
              <a:rPr lang="pt-BR" dirty="0" err="1"/>
              <a:t>RStudio</a:t>
            </a:r>
            <a:r>
              <a:rPr lang="pt-BR" dirty="0"/>
              <a:t>;</a:t>
            </a:r>
          </a:p>
          <a:p>
            <a:pPr lvl="2"/>
            <a:r>
              <a:rPr lang="pt-BR" dirty="0"/>
              <a:t>São arquivos onde escrevemos textos, marcações e executamos códigos;</a:t>
            </a:r>
          </a:p>
          <a:p>
            <a:pPr lvl="2"/>
            <a:r>
              <a:rPr lang="pt-BR" dirty="0"/>
              <a:t>Geram arquivos com extensão .</a:t>
            </a:r>
            <a:r>
              <a:rPr lang="pt-BR" dirty="0" err="1"/>
              <a:t>Rmd</a:t>
            </a:r>
            <a:r>
              <a:rPr lang="pt-BR" dirty="0"/>
              <a:t>;</a:t>
            </a:r>
          </a:p>
          <a:p>
            <a:pPr lvl="2"/>
            <a:r>
              <a:rPr lang="pt-BR" dirty="0"/>
              <a:t>Possibilita a utilização de códigos em R, Python, </a:t>
            </a:r>
            <a:r>
              <a:rPr lang="pt-BR" dirty="0" err="1"/>
              <a:t>Markdown</a:t>
            </a:r>
            <a:r>
              <a:rPr lang="pt-BR" dirty="0"/>
              <a:t>, HTML, CSS, SQL, e outros em um único arquivo.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47" y="4487908"/>
            <a:ext cx="100679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442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1752" y="3145664"/>
            <a:ext cx="9601200" cy="1485900"/>
          </a:xfrm>
        </p:spPr>
        <p:txBody>
          <a:bodyPr/>
          <a:lstStyle/>
          <a:p>
            <a:r>
              <a:rPr lang="pt-BR" dirty="0"/>
              <a:t>Gráficos</a:t>
            </a:r>
          </a:p>
        </p:txBody>
      </p:sp>
    </p:spTree>
    <p:extLst>
      <p:ext uri="{BB962C8B-B14F-4D97-AF65-F5344CB8AC3E}">
        <p14:creationId xmlns:p14="http://schemas.microsoft.com/office/powerpoint/2010/main" val="31511284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3689797"/>
          </a:xfrm>
        </p:spPr>
        <p:txBody>
          <a:bodyPr>
            <a:normAutofit/>
          </a:bodyPr>
          <a:lstStyle/>
          <a:p>
            <a:r>
              <a:rPr lang="en-US" b="1" dirty="0" err="1"/>
              <a:t>Gráficos</a:t>
            </a:r>
            <a:r>
              <a:rPr lang="en-US" dirty="0"/>
              <a:t>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No gráfico tem algumas configurações específicas que podem ser utilizadas.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Por exemplo:</a:t>
            </a:r>
          </a:p>
          <a:p>
            <a:pPr lvl="2"/>
            <a:r>
              <a:rPr lang="pt-BR" dirty="0" err="1"/>
              <a:t>fig.align</a:t>
            </a:r>
            <a:r>
              <a:rPr lang="pt-BR" dirty="0"/>
              <a:t> – alinhar;</a:t>
            </a:r>
          </a:p>
          <a:p>
            <a:pPr lvl="2"/>
            <a:r>
              <a:rPr lang="pt-BR" dirty="0" err="1"/>
              <a:t>warning</a:t>
            </a:r>
            <a:r>
              <a:rPr lang="pt-BR" dirty="0"/>
              <a:t> – mensagens de aviso;</a:t>
            </a:r>
          </a:p>
          <a:p>
            <a:pPr lvl="2"/>
            <a:r>
              <a:rPr lang="pt-BR" dirty="0" err="1"/>
              <a:t>fig.cap</a:t>
            </a:r>
            <a:r>
              <a:rPr lang="pt-BR" dirty="0"/>
              <a:t> – título do gráfico;</a:t>
            </a:r>
          </a:p>
          <a:p>
            <a:pPr lvl="2"/>
            <a:r>
              <a:rPr lang="en-US" dirty="0" err="1"/>
              <a:t>fig.width</a:t>
            </a:r>
            <a:r>
              <a:rPr lang="en-US" dirty="0"/>
              <a:t> – </a:t>
            </a:r>
            <a:r>
              <a:rPr lang="en-US" dirty="0" err="1"/>
              <a:t>largura</a:t>
            </a:r>
            <a:r>
              <a:rPr lang="en-US" dirty="0"/>
              <a:t> do </a:t>
            </a:r>
            <a:r>
              <a:rPr lang="en-US" dirty="0" err="1"/>
              <a:t>gráfico</a:t>
            </a:r>
            <a:r>
              <a:rPr lang="en-US" dirty="0"/>
              <a:t>;</a:t>
            </a:r>
          </a:p>
          <a:p>
            <a:pPr lvl="2"/>
            <a:r>
              <a:rPr lang="en-US" dirty="0" err="1"/>
              <a:t>fig.height</a:t>
            </a:r>
            <a:r>
              <a:rPr lang="en-US" dirty="0"/>
              <a:t> – </a:t>
            </a:r>
            <a:r>
              <a:rPr lang="en-US" dirty="0" err="1"/>
              <a:t>altura</a:t>
            </a:r>
            <a:r>
              <a:rPr lang="en-US" dirty="0"/>
              <a:t> do </a:t>
            </a:r>
            <a:r>
              <a:rPr lang="en-US" dirty="0" err="1"/>
              <a:t>gráfico</a:t>
            </a:r>
            <a:r>
              <a:rPr lang="en-US" dirty="0"/>
              <a:t>.</a:t>
            </a:r>
            <a:endParaRPr lang="pt-B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348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207499"/>
            <a:ext cx="9601200" cy="1485900"/>
          </a:xfrm>
        </p:spPr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1247370" y="1974672"/>
            <a:ext cx="262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arquivo R </a:t>
            </a:r>
            <a:r>
              <a:rPr lang="pt-BR" dirty="0" err="1"/>
              <a:t>Markdown</a:t>
            </a:r>
            <a:r>
              <a:rPr lang="pt-BR" dirty="0"/>
              <a:t>,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946824" y="4424554"/>
            <a:ext cx="122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Resultado,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691" y="2503354"/>
            <a:ext cx="9704432" cy="64389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907" y="3255348"/>
            <a:ext cx="5859487" cy="360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341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886761" y="194057"/>
            <a:ext cx="262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 arquivo R </a:t>
            </a:r>
            <a:r>
              <a:rPr lang="pt-BR" dirty="0" err="1"/>
              <a:t>Markdown</a:t>
            </a:r>
            <a:r>
              <a:rPr lang="pt-BR" dirty="0"/>
              <a:t>,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513494" y="3675577"/>
            <a:ext cx="122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Resultado,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976" y="563388"/>
            <a:ext cx="9725430" cy="140728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545" y="2074709"/>
            <a:ext cx="4934486" cy="4683395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6821757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286000"/>
            <a:ext cx="9833020" cy="3908738"/>
          </a:xfrm>
        </p:spPr>
        <p:txBody>
          <a:bodyPr>
            <a:normAutofit/>
          </a:bodyPr>
          <a:lstStyle/>
          <a:p>
            <a:r>
              <a:rPr lang="pt-BR" dirty="0"/>
              <a:t>Agenda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Visão Geral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Introdução à alguns recursos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Estudo de Caso</a:t>
            </a:r>
          </a:p>
        </p:txBody>
      </p:sp>
    </p:spTree>
    <p:extLst>
      <p:ext uri="{BB962C8B-B14F-4D97-AF65-F5344CB8AC3E}">
        <p14:creationId xmlns:p14="http://schemas.microsoft.com/office/powerpoint/2010/main" val="31307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3034"/>
          </a:xfrm>
        </p:spPr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663337"/>
            <a:ext cx="9833020" cy="4772297"/>
          </a:xfrm>
        </p:spPr>
        <p:txBody>
          <a:bodyPr>
            <a:normAutofit/>
          </a:bodyPr>
          <a:lstStyle/>
          <a:p>
            <a:r>
              <a:rPr lang="pt-BR" dirty="0"/>
              <a:t>Visão Geral:</a:t>
            </a:r>
          </a:p>
          <a:p>
            <a:pPr lvl="1"/>
            <a:r>
              <a:rPr lang="pt-BR" dirty="0" err="1"/>
              <a:t>Templates</a:t>
            </a:r>
            <a:r>
              <a:rPr lang="pt-BR" dirty="0"/>
              <a:t> do R </a:t>
            </a:r>
            <a:r>
              <a:rPr lang="pt-BR" dirty="0" err="1"/>
              <a:t>Markdown</a:t>
            </a:r>
            <a:endParaRPr lang="pt-BR" dirty="0"/>
          </a:p>
          <a:p>
            <a:pPr lvl="2"/>
            <a:r>
              <a:rPr lang="pt-BR" dirty="0"/>
              <a:t>Um </a:t>
            </a:r>
            <a:r>
              <a:rPr lang="pt-BR" b="1" dirty="0" err="1"/>
              <a:t>template</a:t>
            </a:r>
            <a:r>
              <a:rPr lang="pt-BR" dirty="0"/>
              <a:t> é um modelo de </a:t>
            </a:r>
          </a:p>
          <a:p>
            <a:pPr marL="987552" lvl="2" indent="0">
              <a:buNone/>
            </a:pPr>
            <a:r>
              <a:rPr lang="pt-BR" b="1" dirty="0"/>
              <a:t>layout</a:t>
            </a:r>
            <a:r>
              <a:rPr lang="pt-BR" dirty="0"/>
              <a:t> pronto e genérico que pode ser </a:t>
            </a:r>
          </a:p>
          <a:p>
            <a:pPr marL="987552" lvl="2" indent="0">
              <a:buNone/>
            </a:pPr>
            <a:r>
              <a:rPr lang="pt-BR" dirty="0"/>
              <a:t>pago ou gratuito.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Os </a:t>
            </a:r>
            <a:r>
              <a:rPr lang="pt-BR" dirty="0" err="1"/>
              <a:t>templates</a:t>
            </a:r>
            <a:r>
              <a:rPr lang="pt-BR" dirty="0"/>
              <a:t> disponíveis dependem</a:t>
            </a:r>
          </a:p>
          <a:p>
            <a:pPr marL="530352" lvl="1" indent="0">
              <a:buNone/>
            </a:pPr>
            <a:r>
              <a:rPr lang="pt-BR" dirty="0"/>
              <a:t>dos pacotes instalados.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193" y="1756817"/>
            <a:ext cx="56007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6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3034"/>
          </a:xfrm>
        </p:spPr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663337"/>
            <a:ext cx="9833020" cy="4772297"/>
          </a:xfrm>
        </p:spPr>
        <p:txBody>
          <a:bodyPr>
            <a:normAutofit/>
          </a:bodyPr>
          <a:lstStyle/>
          <a:p>
            <a:r>
              <a:rPr lang="pt-BR" dirty="0"/>
              <a:t>Visão Geral: Exemplos de pacotes/</a:t>
            </a:r>
            <a:r>
              <a:rPr lang="pt-BR" dirty="0" err="1"/>
              <a:t>templates</a:t>
            </a:r>
            <a:r>
              <a:rPr lang="pt-BR" dirty="0"/>
              <a:t>:</a:t>
            </a:r>
          </a:p>
          <a:p>
            <a:pPr lvl="2"/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101" y="2004531"/>
            <a:ext cx="5872574" cy="474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57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3034"/>
          </a:xfrm>
        </p:spPr>
        <p:txBody>
          <a:bodyPr/>
          <a:lstStyle/>
          <a:p>
            <a:pPr algn="ctr"/>
            <a:r>
              <a:rPr lang="pt-BR" dirty="0"/>
              <a:t>Introdução ao R </a:t>
            </a:r>
            <a:r>
              <a:rPr lang="pt-BR" dirty="0" err="1"/>
              <a:t>Markdown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1663337"/>
            <a:ext cx="9833020" cy="4772297"/>
          </a:xfrm>
        </p:spPr>
        <p:txBody>
          <a:bodyPr>
            <a:normAutofit/>
          </a:bodyPr>
          <a:lstStyle/>
          <a:p>
            <a:r>
              <a:rPr lang="pt-BR" dirty="0"/>
              <a:t>A nova geração do R </a:t>
            </a:r>
            <a:r>
              <a:rPr lang="pt-BR" dirty="0" err="1"/>
              <a:t>Markdown</a:t>
            </a:r>
            <a:r>
              <a:rPr lang="pt-BR" dirty="0"/>
              <a:t>: </a:t>
            </a:r>
            <a:r>
              <a:rPr lang="pt-BR" b="1" u="sng" dirty="0">
                <a:solidFill>
                  <a:srgbClr val="FF0000"/>
                </a:solidFill>
              </a:rPr>
              <a:t>Quarto</a:t>
            </a:r>
          </a:p>
          <a:p>
            <a:pPr lvl="1"/>
            <a:r>
              <a:rPr lang="pt-BR" dirty="0"/>
              <a:t>O objetivo do Quarto é melhorar drasticamente o processo de criação e colaboração em documentos científicos e técnicos. </a:t>
            </a:r>
          </a:p>
          <a:p>
            <a:pPr lvl="1"/>
            <a:r>
              <a:rPr lang="pt-BR" dirty="0"/>
              <a:t>Quarto combina a funcionalidade de R </a:t>
            </a:r>
            <a:r>
              <a:rPr lang="pt-BR" dirty="0" err="1"/>
              <a:t>Markdown</a:t>
            </a:r>
            <a:r>
              <a:rPr lang="pt-BR" dirty="0"/>
              <a:t>, </a:t>
            </a:r>
            <a:r>
              <a:rPr lang="pt-BR" dirty="0" err="1"/>
              <a:t>bookdown</a:t>
            </a:r>
            <a:r>
              <a:rPr lang="pt-BR" dirty="0"/>
              <a:t>, destilar, </a:t>
            </a:r>
            <a:r>
              <a:rPr lang="pt-BR" dirty="0" err="1"/>
              <a:t>xaringian</a:t>
            </a:r>
            <a:r>
              <a:rPr lang="pt-BR" dirty="0"/>
              <a:t>, </a:t>
            </a:r>
            <a:r>
              <a:rPr lang="pt-BR" dirty="0" err="1"/>
              <a:t>etc</a:t>
            </a:r>
            <a:r>
              <a:rPr lang="pt-BR" dirty="0"/>
              <a:t> em um único sistema;</a:t>
            </a:r>
          </a:p>
          <a:p>
            <a:pPr lvl="1"/>
            <a:r>
              <a:rPr lang="pt-BR" dirty="0"/>
              <a:t>O Quarto foi desenvolvido para ser multilíngue, começando com R, Python, </a:t>
            </a:r>
            <a:r>
              <a:rPr lang="pt-BR" dirty="0" err="1"/>
              <a:t>Javascript</a:t>
            </a:r>
            <a:r>
              <a:rPr lang="pt-BR" dirty="0"/>
              <a:t> e Julia, com a ideia de que funcionará mesmo para idiomas que ainda não existem;</a:t>
            </a:r>
          </a:p>
          <a:p>
            <a:pPr lvl="1"/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482657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3150</TotalTime>
  <Words>1760</Words>
  <Application>Microsoft Office PowerPoint</Application>
  <PresentationFormat>Widescreen</PresentationFormat>
  <Paragraphs>322</Paragraphs>
  <Slides>64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64</vt:i4>
      </vt:variant>
    </vt:vector>
  </HeadingPairs>
  <TitlesOfParts>
    <vt:vector size="68" baseType="lpstr">
      <vt:lpstr>Courier New</vt:lpstr>
      <vt:lpstr>Franklin Gothic Book</vt:lpstr>
      <vt:lpstr>Liberation Serif</vt:lpstr>
      <vt:lpstr>Crop</vt:lpstr>
      <vt:lpstr>Seminário:  INTRODUÇÃO AO r markdown</vt:lpstr>
      <vt:lpstr>Introdução ao R Markdown</vt:lpstr>
      <vt:lpstr>Introdução ao R Markdown</vt:lpstr>
      <vt:lpstr>Introdução ao R Markdown</vt:lpstr>
      <vt:lpstr>Introdução ao R Markdown</vt:lpstr>
      <vt:lpstr>Introdução ao R Markdown</vt:lpstr>
      <vt:lpstr>Introdução ao R Markdown</vt:lpstr>
      <vt:lpstr>Introdução ao R Markdown</vt:lpstr>
      <vt:lpstr>Introdução ao R Markdown</vt:lpstr>
      <vt:lpstr>Introdução ao R Markdown</vt:lpstr>
      <vt:lpstr>Introdução ao R Markdown</vt:lpstr>
      <vt:lpstr>Introdução ao R Markdown</vt:lpstr>
      <vt:lpstr>Apresentação do PowerPoint</vt:lpstr>
      <vt:lpstr>Apresentação do PowerPoint</vt:lpstr>
      <vt:lpstr>Apresentação do PowerPoint</vt:lpstr>
      <vt:lpstr>Apresentação do PowerPoint</vt:lpstr>
      <vt:lpstr>Introdução ao R Markdown</vt:lpstr>
      <vt:lpstr>Introdução ao R Markdown</vt:lpstr>
      <vt:lpstr>Apresentação do PowerPoint</vt:lpstr>
      <vt:lpstr>Regras simples de formatação do texto</vt:lpstr>
      <vt:lpstr>Introdução ao R Markdown</vt:lpstr>
      <vt:lpstr>Introdução ao R Markdown</vt:lpstr>
      <vt:lpstr>Introdução ao R Markdown</vt:lpstr>
      <vt:lpstr>Introdução ao R Markdown</vt:lpstr>
      <vt:lpstr>Introdução ao R Markdown</vt:lpstr>
      <vt:lpstr>Introdução ao R Markdown</vt:lpstr>
      <vt:lpstr>Introdução ao R Markdown</vt:lpstr>
      <vt:lpstr>Trechos (chunks) do código R</vt:lpstr>
      <vt:lpstr>Apresentação do PowerPoint</vt:lpstr>
      <vt:lpstr>Introdução ao R Markdown</vt:lpstr>
      <vt:lpstr>Introdução ao R Markdown</vt:lpstr>
      <vt:lpstr>Introdução ao R Markdown</vt:lpstr>
      <vt:lpstr>Introdução ao R Markdown</vt:lpstr>
      <vt:lpstr>Tabelas formatadas</vt:lpstr>
      <vt:lpstr>Introdução ao R Markdown</vt:lpstr>
      <vt:lpstr>Introdução ao R Markdown</vt:lpstr>
      <vt:lpstr>Introdução ao R Markdown</vt:lpstr>
      <vt:lpstr>Apresentação do PowerPoint</vt:lpstr>
      <vt:lpstr>Introdução ao R Markdown</vt:lpstr>
      <vt:lpstr>Apresentação do PowerPoint</vt:lpstr>
      <vt:lpstr>Hiperlinks, Imagens, Citações e Rodapé</vt:lpstr>
      <vt:lpstr>Introdução ao R Markdown</vt:lpstr>
      <vt:lpstr>Introdução ao R Markdown</vt:lpstr>
      <vt:lpstr>Introdução ao R Markdown</vt:lpstr>
      <vt:lpstr>Introdução ao R Markdown</vt:lpstr>
      <vt:lpstr>Introdução ao R Markdown</vt:lpstr>
      <vt:lpstr>Introdução ao R Markdown</vt:lpstr>
      <vt:lpstr>Introdução ao R Markdown</vt:lpstr>
      <vt:lpstr>Introdução ao R Markdown</vt:lpstr>
      <vt:lpstr>Equações</vt:lpstr>
      <vt:lpstr>Introdução ao R Markdown</vt:lpstr>
      <vt:lpstr>Introdução ao R Markdown</vt:lpstr>
      <vt:lpstr>Introdução ao R Markdown</vt:lpstr>
      <vt:lpstr>Introdução ao R Markdown</vt:lpstr>
      <vt:lpstr>Introdução ao R Markdown</vt:lpstr>
      <vt:lpstr>Introdução ao R Markdown</vt:lpstr>
      <vt:lpstr>Introdução ao R Markdown</vt:lpstr>
      <vt:lpstr>Introdução ao R Markdown</vt:lpstr>
      <vt:lpstr>Introdução ao R Markdown</vt:lpstr>
      <vt:lpstr>Gráficos</vt:lpstr>
      <vt:lpstr>Introdução ao R Markdown</vt:lpstr>
      <vt:lpstr>Introdução ao R Markdown</vt:lpstr>
      <vt:lpstr>Apresentação do PowerPoint</vt:lpstr>
      <vt:lpstr>Introdução ao R Markdown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ANÁLISE DE DADOS NO r</dc:title>
  <dc:creator>Usuário do Windows</dc:creator>
  <cp:lastModifiedBy>Diógenes Ferreira Filho</cp:lastModifiedBy>
  <cp:revision>301</cp:revision>
  <dcterms:created xsi:type="dcterms:W3CDTF">2021-07-20T13:11:41Z</dcterms:created>
  <dcterms:modified xsi:type="dcterms:W3CDTF">2023-05-21T21:01:13Z</dcterms:modified>
</cp:coreProperties>
</file>