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256" r:id="rId2"/>
    <p:sldId id="265" r:id="rId3"/>
    <p:sldId id="257" r:id="rId4"/>
    <p:sldId id="258" r:id="rId5"/>
    <p:sldId id="261" r:id="rId6"/>
    <p:sldId id="259" r:id="rId7"/>
    <p:sldId id="262" r:id="rId8"/>
    <p:sldId id="260" r:id="rId9"/>
    <p:sldId id="263" r:id="rId10"/>
    <p:sldId id="264" r:id="rId11"/>
    <p:sldId id="274" r:id="rId12"/>
    <p:sldId id="266" r:id="rId13"/>
    <p:sldId id="268" r:id="rId14"/>
    <p:sldId id="269" r:id="rId15"/>
    <p:sldId id="270" r:id="rId16"/>
    <p:sldId id="271" r:id="rId17"/>
    <p:sldId id="272" r:id="rId18"/>
    <p:sldId id="273" r:id="rId19"/>
    <p:sldId id="267" r:id="rId20"/>
    <p:sldId id="277" r:id="rId21"/>
    <p:sldId id="276" r:id="rId22"/>
    <p:sldId id="282" r:id="rId23"/>
    <p:sldId id="275"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F5AA7-0842-455B-9255-B753F7505624}" type="datetimeFigureOut">
              <a:rPr lang="en-CA" smtClean="0"/>
              <a:t>2023-03-28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A1826-DF56-4319-9154-DB6D4022A117}" type="slidenum">
              <a:rPr lang="en-CA" smtClean="0"/>
              <a:t>‹#›</a:t>
            </a:fld>
            <a:endParaRPr lang="en-CA"/>
          </a:p>
        </p:txBody>
      </p:sp>
    </p:spTree>
    <p:extLst>
      <p:ext uri="{BB962C8B-B14F-4D97-AF65-F5344CB8AC3E}">
        <p14:creationId xmlns:p14="http://schemas.microsoft.com/office/powerpoint/2010/main" val="20298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29A1826-DF56-4319-9154-DB6D4022A117}" type="slidenum">
              <a:rPr lang="en-CA" smtClean="0"/>
              <a:t>22</a:t>
            </a:fld>
            <a:endParaRPr lang="en-CA"/>
          </a:p>
        </p:txBody>
      </p:sp>
    </p:spTree>
    <p:extLst>
      <p:ext uri="{BB962C8B-B14F-4D97-AF65-F5344CB8AC3E}">
        <p14:creationId xmlns:p14="http://schemas.microsoft.com/office/powerpoint/2010/main" val="3832115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3/27/2023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7276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3/27/2023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107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3/27/2023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7078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3/27/2023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6585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3/27/2023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850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3/27/2023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51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3/27/2023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046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3/27/2023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9660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3/27/2023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0047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3/27/2023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78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3/27/2023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8747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3/27/2023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71719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3.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audio" Target="../media/media8.wav"/><Relationship Id="rId3" Type="http://schemas.microsoft.com/office/2007/relationships/media" Target="../media/media6.wav"/><Relationship Id="rId7" Type="http://schemas.microsoft.com/office/2007/relationships/media" Target="../media/media8.wav"/><Relationship Id="rId2" Type="http://schemas.openxmlformats.org/officeDocument/2006/relationships/audio" Target="../media/media5.wav"/><Relationship Id="rId1" Type="http://schemas.microsoft.com/office/2007/relationships/media" Target="../media/media5.wav"/><Relationship Id="rId6" Type="http://schemas.openxmlformats.org/officeDocument/2006/relationships/audio" Target="../media/media7.wav"/><Relationship Id="rId11" Type="http://schemas.openxmlformats.org/officeDocument/2006/relationships/image" Target="../media/image23.png"/><Relationship Id="rId5" Type="http://schemas.microsoft.com/office/2007/relationships/media" Target="../media/media7.wav"/><Relationship Id="rId10" Type="http://schemas.openxmlformats.org/officeDocument/2006/relationships/notesSlide" Target="../notesSlides/notesSlide1.xml"/><Relationship Id="rId4" Type="http://schemas.openxmlformats.org/officeDocument/2006/relationships/audio" Target="../media/media6.wav"/><Relationship Id="rId9"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Colorful patterns on the sky">
            <a:extLst>
              <a:ext uri="{FF2B5EF4-FFF2-40B4-BE49-F238E27FC236}">
                <a16:creationId xmlns:a16="http://schemas.microsoft.com/office/drawing/2014/main" id="{0A1DFF30-64A9-9F8C-0BCD-93F6B0E41594}"/>
              </a:ext>
            </a:extLst>
          </p:cNvPr>
          <p:cNvPicPr>
            <a:picLocks noChangeAspect="1"/>
          </p:cNvPicPr>
          <p:nvPr/>
        </p:nvPicPr>
        <p:blipFill rotWithShape="1">
          <a:blip r:embed="rId2">
            <a:alphaModFix amt="40000"/>
          </a:blip>
          <a:srcRect t="5527" r="-1" b="10181"/>
          <a:stretch/>
        </p:blipFill>
        <p:spPr>
          <a:xfrm>
            <a:off x="3049"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45E9B0-1507-C3F2-02A1-8C8C5E573C63}"/>
              </a:ext>
            </a:extLst>
          </p:cNvPr>
          <p:cNvSpPr>
            <a:spLocks noGrp="1"/>
          </p:cNvSpPr>
          <p:nvPr>
            <p:ph type="ctrTitle"/>
          </p:nvPr>
        </p:nvSpPr>
        <p:spPr>
          <a:xfrm>
            <a:off x="2652739" y="979515"/>
            <a:ext cx="7131801" cy="2824479"/>
          </a:xfrm>
        </p:spPr>
        <p:txBody>
          <a:bodyPr>
            <a:normAutofit fontScale="90000"/>
          </a:bodyPr>
          <a:lstStyle/>
          <a:p>
            <a:r>
              <a:rPr lang="en-CA" dirty="0">
                <a:solidFill>
                  <a:srgbClr val="FFFFFF"/>
                </a:solidFill>
              </a:rPr>
              <a:t>Counterfactual Approximations for Audio Data Using Deep Generative Models</a:t>
            </a:r>
          </a:p>
        </p:txBody>
      </p:sp>
      <p:sp>
        <p:nvSpPr>
          <p:cNvPr id="3" name="Subtitle 2">
            <a:extLst>
              <a:ext uri="{FF2B5EF4-FFF2-40B4-BE49-F238E27FC236}">
                <a16:creationId xmlns:a16="http://schemas.microsoft.com/office/drawing/2014/main" id="{D93429E8-2CBB-248A-B45C-DD7F47BC1096}"/>
              </a:ext>
            </a:extLst>
          </p:cNvPr>
          <p:cNvSpPr>
            <a:spLocks noGrp="1"/>
          </p:cNvSpPr>
          <p:nvPr>
            <p:ph type="subTitle" idx="1"/>
          </p:nvPr>
        </p:nvSpPr>
        <p:spPr>
          <a:xfrm>
            <a:off x="2114951" y="3589954"/>
            <a:ext cx="7959048" cy="1655762"/>
          </a:xfrm>
        </p:spPr>
        <p:txBody>
          <a:bodyPr>
            <a:normAutofit lnSpcReduction="10000"/>
          </a:bodyPr>
          <a:lstStyle/>
          <a:p>
            <a:endParaRPr lang="en-CA" i="1" dirty="0">
              <a:solidFill>
                <a:srgbClr val="FFFFFF"/>
              </a:solidFill>
            </a:endParaRPr>
          </a:p>
          <a:p>
            <a:r>
              <a:rPr lang="en-CA" dirty="0">
                <a:solidFill>
                  <a:srgbClr val="FFFFFF"/>
                </a:solidFill>
              </a:rPr>
              <a:t>Will Taylor-Melanson</a:t>
            </a:r>
          </a:p>
          <a:p>
            <a:r>
              <a:rPr lang="en-CA" dirty="0">
                <a:solidFill>
                  <a:srgbClr val="FFFFFF"/>
                </a:solidFill>
              </a:rPr>
              <a:t>March 2023</a:t>
            </a:r>
          </a:p>
          <a:p>
            <a:r>
              <a:rPr lang="en-CA" dirty="0">
                <a:solidFill>
                  <a:srgbClr val="FFFFFF"/>
                </a:solidFill>
              </a:rPr>
              <a:t>Presented to: Dalhousie Big Data Analytics Lab</a:t>
            </a:r>
          </a:p>
        </p:txBody>
      </p:sp>
      <p:pic>
        <p:nvPicPr>
          <p:cNvPr id="6" name="Picture 5" descr="Logo&#10;&#10;Description automatically generated">
            <a:extLst>
              <a:ext uri="{FF2B5EF4-FFF2-40B4-BE49-F238E27FC236}">
                <a16:creationId xmlns:a16="http://schemas.microsoft.com/office/drawing/2014/main" id="{EBDBE661-24E4-9FE9-6105-FED0E7628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34" y="4618998"/>
            <a:ext cx="2765623" cy="1954058"/>
          </a:xfrm>
          <a:prstGeom prst="rect">
            <a:avLst/>
          </a:prstGeom>
        </p:spPr>
      </p:pic>
    </p:spTree>
    <p:extLst>
      <p:ext uri="{BB962C8B-B14F-4D97-AF65-F5344CB8AC3E}">
        <p14:creationId xmlns:p14="http://schemas.microsoft.com/office/powerpoint/2010/main" val="417864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2322-8514-B6C8-3457-91E3CCACDC15}"/>
              </a:ext>
            </a:extLst>
          </p:cNvPr>
          <p:cNvSpPr>
            <a:spLocks noGrp="1"/>
          </p:cNvSpPr>
          <p:nvPr>
            <p:ph type="title"/>
          </p:nvPr>
        </p:nvSpPr>
        <p:spPr/>
        <p:txBody>
          <a:bodyPr/>
          <a:lstStyle/>
          <a:p>
            <a:r>
              <a:rPr lang="en-CA" dirty="0" err="1"/>
              <a:t>ImageCFGen</a:t>
            </a:r>
            <a:r>
              <a:rPr lang="en-CA" dirty="0"/>
              <a:t> Architecture</a:t>
            </a:r>
          </a:p>
        </p:txBody>
      </p:sp>
      <p:pic>
        <p:nvPicPr>
          <p:cNvPr id="9" name="Picture 8" descr="A picture containing text, clock, watch&#10;&#10;Description automatically generated">
            <a:extLst>
              <a:ext uri="{FF2B5EF4-FFF2-40B4-BE49-F238E27FC236}">
                <a16:creationId xmlns:a16="http://schemas.microsoft.com/office/drawing/2014/main" id="{0DE538AA-4122-E569-D437-039A4AC90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56" y="2083020"/>
            <a:ext cx="10169888" cy="296501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9DC2BD-3BC4-BC2C-76A6-E966F9285516}"/>
                  </a:ext>
                </a:extLst>
              </p:cNvPr>
              <p:cNvSpPr txBox="1"/>
              <p:nvPr/>
            </p:nvSpPr>
            <p:spPr>
              <a:xfrm>
                <a:off x="1164076" y="5321030"/>
                <a:ext cx="9863847" cy="1015663"/>
              </a:xfrm>
              <a:prstGeom prst="rect">
                <a:avLst/>
              </a:prstGeom>
              <a:noFill/>
            </p:spPr>
            <p:txBody>
              <a:bodyPr wrap="square" rtlCol="0">
                <a:spAutoFit/>
              </a:bodyPr>
              <a:lstStyle/>
              <a:p>
                <a:r>
                  <a:rPr lang="en-CA" sz="2000" i="1" dirty="0"/>
                  <a:t>Above:</a:t>
                </a:r>
                <a:r>
                  <a:rPr lang="en-CA" sz="2000" dirty="0"/>
                  <a:t> A conditional </a:t>
                </a:r>
                <a:r>
                  <a:rPr lang="en-CA" sz="2000" dirty="0" err="1"/>
                  <a:t>BiGAN</a:t>
                </a:r>
                <a:r>
                  <a:rPr lang="en-CA" sz="2000" dirty="0"/>
                  <a:t> uses deterministic encoders and decoders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𝐸</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𝐺</m:t>
                        </m:r>
                      </m:e>
                      <m:sub>
                        <m:r>
                          <a:rPr lang="en-CA" sz="2000" b="0" i="1" smtClean="0">
                            <a:latin typeface="Cambria Math" panose="02040503050406030204" pitchFamily="18" charset="0"/>
                          </a:rPr>
                          <m:t>𝑖</m:t>
                        </m:r>
                      </m:sub>
                    </m:sSub>
                  </m:oMath>
                </a14:m>
                <a:r>
                  <a:rPr lang="en-CA" sz="2000" dirty="0"/>
                  <a:t>) engaging in a zero-sum game with a discriminator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𝐷</m:t>
                        </m:r>
                      </m:e>
                      <m:sub>
                        <m:r>
                          <a:rPr lang="en-CA" sz="2000" b="0" i="1" smtClean="0">
                            <a:latin typeface="Cambria Math" panose="02040503050406030204" pitchFamily="18" charset="0"/>
                          </a:rPr>
                          <m:t>𝑖</m:t>
                        </m:r>
                      </m:sub>
                    </m:sSub>
                  </m:oMath>
                </a14:m>
                <a:r>
                  <a:rPr lang="en-CA" sz="2000" dirty="0"/>
                  <a:t>. The goal of the game is to distinguish latent generated samples from observed data and encoded latent features.</a:t>
                </a:r>
                <a:endParaRPr lang="en-CA" sz="2000" i="1" dirty="0"/>
              </a:p>
            </p:txBody>
          </p:sp>
        </mc:Choice>
        <mc:Fallback xmlns="">
          <p:sp>
            <p:nvSpPr>
              <p:cNvPr id="10" name="TextBox 9">
                <a:extLst>
                  <a:ext uri="{FF2B5EF4-FFF2-40B4-BE49-F238E27FC236}">
                    <a16:creationId xmlns:a16="http://schemas.microsoft.com/office/drawing/2014/main" id="{A59DC2BD-3BC4-BC2C-76A6-E966F9285516}"/>
                  </a:ext>
                </a:extLst>
              </p:cNvPr>
              <p:cNvSpPr txBox="1">
                <a:spLocks noRot="1" noChangeAspect="1" noMove="1" noResize="1" noEditPoints="1" noAdjustHandles="1" noChangeArrowheads="1" noChangeShapeType="1" noTextEdit="1"/>
              </p:cNvSpPr>
              <p:nvPr/>
            </p:nvSpPr>
            <p:spPr>
              <a:xfrm>
                <a:off x="1164076" y="5321030"/>
                <a:ext cx="9863847" cy="1015663"/>
              </a:xfrm>
              <a:prstGeom prst="rect">
                <a:avLst/>
              </a:prstGeom>
              <a:blipFill>
                <a:blip r:embed="rId3"/>
                <a:stretch>
                  <a:fillRect l="-680" t="-3614" b="-10241"/>
                </a:stretch>
              </a:blipFill>
            </p:spPr>
            <p:txBody>
              <a:bodyPr/>
              <a:lstStyle/>
              <a:p>
                <a:r>
                  <a:rPr lang="en-CA">
                    <a:noFill/>
                  </a:rPr>
                  <a:t> </a:t>
                </a:r>
              </a:p>
            </p:txBody>
          </p:sp>
        </mc:Fallback>
      </mc:AlternateContent>
    </p:spTree>
    <p:extLst>
      <p:ext uri="{BB962C8B-B14F-4D97-AF65-F5344CB8AC3E}">
        <p14:creationId xmlns:p14="http://schemas.microsoft.com/office/powerpoint/2010/main" val="421455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8EE9-FDA3-292C-6107-65EE4C221DF0}"/>
              </a:ext>
            </a:extLst>
          </p:cNvPr>
          <p:cNvSpPr>
            <a:spLocks noGrp="1"/>
          </p:cNvSpPr>
          <p:nvPr>
            <p:ph type="title"/>
          </p:nvPr>
        </p:nvSpPr>
        <p:spPr/>
        <p:txBody>
          <a:bodyPr/>
          <a:lstStyle/>
          <a:p>
            <a:r>
              <a:rPr lang="en-CA" dirty="0"/>
              <a:t>Counterfactual Approximation</a:t>
            </a:r>
          </a:p>
        </p:txBody>
      </p:sp>
      <p:pic>
        <p:nvPicPr>
          <p:cNvPr id="7" name="Picture 6" descr="Diagram&#10;&#10;Description automatically generated">
            <a:extLst>
              <a:ext uri="{FF2B5EF4-FFF2-40B4-BE49-F238E27FC236}">
                <a16:creationId xmlns:a16="http://schemas.microsoft.com/office/drawing/2014/main" id="{21089732-4756-B943-3EFC-BCB336401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679" y="1690688"/>
            <a:ext cx="9238642" cy="369746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E3B5C1-956D-BFEB-409A-2F152A6E4FFE}"/>
                  </a:ext>
                </a:extLst>
              </p:cNvPr>
              <p:cNvSpPr txBox="1"/>
              <p:nvPr/>
            </p:nvSpPr>
            <p:spPr>
              <a:xfrm>
                <a:off x="1556427" y="5534561"/>
                <a:ext cx="8793804" cy="1323439"/>
              </a:xfrm>
              <a:prstGeom prst="rect">
                <a:avLst/>
              </a:prstGeom>
              <a:noFill/>
            </p:spPr>
            <p:txBody>
              <a:bodyPr wrap="square" rtlCol="0">
                <a:spAutoFit/>
              </a:bodyPr>
              <a:lstStyle/>
              <a:p>
                <a:r>
                  <a:rPr lang="en-CA" sz="2000" i="1" dirty="0"/>
                  <a:t>Above:</a:t>
                </a:r>
                <a:r>
                  <a:rPr lang="en-CA" sz="2000" dirty="0"/>
                  <a:t> A VAE or </a:t>
                </a:r>
                <a:r>
                  <a:rPr lang="en-CA" sz="2000" dirty="0" err="1"/>
                  <a:t>BiGAN</a:t>
                </a:r>
                <a:r>
                  <a:rPr lang="en-CA" sz="2000" dirty="0"/>
                  <a:t> uses an encoder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𝐸</m:t>
                        </m:r>
                      </m:e>
                      <m:sub>
                        <m:r>
                          <a:rPr lang="en-CA" sz="2000" b="0" i="1" smtClean="0">
                            <a:latin typeface="Cambria Math" panose="02040503050406030204" pitchFamily="18" charset="0"/>
                          </a:rPr>
                          <m:t>𝑖</m:t>
                        </m:r>
                      </m:sub>
                    </m:sSub>
                  </m:oMath>
                </a14:m>
                <a:r>
                  <a:rPr lang="en-CA" sz="2000" i="1" dirty="0"/>
                  <a:t> </a:t>
                </a:r>
                <a:r>
                  <a:rPr lang="en-CA" sz="2000" dirty="0"/>
                  <a:t>to recover the unobserved noise variable associated with an observation. When this noise variable is passed to a decoder or generator along with interventional data, a counterfactual approximation is produced.</a:t>
                </a:r>
                <a:endParaRPr lang="en-CA" sz="2000" i="1" dirty="0"/>
              </a:p>
            </p:txBody>
          </p:sp>
        </mc:Choice>
        <mc:Fallback xmlns="">
          <p:sp>
            <p:nvSpPr>
              <p:cNvPr id="8" name="TextBox 7">
                <a:extLst>
                  <a:ext uri="{FF2B5EF4-FFF2-40B4-BE49-F238E27FC236}">
                    <a16:creationId xmlns:a16="http://schemas.microsoft.com/office/drawing/2014/main" id="{E4E3B5C1-956D-BFEB-409A-2F152A6E4FFE}"/>
                  </a:ext>
                </a:extLst>
              </p:cNvPr>
              <p:cNvSpPr txBox="1">
                <a:spLocks noRot="1" noChangeAspect="1" noMove="1" noResize="1" noEditPoints="1" noAdjustHandles="1" noChangeArrowheads="1" noChangeShapeType="1" noTextEdit="1"/>
              </p:cNvSpPr>
              <p:nvPr/>
            </p:nvSpPr>
            <p:spPr>
              <a:xfrm>
                <a:off x="1556427" y="5534561"/>
                <a:ext cx="8793804" cy="1323439"/>
              </a:xfrm>
              <a:prstGeom prst="rect">
                <a:avLst/>
              </a:prstGeom>
              <a:blipFill>
                <a:blip r:embed="rId3"/>
                <a:stretch>
                  <a:fillRect l="-693" t="-2765" b="-7373"/>
                </a:stretch>
              </a:blipFill>
            </p:spPr>
            <p:txBody>
              <a:bodyPr/>
              <a:lstStyle/>
              <a:p>
                <a:r>
                  <a:rPr lang="en-CA">
                    <a:noFill/>
                  </a:rPr>
                  <a:t> </a:t>
                </a:r>
              </a:p>
            </p:txBody>
          </p:sp>
        </mc:Fallback>
      </mc:AlternateContent>
    </p:spTree>
    <p:extLst>
      <p:ext uri="{BB962C8B-B14F-4D97-AF65-F5344CB8AC3E}">
        <p14:creationId xmlns:p14="http://schemas.microsoft.com/office/powerpoint/2010/main" val="77022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A3AF-F249-269A-50A6-2BFBD5AEFA2A}"/>
              </a:ext>
            </a:extLst>
          </p:cNvPr>
          <p:cNvSpPr>
            <a:spLocks noGrp="1"/>
          </p:cNvSpPr>
          <p:nvPr>
            <p:ph type="title"/>
          </p:nvPr>
        </p:nvSpPr>
        <p:spPr/>
        <p:txBody>
          <a:bodyPr/>
          <a:lstStyle/>
          <a:p>
            <a:r>
              <a:rPr lang="en-CA" dirty="0"/>
              <a:t>Methods</a:t>
            </a:r>
          </a:p>
        </p:txBody>
      </p:sp>
      <p:sp>
        <p:nvSpPr>
          <p:cNvPr id="3" name="Content Placeholder 2">
            <a:extLst>
              <a:ext uri="{FF2B5EF4-FFF2-40B4-BE49-F238E27FC236}">
                <a16:creationId xmlns:a16="http://schemas.microsoft.com/office/drawing/2014/main" id="{24C17C58-DDBD-57D8-94EF-ABB516C7BABA}"/>
              </a:ext>
            </a:extLst>
          </p:cNvPr>
          <p:cNvSpPr>
            <a:spLocks noGrp="1"/>
          </p:cNvSpPr>
          <p:nvPr>
            <p:ph idx="1"/>
          </p:nvPr>
        </p:nvSpPr>
        <p:spPr/>
        <p:txBody>
          <a:bodyPr>
            <a:normAutofit/>
          </a:bodyPr>
          <a:lstStyle/>
          <a:p>
            <a:r>
              <a:rPr lang="en-CA" sz="2400" dirty="0"/>
              <a:t>Audio-MNIST dataset and causal structure</a:t>
            </a:r>
          </a:p>
          <a:p>
            <a:r>
              <a:rPr lang="en-CA" sz="2400" dirty="0"/>
              <a:t>Data processing and attribute SCM</a:t>
            </a:r>
          </a:p>
          <a:p>
            <a:r>
              <a:rPr lang="en-CA" sz="2400" dirty="0"/>
              <a:t>Network details</a:t>
            </a:r>
          </a:p>
          <a:p>
            <a:r>
              <a:rPr lang="en-CA" sz="2400" dirty="0"/>
              <a:t>Evaluation by classifiers</a:t>
            </a:r>
          </a:p>
        </p:txBody>
      </p:sp>
    </p:spTree>
    <p:extLst>
      <p:ext uri="{BB962C8B-B14F-4D97-AF65-F5344CB8AC3E}">
        <p14:creationId xmlns:p14="http://schemas.microsoft.com/office/powerpoint/2010/main" val="366052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AE44-C76D-63AF-8F24-EF71088724CB}"/>
              </a:ext>
            </a:extLst>
          </p:cNvPr>
          <p:cNvSpPr>
            <a:spLocks noGrp="1"/>
          </p:cNvSpPr>
          <p:nvPr>
            <p:ph type="title"/>
          </p:nvPr>
        </p:nvSpPr>
        <p:spPr/>
        <p:txBody>
          <a:bodyPr/>
          <a:lstStyle/>
          <a:p>
            <a:r>
              <a:rPr lang="en-CA" dirty="0"/>
              <a:t>Audio MNIST Dataset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F1599A-E23E-E57C-16ED-2D7565152E5F}"/>
                  </a:ext>
                </a:extLst>
              </p:cNvPr>
              <p:cNvSpPr>
                <a:spLocks noGrp="1"/>
              </p:cNvSpPr>
              <p:nvPr>
                <p:ph idx="1"/>
              </p:nvPr>
            </p:nvSpPr>
            <p:spPr>
              <a:xfrm>
                <a:off x="777240" y="1436518"/>
                <a:ext cx="11414760" cy="5421481"/>
              </a:xfrm>
            </p:spPr>
            <p:txBody>
              <a:bodyPr>
                <a:normAutofit/>
              </a:bodyPr>
              <a:lstStyle/>
              <a:p>
                <a:r>
                  <a:rPr lang="en-CA" sz="2400" dirty="0"/>
                  <a:t>Data recorded from 60 different speakers pronouncing the digits 0-9 in English (Becker et al., 2018)</a:t>
                </a:r>
              </a:p>
              <a:p>
                <a:pPr lvl="1"/>
                <a:r>
                  <a:rPr lang="en-CA" sz="2000" dirty="0"/>
                  <a:t>Each speaker uttered each of the ten digits 50 times, making for 30,000 1-second utterances in total</a:t>
                </a:r>
              </a:p>
              <a:p>
                <a:pPr lvl="1"/>
                <a:r>
                  <a:rPr lang="en-CA" sz="2000" dirty="0"/>
                  <a:t>A random 20% of utterances were chosen for validation</a:t>
                </a:r>
              </a:p>
              <a:p>
                <a:r>
                  <a:rPr lang="en-CA" sz="2400" dirty="0"/>
                  <a:t>Causal aspect is due to the speaker metadata. In total, the observed variables for the dataset are:</a:t>
                </a:r>
              </a:p>
              <a:p>
                <a:pPr lvl="1"/>
                <a:r>
                  <a:rPr lang="en-CA" sz="2000" dirty="0"/>
                  <a:t>Accent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𝑎</m:t>
                        </m:r>
                      </m:e>
                      <m:sub>
                        <m:r>
                          <a:rPr lang="en-CA" sz="2000" b="0" i="1" smtClean="0">
                            <a:latin typeface="Cambria Math" panose="02040503050406030204" pitchFamily="18" charset="0"/>
                          </a:rPr>
                          <m:t>𝑎</m:t>
                        </m:r>
                      </m:sub>
                    </m:sSub>
                  </m:oMath>
                </a14:m>
                <a:r>
                  <a:rPr lang="en-CA" sz="2000" dirty="0"/>
                  <a:t>)</a:t>
                </a:r>
              </a:p>
              <a:p>
                <a:pPr lvl="1"/>
                <a:r>
                  <a:rPr lang="en-CA" sz="2000" dirty="0"/>
                  <a:t>Age demographic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𝑑</m:t>
                        </m:r>
                      </m:e>
                      <m:sub>
                        <m:r>
                          <a:rPr lang="en-CA" sz="2000" b="0" i="1" smtClean="0">
                            <a:latin typeface="Cambria Math" panose="02040503050406030204" pitchFamily="18" charset="0"/>
                          </a:rPr>
                          <m:t>𝑎</m:t>
                        </m:r>
                      </m:sub>
                    </m:sSub>
                  </m:oMath>
                </a14:m>
                <a:r>
                  <a:rPr lang="en-CA" sz="2000" dirty="0"/>
                  <a:t>)</a:t>
                </a:r>
              </a:p>
              <a:p>
                <a:pPr lvl="1"/>
                <a:r>
                  <a:rPr lang="en-CA" sz="2000" dirty="0"/>
                  <a:t>Biological sex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𝑠</m:t>
                        </m:r>
                      </m:e>
                      <m:sub>
                        <m:r>
                          <a:rPr lang="en-CA" sz="2000" b="0" i="1" smtClean="0">
                            <a:latin typeface="Cambria Math" panose="02040503050406030204" pitchFamily="18" charset="0"/>
                          </a:rPr>
                          <m:t>𝑎</m:t>
                        </m:r>
                      </m:sub>
                    </m:sSub>
                  </m:oMath>
                </a14:m>
                <a:r>
                  <a:rPr lang="en-CA" sz="2000" dirty="0"/>
                  <a:t>)</a:t>
                </a:r>
              </a:p>
              <a:p>
                <a:pPr lvl="1"/>
                <a:r>
                  <a:rPr lang="en-CA" sz="2000" dirty="0"/>
                  <a:t>Native speaker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𝑎</m:t>
                        </m:r>
                      </m:sub>
                    </m:sSub>
                  </m:oMath>
                </a14:m>
                <a:r>
                  <a:rPr lang="en-CA" sz="2000" dirty="0"/>
                  <a:t>)</a:t>
                </a:r>
              </a:p>
              <a:p>
                <a:pPr lvl="1"/>
                <a:r>
                  <a:rPr lang="en-CA" sz="2000" dirty="0"/>
                  <a:t>Country of origin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𝑐</m:t>
                        </m:r>
                      </m:e>
                      <m:sub>
                        <m:r>
                          <a:rPr lang="en-CA" sz="2000" b="0" i="1" smtClean="0">
                            <a:latin typeface="Cambria Math" panose="02040503050406030204" pitchFamily="18" charset="0"/>
                          </a:rPr>
                          <m:t>𝑎</m:t>
                        </m:r>
                      </m:sub>
                    </m:sSub>
                  </m:oMath>
                </a14:m>
                <a:r>
                  <a:rPr lang="en-CA" sz="2000" dirty="0"/>
                  <a:t>)</a:t>
                </a:r>
              </a:p>
              <a:p>
                <a:pPr lvl="1"/>
                <a:r>
                  <a:rPr lang="en-CA" sz="2000" dirty="0"/>
                  <a:t>Digit label spoken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ℓ</m:t>
                        </m:r>
                      </m:e>
                      <m:sub>
                        <m:r>
                          <a:rPr lang="en-CA" sz="2000" b="0" i="1" smtClean="0">
                            <a:latin typeface="Cambria Math" panose="02040503050406030204" pitchFamily="18" charset="0"/>
                          </a:rPr>
                          <m:t>𝑎</m:t>
                        </m:r>
                      </m:sub>
                    </m:sSub>
                  </m:oMath>
                </a14:m>
                <a:r>
                  <a:rPr lang="en-CA" sz="2000" dirty="0"/>
                  <a:t>)</a:t>
                </a:r>
              </a:p>
              <a:p>
                <a:pPr lvl="1"/>
                <a:r>
                  <a:rPr lang="en-CA" sz="2000" dirty="0"/>
                  <a:t>Audio output (</a:t>
                </a:r>
                <a14:m>
                  <m:oMath xmlns:m="http://schemas.openxmlformats.org/officeDocument/2006/math">
                    <m:sSub>
                      <m:sSubPr>
                        <m:ctrlPr>
                          <a:rPr lang="en-CA" sz="2000" b="0" i="1" smtClean="0">
                            <a:latin typeface="Cambria Math" panose="02040503050406030204" pitchFamily="18" charset="0"/>
                          </a:rPr>
                        </m:ctrlPr>
                      </m:sSubPr>
                      <m:e>
                        <m:r>
                          <a:rPr lang="en-CA" sz="2000" b="1" i="0" smtClean="0">
                            <a:latin typeface="Cambria Math" panose="02040503050406030204" pitchFamily="18" charset="0"/>
                          </a:rPr>
                          <m:t>𝐨</m:t>
                        </m:r>
                      </m:e>
                      <m:sub>
                        <m:r>
                          <a:rPr lang="en-CA" sz="2000" b="0" i="1" smtClean="0">
                            <a:latin typeface="Cambria Math" panose="02040503050406030204" pitchFamily="18" charset="0"/>
                          </a:rPr>
                          <m:t>𝑎</m:t>
                        </m:r>
                      </m:sub>
                    </m:sSub>
                  </m:oMath>
                </a14:m>
                <a:r>
                  <a:rPr lang="en-CA" sz="2000" dirty="0"/>
                  <a:t>)</a:t>
                </a:r>
              </a:p>
              <a:p>
                <a:r>
                  <a:rPr lang="en-CA" sz="2200" dirty="0"/>
                  <a:t>The following causal relationships (other than all other attributes causing audio) are assumed:</a:t>
                </a:r>
                <a:endParaRPr lang="en-CA" sz="2000" dirty="0"/>
              </a:p>
              <a:p>
                <a:pPr lvl="1"/>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𝑐</m:t>
                        </m:r>
                      </m:e>
                      <m:sub>
                        <m:r>
                          <a:rPr lang="en-CA" sz="2000" b="0" i="1" smtClean="0">
                            <a:latin typeface="Cambria Math" panose="02040503050406030204" pitchFamily="18" charset="0"/>
                          </a:rPr>
                          <m:t>𝑎</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𝑎</m:t>
                        </m:r>
                      </m:sub>
                    </m:sSub>
                    <m:r>
                      <a:rPr lang="en-CA" sz="2000" b="0" i="0"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𝑐</m:t>
                        </m:r>
                      </m:e>
                      <m:sub>
                        <m:r>
                          <a:rPr lang="en-CA" sz="2000" b="0" i="1" smtClean="0">
                            <a:latin typeface="Cambria Math" panose="02040503050406030204" pitchFamily="18" charset="0"/>
                          </a:rPr>
                          <m:t>𝑎</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𝑎</m:t>
                        </m:r>
                      </m:e>
                      <m:sub>
                        <m:r>
                          <a:rPr lang="en-CA" sz="2000" b="0" i="1" smtClean="0">
                            <a:latin typeface="Cambria Math" panose="02040503050406030204" pitchFamily="18" charset="0"/>
                          </a:rPr>
                          <m:t>𝑎</m:t>
                        </m:r>
                      </m:sub>
                    </m:sSub>
                    <m:r>
                      <a:rPr lang="en-CA" sz="2000" b="0" i="0"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𝑛</m:t>
                        </m:r>
                      </m:e>
                      <m:sub>
                        <m:r>
                          <a:rPr lang="en-CA" sz="2000" b="0" i="1" smtClean="0">
                            <a:latin typeface="Cambria Math" panose="02040503050406030204" pitchFamily="18" charset="0"/>
                          </a:rPr>
                          <m:t>𝑎</m:t>
                        </m:r>
                      </m:sub>
                    </m:sSub>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𝑎</m:t>
                        </m:r>
                      </m:e>
                      <m:sub>
                        <m:r>
                          <a:rPr lang="en-CA" sz="2000" b="0" i="1" smtClean="0">
                            <a:latin typeface="Cambria Math" panose="02040503050406030204" pitchFamily="18" charset="0"/>
                          </a:rPr>
                          <m:t>𝑎</m:t>
                        </m:r>
                      </m:sub>
                    </m:sSub>
                  </m:oMath>
                </a14:m>
                <a:endParaRPr lang="en-CA" sz="2000" dirty="0"/>
              </a:p>
              <a:p>
                <a:pPr lvl="1"/>
                <a:endParaRPr lang="en-CA" sz="2000" dirty="0"/>
              </a:p>
            </p:txBody>
          </p:sp>
        </mc:Choice>
        <mc:Fallback xmlns="">
          <p:sp>
            <p:nvSpPr>
              <p:cNvPr id="3" name="Content Placeholder 2">
                <a:extLst>
                  <a:ext uri="{FF2B5EF4-FFF2-40B4-BE49-F238E27FC236}">
                    <a16:creationId xmlns:a16="http://schemas.microsoft.com/office/drawing/2014/main" id="{B6F1599A-E23E-E57C-16ED-2D7565152E5F}"/>
                  </a:ext>
                </a:extLst>
              </p:cNvPr>
              <p:cNvSpPr>
                <a:spLocks noGrp="1" noRot="1" noChangeAspect="1" noMove="1" noResize="1" noEditPoints="1" noAdjustHandles="1" noChangeArrowheads="1" noChangeShapeType="1" noTextEdit="1"/>
              </p:cNvSpPr>
              <p:nvPr>
                <p:ph idx="1"/>
              </p:nvPr>
            </p:nvSpPr>
            <p:spPr>
              <a:xfrm>
                <a:off x="777240" y="1436518"/>
                <a:ext cx="11414760" cy="5421481"/>
              </a:xfrm>
              <a:blipFill>
                <a:blip r:embed="rId2"/>
                <a:stretch>
                  <a:fillRect l="-748" t="-1575" r="-1068" b="-112"/>
                </a:stretch>
              </a:blipFill>
            </p:spPr>
            <p:txBody>
              <a:bodyPr/>
              <a:lstStyle/>
              <a:p>
                <a:r>
                  <a:rPr lang="en-CA">
                    <a:noFill/>
                  </a:rPr>
                  <a:t> </a:t>
                </a:r>
              </a:p>
            </p:txBody>
          </p:sp>
        </mc:Fallback>
      </mc:AlternateContent>
    </p:spTree>
    <p:extLst>
      <p:ext uri="{BB962C8B-B14F-4D97-AF65-F5344CB8AC3E}">
        <p14:creationId xmlns:p14="http://schemas.microsoft.com/office/powerpoint/2010/main" val="223895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DAB2-1410-C497-7C55-09A0F4722FCB}"/>
              </a:ext>
            </a:extLst>
          </p:cNvPr>
          <p:cNvSpPr>
            <a:spLocks noGrp="1"/>
          </p:cNvSpPr>
          <p:nvPr>
            <p:ph type="title"/>
          </p:nvPr>
        </p:nvSpPr>
        <p:spPr/>
        <p:txBody>
          <a:bodyPr/>
          <a:lstStyle/>
          <a:p>
            <a:r>
              <a:rPr lang="en-CA" dirty="0"/>
              <a:t>Audio MNIST Causal Graph</a:t>
            </a:r>
          </a:p>
        </p:txBody>
      </p:sp>
      <p:pic>
        <p:nvPicPr>
          <p:cNvPr id="5" name="Picture 4">
            <a:extLst>
              <a:ext uri="{FF2B5EF4-FFF2-40B4-BE49-F238E27FC236}">
                <a16:creationId xmlns:a16="http://schemas.microsoft.com/office/drawing/2014/main" id="{08006B5D-CD5E-79AD-668C-434389573EE0}"/>
              </a:ext>
            </a:extLst>
          </p:cNvPr>
          <p:cNvPicPr>
            <a:picLocks noChangeAspect="1"/>
          </p:cNvPicPr>
          <p:nvPr/>
        </p:nvPicPr>
        <p:blipFill>
          <a:blip r:embed="rId2"/>
          <a:stretch>
            <a:fillRect/>
          </a:stretch>
        </p:blipFill>
        <p:spPr>
          <a:xfrm>
            <a:off x="2967037" y="2052637"/>
            <a:ext cx="6257925" cy="2752725"/>
          </a:xfrm>
          <a:prstGeom prst="rect">
            <a:avLst/>
          </a:prstGeom>
        </p:spPr>
      </p:pic>
      <p:sp>
        <p:nvSpPr>
          <p:cNvPr id="6" name="TextBox 5">
            <a:extLst>
              <a:ext uri="{FF2B5EF4-FFF2-40B4-BE49-F238E27FC236}">
                <a16:creationId xmlns:a16="http://schemas.microsoft.com/office/drawing/2014/main" id="{B92A6F5C-A936-14D5-DC43-5FF6D6FC6615}"/>
              </a:ext>
            </a:extLst>
          </p:cNvPr>
          <p:cNvSpPr txBox="1"/>
          <p:nvPr/>
        </p:nvSpPr>
        <p:spPr>
          <a:xfrm>
            <a:off x="1700165" y="5167311"/>
            <a:ext cx="8813260" cy="1015663"/>
          </a:xfrm>
          <a:prstGeom prst="rect">
            <a:avLst/>
          </a:prstGeom>
          <a:noFill/>
        </p:spPr>
        <p:txBody>
          <a:bodyPr wrap="square" rtlCol="0">
            <a:spAutoFit/>
          </a:bodyPr>
          <a:lstStyle/>
          <a:p>
            <a:r>
              <a:rPr lang="en-CA" sz="2000" i="1" dirty="0"/>
              <a:t>Above</a:t>
            </a:r>
            <a:r>
              <a:rPr lang="en-CA" sz="2000" dirty="0"/>
              <a:t>: The assumed causal graph for the Audio MNIST dataset. Country of origin influences native speaker, and country of origin and native speaker both influence accent.</a:t>
            </a:r>
            <a:endParaRPr lang="en-CA" sz="2000" i="1" dirty="0"/>
          </a:p>
        </p:txBody>
      </p:sp>
    </p:spTree>
    <p:extLst>
      <p:ext uri="{BB962C8B-B14F-4D97-AF65-F5344CB8AC3E}">
        <p14:creationId xmlns:p14="http://schemas.microsoft.com/office/powerpoint/2010/main" val="262493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5AFE-EB73-165A-3A97-1E62E54EFA54}"/>
              </a:ext>
            </a:extLst>
          </p:cNvPr>
          <p:cNvSpPr>
            <a:spLocks noGrp="1"/>
          </p:cNvSpPr>
          <p:nvPr>
            <p:ph type="title"/>
          </p:nvPr>
        </p:nvSpPr>
        <p:spPr/>
        <p:txBody>
          <a:bodyPr/>
          <a:lstStyle/>
          <a:p>
            <a:r>
              <a:rPr lang="en-CA" dirty="0"/>
              <a:t>Data Processing and Attribute SCM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844C00-8884-62BE-542E-02BF6C98C98F}"/>
                  </a:ext>
                </a:extLst>
              </p:cNvPr>
              <p:cNvSpPr>
                <a:spLocks noGrp="1"/>
              </p:cNvSpPr>
              <p:nvPr>
                <p:ph idx="1"/>
              </p:nvPr>
            </p:nvSpPr>
            <p:spPr/>
            <p:txBody>
              <a:bodyPr>
                <a:normAutofit/>
              </a:bodyPr>
              <a:lstStyle/>
              <a:p>
                <a:r>
                  <a:rPr lang="en-CA" sz="2400" dirty="0"/>
                  <a:t>Biological sex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𝑠</m:t>
                        </m:r>
                      </m:e>
                      <m:sub>
                        <m:r>
                          <a:rPr lang="en-CA" sz="2400" b="0" i="1" smtClean="0">
                            <a:latin typeface="Cambria Math" panose="02040503050406030204" pitchFamily="18" charset="0"/>
                          </a:rPr>
                          <m:t>𝑎</m:t>
                        </m:r>
                      </m:sub>
                    </m:sSub>
                  </m:oMath>
                </a14:m>
                <a:r>
                  <a:rPr lang="en-CA" sz="2400" dirty="0"/>
                  <a:t>, age demographic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𝑑</m:t>
                        </m:r>
                      </m:e>
                      <m:sub>
                        <m:r>
                          <a:rPr lang="en-CA" sz="2400" b="0" i="1" smtClean="0">
                            <a:latin typeface="Cambria Math" panose="02040503050406030204" pitchFamily="18" charset="0"/>
                          </a:rPr>
                          <m:t>𝑎</m:t>
                        </m:r>
                      </m:sub>
                    </m:sSub>
                  </m:oMath>
                </a14:m>
                <a:r>
                  <a:rPr lang="en-CA" sz="2400" dirty="0"/>
                  <a:t>, digit label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ℓ</m:t>
                        </m:r>
                      </m:e>
                      <m:sub>
                        <m:r>
                          <a:rPr lang="en-CA" sz="2400" b="0" i="1" smtClean="0">
                            <a:latin typeface="Cambria Math" panose="02040503050406030204" pitchFamily="18" charset="0"/>
                          </a:rPr>
                          <m:t>𝑎</m:t>
                        </m:r>
                      </m:sub>
                    </m:sSub>
                  </m:oMath>
                </a14:m>
                <a:r>
                  <a:rPr lang="en-CA" sz="2400" dirty="0"/>
                  <a:t>, and country of origin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𝑎</m:t>
                        </m:r>
                      </m:sub>
                    </m:sSub>
                  </m:oMath>
                </a14:m>
                <a:r>
                  <a:rPr lang="en-CA" sz="2400" dirty="0"/>
                  <a:t> have frequency distributions found from the training set</a:t>
                </a:r>
              </a:p>
              <a:p>
                <a:pPr lvl="1"/>
                <a:r>
                  <a:rPr lang="en-CA" sz="2000" dirty="0"/>
                  <a:t>Age in the original data is continuous, but is binned to four categories in order to make for clearer distinctions between age groups</a:t>
                </a:r>
              </a:p>
              <a:p>
                <a:r>
                  <a:rPr lang="en-CA" sz="2400" dirty="0"/>
                  <a:t>Native speaker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𝑎</m:t>
                        </m:r>
                      </m:sub>
                    </m:sSub>
                  </m:oMath>
                </a14:m>
                <a:r>
                  <a:rPr lang="en-CA" sz="2400" dirty="0"/>
                  <a:t> is modeled by a a basic two-layer neural network conditioned on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𝑎</m:t>
                        </m:r>
                      </m:sub>
                    </m:sSub>
                  </m:oMath>
                </a14:m>
                <a:r>
                  <a:rPr lang="en-CA" sz="2400" b="0" dirty="0"/>
                  <a:t>, outputting a </a:t>
                </a:r>
                <a:r>
                  <a:rPr lang="en-CA" sz="2400" b="0" dirty="0" err="1"/>
                  <a:t>softmax</a:t>
                </a:r>
                <a:r>
                  <a:rPr lang="en-CA" sz="2400" b="0" dirty="0"/>
                  <a:t>:</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𝑝</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𝑎</m:t>
                              </m:r>
                            </m:sub>
                          </m:sSub>
                          <m:r>
                            <a:rPr lang="en-CA" sz="2400" b="0" i="1" smtClean="0">
                              <a:latin typeface="Cambria Math" panose="02040503050406030204" pitchFamily="18" charset="0"/>
                            </a:rPr>
                            <m:t>=</m:t>
                          </m:r>
                          <m:r>
                            <a:rPr lang="en-CA" sz="2400" b="0" i="1" smtClean="0">
                              <a:latin typeface="Cambria Math" panose="02040503050406030204" pitchFamily="18" charset="0"/>
                            </a:rPr>
                            <m:t>𝑖</m:t>
                          </m:r>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𝑎</m:t>
                              </m:r>
                            </m:sub>
                          </m:sSub>
                        </m:e>
                      </m:d>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𝑒</m:t>
                              </m:r>
                            </m:e>
                            <m:sup>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𝑔</m:t>
                                  </m:r>
                                </m:e>
                                <m:sub>
                                  <m:r>
                                    <a:rPr lang="en-CA" sz="2400" b="0" i="1" smtClean="0">
                                      <a:latin typeface="Cambria Math" panose="02040503050406030204" pitchFamily="18" charset="0"/>
                                    </a:rPr>
                                    <m:t>𝑖</m:t>
                                  </m:r>
                                </m:sub>
                              </m:sSub>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𝑎</m:t>
                                      </m:r>
                                    </m:sub>
                                  </m:sSub>
                                </m:e>
                              </m:d>
                            </m:sup>
                          </m:sSup>
                        </m:num>
                        <m:den>
                          <m:nary>
                            <m:naryPr>
                              <m:chr m:val="∑"/>
                              <m:supHide m:val="on"/>
                              <m:ctrlPr>
                                <a:rPr lang="en-CA" sz="2400" b="0" i="1" smtClean="0">
                                  <a:latin typeface="Cambria Math" panose="02040503050406030204" pitchFamily="18" charset="0"/>
                                </a:rPr>
                              </m:ctrlPr>
                            </m:naryPr>
                            <m:sub>
                              <m:r>
                                <m:rPr>
                                  <m:brk m:alnAt="7"/>
                                </m:rPr>
                                <a:rPr lang="en-CA" sz="2400" b="0" i="1" smtClean="0">
                                  <a:latin typeface="Cambria Math" panose="02040503050406030204" pitchFamily="18" charset="0"/>
                                </a:rPr>
                                <m:t>𝑗</m:t>
                              </m:r>
                            </m:sub>
                            <m:sup/>
                            <m:e>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𝑒</m:t>
                                  </m:r>
                                </m:e>
                                <m:sup>
                                  <m:sSub>
                                    <m:sSubPr>
                                      <m:ctrlPr>
                                        <a:rPr lang="en-CA" sz="2400" i="1">
                                          <a:latin typeface="Cambria Math" panose="02040503050406030204" pitchFamily="18" charset="0"/>
                                        </a:rPr>
                                      </m:ctrlPr>
                                    </m:sSubPr>
                                    <m:e>
                                      <m:r>
                                        <a:rPr lang="en-CA" sz="2400" i="1">
                                          <a:latin typeface="Cambria Math" panose="02040503050406030204" pitchFamily="18" charset="0"/>
                                        </a:rPr>
                                        <m:t>𝑔</m:t>
                                      </m:r>
                                    </m:e>
                                    <m:sub>
                                      <m:r>
                                        <a:rPr lang="en-CA" sz="2400" i="1">
                                          <a:latin typeface="Cambria Math" panose="02040503050406030204" pitchFamily="18" charset="0"/>
                                        </a:rPr>
                                        <m:t>𝑗</m:t>
                                      </m:r>
                                    </m:sub>
                                  </m:sSub>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𝑐</m:t>
                                          </m:r>
                                        </m:e>
                                        <m:sub>
                                          <m:r>
                                            <a:rPr lang="en-CA" sz="2400" i="1">
                                              <a:latin typeface="Cambria Math" panose="02040503050406030204" pitchFamily="18" charset="0"/>
                                            </a:rPr>
                                            <m:t>𝑎</m:t>
                                          </m:r>
                                        </m:sub>
                                      </m:sSub>
                                    </m:e>
                                  </m:d>
                                </m:sup>
                              </m:sSup>
                            </m:e>
                          </m:nary>
                        </m:den>
                      </m:f>
                    </m:oMath>
                  </m:oMathPara>
                </a14:m>
                <a:endParaRPr lang="en-CA" sz="2400" dirty="0"/>
              </a:p>
              <a:p>
                <a:r>
                  <a:rPr lang="en-CA" sz="2400" dirty="0"/>
                  <a:t>Accent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𝑎</m:t>
                        </m:r>
                      </m:e>
                      <m:sub>
                        <m:r>
                          <a:rPr lang="en-CA" sz="2400" b="0" i="1" smtClean="0">
                            <a:latin typeface="Cambria Math" panose="02040503050406030204" pitchFamily="18" charset="0"/>
                          </a:rPr>
                          <m:t>𝑎</m:t>
                        </m:r>
                      </m:sub>
                    </m:sSub>
                  </m:oMath>
                </a14:m>
                <a:r>
                  <a:rPr lang="en-CA" sz="2400" dirty="0"/>
                  <a:t> uses a similar strategy:</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𝑝</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𝑎</m:t>
                              </m:r>
                            </m:e>
                            <m:sub>
                              <m:r>
                                <a:rPr lang="en-CA" sz="2400" b="0" i="1" smtClean="0">
                                  <a:latin typeface="Cambria Math" panose="02040503050406030204" pitchFamily="18" charset="0"/>
                                </a:rPr>
                                <m:t>𝑎</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𝑐</m:t>
                              </m:r>
                            </m:e>
                            <m:sub>
                              <m:r>
                                <a:rPr lang="en-CA" sz="2400" b="0" i="1" smtClean="0">
                                  <a:latin typeface="Cambria Math" panose="02040503050406030204" pitchFamily="18" charset="0"/>
                                </a:rPr>
                                <m:t>𝑎</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𝑎</m:t>
                              </m:r>
                            </m:sub>
                          </m:sSub>
                        </m:e>
                      </m:d>
                      <m:r>
                        <a:rPr lang="en-CA" sz="2400" b="0" i="1" smtClean="0">
                          <a:latin typeface="Cambria Math" panose="02040503050406030204" pitchFamily="18" charset="0"/>
                        </a:rPr>
                        <m:t>=</m:t>
                      </m:r>
                      <m:f>
                        <m:fPr>
                          <m:ctrlPr>
                            <a:rPr lang="en-CA" sz="2400" i="1">
                              <a:latin typeface="Cambria Math" panose="02040503050406030204" pitchFamily="18" charset="0"/>
                            </a:rPr>
                          </m:ctrlPr>
                        </m:fPr>
                        <m:num>
                          <m:sSup>
                            <m:sSupPr>
                              <m:ctrlPr>
                                <a:rPr lang="en-CA" sz="2400" i="1">
                                  <a:latin typeface="Cambria Math" panose="02040503050406030204" pitchFamily="18" charset="0"/>
                                </a:rPr>
                              </m:ctrlPr>
                            </m:sSupPr>
                            <m:e>
                              <m:r>
                                <a:rPr lang="en-CA" sz="2400" i="1">
                                  <a:latin typeface="Cambria Math" panose="02040503050406030204" pitchFamily="18" charset="0"/>
                                </a:rPr>
                                <m:t>𝑒</m:t>
                              </m:r>
                            </m:e>
                            <m:sup>
                              <m:sSub>
                                <m:sSubPr>
                                  <m:ctrlPr>
                                    <a:rPr lang="en-CA" sz="2400" i="1">
                                      <a:latin typeface="Cambria Math" panose="02040503050406030204" pitchFamily="18" charset="0"/>
                                    </a:rPr>
                                  </m:ctrlPr>
                                </m:sSubPr>
                                <m:e>
                                  <m:r>
                                    <a:rPr lang="en-CA" sz="2400" i="1">
                                      <a:latin typeface="Cambria Math" panose="02040503050406030204" pitchFamily="18" charset="0"/>
                                    </a:rPr>
                                    <m:t>𝑔</m:t>
                                  </m:r>
                                </m:e>
                                <m:sub>
                                  <m:r>
                                    <a:rPr lang="en-CA" sz="2400" i="1">
                                      <a:latin typeface="Cambria Math" panose="02040503050406030204" pitchFamily="18" charset="0"/>
                                    </a:rPr>
                                    <m:t>𝑖</m:t>
                                  </m:r>
                                </m:sub>
                              </m:sSub>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𝑐</m:t>
                                      </m:r>
                                    </m:e>
                                    <m:sub>
                                      <m:r>
                                        <a:rPr lang="en-CA" sz="2400" i="1">
                                          <a:latin typeface="Cambria Math" panose="02040503050406030204" pitchFamily="18" charset="0"/>
                                        </a:rPr>
                                        <m:t>𝑎</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𝑛</m:t>
                                      </m:r>
                                    </m:e>
                                    <m:sub>
                                      <m:r>
                                        <a:rPr lang="en-CA" sz="2400" b="0" i="1" smtClean="0">
                                          <a:latin typeface="Cambria Math" panose="02040503050406030204" pitchFamily="18" charset="0"/>
                                        </a:rPr>
                                        <m:t>𝑎</m:t>
                                      </m:r>
                                    </m:sub>
                                  </m:sSub>
                                </m:e>
                              </m:d>
                            </m:sup>
                          </m:sSup>
                        </m:num>
                        <m:den>
                          <m:nary>
                            <m:naryPr>
                              <m:chr m:val="∑"/>
                              <m:supHide m:val="on"/>
                              <m:ctrlPr>
                                <a:rPr lang="en-CA" sz="2400" i="1">
                                  <a:latin typeface="Cambria Math" panose="02040503050406030204" pitchFamily="18" charset="0"/>
                                </a:rPr>
                              </m:ctrlPr>
                            </m:naryPr>
                            <m:sub>
                              <m:r>
                                <m:rPr>
                                  <m:brk m:alnAt="7"/>
                                </m:rPr>
                                <a:rPr lang="en-CA" sz="2400" i="1">
                                  <a:latin typeface="Cambria Math" panose="02040503050406030204" pitchFamily="18" charset="0"/>
                                </a:rPr>
                                <m:t>𝑗</m:t>
                              </m:r>
                            </m:sub>
                            <m:sup/>
                            <m:e>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𝑒</m:t>
                                  </m:r>
                                </m:e>
                                <m:sup>
                                  <m:sSub>
                                    <m:sSubPr>
                                      <m:ctrlPr>
                                        <a:rPr lang="en-CA" sz="2400" i="1">
                                          <a:latin typeface="Cambria Math" panose="02040503050406030204" pitchFamily="18" charset="0"/>
                                        </a:rPr>
                                      </m:ctrlPr>
                                    </m:sSubPr>
                                    <m:e>
                                      <m:r>
                                        <a:rPr lang="en-CA" sz="2400" i="1">
                                          <a:latin typeface="Cambria Math" panose="02040503050406030204" pitchFamily="18" charset="0"/>
                                        </a:rPr>
                                        <m:t>𝑔</m:t>
                                      </m:r>
                                    </m:e>
                                    <m:sub>
                                      <m:r>
                                        <a:rPr lang="en-CA" sz="2400" i="1">
                                          <a:latin typeface="Cambria Math" panose="02040503050406030204" pitchFamily="18" charset="0"/>
                                        </a:rPr>
                                        <m:t>𝑗</m:t>
                                      </m:r>
                                    </m:sub>
                                  </m:sSub>
                                  <m:d>
                                    <m:dPr>
                                      <m:ctrlPr>
                                        <a:rPr lang="en-CA" sz="24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𝑐</m:t>
                                          </m:r>
                                        </m:e>
                                        <m:sub>
                                          <m:r>
                                            <a:rPr lang="en-CA" sz="2400" i="1">
                                              <a:latin typeface="Cambria Math" panose="02040503050406030204" pitchFamily="18" charset="0"/>
                                            </a:rPr>
                                            <m:t>𝑎</m:t>
                                          </m:r>
                                        </m:sub>
                                      </m:sSub>
                                      <m:r>
                                        <a:rPr lang="en-CA" sz="2400" i="1">
                                          <a:latin typeface="Cambria Math" panose="02040503050406030204" pitchFamily="18" charset="0"/>
                                        </a:rPr>
                                        <m:t>,</m:t>
                                      </m:r>
                                      <m:sSub>
                                        <m:sSubPr>
                                          <m:ctrlPr>
                                            <a:rPr lang="en-CA" sz="2400" i="1">
                                              <a:latin typeface="Cambria Math" panose="02040503050406030204" pitchFamily="18" charset="0"/>
                                            </a:rPr>
                                          </m:ctrlPr>
                                        </m:sSubPr>
                                        <m:e>
                                          <m:r>
                                            <a:rPr lang="en-CA" sz="2400" i="1">
                                              <a:latin typeface="Cambria Math" panose="02040503050406030204" pitchFamily="18" charset="0"/>
                                            </a:rPr>
                                            <m:t>𝑛</m:t>
                                          </m:r>
                                        </m:e>
                                        <m:sub>
                                          <m:r>
                                            <a:rPr lang="en-CA" sz="2400" i="1">
                                              <a:latin typeface="Cambria Math" panose="02040503050406030204" pitchFamily="18" charset="0"/>
                                            </a:rPr>
                                            <m:t>𝑎</m:t>
                                          </m:r>
                                        </m:sub>
                                      </m:sSub>
                                    </m:e>
                                  </m:d>
                                </m:sup>
                              </m:sSup>
                            </m:e>
                          </m:nary>
                        </m:den>
                      </m:f>
                    </m:oMath>
                  </m:oMathPara>
                </a14:m>
                <a:endParaRPr lang="en-CA" sz="2400" dirty="0"/>
              </a:p>
              <a:p>
                <a:endParaRPr lang="en-CA" sz="2400" dirty="0"/>
              </a:p>
            </p:txBody>
          </p:sp>
        </mc:Choice>
        <mc:Fallback xmlns="">
          <p:sp>
            <p:nvSpPr>
              <p:cNvPr id="3" name="Content Placeholder 2">
                <a:extLst>
                  <a:ext uri="{FF2B5EF4-FFF2-40B4-BE49-F238E27FC236}">
                    <a16:creationId xmlns:a16="http://schemas.microsoft.com/office/drawing/2014/main" id="{D7844C00-8884-62BE-542E-02BF6C98C98F}"/>
                  </a:ext>
                </a:extLst>
              </p:cNvPr>
              <p:cNvSpPr>
                <a:spLocks noGrp="1" noRot="1" noChangeAspect="1" noMove="1" noResize="1" noEditPoints="1" noAdjustHandles="1" noChangeArrowheads="1" noChangeShapeType="1" noTextEdit="1"/>
              </p:cNvSpPr>
              <p:nvPr>
                <p:ph idx="1"/>
              </p:nvPr>
            </p:nvSpPr>
            <p:spPr>
              <a:blipFill>
                <a:blip r:embed="rId2"/>
                <a:stretch>
                  <a:fillRect l="-801" t="-1961" r="-858"/>
                </a:stretch>
              </a:blipFill>
            </p:spPr>
            <p:txBody>
              <a:bodyPr/>
              <a:lstStyle/>
              <a:p>
                <a:r>
                  <a:rPr lang="en-CA">
                    <a:noFill/>
                  </a:rPr>
                  <a:t> </a:t>
                </a:r>
              </a:p>
            </p:txBody>
          </p:sp>
        </mc:Fallback>
      </mc:AlternateContent>
    </p:spTree>
    <p:extLst>
      <p:ext uri="{BB962C8B-B14F-4D97-AF65-F5344CB8AC3E}">
        <p14:creationId xmlns:p14="http://schemas.microsoft.com/office/powerpoint/2010/main" val="56787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303B19A-E3F0-2413-4CE2-0A7D40868C9C}"/>
              </a:ext>
            </a:extLst>
          </p:cNvPr>
          <p:cNvSpPr>
            <a:spLocks noGrp="1"/>
          </p:cNvSpPr>
          <p:nvPr>
            <p:ph type="title"/>
          </p:nvPr>
        </p:nvSpPr>
        <p:spPr>
          <a:xfrm>
            <a:off x="777240" y="601457"/>
            <a:ext cx="5818113" cy="1490954"/>
          </a:xfrm>
        </p:spPr>
        <p:txBody>
          <a:bodyPr anchor="b">
            <a:normAutofit fontScale="90000"/>
          </a:bodyPr>
          <a:lstStyle/>
          <a:p>
            <a:r>
              <a:rPr lang="en-CA" dirty="0"/>
              <a:t>Data Processing (contd.)</a:t>
            </a:r>
          </a:p>
        </p:txBody>
      </p:sp>
      <p:sp>
        <p:nvSpPr>
          <p:cNvPr id="3" name="Content Placeholder 2">
            <a:extLst>
              <a:ext uri="{FF2B5EF4-FFF2-40B4-BE49-F238E27FC236}">
                <a16:creationId xmlns:a16="http://schemas.microsoft.com/office/drawing/2014/main" id="{61F42D1D-FEA5-BA3B-8D63-ECE678597B40}"/>
              </a:ext>
            </a:extLst>
          </p:cNvPr>
          <p:cNvSpPr>
            <a:spLocks noGrp="1"/>
          </p:cNvSpPr>
          <p:nvPr>
            <p:ph idx="1"/>
          </p:nvPr>
        </p:nvSpPr>
        <p:spPr>
          <a:xfrm>
            <a:off x="777240" y="2324911"/>
            <a:ext cx="5318760" cy="4280169"/>
          </a:xfrm>
        </p:spPr>
        <p:txBody>
          <a:bodyPr anchor="t">
            <a:normAutofit fontScale="92500"/>
          </a:bodyPr>
          <a:lstStyle/>
          <a:p>
            <a:r>
              <a:rPr lang="en-CA" sz="2400" dirty="0"/>
              <a:t>Audio is converted to power spectrograms and scaled using a log transform</a:t>
            </a:r>
          </a:p>
          <a:p>
            <a:r>
              <a:rPr lang="en-CA" sz="2400" dirty="0"/>
              <a:t>Spectrogram features are clipped to three standard deviations</a:t>
            </a:r>
          </a:p>
          <a:p>
            <a:r>
              <a:rPr lang="en-CA" sz="2400" dirty="0"/>
              <a:t>Models generate spectrograms which are approximately inverted using a Griffin-Lim approach (</a:t>
            </a:r>
            <a:r>
              <a:rPr lang="en-CA" sz="2400" dirty="0" err="1"/>
              <a:t>Perraudin</a:t>
            </a:r>
            <a:r>
              <a:rPr lang="en-CA" sz="2400" dirty="0"/>
              <a:t> et al., 2013) to recover audio</a:t>
            </a:r>
          </a:p>
          <a:p>
            <a:r>
              <a:rPr lang="en-CA" sz="2400" dirty="0"/>
              <a:t>The discrete attributes of the image are passed to NN models through reshaped embeddings converted to image channels</a:t>
            </a:r>
          </a:p>
        </p:txBody>
      </p:sp>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4D62E1C6-04B1-348E-5B89-BC0BF28C22D3}"/>
              </a:ext>
            </a:extLst>
          </p:cNvPr>
          <p:cNvPicPr>
            <a:picLocks noChangeAspect="1"/>
          </p:cNvPicPr>
          <p:nvPr/>
        </p:nvPicPr>
        <p:blipFill>
          <a:blip r:embed="rId2"/>
          <a:stretch>
            <a:fillRect/>
          </a:stretch>
        </p:blipFill>
        <p:spPr>
          <a:xfrm>
            <a:off x="7899594" y="2453200"/>
            <a:ext cx="3536756" cy="3592017"/>
          </a:xfrm>
          <a:prstGeom prst="rect">
            <a:avLst/>
          </a:prstGeom>
        </p:spPr>
      </p:pic>
    </p:spTree>
    <p:extLst>
      <p:ext uri="{BB962C8B-B14F-4D97-AF65-F5344CB8AC3E}">
        <p14:creationId xmlns:p14="http://schemas.microsoft.com/office/powerpoint/2010/main" val="216844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9C05-ED7B-32D7-2DD6-32AD5539AB47}"/>
              </a:ext>
            </a:extLst>
          </p:cNvPr>
          <p:cNvSpPr>
            <a:spLocks noGrp="1"/>
          </p:cNvSpPr>
          <p:nvPr>
            <p:ph type="title"/>
          </p:nvPr>
        </p:nvSpPr>
        <p:spPr/>
        <p:txBody>
          <a:bodyPr/>
          <a:lstStyle/>
          <a:p>
            <a:r>
              <a:rPr lang="en-CA" dirty="0"/>
              <a:t>Network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D0C83A-082B-AEFE-D945-5BAC0B24B988}"/>
                  </a:ext>
                </a:extLst>
              </p:cNvPr>
              <p:cNvSpPr>
                <a:spLocks noGrp="1"/>
              </p:cNvSpPr>
              <p:nvPr>
                <p:ph idx="1"/>
              </p:nvPr>
            </p:nvSpPr>
            <p:spPr/>
            <p:txBody>
              <a:bodyPr>
                <a:normAutofit/>
              </a:bodyPr>
              <a:lstStyle/>
              <a:p>
                <a:r>
                  <a:rPr lang="en-CA" sz="2400" dirty="0"/>
                  <a:t>Both the </a:t>
                </a:r>
                <a:r>
                  <a:rPr lang="en-CA" sz="2400" dirty="0" err="1"/>
                  <a:t>BiGAN</a:t>
                </a:r>
                <a:r>
                  <a:rPr lang="en-CA" sz="2400" dirty="0"/>
                  <a:t> and VAE use a latent dimension of 512 in the encoder</a:t>
                </a:r>
              </a:p>
              <a:p>
                <a:pPr lvl="1"/>
                <a:r>
                  <a:rPr lang="en-CA" sz="2000" dirty="0"/>
                  <a:t>VAE encoder outputs the mean and log variance of an independent gaussian</a:t>
                </a:r>
              </a:p>
              <a:p>
                <a:pPr lvl="1"/>
                <a:r>
                  <a:rPr lang="en-CA" sz="2000" dirty="0"/>
                  <a:t>6 CNN layers per encoder model</a:t>
                </a:r>
              </a:p>
              <a:p>
                <a:r>
                  <a:rPr lang="en-CA" sz="2400" dirty="0"/>
                  <a:t>Both the </a:t>
                </a:r>
                <a:r>
                  <a:rPr lang="en-CA" sz="2400" dirty="0" err="1"/>
                  <a:t>BiGAN</a:t>
                </a:r>
                <a:r>
                  <a:rPr lang="en-CA" sz="2400" dirty="0"/>
                  <a:t> and VAE decoder/generator uses linear layers to reshape latent features and attributes into CNN feature channels</a:t>
                </a:r>
              </a:p>
              <a:p>
                <a:pPr lvl="1"/>
                <a:r>
                  <a:rPr lang="en-CA" sz="2000" dirty="0"/>
                  <a:t>VAE decoder outputs the mean of an independent gaussian with fixed variance</a:t>
                </a:r>
              </a:p>
              <a:p>
                <a:pPr lvl="1"/>
                <a:r>
                  <a:rPr lang="en-CA" sz="2000" dirty="0"/>
                  <a:t>5 CNN layers per decoder/generator model</a:t>
                </a:r>
              </a:p>
              <a:p>
                <a:r>
                  <a:rPr lang="en-CA" sz="2400" dirty="0"/>
                  <a:t>The </a:t>
                </a:r>
                <a:r>
                  <a:rPr lang="en-CA" sz="2400" dirty="0" err="1"/>
                  <a:t>BiGAN</a:t>
                </a:r>
                <a:r>
                  <a:rPr lang="en-CA" sz="2400" dirty="0"/>
                  <a:t> discriminator uses a similar CNN to the encoder model along with a downstream model operating on concatenated feature channels</a:t>
                </a:r>
              </a:p>
              <a:p>
                <a:r>
                  <a:rPr lang="en-CA" sz="2400" dirty="0"/>
                  <a:t>Leaky </a:t>
                </a:r>
                <a:r>
                  <a:rPr lang="en-CA" sz="2400" dirty="0" err="1"/>
                  <a:t>ReLU</a:t>
                </a:r>
                <a:r>
                  <a:rPr lang="en-CA" sz="2400" dirty="0"/>
                  <a:t> with </a:t>
                </a:r>
                <a14:m>
                  <m:oMath xmlns:m="http://schemas.openxmlformats.org/officeDocument/2006/math">
                    <m:r>
                      <a:rPr lang="en-CA" sz="2400" b="0" i="1" smtClean="0">
                        <a:latin typeface="Cambria Math" panose="02040503050406030204" pitchFamily="18" charset="0"/>
                      </a:rPr>
                      <m:t>𝛼</m:t>
                    </m:r>
                    <m:r>
                      <a:rPr lang="en-CA" sz="2400" b="0" i="1" smtClean="0">
                        <a:latin typeface="Cambria Math" panose="02040503050406030204" pitchFamily="18" charset="0"/>
                      </a:rPr>
                      <m:t>=0.2</m:t>
                    </m:r>
                  </m:oMath>
                </a14:m>
                <a:r>
                  <a:rPr lang="en-CA" sz="2400" dirty="0"/>
                  <a:t> is used as an activation in all models</a:t>
                </a:r>
              </a:p>
            </p:txBody>
          </p:sp>
        </mc:Choice>
        <mc:Fallback xmlns="">
          <p:sp>
            <p:nvSpPr>
              <p:cNvPr id="3" name="Content Placeholder 2">
                <a:extLst>
                  <a:ext uri="{FF2B5EF4-FFF2-40B4-BE49-F238E27FC236}">
                    <a16:creationId xmlns:a16="http://schemas.microsoft.com/office/drawing/2014/main" id="{E1D0C83A-082B-AEFE-D945-5BAC0B24B988}"/>
                  </a:ext>
                </a:extLst>
              </p:cNvPr>
              <p:cNvSpPr>
                <a:spLocks noGrp="1" noRot="1" noChangeAspect="1" noMove="1" noResize="1" noEditPoints="1" noAdjustHandles="1" noChangeArrowheads="1" noChangeShapeType="1" noTextEdit="1"/>
              </p:cNvSpPr>
              <p:nvPr>
                <p:ph idx="1"/>
              </p:nvPr>
            </p:nvSpPr>
            <p:spPr>
              <a:blipFill>
                <a:blip r:embed="rId2"/>
                <a:stretch>
                  <a:fillRect l="-801" t="-1961"/>
                </a:stretch>
              </a:blipFill>
            </p:spPr>
            <p:txBody>
              <a:bodyPr/>
              <a:lstStyle/>
              <a:p>
                <a:r>
                  <a:rPr lang="en-CA">
                    <a:noFill/>
                  </a:rPr>
                  <a:t> </a:t>
                </a:r>
              </a:p>
            </p:txBody>
          </p:sp>
        </mc:Fallback>
      </mc:AlternateContent>
    </p:spTree>
    <p:extLst>
      <p:ext uri="{BB962C8B-B14F-4D97-AF65-F5344CB8AC3E}">
        <p14:creationId xmlns:p14="http://schemas.microsoft.com/office/powerpoint/2010/main" val="246443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CCBD-A011-7F76-61F8-AC0E2F455D42}"/>
              </a:ext>
            </a:extLst>
          </p:cNvPr>
          <p:cNvSpPr>
            <a:spLocks noGrp="1"/>
          </p:cNvSpPr>
          <p:nvPr>
            <p:ph type="title"/>
          </p:nvPr>
        </p:nvSpPr>
        <p:spPr/>
        <p:txBody>
          <a:bodyPr/>
          <a:lstStyle/>
          <a:p>
            <a:r>
              <a:rPr lang="en-CA" dirty="0"/>
              <a:t>Evaluation by Classifiers</a:t>
            </a:r>
          </a:p>
        </p:txBody>
      </p:sp>
      <p:sp>
        <p:nvSpPr>
          <p:cNvPr id="3" name="Content Placeholder 2">
            <a:extLst>
              <a:ext uri="{FF2B5EF4-FFF2-40B4-BE49-F238E27FC236}">
                <a16:creationId xmlns:a16="http://schemas.microsoft.com/office/drawing/2014/main" id="{6BAF6A73-CB46-051A-1610-6CFFBD7EEC9F}"/>
              </a:ext>
            </a:extLst>
          </p:cNvPr>
          <p:cNvSpPr>
            <a:spLocks noGrp="1"/>
          </p:cNvSpPr>
          <p:nvPr>
            <p:ph idx="1"/>
          </p:nvPr>
        </p:nvSpPr>
        <p:spPr/>
        <p:txBody>
          <a:bodyPr>
            <a:normAutofit/>
          </a:bodyPr>
          <a:lstStyle/>
          <a:p>
            <a:r>
              <a:rPr lang="en-CA" sz="2400" dirty="0"/>
              <a:t>To compare the performance of </a:t>
            </a:r>
            <a:r>
              <a:rPr lang="en-CA" sz="2400" dirty="0" err="1"/>
              <a:t>DeepSCM</a:t>
            </a:r>
            <a:r>
              <a:rPr lang="en-CA" sz="2400" dirty="0"/>
              <a:t> and </a:t>
            </a:r>
            <a:r>
              <a:rPr lang="en-CA" sz="2400" dirty="0" err="1"/>
              <a:t>ImageCFGen</a:t>
            </a:r>
            <a:r>
              <a:rPr lang="en-CA" sz="2400" dirty="0"/>
              <a:t> to generate both observational and counterfactual data, CNN classifiers were trained to predict the following attributes from an audio spectrogram:</a:t>
            </a:r>
          </a:p>
          <a:p>
            <a:pPr lvl="1"/>
            <a:r>
              <a:rPr lang="en-CA" sz="2000" dirty="0"/>
              <a:t>Biological sex</a:t>
            </a:r>
          </a:p>
          <a:p>
            <a:pPr lvl="1"/>
            <a:r>
              <a:rPr lang="en-CA" sz="2000" dirty="0"/>
              <a:t>Digit spoken</a:t>
            </a:r>
          </a:p>
          <a:p>
            <a:pPr lvl="1"/>
            <a:r>
              <a:rPr lang="en-CA" sz="2000" dirty="0"/>
              <a:t>Accent</a:t>
            </a:r>
          </a:p>
          <a:p>
            <a:r>
              <a:rPr lang="en-CA" sz="2400" dirty="0"/>
              <a:t>The agreement of these attributes between the generative models and the classifier is used to evaluate the validity of generated data</a:t>
            </a:r>
          </a:p>
          <a:p>
            <a:pPr lvl="1"/>
            <a:r>
              <a:rPr lang="en-CA" sz="2200" dirty="0"/>
              <a:t>E.g., if a VAE or </a:t>
            </a:r>
            <a:r>
              <a:rPr lang="en-CA" sz="2200" dirty="0" err="1"/>
              <a:t>BiGAN</a:t>
            </a:r>
            <a:r>
              <a:rPr lang="en-CA" sz="2200" dirty="0"/>
              <a:t> generates audio with a German accent, the resulting audio should be classified as such</a:t>
            </a:r>
          </a:p>
          <a:p>
            <a:r>
              <a:rPr lang="en-CA" sz="2400" dirty="0"/>
              <a:t>Evaluation is performed for counterfactuals using noise variables recovered from the Audio MNIST test set</a:t>
            </a:r>
          </a:p>
        </p:txBody>
      </p:sp>
    </p:spTree>
    <p:extLst>
      <p:ext uri="{BB962C8B-B14F-4D97-AF65-F5344CB8AC3E}">
        <p14:creationId xmlns:p14="http://schemas.microsoft.com/office/powerpoint/2010/main" val="360353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212F-A040-7343-5317-A40B80431C62}"/>
              </a:ext>
            </a:extLst>
          </p:cNvPr>
          <p:cNvSpPr>
            <a:spLocks noGrp="1"/>
          </p:cNvSpPr>
          <p:nvPr>
            <p:ph type="title"/>
          </p:nvPr>
        </p:nvSpPr>
        <p:spPr>
          <a:xfrm>
            <a:off x="777240" y="316487"/>
            <a:ext cx="10659110" cy="1325563"/>
          </a:xfrm>
        </p:spPr>
        <p:txBody>
          <a:bodyPr/>
          <a:lstStyle/>
          <a:p>
            <a:r>
              <a:rPr lang="en-CA" dirty="0"/>
              <a:t>Results/Wrap Up</a:t>
            </a:r>
          </a:p>
        </p:txBody>
      </p:sp>
      <p:sp>
        <p:nvSpPr>
          <p:cNvPr id="3" name="Content Placeholder 2">
            <a:extLst>
              <a:ext uri="{FF2B5EF4-FFF2-40B4-BE49-F238E27FC236}">
                <a16:creationId xmlns:a16="http://schemas.microsoft.com/office/drawing/2014/main" id="{6E4D1EA3-2729-EA3B-91BD-8EB00D3F4127}"/>
              </a:ext>
            </a:extLst>
          </p:cNvPr>
          <p:cNvSpPr>
            <a:spLocks noGrp="1"/>
          </p:cNvSpPr>
          <p:nvPr>
            <p:ph idx="1"/>
          </p:nvPr>
        </p:nvSpPr>
        <p:spPr>
          <a:xfrm>
            <a:off x="777240" y="1874263"/>
            <a:ext cx="10659110" cy="4351338"/>
          </a:xfrm>
        </p:spPr>
        <p:txBody>
          <a:bodyPr/>
          <a:lstStyle/>
          <a:p>
            <a:r>
              <a:rPr lang="en-CA" dirty="0"/>
              <a:t>Generated speech</a:t>
            </a:r>
          </a:p>
          <a:p>
            <a:r>
              <a:rPr lang="en-CA" dirty="0"/>
              <a:t>Counterfactual speech synthesis</a:t>
            </a:r>
          </a:p>
          <a:p>
            <a:r>
              <a:rPr lang="en-CA" dirty="0"/>
              <a:t>Classifier accuracy</a:t>
            </a:r>
          </a:p>
          <a:p>
            <a:r>
              <a:rPr lang="en-CA" dirty="0"/>
              <a:t>Classifier evaluation on Audio-MNIST</a:t>
            </a:r>
          </a:p>
          <a:p>
            <a:r>
              <a:rPr lang="en-CA" dirty="0"/>
              <a:t>Conclusions</a:t>
            </a:r>
          </a:p>
          <a:p>
            <a:r>
              <a:rPr lang="en-CA" dirty="0"/>
              <a:t>Future work (time allowing): embedding interpolation on handwritten digits, explanations in the attribute space</a:t>
            </a:r>
          </a:p>
          <a:p>
            <a:endParaRPr lang="en-CA" dirty="0"/>
          </a:p>
        </p:txBody>
      </p:sp>
    </p:spTree>
    <p:extLst>
      <p:ext uri="{BB962C8B-B14F-4D97-AF65-F5344CB8AC3E}">
        <p14:creationId xmlns:p14="http://schemas.microsoft.com/office/powerpoint/2010/main" val="51103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4FDA-3D67-87C5-AF3E-F476AF9ABDDF}"/>
              </a:ext>
            </a:extLst>
          </p:cNvPr>
          <p:cNvSpPr>
            <a:spLocks noGrp="1"/>
          </p:cNvSpPr>
          <p:nvPr>
            <p:ph type="title"/>
          </p:nvPr>
        </p:nvSpPr>
        <p:spPr/>
        <p:txBody>
          <a:bodyPr/>
          <a:lstStyle/>
          <a:p>
            <a:r>
              <a:rPr lang="en-CA" dirty="0"/>
              <a:t>Background</a:t>
            </a:r>
          </a:p>
        </p:txBody>
      </p:sp>
      <p:sp>
        <p:nvSpPr>
          <p:cNvPr id="3" name="Content Placeholder 2">
            <a:extLst>
              <a:ext uri="{FF2B5EF4-FFF2-40B4-BE49-F238E27FC236}">
                <a16:creationId xmlns:a16="http://schemas.microsoft.com/office/drawing/2014/main" id="{B1B24A48-F9D7-AE2A-5F98-0D24D468EDC8}"/>
              </a:ext>
            </a:extLst>
          </p:cNvPr>
          <p:cNvSpPr>
            <a:spLocks noGrp="1"/>
          </p:cNvSpPr>
          <p:nvPr>
            <p:ph idx="1"/>
          </p:nvPr>
        </p:nvSpPr>
        <p:spPr/>
        <p:txBody>
          <a:bodyPr>
            <a:normAutofit/>
          </a:bodyPr>
          <a:lstStyle/>
          <a:p>
            <a:r>
              <a:rPr lang="en-CA" sz="2400" dirty="0"/>
              <a:t>Ladder of causality</a:t>
            </a:r>
          </a:p>
          <a:p>
            <a:r>
              <a:rPr lang="en-CA" sz="2400" dirty="0"/>
              <a:t>Structural Causal Models (SCMs)</a:t>
            </a:r>
          </a:p>
          <a:p>
            <a:r>
              <a:rPr lang="en-CA" sz="2400" dirty="0"/>
              <a:t>Interventions and Counterfactuals</a:t>
            </a:r>
          </a:p>
          <a:p>
            <a:r>
              <a:rPr lang="en-CA" sz="2400" dirty="0"/>
              <a:t>Approximate Abduction using </a:t>
            </a:r>
            <a:r>
              <a:rPr lang="en-CA" sz="2400" dirty="0" err="1"/>
              <a:t>DeepSCM</a:t>
            </a:r>
            <a:r>
              <a:rPr lang="en-CA" sz="2400" dirty="0"/>
              <a:t> and </a:t>
            </a:r>
            <a:r>
              <a:rPr lang="en-CA" sz="2400" dirty="0" err="1"/>
              <a:t>ImageCFGen</a:t>
            </a:r>
            <a:endParaRPr lang="en-CA" sz="2400" dirty="0"/>
          </a:p>
        </p:txBody>
      </p:sp>
    </p:spTree>
    <p:extLst>
      <p:ext uri="{BB962C8B-B14F-4D97-AF65-F5344CB8AC3E}">
        <p14:creationId xmlns:p14="http://schemas.microsoft.com/office/powerpoint/2010/main" val="391568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3FED-99CD-A099-7DC5-2C965E5BD8A8}"/>
              </a:ext>
            </a:extLst>
          </p:cNvPr>
          <p:cNvSpPr>
            <a:spLocks noGrp="1"/>
          </p:cNvSpPr>
          <p:nvPr>
            <p:ph type="title"/>
          </p:nvPr>
        </p:nvSpPr>
        <p:spPr/>
        <p:txBody>
          <a:bodyPr/>
          <a:lstStyle/>
          <a:p>
            <a:r>
              <a:rPr lang="en-CA" dirty="0"/>
              <a:t>Training Results (Spectrograms)</a:t>
            </a:r>
          </a:p>
        </p:txBody>
      </p:sp>
      <p:pic>
        <p:nvPicPr>
          <p:cNvPr id="5" name="Picture 4">
            <a:extLst>
              <a:ext uri="{FF2B5EF4-FFF2-40B4-BE49-F238E27FC236}">
                <a16:creationId xmlns:a16="http://schemas.microsoft.com/office/drawing/2014/main" id="{822DE52E-11B7-B1EB-E1FE-CDBFE5673CF9}"/>
              </a:ext>
            </a:extLst>
          </p:cNvPr>
          <p:cNvPicPr>
            <a:picLocks noChangeAspect="1"/>
          </p:cNvPicPr>
          <p:nvPr/>
        </p:nvPicPr>
        <p:blipFill>
          <a:blip r:embed="rId2"/>
          <a:stretch>
            <a:fillRect/>
          </a:stretch>
        </p:blipFill>
        <p:spPr>
          <a:xfrm>
            <a:off x="1351361" y="2109667"/>
            <a:ext cx="9498249" cy="3822279"/>
          </a:xfrm>
          <a:prstGeom prst="rect">
            <a:avLst/>
          </a:prstGeom>
        </p:spPr>
      </p:pic>
    </p:spTree>
    <p:extLst>
      <p:ext uri="{BB962C8B-B14F-4D97-AF65-F5344CB8AC3E}">
        <p14:creationId xmlns:p14="http://schemas.microsoft.com/office/powerpoint/2010/main" val="358242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2AB96D3-7E5D-CD52-C664-80EF2A33E75B}"/>
              </a:ext>
            </a:extLst>
          </p:cNvPr>
          <p:cNvSpPr/>
          <p:nvPr/>
        </p:nvSpPr>
        <p:spPr>
          <a:xfrm>
            <a:off x="7176565" y="3985930"/>
            <a:ext cx="3394953" cy="154152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ECE7A49C-21CC-B365-69D0-9084AB26AA69}"/>
              </a:ext>
            </a:extLst>
          </p:cNvPr>
          <p:cNvSpPr/>
          <p:nvPr/>
        </p:nvSpPr>
        <p:spPr>
          <a:xfrm>
            <a:off x="7176565" y="1777234"/>
            <a:ext cx="3394953" cy="154152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0EC2053F-5F79-5688-79E1-1AF6E8CBD8B7}"/>
              </a:ext>
            </a:extLst>
          </p:cNvPr>
          <p:cNvSpPr/>
          <p:nvPr/>
        </p:nvSpPr>
        <p:spPr>
          <a:xfrm>
            <a:off x="1358496" y="1772871"/>
            <a:ext cx="3394953" cy="154152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E3AC8317-1040-CB1F-7434-BF80021C89C2}"/>
              </a:ext>
            </a:extLst>
          </p:cNvPr>
          <p:cNvSpPr/>
          <p:nvPr/>
        </p:nvSpPr>
        <p:spPr>
          <a:xfrm>
            <a:off x="1358496" y="3985930"/>
            <a:ext cx="3394953" cy="1541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A4C3EE2-0833-80F7-B388-FD8AE2565732}"/>
              </a:ext>
            </a:extLst>
          </p:cNvPr>
          <p:cNvSpPr>
            <a:spLocks noGrp="1"/>
          </p:cNvSpPr>
          <p:nvPr>
            <p:ph type="title"/>
          </p:nvPr>
        </p:nvSpPr>
        <p:spPr/>
        <p:txBody>
          <a:bodyPr/>
          <a:lstStyle/>
          <a:p>
            <a:r>
              <a:rPr lang="en-CA" dirty="0"/>
              <a:t>Generated Speech Examples</a:t>
            </a:r>
          </a:p>
        </p:txBody>
      </p:sp>
      <p:pic>
        <p:nvPicPr>
          <p:cNvPr id="4" name="sample-0">
            <a:hlinkClick r:id="" action="ppaction://media"/>
            <a:extLst>
              <a:ext uri="{FF2B5EF4-FFF2-40B4-BE49-F238E27FC236}">
                <a16:creationId xmlns:a16="http://schemas.microsoft.com/office/drawing/2014/main" id="{F3D9DC16-CF2A-D9C0-B35D-66982F7019C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2704797" y="2484617"/>
            <a:ext cx="487362" cy="487362"/>
          </a:xfrm>
          <a:prstGeom prst="rect">
            <a:avLst/>
          </a:prstGeom>
        </p:spPr>
      </p:pic>
      <p:sp>
        <p:nvSpPr>
          <p:cNvPr id="5" name="TextBox 4">
            <a:extLst>
              <a:ext uri="{FF2B5EF4-FFF2-40B4-BE49-F238E27FC236}">
                <a16:creationId xmlns:a16="http://schemas.microsoft.com/office/drawing/2014/main" id="{18D1E672-28F5-EC18-3849-F63AC2B9BDB1}"/>
              </a:ext>
            </a:extLst>
          </p:cNvPr>
          <p:cNvSpPr txBox="1"/>
          <p:nvPr/>
        </p:nvSpPr>
        <p:spPr>
          <a:xfrm>
            <a:off x="1805968" y="2115285"/>
            <a:ext cx="3200400" cy="369332"/>
          </a:xfrm>
          <a:prstGeom prst="rect">
            <a:avLst/>
          </a:prstGeom>
          <a:noFill/>
        </p:spPr>
        <p:txBody>
          <a:bodyPr wrap="square" rtlCol="0">
            <a:spAutoFit/>
          </a:bodyPr>
          <a:lstStyle/>
          <a:p>
            <a:r>
              <a:rPr lang="en-CA" dirty="0"/>
              <a:t>German male, “seven”</a:t>
            </a:r>
          </a:p>
        </p:txBody>
      </p:sp>
      <p:pic>
        <p:nvPicPr>
          <p:cNvPr id="6" name="sample-19">
            <a:hlinkClick r:id="" action="ppaction://media"/>
            <a:extLst>
              <a:ext uri="{FF2B5EF4-FFF2-40B4-BE49-F238E27FC236}">
                <a16:creationId xmlns:a16="http://schemas.microsoft.com/office/drawing/2014/main" id="{22CEC75C-562B-A0D9-267B-8CA9C3BEE876}"/>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630361" y="2543632"/>
            <a:ext cx="487362" cy="487362"/>
          </a:xfrm>
          <a:prstGeom prst="rect">
            <a:avLst/>
          </a:prstGeom>
        </p:spPr>
      </p:pic>
      <p:sp>
        <p:nvSpPr>
          <p:cNvPr id="7" name="TextBox 6">
            <a:extLst>
              <a:ext uri="{FF2B5EF4-FFF2-40B4-BE49-F238E27FC236}">
                <a16:creationId xmlns:a16="http://schemas.microsoft.com/office/drawing/2014/main" id="{87F1BE69-1BB5-2168-D346-6B9F2D32CD50}"/>
              </a:ext>
            </a:extLst>
          </p:cNvPr>
          <p:cNvSpPr txBox="1"/>
          <p:nvPr/>
        </p:nvSpPr>
        <p:spPr>
          <a:xfrm>
            <a:off x="7739840" y="2115285"/>
            <a:ext cx="3696510" cy="369332"/>
          </a:xfrm>
          <a:prstGeom prst="rect">
            <a:avLst/>
          </a:prstGeom>
          <a:noFill/>
        </p:spPr>
        <p:txBody>
          <a:bodyPr wrap="square" rtlCol="0">
            <a:spAutoFit/>
          </a:bodyPr>
          <a:lstStyle/>
          <a:p>
            <a:r>
              <a:rPr lang="en-CA" dirty="0"/>
              <a:t>Chinese male, “five”</a:t>
            </a:r>
          </a:p>
        </p:txBody>
      </p:sp>
      <p:pic>
        <p:nvPicPr>
          <p:cNvPr id="8" name="sample-23">
            <a:hlinkClick r:id="" action="ppaction://media"/>
            <a:extLst>
              <a:ext uri="{FF2B5EF4-FFF2-40B4-BE49-F238E27FC236}">
                <a16:creationId xmlns:a16="http://schemas.microsoft.com/office/drawing/2014/main" id="{3EAC96F9-263F-C3C0-4B2E-1396FB059CD7}"/>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2764244" y="4761622"/>
            <a:ext cx="487362" cy="487363"/>
          </a:xfrm>
          <a:prstGeom prst="rect">
            <a:avLst/>
          </a:prstGeom>
        </p:spPr>
      </p:pic>
      <p:sp>
        <p:nvSpPr>
          <p:cNvPr id="9" name="TextBox 8">
            <a:extLst>
              <a:ext uri="{FF2B5EF4-FFF2-40B4-BE49-F238E27FC236}">
                <a16:creationId xmlns:a16="http://schemas.microsoft.com/office/drawing/2014/main" id="{6368C5E6-CA24-45AE-4A79-CBF1CF74EE35}"/>
              </a:ext>
            </a:extLst>
          </p:cNvPr>
          <p:cNvSpPr txBox="1"/>
          <p:nvPr/>
        </p:nvSpPr>
        <p:spPr>
          <a:xfrm>
            <a:off x="1358496" y="4421044"/>
            <a:ext cx="4095344" cy="369332"/>
          </a:xfrm>
          <a:prstGeom prst="rect">
            <a:avLst/>
          </a:prstGeom>
          <a:noFill/>
        </p:spPr>
        <p:txBody>
          <a:bodyPr wrap="square" rtlCol="0">
            <a:spAutoFit/>
          </a:bodyPr>
          <a:lstStyle/>
          <a:p>
            <a:r>
              <a:rPr lang="en-CA" dirty="0"/>
              <a:t>Indian male (British accent), “four”</a:t>
            </a:r>
          </a:p>
        </p:txBody>
      </p:sp>
      <p:pic>
        <p:nvPicPr>
          <p:cNvPr id="10" name="sample-29">
            <a:hlinkClick r:id="" action="ppaction://media"/>
            <a:extLst>
              <a:ext uri="{FF2B5EF4-FFF2-40B4-BE49-F238E27FC236}">
                <a16:creationId xmlns:a16="http://schemas.microsoft.com/office/drawing/2014/main" id="{BCD8C7DD-0E97-1DAF-4C4C-9081DBE924F7}"/>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630361" y="4756691"/>
            <a:ext cx="487362" cy="487363"/>
          </a:xfrm>
          <a:prstGeom prst="rect">
            <a:avLst/>
          </a:prstGeom>
        </p:spPr>
      </p:pic>
      <p:sp>
        <p:nvSpPr>
          <p:cNvPr id="11" name="TextBox 10">
            <a:extLst>
              <a:ext uri="{FF2B5EF4-FFF2-40B4-BE49-F238E27FC236}">
                <a16:creationId xmlns:a16="http://schemas.microsoft.com/office/drawing/2014/main" id="{D8FA86ED-3FE8-1F02-3DC1-B2756129AE05}"/>
              </a:ext>
            </a:extLst>
          </p:cNvPr>
          <p:cNvSpPr txBox="1"/>
          <p:nvPr/>
        </p:nvSpPr>
        <p:spPr>
          <a:xfrm>
            <a:off x="7704174" y="4421044"/>
            <a:ext cx="3151762" cy="369332"/>
          </a:xfrm>
          <a:prstGeom prst="rect">
            <a:avLst/>
          </a:prstGeom>
          <a:noFill/>
        </p:spPr>
        <p:txBody>
          <a:bodyPr wrap="square" rtlCol="0">
            <a:spAutoFit/>
          </a:bodyPr>
          <a:lstStyle/>
          <a:p>
            <a:r>
              <a:rPr lang="en-CA" dirty="0"/>
              <a:t>German female, “nine”</a:t>
            </a:r>
          </a:p>
        </p:txBody>
      </p:sp>
    </p:spTree>
    <p:extLst>
      <p:ext uri="{BB962C8B-B14F-4D97-AF65-F5344CB8AC3E}">
        <p14:creationId xmlns:p14="http://schemas.microsoft.com/office/powerpoint/2010/main" val="100401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6" fill="hold"/>
                                        <p:tgtEl>
                                          <p:spTgt spid="6"/>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016"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1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4"/>
                </p:tgtEl>
              </p:cMediaNode>
            </p:audio>
            <p:audio>
              <p:cMediaNode vol="80000">
                <p:cTn id="20" fill="hold" display="0">
                  <p:stCondLst>
                    <p:cond delay="indefinite"/>
                  </p:stCondLst>
                  <p:endCondLst>
                    <p:cond evt="onStopAudio" delay="0">
                      <p:tgtEl>
                        <p:sldTgt/>
                      </p:tgtEl>
                    </p:cond>
                  </p:endCondLst>
                </p:cTn>
                <p:tgtEl>
                  <p:spTgt spid="6"/>
                </p:tgtEl>
              </p:cMediaNode>
            </p:audio>
            <p:audio>
              <p:cMediaNode vol="80000">
                <p:cTn id="21" fill="hold" display="0">
                  <p:stCondLst>
                    <p:cond delay="indefinite"/>
                  </p:stCondLst>
                  <p:endCondLst>
                    <p:cond evt="onStopAudio" delay="0">
                      <p:tgtEl>
                        <p:sldTgt/>
                      </p:tgtEl>
                    </p:cond>
                  </p:endCondLst>
                </p:cTn>
                <p:tgtEl>
                  <p:spTgt spid="8"/>
                </p:tgtEl>
              </p:cMediaNode>
            </p:audio>
            <p:audio>
              <p:cMediaNode vol="80000">
                <p:cTn id="22" fill="hold" display="0">
                  <p:stCondLst>
                    <p:cond delay="indefinite"/>
                  </p:stCondLst>
                  <p:endCondLst>
                    <p:cond evt="onStopAudio" delay="0">
                      <p:tgtEl>
                        <p:sldTgt/>
                      </p:tgtEl>
                    </p:cond>
                  </p:endCondLst>
                </p:cTn>
                <p:tgtEl>
                  <p:spTgt spid="10"/>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26A1539B-6BB8-4F1F-4D30-6A1477E195DA}"/>
              </a:ext>
            </a:extLst>
          </p:cNvPr>
          <p:cNvSpPr/>
          <p:nvPr/>
        </p:nvSpPr>
        <p:spPr>
          <a:xfrm>
            <a:off x="1274323" y="4325566"/>
            <a:ext cx="9387192" cy="167217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AE91223A-7293-379D-DDFA-65AE966C17D7}"/>
              </a:ext>
            </a:extLst>
          </p:cNvPr>
          <p:cNvSpPr/>
          <p:nvPr/>
        </p:nvSpPr>
        <p:spPr>
          <a:xfrm>
            <a:off x="1274323" y="2451371"/>
            <a:ext cx="9387192" cy="1672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B5E9EA3-7D08-314B-F7DC-20A51F6950AD}"/>
              </a:ext>
            </a:extLst>
          </p:cNvPr>
          <p:cNvSpPr>
            <a:spLocks noGrp="1"/>
          </p:cNvSpPr>
          <p:nvPr>
            <p:ph type="title"/>
          </p:nvPr>
        </p:nvSpPr>
        <p:spPr/>
        <p:txBody>
          <a:bodyPr/>
          <a:lstStyle/>
          <a:p>
            <a:r>
              <a:rPr lang="en-CA" dirty="0"/>
              <a:t>Counterfactual Speech Examples</a:t>
            </a:r>
          </a:p>
        </p:txBody>
      </p:sp>
      <p:pic>
        <p:nvPicPr>
          <p:cNvPr id="4" name="original-digit">
            <a:hlinkClick r:id="" action="ppaction://media"/>
            <a:extLst>
              <a:ext uri="{FF2B5EF4-FFF2-40B4-BE49-F238E27FC236}">
                <a16:creationId xmlns:a16="http://schemas.microsoft.com/office/drawing/2014/main" id="{96EB1164-3940-5C83-8AAA-CD879FC01ADA}"/>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2611438" y="3321050"/>
            <a:ext cx="487362" cy="487363"/>
          </a:xfrm>
          <a:prstGeom prst="rect">
            <a:avLst/>
          </a:prstGeom>
        </p:spPr>
      </p:pic>
      <p:pic>
        <p:nvPicPr>
          <p:cNvPr id="5" name="cf-digit">
            <a:hlinkClick r:id="" action="ppaction://media"/>
            <a:extLst>
              <a:ext uri="{FF2B5EF4-FFF2-40B4-BE49-F238E27FC236}">
                <a16:creationId xmlns:a16="http://schemas.microsoft.com/office/drawing/2014/main" id="{3E5DC4F0-9776-70D1-5A1D-E8235C352AB1}"/>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000325" y="3321051"/>
            <a:ext cx="487363" cy="487362"/>
          </a:xfrm>
          <a:prstGeom prst="rect">
            <a:avLst/>
          </a:prstGeom>
        </p:spPr>
      </p:pic>
      <p:sp>
        <p:nvSpPr>
          <p:cNvPr id="6" name="TextBox 5">
            <a:extLst>
              <a:ext uri="{FF2B5EF4-FFF2-40B4-BE49-F238E27FC236}">
                <a16:creationId xmlns:a16="http://schemas.microsoft.com/office/drawing/2014/main" id="{CA2AB245-B318-8015-8F1C-E8929B80D25E}"/>
              </a:ext>
            </a:extLst>
          </p:cNvPr>
          <p:cNvSpPr txBox="1"/>
          <p:nvPr/>
        </p:nvSpPr>
        <p:spPr>
          <a:xfrm>
            <a:off x="1605063" y="2879228"/>
            <a:ext cx="2762656" cy="369332"/>
          </a:xfrm>
          <a:prstGeom prst="rect">
            <a:avLst/>
          </a:prstGeom>
          <a:noFill/>
        </p:spPr>
        <p:txBody>
          <a:bodyPr wrap="square" rtlCol="0">
            <a:spAutoFit/>
          </a:bodyPr>
          <a:lstStyle/>
          <a:p>
            <a:r>
              <a:rPr lang="en-CA" dirty="0"/>
              <a:t>Original speech, “two”</a:t>
            </a:r>
          </a:p>
        </p:txBody>
      </p:sp>
      <p:sp>
        <p:nvSpPr>
          <p:cNvPr id="7" name="TextBox 6">
            <a:extLst>
              <a:ext uri="{FF2B5EF4-FFF2-40B4-BE49-F238E27FC236}">
                <a16:creationId xmlns:a16="http://schemas.microsoft.com/office/drawing/2014/main" id="{BCF5025A-1D17-5682-CC87-B9824CCC1BB2}"/>
              </a:ext>
            </a:extLst>
          </p:cNvPr>
          <p:cNvSpPr txBox="1"/>
          <p:nvPr/>
        </p:nvSpPr>
        <p:spPr>
          <a:xfrm>
            <a:off x="6645985" y="2893016"/>
            <a:ext cx="4150333" cy="369332"/>
          </a:xfrm>
          <a:prstGeom prst="rect">
            <a:avLst/>
          </a:prstGeom>
          <a:noFill/>
        </p:spPr>
        <p:txBody>
          <a:bodyPr wrap="square" rtlCol="0">
            <a:spAutoFit/>
          </a:bodyPr>
          <a:lstStyle/>
          <a:p>
            <a:r>
              <a:rPr lang="en-CA" dirty="0"/>
              <a:t>ML generated counterfactual, “five”</a:t>
            </a:r>
          </a:p>
        </p:txBody>
      </p:sp>
      <p:pic>
        <p:nvPicPr>
          <p:cNvPr id="3" name="original-gender">
            <a:hlinkClick r:id="" action="ppaction://media"/>
            <a:extLst>
              <a:ext uri="{FF2B5EF4-FFF2-40B4-BE49-F238E27FC236}">
                <a16:creationId xmlns:a16="http://schemas.microsoft.com/office/drawing/2014/main" id="{088F5746-876A-BB4E-E380-8BE8923B52BB}"/>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2611439" y="5082194"/>
            <a:ext cx="487362" cy="487363"/>
          </a:xfrm>
          <a:prstGeom prst="rect">
            <a:avLst/>
          </a:prstGeom>
        </p:spPr>
      </p:pic>
      <p:sp>
        <p:nvSpPr>
          <p:cNvPr id="8" name="TextBox 7">
            <a:extLst>
              <a:ext uri="{FF2B5EF4-FFF2-40B4-BE49-F238E27FC236}">
                <a16:creationId xmlns:a16="http://schemas.microsoft.com/office/drawing/2014/main" id="{692FD21A-946B-D847-BC4F-73547296C53E}"/>
              </a:ext>
            </a:extLst>
          </p:cNvPr>
          <p:cNvSpPr txBox="1"/>
          <p:nvPr/>
        </p:nvSpPr>
        <p:spPr>
          <a:xfrm>
            <a:off x="1429967" y="4717676"/>
            <a:ext cx="2937753" cy="369332"/>
          </a:xfrm>
          <a:prstGeom prst="rect">
            <a:avLst/>
          </a:prstGeom>
          <a:noFill/>
        </p:spPr>
        <p:txBody>
          <a:bodyPr wrap="square" rtlCol="0">
            <a:spAutoFit/>
          </a:bodyPr>
          <a:lstStyle/>
          <a:p>
            <a:r>
              <a:rPr lang="en-CA" dirty="0"/>
              <a:t>Original speech, male “nine”</a:t>
            </a:r>
          </a:p>
        </p:txBody>
      </p:sp>
      <p:pic>
        <p:nvPicPr>
          <p:cNvPr id="9" name="cf-gender">
            <a:hlinkClick r:id="" action="ppaction://media"/>
            <a:extLst>
              <a:ext uri="{FF2B5EF4-FFF2-40B4-BE49-F238E27FC236}">
                <a16:creationId xmlns:a16="http://schemas.microsoft.com/office/drawing/2014/main" id="{3EC40D43-E60B-FE99-56D2-6B76AC6F4B19}"/>
              </a:ext>
            </a:extLst>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8000326" y="5082195"/>
            <a:ext cx="487362" cy="487362"/>
          </a:xfrm>
          <a:prstGeom prst="rect">
            <a:avLst/>
          </a:prstGeom>
        </p:spPr>
      </p:pic>
      <p:sp>
        <p:nvSpPr>
          <p:cNvPr id="10" name="TextBox 9">
            <a:extLst>
              <a:ext uri="{FF2B5EF4-FFF2-40B4-BE49-F238E27FC236}">
                <a16:creationId xmlns:a16="http://schemas.microsoft.com/office/drawing/2014/main" id="{8C13E524-F1E7-BE3D-0617-B41613F8ABEE}"/>
              </a:ext>
            </a:extLst>
          </p:cNvPr>
          <p:cNvSpPr txBox="1"/>
          <p:nvPr/>
        </p:nvSpPr>
        <p:spPr>
          <a:xfrm>
            <a:off x="6611702" y="4712862"/>
            <a:ext cx="4150333" cy="369332"/>
          </a:xfrm>
          <a:prstGeom prst="rect">
            <a:avLst/>
          </a:prstGeom>
          <a:noFill/>
        </p:spPr>
        <p:txBody>
          <a:bodyPr wrap="square" rtlCol="0">
            <a:spAutoFit/>
          </a:bodyPr>
          <a:lstStyle/>
          <a:p>
            <a:r>
              <a:rPr lang="en-CA" dirty="0"/>
              <a:t>ML generated counterfactual, female</a:t>
            </a:r>
          </a:p>
        </p:txBody>
      </p:sp>
    </p:spTree>
    <p:extLst>
      <p:ext uri="{BB962C8B-B14F-4D97-AF65-F5344CB8AC3E}">
        <p14:creationId xmlns:p14="http://schemas.microsoft.com/office/powerpoint/2010/main" val="321546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16"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016" fill="hold"/>
                                        <p:tgtEl>
                                          <p:spTgt spid="3"/>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16"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4"/>
                </p:tgtEl>
              </p:cMediaNode>
            </p:audio>
            <p:audio>
              <p:cMediaNode vol="80000">
                <p:cTn id="20" fill="hold" display="0">
                  <p:stCondLst>
                    <p:cond delay="indefinite"/>
                  </p:stCondLst>
                  <p:endCondLst>
                    <p:cond evt="onStopAudio" delay="0">
                      <p:tgtEl>
                        <p:sldTgt/>
                      </p:tgtEl>
                    </p:cond>
                  </p:endCondLst>
                </p:cTn>
                <p:tgtEl>
                  <p:spTgt spid="5"/>
                </p:tgtEl>
              </p:cMediaNode>
            </p:audio>
            <p:audio>
              <p:cMediaNode vol="80000">
                <p:cTn id="21" fill="hold" display="0">
                  <p:stCondLst>
                    <p:cond delay="indefinite"/>
                  </p:stCondLst>
                  <p:endCondLst>
                    <p:cond evt="onStopAudio" delay="0">
                      <p:tgtEl>
                        <p:sldTgt/>
                      </p:tgtEl>
                    </p:cond>
                  </p:endCondLst>
                </p:cTn>
                <p:tgtEl>
                  <p:spTgt spid="3"/>
                </p:tgtEl>
              </p:cMediaNode>
            </p:audio>
            <p:audio>
              <p:cMediaNode vol="80000">
                <p:cTn id="22" fill="hold" display="0">
                  <p:stCondLst>
                    <p:cond delay="indefinite"/>
                  </p:stCondLst>
                  <p:endCondLst>
                    <p:cond evt="onStopAudio" delay="0">
                      <p:tgtEl>
                        <p:sldTgt/>
                      </p:tgtEl>
                    </p:cond>
                  </p:endCondLst>
                </p:cTn>
                <p:tgtEl>
                  <p:spTgt spid="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AE09-07E7-1E6C-145B-6D29500C296E}"/>
              </a:ext>
            </a:extLst>
          </p:cNvPr>
          <p:cNvSpPr>
            <a:spLocks noGrp="1"/>
          </p:cNvSpPr>
          <p:nvPr>
            <p:ph type="title"/>
          </p:nvPr>
        </p:nvSpPr>
        <p:spPr/>
        <p:txBody>
          <a:bodyPr/>
          <a:lstStyle/>
          <a:p>
            <a:r>
              <a:rPr lang="en-CA" dirty="0"/>
              <a:t>Classifier Accuracy</a:t>
            </a:r>
          </a:p>
        </p:txBody>
      </p:sp>
      <p:pic>
        <p:nvPicPr>
          <p:cNvPr id="7" name="Picture 6">
            <a:extLst>
              <a:ext uri="{FF2B5EF4-FFF2-40B4-BE49-F238E27FC236}">
                <a16:creationId xmlns:a16="http://schemas.microsoft.com/office/drawing/2014/main" id="{A075AF38-264D-D8B3-2F57-C80070FEC1A3}"/>
              </a:ext>
            </a:extLst>
          </p:cNvPr>
          <p:cNvPicPr>
            <a:picLocks noChangeAspect="1"/>
          </p:cNvPicPr>
          <p:nvPr/>
        </p:nvPicPr>
        <p:blipFill>
          <a:blip r:embed="rId2"/>
          <a:stretch>
            <a:fillRect/>
          </a:stretch>
        </p:blipFill>
        <p:spPr>
          <a:xfrm>
            <a:off x="2657174" y="2640515"/>
            <a:ext cx="6899241" cy="1576969"/>
          </a:xfrm>
          <a:prstGeom prst="rect">
            <a:avLst/>
          </a:prstGeom>
        </p:spPr>
      </p:pic>
      <p:sp>
        <p:nvSpPr>
          <p:cNvPr id="8" name="TextBox 7">
            <a:extLst>
              <a:ext uri="{FF2B5EF4-FFF2-40B4-BE49-F238E27FC236}">
                <a16:creationId xmlns:a16="http://schemas.microsoft.com/office/drawing/2014/main" id="{87C94489-C0D7-CA3E-8EC9-E2D5042D95DE}"/>
              </a:ext>
            </a:extLst>
          </p:cNvPr>
          <p:cNvSpPr txBox="1"/>
          <p:nvPr/>
        </p:nvSpPr>
        <p:spPr>
          <a:xfrm>
            <a:off x="2592116" y="4357991"/>
            <a:ext cx="7007768" cy="369332"/>
          </a:xfrm>
          <a:prstGeom prst="rect">
            <a:avLst/>
          </a:prstGeom>
          <a:noFill/>
        </p:spPr>
        <p:txBody>
          <a:bodyPr wrap="square" rtlCol="0">
            <a:spAutoFit/>
          </a:bodyPr>
          <a:lstStyle/>
          <a:p>
            <a:r>
              <a:rPr lang="en-CA" i="1" dirty="0"/>
              <a:t>Above</a:t>
            </a:r>
            <a:r>
              <a:rPr lang="en-CA" dirty="0"/>
              <a:t>: Test accuracy of the CNN classifiers trained on audio MNIST data</a:t>
            </a:r>
            <a:endParaRPr lang="en-CA" i="1" dirty="0"/>
          </a:p>
        </p:txBody>
      </p:sp>
    </p:spTree>
    <p:extLst>
      <p:ext uri="{BB962C8B-B14F-4D97-AF65-F5344CB8AC3E}">
        <p14:creationId xmlns:p14="http://schemas.microsoft.com/office/powerpoint/2010/main" val="2424186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54C5-D078-A021-B29B-8C37BEB84B24}"/>
              </a:ext>
            </a:extLst>
          </p:cNvPr>
          <p:cNvSpPr>
            <a:spLocks noGrp="1"/>
          </p:cNvSpPr>
          <p:nvPr>
            <p:ph type="title"/>
          </p:nvPr>
        </p:nvSpPr>
        <p:spPr/>
        <p:txBody>
          <a:bodyPr>
            <a:normAutofit fontScale="90000"/>
          </a:bodyPr>
          <a:lstStyle/>
          <a:p>
            <a:r>
              <a:rPr lang="en-CA" dirty="0"/>
              <a:t>Classifier-Based Evaluation (Generation)</a:t>
            </a:r>
          </a:p>
        </p:txBody>
      </p:sp>
      <p:pic>
        <p:nvPicPr>
          <p:cNvPr id="5" name="Picture 4">
            <a:extLst>
              <a:ext uri="{FF2B5EF4-FFF2-40B4-BE49-F238E27FC236}">
                <a16:creationId xmlns:a16="http://schemas.microsoft.com/office/drawing/2014/main" id="{D0E36E38-8AC5-39A1-9341-58F5BF1316C3}"/>
              </a:ext>
            </a:extLst>
          </p:cNvPr>
          <p:cNvPicPr>
            <a:picLocks noChangeAspect="1"/>
          </p:cNvPicPr>
          <p:nvPr/>
        </p:nvPicPr>
        <p:blipFill>
          <a:blip r:embed="rId2"/>
          <a:stretch>
            <a:fillRect/>
          </a:stretch>
        </p:blipFill>
        <p:spPr>
          <a:xfrm>
            <a:off x="2592913" y="3005848"/>
            <a:ext cx="7006174" cy="1512346"/>
          </a:xfrm>
          <a:prstGeom prst="rect">
            <a:avLst/>
          </a:prstGeom>
        </p:spPr>
      </p:pic>
      <p:sp>
        <p:nvSpPr>
          <p:cNvPr id="6" name="TextBox 5">
            <a:extLst>
              <a:ext uri="{FF2B5EF4-FFF2-40B4-BE49-F238E27FC236}">
                <a16:creationId xmlns:a16="http://schemas.microsoft.com/office/drawing/2014/main" id="{483F7D84-2B56-810A-E61F-B49A07DDFC3F}"/>
              </a:ext>
            </a:extLst>
          </p:cNvPr>
          <p:cNvSpPr txBox="1"/>
          <p:nvPr/>
        </p:nvSpPr>
        <p:spPr>
          <a:xfrm>
            <a:off x="2470826" y="4610911"/>
            <a:ext cx="7208195" cy="1200329"/>
          </a:xfrm>
          <a:prstGeom prst="rect">
            <a:avLst/>
          </a:prstGeom>
          <a:noFill/>
        </p:spPr>
        <p:txBody>
          <a:bodyPr wrap="square" rtlCol="0">
            <a:spAutoFit/>
          </a:bodyPr>
          <a:lstStyle/>
          <a:p>
            <a:r>
              <a:rPr lang="en-CA" i="1" dirty="0"/>
              <a:t>Above</a:t>
            </a:r>
            <a:r>
              <a:rPr lang="en-CA" dirty="0"/>
              <a:t>: Agreement with trained classifiers on generated data from VAE and </a:t>
            </a:r>
            <a:r>
              <a:rPr lang="en-CA" dirty="0" err="1"/>
              <a:t>BiGAN</a:t>
            </a:r>
            <a:r>
              <a:rPr lang="en-CA" dirty="0"/>
              <a:t> models. Data is generated by using 10k randomly sampled attribute configurations (from the trained attribute SCM), with latent vectors sampled from the gaussian prior.</a:t>
            </a:r>
            <a:endParaRPr lang="en-CA" i="1" dirty="0"/>
          </a:p>
        </p:txBody>
      </p:sp>
    </p:spTree>
    <p:extLst>
      <p:ext uri="{BB962C8B-B14F-4D97-AF65-F5344CB8AC3E}">
        <p14:creationId xmlns:p14="http://schemas.microsoft.com/office/powerpoint/2010/main" val="215350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810D-7DA3-803E-FC9C-42001CA19C66}"/>
              </a:ext>
            </a:extLst>
          </p:cNvPr>
          <p:cNvSpPr>
            <a:spLocks noGrp="1"/>
          </p:cNvSpPr>
          <p:nvPr>
            <p:ph type="title"/>
          </p:nvPr>
        </p:nvSpPr>
        <p:spPr/>
        <p:txBody>
          <a:bodyPr/>
          <a:lstStyle/>
          <a:p>
            <a:r>
              <a:rPr lang="en-CA" dirty="0"/>
              <a:t>Classifier-Based Evaluation (CFs)</a:t>
            </a:r>
          </a:p>
        </p:txBody>
      </p:sp>
      <p:pic>
        <p:nvPicPr>
          <p:cNvPr id="5" name="Picture 4">
            <a:extLst>
              <a:ext uri="{FF2B5EF4-FFF2-40B4-BE49-F238E27FC236}">
                <a16:creationId xmlns:a16="http://schemas.microsoft.com/office/drawing/2014/main" id="{3D599DB3-9352-D00F-5590-9E53B17ED7C9}"/>
              </a:ext>
            </a:extLst>
          </p:cNvPr>
          <p:cNvPicPr>
            <a:picLocks noChangeAspect="1"/>
          </p:cNvPicPr>
          <p:nvPr/>
        </p:nvPicPr>
        <p:blipFill>
          <a:blip r:embed="rId2"/>
          <a:stretch>
            <a:fillRect/>
          </a:stretch>
        </p:blipFill>
        <p:spPr>
          <a:xfrm>
            <a:off x="264223" y="2817812"/>
            <a:ext cx="11663554" cy="1692005"/>
          </a:xfrm>
          <a:prstGeom prst="rect">
            <a:avLst/>
          </a:prstGeom>
        </p:spPr>
      </p:pic>
      <p:sp>
        <p:nvSpPr>
          <p:cNvPr id="6" name="TextBox 5">
            <a:extLst>
              <a:ext uri="{FF2B5EF4-FFF2-40B4-BE49-F238E27FC236}">
                <a16:creationId xmlns:a16="http://schemas.microsoft.com/office/drawing/2014/main" id="{E0AA47AE-3C47-1816-CD0C-29F2C341B4BD}"/>
              </a:ext>
            </a:extLst>
          </p:cNvPr>
          <p:cNvSpPr txBox="1"/>
          <p:nvPr/>
        </p:nvSpPr>
        <p:spPr>
          <a:xfrm>
            <a:off x="1592093" y="4743281"/>
            <a:ext cx="9007813" cy="1200329"/>
          </a:xfrm>
          <a:prstGeom prst="rect">
            <a:avLst/>
          </a:prstGeom>
          <a:noFill/>
        </p:spPr>
        <p:txBody>
          <a:bodyPr wrap="square" rtlCol="0">
            <a:spAutoFit/>
          </a:bodyPr>
          <a:lstStyle/>
          <a:p>
            <a:r>
              <a:rPr lang="en-CA" i="1" dirty="0"/>
              <a:t>Above:</a:t>
            </a:r>
            <a:r>
              <a:rPr lang="en-CA" dirty="0"/>
              <a:t> Agreement between generative models and classifiers on counterfactual data. Counterfactual attributes (e.g. accent) are sampled from the trained attribute SCM, and original attributes and latent representations are taken from the test set (and encoder models).</a:t>
            </a:r>
            <a:endParaRPr lang="en-CA" i="1" dirty="0"/>
          </a:p>
        </p:txBody>
      </p:sp>
    </p:spTree>
    <p:extLst>
      <p:ext uri="{BB962C8B-B14F-4D97-AF65-F5344CB8AC3E}">
        <p14:creationId xmlns:p14="http://schemas.microsoft.com/office/powerpoint/2010/main" val="4001672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4450-3BAA-6BEA-4F7F-5F1B2EE1692E}"/>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4B8A35B9-B825-8E6D-F2CD-E78872BCC017}"/>
              </a:ext>
            </a:extLst>
          </p:cNvPr>
          <p:cNvSpPr>
            <a:spLocks noGrp="1"/>
          </p:cNvSpPr>
          <p:nvPr>
            <p:ph idx="1"/>
          </p:nvPr>
        </p:nvSpPr>
        <p:spPr>
          <a:xfrm>
            <a:off x="777240" y="1563079"/>
            <a:ext cx="10659110" cy="4351338"/>
          </a:xfrm>
        </p:spPr>
        <p:txBody>
          <a:bodyPr>
            <a:normAutofit/>
          </a:bodyPr>
          <a:lstStyle/>
          <a:p>
            <a:r>
              <a:rPr lang="en-CA" sz="2400" dirty="0"/>
              <a:t>Classifiers produce high accuracy, suggesting suitability for automated evaluation of generative models</a:t>
            </a:r>
          </a:p>
          <a:p>
            <a:r>
              <a:rPr lang="en-CA" sz="2400" dirty="0"/>
              <a:t>Audio generation successfully produces recordings of human speech</a:t>
            </a:r>
          </a:p>
          <a:p>
            <a:r>
              <a:rPr lang="en-CA" sz="2400" dirty="0"/>
              <a:t>Counterfactual approximation possible using audio data with both </a:t>
            </a:r>
            <a:r>
              <a:rPr lang="en-CA" sz="2400" dirty="0" err="1"/>
              <a:t>BiGAN</a:t>
            </a:r>
            <a:r>
              <a:rPr lang="en-CA" sz="2400" dirty="0"/>
              <a:t> and VAE, though accuracy is lacking on accent CFs</a:t>
            </a:r>
          </a:p>
          <a:p>
            <a:endParaRPr lang="en-CA" sz="2400" dirty="0"/>
          </a:p>
        </p:txBody>
      </p:sp>
      <p:sp>
        <p:nvSpPr>
          <p:cNvPr id="4" name="Title 1">
            <a:extLst>
              <a:ext uri="{FF2B5EF4-FFF2-40B4-BE49-F238E27FC236}">
                <a16:creationId xmlns:a16="http://schemas.microsoft.com/office/drawing/2014/main" id="{0762AB88-77C2-C4D8-D3EF-248A4642E50A}"/>
              </a:ext>
            </a:extLst>
          </p:cNvPr>
          <p:cNvSpPr txBox="1">
            <a:spLocks/>
          </p:cNvSpPr>
          <p:nvPr/>
        </p:nvSpPr>
        <p:spPr>
          <a:xfrm>
            <a:off x="929640" y="3338512"/>
            <a:ext cx="1065911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CA"/>
              <a:t>Future Work</a:t>
            </a:r>
            <a:endParaRPr lang="en-CA" dirty="0"/>
          </a:p>
        </p:txBody>
      </p:sp>
      <p:sp>
        <p:nvSpPr>
          <p:cNvPr id="5" name="Content Placeholder 2">
            <a:extLst>
              <a:ext uri="{FF2B5EF4-FFF2-40B4-BE49-F238E27FC236}">
                <a16:creationId xmlns:a16="http://schemas.microsoft.com/office/drawing/2014/main" id="{9321A54A-CF60-D707-24FD-A35ED21C71AF}"/>
              </a:ext>
            </a:extLst>
          </p:cNvPr>
          <p:cNvSpPr txBox="1">
            <a:spLocks/>
          </p:cNvSpPr>
          <p:nvPr/>
        </p:nvSpPr>
        <p:spPr>
          <a:xfrm>
            <a:off x="755650" y="4510459"/>
            <a:ext cx="10659110" cy="1403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Underwater acoustic data (ESRF)</a:t>
            </a:r>
          </a:p>
          <a:p>
            <a:r>
              <a:rPr lang="en-CA" sz="2400" dirty="0"/>
              <a:t>Explanation of classifiers using VAE/</a:t>
            </a:r>
            <a:r>
              <a:rPr lang="en-CA" sz="2400" dirty="0" err="1"/>
              <a:t>BiGAN</a:t>
            </a:r>
            <a:r>
              <a:rPr lang="en-CA" sz="2400" dirty="0"/>
              <a:t> and CFs</a:t>
            </a:r>
          </a:p>
        </p:txBody>
      </p:sp>
      <p:pic>
        <p:nvPicPr>
          <p:cNvPr id="9" name="Picture 8">
            <a:extLst>
              <a:ext uri="{FF2B5EF4-FFF2-40B4-BE49-F238E27FC236}">
                <a16:creationId xmlns:a16="http://schemas.microsoft.com/office/drawing/2014/main" id="{57F28BFB-B4A3-DDFA-DF51-DFAFB70BC072}"/>
              </a:ext>
            </a:extLst>
          </p:cNvPr>
          <p:cNvPicPr>
            <a:picLocks noChangeAspect="1"/>
          </p:cNvPicPr>
          <p:nvPr/>
        </p:nvPicPr>
        <p:blipFill>
          <a:blip r:embed="rId2"/>
          <a:stretch>
            <a:fillRect/>
          </a:stretch>
        </p:blipFill>
        <p:spPr>
          <a:xfrm>
            <a:off x="9022505" y="3456862"/>
            <a:ext cx="2143125" cy="17526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17C279-73C2-BFFA-D11B-6FE41F8B4BE0}"/>
                  </a:ext>
                </a:extLst>
              </p:cNvPr>
              <p:cNvSpPr txBox="1"/>
              <p:nvPr/>
            </p:nvSpPr>
            <p:spPr>
              <a:xfrm>
                <a:off x="7996136" y="5175753"/>
                <a:ext cx="4195864" cy="1200329"/>
              </a:xfrm>
              <a:prstGeom prst="rect">
                <a:avLst/>
              </a:prstGeom>
              <a:noFill/>
            </p:spPr>
            <p:txBody>
              <a:bodyPr wrap="square" rtlCol="0">
                <a:spAutoFit/>
              </a:bodyPr>
              <a:lstStyle/>
              <a:p>
                <a:r>
                  <a:rPr lang="en-CA" i="1" dirty="0"/>
                  <a:t>Above:</a:t>
                </a:r>
                <a:r>
                  <a:rPr lang="en-CA" dirty="0"/>
                  <a:t> the proposed causal graph for ESRF data. A binary flag for the presence of boats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h</m:t>
                        </m:r>
                      </m:e>
                      <m:sub>
                        <m:r>
                          <a:rPr lang="en-CA" b="0" i="1" smtClean="0">
                            <a:latin typeface="Cambria Math" panose="02040503050406030204" pitchFamily="18" charset="0"/>
                          </a:rPr>
                          <m:t>𝑢</m:t>
                        </m:r>
                      </m:sub>
                    </m:sSub>
                  </m:oMath>
                </a14:m>
                <a:r>
                  <a:rPr lang="en-CA" dirty="0"/>
                  <a:t> and the distance to the closest boat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𝑑</m:t>
                        </m:r>
                      </m:e>
                      <m:sub>
                        <m:r>
                          <a:rPr lang="en-CA" b="0" i="1" smtClean="0">
                            <a:latin typeface="Cambria Math" panose="02040503050406030204" pitchFamily="18" charset="0"/>
                          </a:rPr>
                          <m:t>𝑢</m:t>
                        </m:r>
                      </m:sub>
                    </m:sSub>
                  </m:oMath>
                </a14:m>
                <a:r>
                  <a:rPr lang="en-CA" dirty="0"/>
                  <a:t> cause the audio output </a:t>
                </a:r>
                <a14:m>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𝐨</m:t>
                        </m:r>
                      </m:e>
                      <m:sub>
                        <m:r>
                          <a:rPr lang="en-CA" b="0" i="1" smtClean="0">
                            <a:latin typeface="Cambria Math" panose="02040503050406030204" pitchFamily="18" charset="0"/>
                          </a:rPr>
                          <m:t>𝑢</m:t>
                        </m:r>
                      </m:sub>
                    </m:sSub>
                  </m:oMath>
                </a14:m>
                <a:r>
                  <a:rPr lang="en-CA" dirty="0"/>
                  <a:t>.</a:t>
                </a:r>
                <a:endParaRPr lang="en-CA" b="1" dirty="0"/>
              </a:p>
            </p:txBody>
          </p:sp>
        </mc:Choice>
        <mc:Fallback xmlns="">
          <p:sp>
            <p:nvSpPr>
              <p:cNvPr id="10" name="TextBox 9">
                <a:extLst>
                  <a:ext uri="{FF2B5EF4-FFF2-40B4-BE49-F238E27FC236}">
                    <a16:creationId xmlns:a16="http://schemas.microsoft.com/office/drawing/2014/main" id="{CA17C279-73C2-BFFA-D11B-6FE41F8B4BE0}"/>
                  </a:ext>
                </a:extLst>
              </p:cNvPr>
              <p:cNvSpPr txBox="1">
                <a:spLocks noRot="1" noChangeAspect="1" noMove="1" noResize="1" noEditPoints="1" noAdjustHandles="1" noChangeArrowheads="1" noChangeShapeType="1" noTextEdit="1"/>
              </p:cNvSpPr>
              <p:nvPr/>
            </p:nvSpPr>
            <p:spPr>
              <a:xfrm>
                <a:off x="7996136" y="5175753"/>
                <a:ext cx="4195864" cy="1200329"/>
              </a:xfrm>
              <a:prstGeom prst="rect">
                <a:avLst/>
              </a:prstGeom>
              <a:blipFill>
                <a:blip r:embed="rId3"/>
                <a:stretch>
                  <a:fillRect l="-1308" t="-2538" r="-1308" b="-7107"/>
                </a:stretch>
              </a:blipFill>
            </p:spPr>
            <p:txBody>
              <a:bodyPr/>
              <a:lstStyle/>
              <a:p>
                <a:r>
                  <a:rPr lang="en-CA">
                    <a:noFill/>
                  </a:rPr>
                  <a:t> </a:t>
                </a:r>
              </a:p>
            </p:txBody>
          </p:sp>
        </mc:Fallback>
      </mc:AlternateContent>
    </p:spTree>
    <p:extLst>
      <p:ext uri="{BB962C8B-B14F-4D97-AF65-F5344CB8AC3E}">
        <p14:creationId xmlns:p14="http://schemas.microsoft.com/office/powerpoint/2010/main" val="1260791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2F49-6C1E-3312-A779-8D2D91C70B55}"/>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239035B1-CCBD-9B24-5B9C-EF7A04FCD8B4}"/>
              </a:ext>
            </a:extLst>
          </p:cNvPr>
          <p:cNvSpPr>
            <a:spLocks noGrp="1"/>
          </p:cNvSpPr>
          <p:nvPr>
            <p:ph idx="1"/>
          </p:nvPr>
        </p:nvSpPr>
        <p:spPr>
          <a:xfrm>
            <a:off x="777240" y="1825623"/>
            <a:ext cx="10827858" cy="4667251"/>
          </a:xfrm>
        </p:spPr>
        <p:txBody>
          <a:bodyPr>
            <a:normAutofit/>
          </a:bodyPr>
          <a:lstStyle/>
          <a:p>
            <a:r>
              <a:rPr lang="en-CA" sz="1800" dirty="0"/>
              <a:t>Pearl, Judea. </a:t>
            </a:r>
            <a:r>
              <a:rPr lang="en-CA" sz="1800" i="1" dirty="0"/>
              <a:t>Causality</a:t>
            </a:r>
            <a:r>
              <a:rPr lang="en-CA" sz="1800" dirty="0"/>
              <a:t>. Cambridge university press, 2009.</a:t>
            </a:r>
          </a:p>
          <a:p>
            <a:r>
              <a:rPr lang="en-CA" sz="1800" dirty="0" err="1"/>
              <a:t>Schölkopf</a:t>
            </a:r>
            <a:r>
              <a:rPr lang="en-CA" sz="1800" dirty="0"/>
              <a:t>, Bernhard, and Julius von </a:t>
            </a:r>
            <a:r>
              <a:rPr lang="en-CA" sz="1800" dirty="0" err="1"/>
              <a:t>Kügelgen</a:t>
            </a:r>
            <a:r>
              <a:rPr lang="en-CA" sz="1800" dirty="0"/>
              <a:t>. "From statistical to causal learning." </a:t>
            </a:r>
            <a:r>
              <a:rPr lang="en-CA" sz="1800" i="1" dirty="0" err="1"/>
              <a:t>arXiv</a:t>
            </a:r>
            <a:r>
              <a:rPr lang="en-CA" sz="1800" i="1" dirty="0"/>
              <a:t> preprint arXiv:2204.00607</a:t>
            </a:r>
            <a:r>
              <a:rPr lang="en-CA" sz="1800" dirty="0"/>
              <a:t> (2022).</a:t>
            </a:r>
          </a:p>
          <a:p>
            <a:r>
              <a:rPr lang="en-CA" sz="1800" dirty="0"/>
              <a:t>Pawlowski, Nick, Daniel Coelho de Castro, and Ben </a:t>
            </a:r>
            <a:r>
              <a:rPr lang="en-CA" sz="1800" dirty="0" err="1"/>
              <a:t>Glocker</a:t>
            </a:r>
            <a:r>
              <a:rPr lang="en-CA" sz="1800" dirty="0"/>
              <a:t>. "Deep structural causal models for tractable counterfactual inference." </a:t>
            </a:r>
            <a:r>
              <a:rPr lang="en-CA" sz="1800" i="1" dirty="0"/>
              <a:t>Advances in Neural Information Processing Systems</a:t>
            </a:r>
            <a:r>
              <a:rPr lang="en-CA" sz="1800" dirty="0"/>
              <a:t> 33 (2020): 857-869.</a:t>
            </a:r>
          </a:p>
          <a:p>
            <a:r>
              <a:rPr lang="en-CA" sz="1800" dirty="0"/>
              <a:t>Dash, Saloni, Vineeth N. Balasubramanian, and Amit Sharma. "Evaluating and mitigating bias in image classifiers: A causal perspective using counterfactuals." </a:t>
            </a:r>
            <a:r>
              <a:rPr lang="en-CA" sz="1800" i="1" dirty="0"/>
              <a:t>Proceedings of the IEEE/CVF Winter Conference on Applications of Computer Vision</a:t>
            </a:r>
            <a:r>
              <a:rPr lang="en-CA" sz="1800" dirty="0"/>
              <a:t>. 2022.</a:t>
            </a:r>
          </a:p>
          <a:p>
            <a:r>
              <a:rPr lang="en-CA" sz="1800" dirty="0"/>
              <a:t>Becker, </a:t>
            </a:r>
            <a:r>
              <a:rPr lang="en-CA" sz="1800" dirty="0" err="1"/>
              <a:t>Sören</a:t>
            </a:r>
            <a:r>
              <a:rPr lang="en-CA" sz="1800" dirty="0"/>
              <a:t>, et al. "Interpreting and explaining deep neural networks for classification of audio signals." </a:t>
            </a:r>
            <a:r>
              <a:rPr lang="en-CA" sz="1800" i="1" dirty="0" err="1"/>
              <a:t>arXiv</a:t>
            </a:r>
            <a:r>
              <a:rPr lang="en-CA" sz="1800" i="1" dirty="0"/>
              <a:t> preprint arXiv:1807.03418</a:t>
            </a:r>
            <a:r>
              <a:rPr lang="en-CA" sz="1800" dirty="0"/>
              <a:t> (2018).</a:t>
            </a:r>
          </a:p>
          <a:p>
            <a:r>
              <a:rPr lang="en-CA" sz="1800" dirty="0" err="1"/>
              <a:t>Perraudin</a:t>
            </a:r>
            <a:r>
              <a:rPr lang="en-CA" sz="1800" dirty="0"/>
              <a:t>, </a:t>
            </a:r>
            <a:r>
              <a:rPr lang="en-CA" sz="1800" dirty="0" err="1"/>
              <a:t>Nathanaël</a:t>
            </a:r>
            <a:r>
              <a:rPr lang="en-CA" sz="1800" dirty="0"/>
              <a:t>, Peter </a:t>
            </a:r>
            <a:r>
              <a:rPr lang="en-CA" sz="1800" dirty="0" err="1"/>
              <a:t>Balazs</a:t>
            </a:r>
            <a:r>
              <a:rPr lang="en-CA" sz="1800" dirty="0"/>
              <a:t>, and Peter L. </a:t>
            </a:r>
            <a:r>
              <a:rPr lang="en-CA" sz="1800" dirty="0" err="1"/>
              <a:t>Søndergaard</a:t>
            </a:r>
            <a:r>
              <a:rPr lang="en-CA" sz="1800" dirty="0"/>
              <a:t>. "A fast Griffin-Lim algorithm." </a:t>
            </a:r>
            <a:r>
              <a:rPr lang="en-CA" sz="1800" i="1" dirty="0"/>
              <a:t>2013 IEEE Workshop on Applications of Signal Processing to Audio and Acoustics</a:t>
            </a:r>
            <a:r>
              <a:rPr lang="en-CA" sz="1800" dirty="0"/>
              <a:t>. IEEE, 2013.</a:t>
            </a:r>
            <a:endParaRPr lang="en-CA" dirty="0"/>
          </a:p>
        </p:txBody>
      </p:sp>
    </p:spTree>
    <p:extLst>
      <p:ext uri="{BB962C8B-B14F-4D97-AF65-F5344CB8AC3E}">
        <p14:creationId xmlns:p14="http://schemas.microsoft.com/office/powerpoint/2010/main" val="410958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607-DA35-318B-D218-4EC40EAA6B23}"/>
              </a:ext>
            </a:extLst>
          </p:cNvPr>
          <p:cNvSpPr>
            <a:spLocks noGrp="1"/>
          </p:cNvSpPr>
          <p:nvPr>
            <p:ph type="title"/>
          </p:nvPr>
        </p:nvSpPr>
        <p:spPr/>
        <p:txBody>
          <a:bodyPr>
            <a:normAutofit/>
          </a:bodyPr>
          <a:lstStyle/>
          <a:p>
            <a:r>
              <a:rPr lang="en-CA" dirty="0"/>
              <a:t>Ladder of Causality (Pearl, 2009)</a:t>
            </a:r>
          </a:p>
        </p:txBody>
      </p:sp>
      <p:sp>
        <p:nvSpPr>
          <p:cNvPr id="3" name="Content Placeholder 2">
            <a:extLst>
              <a:ext uri="{FF2B5EF4-FFF2-40B4-BE49-F238E27FC236}">
                <a16:creationId xmlns:a16="http://schemas.microsoft.com/office/drawing/2014/main" id="{B8C9F281-7BD6-DD9F-A68E-020FB78D298C}"/>
              </a:ext>
            </a:extLst>
          </p:cNvPr>
          <p:cNvSpPr>
            <a:spLocks noGrp="1"/>
          </p:cNvSpPr>
          <p:nvPr>
            <p:ph idx="1"/>
          </p:nvPr>
        </p:nvSpPr>
        <p:spPr>
          <a:xfrm>
            <a:off x="777240" y="1498060"/>
            <a:ext cx="10659110" cy="5136204"/>
          </a:xfrm>
        </p:spPr>
        <p:txBody>
          <a:bodyPr>
            <a:normAutofit lnSpcReduction="10000"/>
          </a:bodyPr>
          <a:lstStyle/>
          <a:p>
            <a:r>
              <a:rPr lang="en-CA" sz="2400" dirty="0"/>
              <a:t>Common statistical modeling approaches focus on learning </a:t>
            </a:r>
            <a:r>
              <a:rPr lang="en-CA" sz="2400" i="1" dirty="0"/>
              <a:t>associations</a:t>
            </a:r>
            <a:r>
              <a:rPr lang="en-CA" sz="2400" dirty="0"/>
              <a:t> between one or more variables</a:t>
            </a:r>
          </a:p>
          <a:p>
            <a:pPr lvl="1"/>
            <a:r>
              <a:rPr lang="en-CA" sz="2000" dirty="0"/>
              <a:t>“is smoking associated with lung cancer?”</a:t>
            </a:r>
          </a:p>
          <a:p>
            <a:r>
              <a:rPr lang="en-CA" sz="2400" dirty="0"/>
              <a:t>Often it is also of interest to consider </a:t>
            </a:r>
            <a:r>
              <a:rPr lang="en-CA" sz="2400" i="1" dirty="0"/>
              <a:t>interventions</a:t>
            </a:r>
            <a:r>
              <a:rPr lang="en-CA" sz="2400" dirty="0"/>
              <a:t>, which require knowledge of causal relationships between variables in order to find the outcome of a potential action</a:t>
            </a:r>
          </a:p>
          <a:p>
            <a:pPr lvl="1"/>
            <a:r>
              <a:rPr lang="en-CA" sz="2000" dirty="0"/>
              <a:t>“if I quit smoking today, how is the probability of contracting lung cancer influenced?”</a:t>
            </a:r>
          </a:p>
          <a:p>
            <a:r>
              <a:rPr lang="en-CA" sz="2400" dirty="0"/>
              <a:t>Even more complex are </a:t>
            </a:r>
            <a:r>
              <a:rPr lang="en-CA" sz="2400" i="1" dirty="0"/>
              <a:t>counterfactual</a:t>
            </a:r>
            <a:r>
              <a:rPr lang="en-CA" sz="2400" dirty="0"/>
              <a:t> statements, which require knowledge of causal relationships as well as accounting for observed influences of exogeneous factors</a:t>
            </a:r>
          </a:p>
          <a:p>
            <a:pPr lvl="1"/>
            <a:r>
              <a:rPr lang="en-CA" sz="2000" dirty="0"/>
              <a:t>“would the patient have lived longer if they had been convinced to quit smoking 10 years earlier?”</a:t>
            </a:r>
          </a:p>
          <a:p>
            <a:r>
              <a:rPr lang="en-CA" sz="2400" dirty="0"/>
              <a:t>This work focuses on approximation of counterfactual statements made about audio data, and compares recently proposed approaches for counterfactual inference</a:t>
            </a:r>
          </a:p>
        </p:txBody>
      </p:sp>
    </p:spTree>
    <p:extLst>
      <p:ext uri="{BB962C8B-B14F-4D97-AF65-F5344CB8AC3E}">
        <p14:creationId xmlns:p14="http://schemas.microsoft.com/office/powerpoint/2010/main" val="381852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361A-4C5A-682A-45BC-341C3F7C0AEE}"/>
              </a:ext>
            </a:extLst>
          </p:cNvPr>
          <p:cNvSpPr>
            <a:spLocks noGrp="1"/>
          </p:cNvSpPr>
          <p:nvPr>
            <p:ph type="title"/>
          </p:nvPr>
        </p:nvSpPr>
        <p:spPr/>
        <p:txBody>
          <a:bodyPr>
            <a:normAutofit/>
          </a:bodyPr>
          <a:lstStyle/>
          <a:p>
            <a:r>
              <a:rPr lang="en-CA" dirty="0"/>
              <a:t>Structural Causal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4F55C6-0D56-029D-7498-3E9B9B77369C}"/>
                  </a:ext>
                </a:extLst>
              </p:cNvPr>
              <p:cNvSpPr>
                <a:spLocks noGrp="1"/>
              </p:cNvSpPr>
              <p:nvPr>
                <p:ph idx="1"/>
              </p:nvPr>
            </p:nvSpPr>
            <p:spPr>
              <a:xfrm>
                <a:off x="777240" y="1825624"/>
                <a:ext cx="10659110" cy="4867005"/>
              </a:xfrm>
            </p:spPr>
            <p:txBody>
              <a:bodyPr>
                <a:normAutofit lnSpcReduction="10000"/>
              </a:bodyPr>
              <a:lstStyle/>
              <a:p>
                <a:r>
                  <a:rPr lang="en-CA" sz="2400" dirty="0"/>
                  <a:t>Mathematical representation of the causal relationships between variables</a:t>
                </a:r>
              </a:p>
              <a:p>
                <a:r>
                  <a:rPr lang="en-CA" sz="2400" dirty="0"/>
                  <a:t>If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0" smtClean="0">
                            <a:latin typeface="Cambria Math" panose="02040503050406030204" pitchFamily="18" charset="0"/>
                          </a:rPr>
                          <m:t>1</m:t>
                        </m:r>
                      </m:sub>
                    </m:sSub>
                    <m:r>
                      <a:rPr lang="en-CA" sz="2400" b="0" i="0"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0" smtClean="0">
                            <a:latin typeface="Cambria Math" panose="02040503050406030204" pitchFamily="18" charset="0"/>
                          </a:rPr>
                          <m:t>2</m:t>
                        </m:r>
                      </m:sub>
                    </m:sSub>
                    <m:r>
                      <a:rPr lang="en-CA" sz="2400" b="0" i="0"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𝑛</m:t>
                        </m:r>
                      </m:sub>
                    </m:sSub>
                  </m:oMath>
                </a14:m>
                <a:r>
                  <a:rPr lang="en-CA" sz="2400" b="1" dirty="0"/>
                  <a:t> </a:t>
                </a:r>
                <a:r>
                  <a:rPr lang="en-CA" sz="2400" dirty="0"/>
                  <a:t>are the observed variables of interest, and </a:t>
                </a:r>
                <a14:m>
                  <m:oMath xmlns:m="http://schemas.openxmlformats.org/officeDocument/2006/math">
                    <m:r>
                      <a:rPr lang="en-CA" sz="2400" b="1" i="0" smtClean="0">
                        <a:latin typeface="Cambria Math" panose="02040503050406030204" pitchFamily="18" charset="0"/>
                      </a:rPr>
                      <m:t>𝐏</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𝐀</m:t>
                        </m:r>
                      </m:e>
                      <m:sub>
                        <m:r>
                          <a:rPr lang="en-CA" sz="2400" b="0" i="1" smtClean="0">
                            <a:latin typeface="Cambria Math" panose="02040503050406030204" pitchFamily="18" charset="0"/>
                          </a:rPr>
                          <m:t>𝑖</m:t>
                        </m:r>
                      </m:sub>
                    </m:sSub>
                  </m:oMath>
                </a14:m>
                <a:r>
                  <a:rPr lang="en-CA" sz="2400" b="1" dirty="0"/>
                  <a:t> </a:t>
                </a:r>
                <a:r>
                  <a:rPr lang="en-CA" sz="2400" dirty="0"/>
                  <a:t>are the direct causes (parents) of the variable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oMath>
                </a14:m>
                <a:r>
                  <a:rPr lang="en-CA" sz="2400" dirty="0"/>
                  <a:t>, then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oMath>
                </a14:m>
                <a:r>
                  <a:rPr lang="en-CA" sz="2400" b="1" dirty="0"/>
                  <a:t> </a:t>
                </a:r>
                <a:r>
                  <a:rPr lang="en-CA" sz="2400" dirty="0"/>
                  <a:t>is taken to have the following data generation process:</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𝑓</m:t>
                          </m:r>
                        </m:e>
                        <m:sub>
                          <m:r>
                            <a:rPr lang="en-CA" sz="2400" b="0" i="1" smtClean="0">
                              <a:latin typeface="Cambria Math" panose="02040503050406030204" pitchFamily="18" charset="0"/>
                            </a:rPr>
                            <m:t>𝑖</m:t>
                          </m:r>
                        </m:sub>
                      </m:sSub>
                      <m:d>
                        <m:dPr>
                          <m:ctrlPr>
                            <a:rPr lang="en-CA" sz="2400" b="0" i="1" smtClean="0">
                              <a:latin typeface="Cambria Math" panose="02040503050406030204" pitchFamily="18" charset="0"/>
                            </a:rPr>
                          </m:ctrlPr>
                        </m:dPr>
                        <m:e>
                          <m:r>
                            <a:rPr lang="en-CA" sz="2400" b="1" i="0" smtClean="0">
                              <a:latin typeface="Cambria Math" panose="02040503050406030204" pitchFamily="18" charset="0"/>
                            </a:rPr>
                            <m:t>𝐏</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𝐀</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𝐔</m:t>
                              </m:r>
                            </m:e>
                            <m:sub>
                              <m:r>
                                <a:rPr lang="en-CA" sz="2400" b="0" i="1" smtClean="0">
                                  <a:latin typeface="Cambria Math" panose="02040503050406030204" pitchFamily="18" charset="0"/>
                                </a:rPr>
                                <m:t>𝑖</m:t>
                              </m:r>
                            </m:sub>
                          </m:sSub>
                        </m:e>
                      </m:d>
                    </m:oMath>
                  </m:oMathPara>
                </a14:m>
                <a:endParaRPr lang="en-CA" sz="2400" b="1" dirty="0"/>
              </a:p>
              <a:p>
                <a:pPr marL="0" indent="0">
                  <a:buNone/>
                </a:pPr>
                <a:r>
                  <a:rPr lang="en-CA" sz="2400" dirty="0"/>
                  <a:t>    where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𝐔</m:t>
                        </m:r>
                      </m:e>
                      <m:sub>
                        <m:r>
                          <a:rPr lang="en-CA" sz="2400" b="0" i="1" smtClean="0">
                            <a:latin typeface="Cambria Math" panose="02040503050406030204" pitchFamily="18" charset="0"/>
                          </a:rPr>
                          <m:t>𝑖</m:t>
                        </m:r>
                      </m:sub>
                    </m:sSub>
                  </m:oMath>
                </a14:m>
                <a:r>
                  <a:rPr lang="en-CA" sz="2400" b="1" dirty="0"/>
                  <a:t> </a:t>
                </a:r>
                <a:r>
                  <a:rPr lang="en-CA" sz="2400" dirty="0"/>
                  <a:t>is an (unobserved and independent) noise variable with density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𝑝</m:t>
                        </m:r>
                      </m:e>
                      <m:sub>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𝐔</m:t>
                            </m:r>
                          </m:e>
                          <m:sub>
                            <m:r>
                              <a:rPr lang="en-CA" sz="2400" b="0" i="1" smtClean="0">
                                <a:latin typeface="Cambria Math" panose="02040503050406030204" pitchFamily="18" charset="0"/>
                              </a:rPr>
                              <m:t>𝑖</m:t>
                            </m:r>
                          </m:sub>
                        </m:sSub>
                      </m:sub>
                    </m:sSub>
                  </m:oMath>
                </a14:m>
                <a:endParaRPr lang="en-CA" sz="2400" b="1" dirty="0"/>
              </a:p>
              <a:p>
                <a:r>
                  <a:rPr lang="en-CA" sz="2400" dirty="0"/>
                  <a:t>An SCM </a:t>
                </a:r>
                <a14:m>
                  <m:oMath xmlns:m="http://schemas.openxmlformats.org/officeDocument/2006/math">
                    <m:r>
                      <a:rPr lang="en-CA" sz="2400" b="0" i="1" smtClean="0">
                        <a:latin typeface="Cambria Math" panose="02040503050406030204" pitchFamily="18" charset="0"/>
                      </a:rPr>
                      <m:t>ℳ</m:t>
                    </m:r>
                  </m:oMath>
                </a14:m>
                <a:r>
                  <a:rPr lang="en-CA" sz="2400" dirty="0"/>
                  <a:t> induces a causal directed acyclic graph (DAG) with edges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𝑗</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oMath>
                </a14:m>
                <a:r>
                  <a:rPr lang="en-CA" sz="2400" b="1" dirty="0"/>
                  <a:t> </a:t>
                </a:r>
                <a:r>
                  <a:rPr lang="en-CA" sz="2400" dirty="0"/>
                  <a:t>for each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𝑗</m:t>
                        </m:r>
                      </m:sub>
                    </m:sSub>
                    <m:r>
                      <a:rPr lang="en-CA" sz="2400" b="0" i="1" smtClean="0">
                        <a:latin typeface="Cambria Math" panose="02040503050406030204" pitchFamily="18" charset="0"/>
                      </a:rPr>
                      <m:t>∈</m:t>
                    </m:r>
                    <m:r>
                      <a:rPr lang="en-CA" sz="2400" b="1" i="0" smtClean="0">
                        <a:latin typeface="Cambria Math" panose="02040503050406030204" pitchFamily="18" charset="0"/>
                      </a:rPr>
                      <m:t>𝐏</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𝐀</m:t>
                        </m:r>
                      </m:e>
                      <m:sub>
                        <m:r>
                          <a:rPr lang="en-CA" sz="2400" b="0" i="1" smtClean="0">
                            <a:latin typeface="Cambria Math" panose="02040503050406030204" pitchFamily="18" charset="0"/>
                          </a:rPr>
                          <m:t>𝑖</m:t>
                        </m:r>
                      </m:sub>
                    </m:sSub>
                  </m:oMath>
                </a14:m>
                <a:endParaRPr lang="en-CA" sz="2400" b="1" dirty="0"/>
              </a:p>
              <a:p>
                <a:r>
                  <a:rPr lang="en-CA" sz="2400" dirty="0"/>
                  <a:t>The joint distribution of the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oMath>
                </a14:m>
                <a:r>
                  <a:rPr lang="en-CA" sz="2400" dirty="0"/>
                  <a:t>’s admit a convenient </a:t>
                </a:r>
                <a:r>
                  <a:rPr lang="en-CA" sz="2400" i="1" dirty="0"/>
                  <a:t>causal factorization </a:t>
                </a:r>
                <a:r>
                  <a:rPr lang="en-CA" sz="2400" dirty="0"/>
                  <a:t>(</a:t>
                </a:r>
                <a:r>
                  <a:rPr lang="en-CA" sz="2400" dirty="0" err="1"/>
                  <a:t>Schölkopf</a:t>
                </a:r>
                <a:r>
                  <a:rPr lang="en-CA" sz="2400" dirty="0"/>
                  <a:t> and </a:t>
                </a:r>
                <a:r>
                  <a:rPr lang="en-CA" sz="2400" dirty="0" err="1"/>
                  <a:t>Kügelgen</a:t>
                </a:r>
                <a:r>
                  <a:rPr lang="en-CA" sz="2400" dirty="0"/>
                  <a:t>, 2022):</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𝑝</m:t>
                      </m:r>
                      <m:d>
                        <m:dPr>
                          <m:ctrlPr>
                            <a:rPr lang="en-CA" sz="2400" b="0" i="1" smtClean="0">
                              <a:latin typeface="Cambria Math" panose="02040503050406030204" pitchFamily="18" charset="0"/>
                            </a:rPr>
                          </m:ctrlPr>
                        </m:dPr>
                        <m:e>
                          <m:r>
                            <a:rPr lang="en-CA" sz="2400" b="1" i="0" smtClean="0">
                              <a:latin typeface="Cambria Math" panose="02040503050406030204" pitchFamily="18" charset="0"/>
                            </a:rPr>
                            <m:t>𝐗</m:t>
                          </m:r>
                        </m:e>
                      </m:d>
                      <m:r>
                        <a:rPr lang="en-CA" sz="2400" b="0" i="1" smtClean="0">
                          <a:latin typeface="Cambria Math" panose="02040503050406030204" pitchFamily="18" charset="0"/>
                        </a:rPr>
                        <m:t>=</m:t>
                      </m:r>
                      <m:nary>
                        <m:naryPr>
                          <m:chr m:val="∏"/>
                          <m:ctrlPr>
                            <a:rPr lang="en-CA" sz="2400" b="0" i="1" smtClean="0">
                              <a:latin typeface="Cambria Math" panose="02040503050406030204" pitchFamily="18" charset="0"/>
                            </a:rPr>
                          </m:ctrlPr>
                        </m:naryPr>
                        <m:sub>
                          <m:r>
                            <m:rPr>
                              <m:brk m:alnAt="23"/>
                            </m:rPr>
                            <a:rPr lang="en-CA" sz="2400" b="0" i="1" smtClean="0">
                              <a:latin typeface="Cambria Math" panose="02040503050406030204" pitchFamily="18" charset="0"/>
                            </a:rPr>
                            <m:t>𝑖</m:t>
                          </m:r>
                          <m:r>
                            <a:rPr lang="en-CA" sz="2400" b="0" i="1" smtClean="0">
                              <a:latin typeface="Cambria Math" panose="02040503050406030204" pitchFamily="18" charset="0"/>
                            </a:rPr>
                            <m:t>=1</m:t>
                          </m:r>
                        </m:sub>
                        <m:sup>
                          <m:r>
                            <a:rPr lang="en-CA" sz="2400" b="0" i="1" smtClean="0">
                              <a:latin typeface="Cambria Math" panose="02040503050406030204" pitchFamily="18" charset="0"/>
                            </a:rPr>
                            <m:t>𝑛</m:t>
                          </m:r>
                        </m:sup>
                        <m:e>
                          <m:r>
                            <a:rPr lang="en-CA" sz="2400" b="0" i="1" smtClean="0">
                              <a:latin typeface="Cambria Math" panose="02040503050406030204" pitchFamily="18" charset="0"/>
                            </a:rPr>
                            <m:t>𝑝</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r>
                                <a:rPr lang="en-CA" sz="2400" b="1" i="0" smtClean="0">
                                  <a:latin typeface="Cambria Math" panose="02040503050406030204" pitchFamily="18" charset="0"/>
                                </a:rPr>
                                <m:t>𝐏</m:t>
                              </m:r>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𝐀</m:t>
                                  </m:r>
                                </m:e>
                                <m:sub>
                                  <m:r>
                                    <a:rPr lang="en-CA" sz="2400" b="0" i="1" smtClean="0">
                                      <a:latin typeface="Cambria Math" panose="02040503050406030204" pitchFamily="18" charset="0"/>
                                    </a:rPr>
                                    <m:t>𝑖</m:t>
                                  </m:r>
                                </m:sub>
                              </m:sSub>
                            </m:e>
                          </m:d>
                        </m:e>
                      </m:nary>
                    </m:oMath>
                  </m:oMathPara>
                </a14:m>
                <a:endParaRPr lang="en-CA" sz="2400" dirty="0"/>
              </a:p>
            </p:txBody>
          </p:sp>
        </mc:Choice>
        <mc:Fallback xmlns="">
          <p:sp>
            <p:nvSpPr>
              <p:cNvPr id="3" name="Content Placeholder 2">
                <a:extLst>
                  <a:ext uri="{FF2B5EF4-FFF2-40B4-BE49-F238E27FC236}">
                    <a16:creationId xmlns:a16="http://schemas.microsoft.com/office/drawing/2014/main" id="{F64F55C6-0D56-029D-7498-3E9B9B77369C}"/>
                  </a:ext>
                </a:extLst>
              </p:cNvPr>
              <p:cNvSpPr>
                <a:spLocks noGrp="1" noRot="1" noChangeAspect="1" noMove="1" noResize="1" noEditPoints="1" noAdjustHandles="1" noChangeArrowheads="1" noChangeShapeType="1" noTextEdit="1"/>
              </p:cNvSpPr>
              <p:nvPr>
                <p:ph idx="1"/>
              </p:nvPr>
            </p:nvSpPr>
            <p:spPr>
              <a:xfrm>
                <a:off x="777240" y="1825624"/>
                <a:ext cx="10659110" cy="4867005"/>
              </a:xfrm>
              <a:blipFill>
                <a:blip r:embed="rId2"/>
                <a:stretch>
                  <a:fillRect l="-801" t="-2378" r="-686"/>
                </a:stretch>
              </a:blipFill>
            </p:spPr>
            <p:txBody>
              <a:bodyPr/>
              <a:lstStyle/>
              <a:p>
                <a:r>
                  <a:rPr lang="en-CA">
                    <a:noFill/>
                  </a:rPr>
                  <a:t> </a:t>
                </a:r>
              </a:p>
            </p:txBody>
          </p:sp>
        </mc:Fallback>
      </mc:AlternateContent>
    </p:spTree>
    <p:extLst>
      <p:ext uri="{BB962C8B-B14F-4D97-AF65-F5344CB8AC3E}">
        <p14:creationId xmlns:p14="http://schemas.microsoft.com/office/powerpoint/2010/main" val="252638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0B7AE73A-B923-470C-87F1-EFD7EC881469}"/>
              </a:ext>
            </a:extLst>
          </p:cNvPr>
          <p:cNvSpPr>
            <a:spLocks noGrp="1"/>
          </p:cNvSpPr>
          <p:nvPr>
            <p:ph type="title"/>
          </p:nvPr>
        </p:nvSpPr>
        <p:spPr>
          <a:xfrm>
            <a:off x="777239" y="907508"/>
            <a:ext cx="6849246" cy="1203394"/>
          </a:xfrm>
        </p:spPr>
        <p:txBody>
          <a:bodyPr anchor="b">
            <a:normAutofit/>
          </a:bodyPr>
          <a:lstStyle/>
          <a:p>
            <a:r>
              <a:rPr lang="en-CA" sz="4900" dirty="0"/>
              <a:t>Causal DAG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CC830C-0A5A-AAC2-944A-85087ED11096}"/>
                  </a:ext>
                </a:extLst>
              </p:cNvPr>
              <p:cNvSpPr>
                <a:spLocks noGrp="1"/>
              </p:cNvSpPr>
              <p:nvPr>
                <p:ph idx="1"/>
              </p:nvPr>
            </p:nvSpPr>
            <p:spPr>
              <a:xfrm>
                <a:off x="777240" y="2519465"/>
                <a:ext cx="4606280" cy="3657498"/>
              </a:xfrm>
            </p:spPr>
            <p:txBody>
              <a:bodyPr anchor="t">
                <a:normAutofit/>
              </a:bodyPr>
              <a:lstStyle/>
              <a:p>
                <a14:m>
                  <m:oMath xmlns:m="http://schemas.openxmlformats.org/officeDocument/2006/math">
                    <m:r>
                      <a:rPr lang="en-CA" sz="2800" b="1" i="0" smtClean="0">
                        <a:latin typeface="Cambria Math" panose="02040503050406030204" pitchFamily="18" charset="0"/>
                      </a:rPr>
                      <m:t>𝐏</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a:rPr lang="en-CA" sz="2800" b="0" i="1" smtClean="0">
                            <a:latin typeface="Cambria Math" panose="02040503050406030204" pitchFamily="18" charset="0"/>
                          </a:rPr>
                          <m:t>𝐴</m:t>
                        </m:r>
                      </m:sub>
                    </m:sSub>
                    <m:r>
                      <a:rPr lang="en-CA" sz="2800" b="0" i="1" smtClean="0">
                        <a:latin typeface="Cambria Math" panose="02040503050406030204" pitchFamily="18" charset="0"/>
                      </a:rPr>
                      <m:t>=∅</m:t>
                    </m:r>
                  </m:oMath>
                </a14:m>
                <a:endParaRPr lang="en-CA" sz="2800" b="0" dirty="0"/>
              </a:p>
              <a:p>
                <a14:m>
                  <m:oMath xmlns:m="http://schemas.openxmlformats.org/officeDocument/2006/math">
                    <m:r>
                      <a:rPr lang="en-CA" sz="2800" b="1" i="0" smtClean="0">
                        <a:latin typeface="Cambria Math" panose="02040503050406030204" pitchFamily="18" charset="0"/>
                      </a:rPr>
                      <m:t>𝐏</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a:rPr lang="en-CA" sz="2800" b="0" i="1" smtClean="0">
                            <a:latin typeface="Cambria Math" panose="02040503050406030204" pitchFamily="18" charset="0"/>
                          </a:rPr>
                          <m:t>𝐵</m:t>
                        </m:r>
                      </m:sub>
                    </m:sSub>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r>
                          <a:rPr lang="en-CA" sz="2800" b="0" i="1" smtClean="0">
                            <a:latin typeface="Cambria Math" panose="02040503050406030204" pitchFamily="18" charset="0"/>
                          </a:rPr>
                          <m:t>𝐴</m:t>
                        </m:r>
                      </m:e>
                    </m:d>
                  </m:oMath>
                </a14:m>
                <a:endParaRPr lang="en-CA" sz="2800" b="1" dirty="0"/>
              </a:p>
              <a:p>
                <a14:m>
                  <m:oMath xmlns:m="http://schemas.openxmlformats.org/officeDocument/2006/math">
                    <m:r>
                      <a:rPr lang="en-CA" sz="2800" b="1" i="0" smtClean="0">
                        <a:latin typeface="Cambria Math" panose="02040503050406030204" pitchFamily="18" charset="0"/>
                      </a:rPr>
                      <m:t>𝐏</m:t>
                    </m:r>
                    <m:sSub>
                      <m:sSubPr>
                        <m:ctrlPr>
                          <a:rPr lang="en-CA" sz="2800" b="0" i="1" smtClean="0">
                            <a:latin typeface="Cambria Math" panose="02040503050406030204" pitchFamily="18" charset="0"/>
                          </a:rPr>
                        </m:ctrlPr>
                      </m:sSubPr>
                      <m:e>
                        <m:r>
                          <a:rPr lang="en-CA" sz="2800" b="1" i="0" smtClean="0">
                            <a:latin typeface="Cambria Math" panose="02040503050406030204" pitchFamily="18" charset="0"/>
                          </a:rPr>
                          <m:t>𝐀</m:t>
                        </m:r>
                      </m:e>
                      <m:sub>
                        <m:r>
                          <a:rPr lang="en-CA" sz="2800" b="0" i="1" smtClean="0">
                            <a:latin typeface="Cambria Math" panose="02040503050406030204" pitchFamily="18" charset="0"/>
                          </a:rPr>
                          <m:t>𝐶</m:t>
                        </m:r>
                      </m:sub>
                    </m:sSub>
                    <m:r>
                      <a:rPr lang="en-CA" sz="2800" b="0" i="1" smtClean="0">
                        <a:latin typeface="Cambria Math" panose="02040503050406030204" pitchFamily="18" charset="0"/>
                      </a:rPr>
                      <m:t>=</m:t>
                    </m:r>
                    <m:d>
                      <m:dPr>
                        <m:begChr m:val="{"/>
                        <m:endChr m:val="}"/>
                        <m:ctrlPr>
                          <a:rPr lang="en-CA" sz="2800" b="0" i="1" smtClean="0">
                            <a:latin typeface="Cambria Math" panose="02040503050406030204" pitchFamily="18" charset="0"/>
                          </a:rPr>
                        </m:ctrlPr>
                      </m:dPr>
                      <m:e>
                        <m:r>
                          <a:rPr lang="en-CA" sz="2800" b="0" i="1" smtClean="0">
                            <a:latin typeface="Cambria Math" panose="02040503050406030204" pitchFamily="18" charset="0"/>
                          </a:rPr>
                          <m:t>𝐴</m:t>
                        </m:r>
                        <m:r>
                          <a:rPr lang="en-CA" sz="2800" b="0" i="1" smtClean="0">
                            <a:latin typeface="Cambria Math" panose="02040503050406030204" pitchFamily="18" charset="0"/>
                          </a:rPr>
                          <m:t>,</m:t>
                        </m:r>
                        <m:r>
                          <a:rPr lang="en-CA" sz="2800" b="0" i="1" smtClean="0">
                            <a:latin typeface="Cambria Math" panose="02040503050406030204" pitchFamily="18" charset="0"/>
                          </a:rPr>
                          <m:t>𝐵</m:t>
                        </m:r>
                      </m:e>
                    </m:d>
                  </m:oMath>
                </a14:m>
                <a:endParaRPr lang="en-CA" sz="2800" b="1" dirty="0"/>
              </a:p>
            </p:txBody>
          </p:sp>
        </mc:Choice>
        <mc:Fallback xmlns="">
          <p:sp>
            <p:nvSpPr>
              <p:cNvPr id="3" name="Content Placeholder 2">
                <a:extLst>
                  <a:ext uri="{FF2B5EF4-FFF2-40B4-BE49-F238E27FC236}">
                    <a16:creationId xmlns:a16="http://schemas.microsoft.com/office/drawing/2014/main" id="{4DCC830C-0A5A-AAC2-944A-85087ED11096}"/>
                  </a:ext>
                </a:extLst>
              </p:cNvPr>
              <p:cNvSpPr>
                <a:spLocks noGrp="1" noRot="1" noChangeAspect="1" noMove="1" noResize="1" noEditPoints="1" noAdjustHandles="1" noChangeArrowheads="1" noChangeShapeType="1" noTextEdit="1"/>
              </p:cNvSpPr>
              <p:nvPr>
                <p:ph idx="1"/>
              </p:nvPr>
            </p:nvSpPr>
            <p:spPr>
              <a:xfrm>
                <a:off x="777240" y="2519465"/>
                <a:ext cx="4606280" cy="3657498"/>
              </a:xfrm>
              <a:blipFill>
                <a:blip r:embed="rId2"/>
                <a:stretch>
                  <a:fillRect/>
                </a:stretch>
              </a:blipFill>
            </p:spPr>
            <p:txBody>
              <a:bodyPr/>
              <a:lstStyle/>
              <a:p>
                <a:r>
                  <a:rPr lang="en-CA">
                    <a:noFill/>
                  </a:rPr>
                  <a:t> </a:t>
                </a:r>
              </a:p>
            </p:txBody>
          </p:sp>
        </mc:Fallback>
      </mc:AlternateContent>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21BB5779-B8B7-65E3-5C1D-943BE3CB6125}"/>
              </a:ext>
            </a:extLst>
          </p:cNvPr>
          <p:cNvPicPr>
            <a:picLocks noChangeAspect="1"/>
          </p:cNvPicPr>
          <p:nvPr/>
        </p:nvPicPr>
        <p:blipFill>
          <a:blip r:embed="rId3"/>
          <a:stretch>
            <a:fillRect/>
          </a:stretch>
        </p:blipFill>
        <p:spPr>
          <a:xfrm>
            <a:off x="7798507" y="1839268"/>
            <a:ext cx="3616253" cy="4798820"/>
          </a:xfrm>
          <a:prstGeom prst="rect">
            <a:avLst/>
          </a:prstGeom>
        </p:spPr>
      </p:pic>
    </p:spTree>
    <p:extLst>
      <p:ext uri="{BB962C8B-B14F-4D97-AF65-F5344CB8AC3E}">
        <p14:creationId xmlns:p14="http://schemas.microsoft.com/office/powerpoint/2010/main" val="166481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1BD8-D3EA-1A24-BB13-16AF4676ACE7}"/>
              </a:ext>
            </a:extLst>
          </p:cNvPr>
          <p:cNvSpPr>
            <a:spLocks noGrp="1"/>
          </p:cNvSpPr>
          <p:nvPr>
            <p:ph type="title"/>
          </p:nvPr>
        </p:nvSpPr>
        <p:spPr/>
        <p:txBody>
          <a:bodyPr>
            <a:normAutofit/>
          </a:bodyPr>
          <a:lstStyle/>
          <a:p>
            <a:r>
              <a:rPr lang="en-CA" dirty="0"/>
              <a:t>Interventions and Counterfactuals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2D7303-5CAF-BE19-2B6A-34817027E0D2}"/>
                  </a:ext>
                </a:extLst>
              </p:cNvPr>
              <p:cNvSpPr>
                <a:spLocks noGrp="1"/>
              </p:cNvSpPr>
              <p:nvPr>
                <p:ph idx="1"/>
              </p:nvPr>
            </p:nvSpPr>
            <p:spPr/>
            <p:txBody>
              <a:bodyPr>
                <a:normAutofit/>
              </a:bodyPr>
              <a:lstStyle/>
              <a:p>
                <a:r>
                  <a:rPr lang="en-CA" sz="2400" dirty="0"/>
                  <a:t>An intervention </a:t>
                </a:r>
                <a14:m>
                  <m:oMath xmlns:m="http://schemas.openxmlformats.org/officeDocument/2006/math">
                    <m:r>
                      <a:rPr lang="en-CA" sz="2400" b="0" i="1" smtClean="0">
                        <a:latin typeface="Cambria Math" panose="02040503050406030204" pitchFamily="18" charset="0"/>
                      </a:rPr>
                      <m:t>𝑑𝑜</m:t>
                    </m:r>
                    <m:d>
                      <m:dPr>
                        <m:ctrlPr>
                          <a:rPr lang="en-CA" sz="2400" b="0" i="1" smtClean="0">
                            <a:latin typeface="Cambria Math" panose="02040503050406030204" pitchFamily="18" charset="0"/>
                          </a:rPr>
                        </m:ctrlPr>
                      </m:dPr>
                      <m:e>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r>
                          <a:rPr lang="en-CA" sz="2400" b="0" i="1" smtClean="0">
                            <a:latin typeface="Cambria Math" panose="02040503050406030204" pitchFamily="18" charset="0"/>
                          </a:rPr>
                          <m:t>𝑣</m:t>
                        </m:r>
                      </m:e>
                    </m:d>
                  </m:oMath>
                </a14:m>
                <a:r>
                  <a:rPr lang="en-CA" sz="2400" dirty="0"/>
                  <a:t> performed in an SCM </a:t>
                </a:r>
                <a14:m>
                  <m:oMath xmlns:m="http://schemas.openxmlformats.org/officeDocument/2006/math">
                    <m:r>
                      <a:rPr lang="en-CA" sz="2400" b="0" i="1" smtClean="0">
                        <a:latin typeface="Cambria Math" panose="02040503050406030204" pitchFamily="18" charset="0"/>
                      </a:rPr>
                      <m:t>ℳ</m:t>
                    </m:r>
                  </m:oMath>
                </a14:m>
                <a:r>
                  <a:rPr lang="en-CA" sz="2400" dirty="0"/>
                  <a:t> replaces the </a:t>
                </a:r>
                <a14:m>
                  <m:oMath xmlns:m="http://schemas.openxmlformats.org/officeDocument/2006/math">
                    <m:r>
                      <a:rPr lang="en-CA" sz="2400" b="0" i="1" smtClean="0">
                        <a:latin typeface="Cambria Math" panose="02040503050406030204" pitchFamily="18" charset="0"/>
                      </a:rPr>
                      <m:t>𝑖</m:t>
                    </m:r>
                  </m:oMath>
                </a14:m>
                <a:r>
                  <a:rPr lang="en-CA" sz="2400" dirty="0" err="1"/>
                  <a:t>th</a:t>
                </a:r>
                <a:r>
                  <a:rPr lang="en-CA" sz="2400" dirty="0"/>
                  <a:t> structural equation with the assignment </a:t>
                </a:r>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𝐗</m:t>
                        </m:r>
                      </m:e>
                      <m:sub>
                        <m:r>
                          <a:rPr lang="en-CA" sz="2400" b="0" i="1" smtClean="0">
                            <a:latin typeface="Cambria Math" panose="02040503050406030204" pitchFamily="18" charset="0"/>
                          </a:rPr>
                          <m:t>𝑖</m:t>
                        </m:r>
                      </m:sub>
                    </m:sSub>
                    <m:r>
                      <a:rPr lang="en-CA" sz="2400" b="0" i="1" smtClean="0">
                        <a:latin typeface="Cambria Math" panose="02040503050406030204" pitchFamily="18" charset="0"/>
                      </a:rPr>
                      <m:t>≔</m:t>
                    </m:r>
                    <m:r>
                      <a:rPr lang="en-CA" sz="2400" b="0" i="1" smtClean="0">
                        <a:latin typeface="Cambria Math" panose="02040503050406030204" pitchFamily="18" charset="0"/>
                      </a:rPr>
                      <m:t>𝑣</m:t>
                    </m:r>
                  </m:oMath>
                </a14:m>
                <a:r>
                  <a:rPr lang="en-CA" sz="2400" b="1" dirty="0"/>
                  <a:t> </a:t>
                </a:r>
              </a:p>
              <a:p>
                <a:pPr lvl="1"/>
                <a:r>
                  <a:rPr lang="en-CA" dirty="0"/>
                  <a:t>This removes all </a:t>
                </a:r>
                <a14:m>
                  <m:oMath xmlns:m="http://schemas.openxmlformats.org/officeDocument/2006/math">
                    <m:sSub>
                      <m:sSubPr>
                        <m:ctrlPr>
                          <a:rPr lang="en-CA" b="0" i="1" smtClean="0">
                            <a:latin typeface="Cambria Math" panose="02040503050406030204" pitchFamily="18" charset="0"/>
                          </a:rPr>
                        </m:ctrlPr>
                      </m:sSubPr>
                      <m:e>
                        <m:r>
                          <a:rPr lang="en-CA" b="1" i="0" smtClean="0">
                            <a:latin typeface="Cambria Math" panose="02040503050406030204" pitchFamily="18" charset="0"/>
                          </a:rPr>
                          <m:t>𝐗</m:t>
                        </m:r>
                      </m:e>
                      <m:sub>
                        <m:r>
                          <a:rPr lang="en-CA" b="0" i="1" smtClean="0">
                            <a:latin typeface="Cambria Math" panose="02040503050406030204" pitchFamily="18" charset="0"/>
                          </a:rPr>
                          <m:t>𝑗</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1" i="0" smtClean="0">
                            <a:latin typeface="Cambria Math" panose="02040503050406030204" pitchFamily="18" charset="0"/>
                          </a:rPr>
                          <m:t>𝐗</m:t>
                        </m:r>
                      </m:e>
                      <m:sub>
                        <m:r>
                          <a:rPr lang="en-CA" b="0" i="1" smtClean="0">
                            <a:latin typeface="Cambria Math" panose="02040503050406030204" pitchFamily="18" charset="0"/>
                          </a:rPr>
                          <m:t>𝑖</m:t>
                        </m:r>
                      </m:sub>
                    </m:sSub>
                  </m:oMath>
                </a14:m>
                <a:r>
                  <a:rPr lang="en-CA" dirty="0"/>
                  <a:t> edges in the causal graph of </a:t>
                </a:r>
                <a14:m>
                  <m:oMath xmlns:m="http://schemas.openxmlformats.org/officeDocument/2006/math">
                    <m:r>
                      <a:rPr lang="en-CA" b="0" i="1" smtClean="0">
                        <a:latin typeface="Cambria Math" panose="02040503050406030204" pitchFamily="18" charset="0"/>
                      </a:rPr>
                      <m:t>ℳ</m:t>
                    </m:r>
                  </m:oMath>
                </a14:m>
                <a:endParaRPr lang="en-CA" b="1" dirty="0"/>
              </a:p>
              <a:p>
                <a:r>
                  <a:rPr lang="en-CA" sz="2400" dirty="0"/>
                  <a:t>A counterfactual requires two steps to be performed before probabilistic inference (</a:t>
                </a:r>
                <a:r>
                  <a:rPr lang="en-CA" sz="2400" dirty="0" err="1"/>
                  <a:t>Schölkopf</a:t>
                </a:r>
                <a:r>
                  <a:rPr lang="en-CA" sz="2400" dirty="0"/>
                  <a:t> and </a:t>
                </a:r>
                <a:r>
                  <a:rPr lang="en-CA" sz="2400" dirty="0" err="1"/>
                  <a:t>Kügelgen</a:t>
                </a:r>
                <a:r>
                  <a:rPr lang="en-CA" sz="2400" dirty="0"/>
                  <a:t>, 2022):</a:t>
                </a:r>
              </a:p>
              <a:p>
                <a:pPr lvl="1"/>
                <a:r>
                  <a:rPr lang="en-CA" sz="2000" dirty="0"/>
                  <a:t>First, the noise distributions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sSub>
                          <m:sSubPr>
                            <m:ctrlPr>
                              <a:rPr lang="en-CA" sz="2000" b="1" i="1" smtClean="0">
                                <a:latin typeface="Cambria Math" panose="02040503050406030204" pitchFamily="18" charset="0"/>
                              </a:rPr>
                            </m:ctrlPr>
                          </m:sSubPr>
                          <m:e>
                            <m:r>
                              <a:rPr lang="en-CA" sz="2000" b="1" i="0" smtClean="0">
                                <a:latin typeface="Cambria Math" panose="02040503050406030204" pitchFamily="18" charset="0"/>
                              </a:rPr>
                              <m:t>𝐔</m:t>
                            </m:r>
                          </m:e>
                          <m:sub>
                            <m:r>
                              <a:rPr lang="en-CA" sz="2000" b="0" i="1" smtClean="0">
                                <a:latin typeface="Cambria Math" panose="02040503050406030204" pitchFamily="18" charset="0"/>
                              </a:rPr>
                              <m:t>𝑖</m:t>
                            </m:r>
                          </m:sub>
                        </m:sSub>
                        <m:r>
                          <a:rPr lang="en-CA" sz="2000" b="0" i="1" smtClean="0">
                            <a:latin typeface="Cambria Math" panose="02040503050406030204" pitchFamily="18" charset="0"/>
                          </a:rPr>
                          <m:t>|</m:t>
                        </m:r>
                        <m:r>
                          <a:rPr lang="en-CA" sz="2000" b="1" i="0" smtClean="0">
                            <a:latin typeface="Cambria Math" panose="02040503050406030204" pitchFamily="18" charset="0"/>
                          </a:rPr>
                          <m:t>𝐗</m:t>
                        </m:r>
                        <m:r>
                          <a:rPr lang="en-CA" sz="2000" b="0" i="1" smtClean="0">
                            <a:latin typeface="Cambria Math" panose="02040503050406030204" pitchFamily="18" charset="0"/>
                          </a:rPr>
                          <m:t>=</m:t>
                        </m:r>
                        <m:r>
                          <a:rPr lang="en-CA" sz="2000" b="1" i="0" smtClean="0">
                            <a:latin typeface="Cambria Math" panose="02040503050406030204" pitchFamily="18" charset="0"/>
                          </a:rPr>
                          <m:t>𝐱</m:t>
                        </m:r>
                      </m:sub>
                    </m:sSub>
                  </m:oMath>
                </a14:m>
                <a:r>
                  <a:rPr lang="en-CA" sz="2000" dirty="0"/>
                  <a:t> are computed based on observed values of each </a:t>
                </a:r>
                <a14:m>
                  <m:oMath xmlns:m="http://schemas.openxmlformats.org/officeDocument/2006/math">
                    <m:sSub>
                      <m:sSubPr>
                        <m:ctrlPr>
                          <a:rPr lang="en-CA" sz="2000" b="0" i="1" smtClean="0">
                            <a:latin typeface="Cambria Math" panose="02040503050406030204" pitchFamily="18" charset="0"/>
                          </a:rPr>
                        </m:ctrlPr>
                      </m:sSubPr>
                      <m:e>
                        <m:r>
                          <a:rPr lang="en-CA" sz="2000" b="1" i="0" smtClean="0">
                            <a:latin typeface="Cambria Math" panose="02040503050406030204" pitchFamily="18" charset="0"/>
                          </a:rPr>
                          <m:t>𝐗</m:t>
                        </m:r>
                      </m:e>
                      <m:sub>
                        <m:r>
                          <a:rPr lang="en-CA" sz="2000" b="0" i="1" smtClean="0">
                            <a:latin typeface="Cambria Math" panose="02040503050406030204" pitchFamily="18" charset="0"/>
                          </a:rPr>
                          <m:t>𝑖</m:t>
                        </m:r>
                      </m:sub>
                    </m:sSub>
                  </m:oMath>
                </a14:m>
                <a:endParaRPr lang="en-CA" sz="2000" dirty="0"/>
              </a:p>
              <a:p>
                <a:pPr lvl="1"/>
                <a:r>
                  <a:rPr lang="en-CA" sz="2000" dirty="0"/>
                  <a:t>Then, an intervention is performed in the counterfactual SCM </a:t>
                </a:r>
                <a14:m>
                  <m:oMath xmlns:m="http://schemas.openxmlformats.org/officeDocument/2006/math">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ℳ</m:t>
                        </m:r>
                      </m:e>
                      <m:sup>
                        <m:r>
                          <a:rPr lang="en-CA" sz="2000" b="1" i="0" smtClean="0">
                            <a:latin typeface="Cambria Math" panose="02040503050406030204" pitchFamily="18" charset="0"/>
                          </a:rPr>
                          <m:t>𝐗</m:t>
                        </m:r>
                        <m:r>
                          <a:rPr lang="en-CA" sz="2000" b="0" i="1" smtClean="0">
                            <a:latin typeface="Cambria Math" panose="02040503050406030204" pitchFamily="18" charset="0"/>
                          </a:rPr>
                          <m:t>=</m:t>
                        </m:r>
                        <m:r>
                          <a:rPr lang="en-CA" sz="2000" b="1" i="0" smtClean="0">
                            <a:latin typeface="Cambria Math" panose="02040503050406030204" pitchFamily="18" charset="0"/>
                          </a:rPr>
                          <m:t>𝐱</m:t>
                        </m:r>
                      </m:sup>
                    </m:sSup>
                  </m:oMath>
                </a14:m>
                <a:r>
                  <a:rPr lang="en-CA" sz="2000" dirty="0"/>
                  <a:t>, which is found by replacing each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sSub>
                          <m:sSubPr>
                            <m:ctrlPr>
                              <a:rPr lang="en-CA" sz="2000" b="0" i="1" smtClean="0">
                                <a:latin typeface="Cambria Math" panose="02040503050406030204" pitchFamily="18" charset="0"/>
                              </a:rPr>
                            </m:ctrlPr>
                          </m:sSubPr>
                          <m:e>
                            <m:r>
                              <a:rPr lang="en-CA" sz="2000" b="1" i="0" smtClean="0">
                                <a:latin typeface="Cambria Math" panose="02040503050406030204" pitchFamily="18" charset="0"/>
                              </a:rPr>
                              <m:t>𝐔</m:t>
                            </m:r>
                          </m:e>
                          <m:sub>
                            <m:r>
                              <a:rPr lang="en-CA" sz="2000" b="0" i="1" smtClean="0">
                                <a:latin typeface="Cambria Math" panose="02040503050406030204" pitchFamily="18" charset="0"/>
                              </a:rPr>
                              <m:t>𝑖</m:t>
                            </m:r>
                          </m:sub>
                        </m:sSub>
                      </m:sub>
                    </m:sSub>
                  </m:oMath>
                </a14:m>
                <a:r>
                  <a:rPr lang="en-CA" sz="2000" dirty="0"/>
                  <a:t> with </a:t>
                </a:r>
                <a14:m>
                  <m:oMath xmlns:m="http://schemas.openxmlformats.org/officeDocument/2006/math">
                    <m:sSub>
                      <m:sSubPr>
                        <m:ctrlPr>
                          <a:rPr lang="en-CA" sz="2000" i="1">
                            <a:latin typeface="Cambria Math" panose="02040503050406030204" pitchFamily="18" charset="0"/>
                          </a:rPr>
                        </m:ctrlPr>
                      </m:sSubPr>
                      <m:e>
                        <m:r>
                          <a:rPr lang="en-CA" sz="2000" i="1">
                            <a:latin typeface="Cambria Math" panose="02040503050406030204" pitchFamily="18" charset="0"/>
                          </a:rPr>
                          <m:t>𝑝</m:t>
                        </m:r>
                      </m:e>
                      <m:sub>
                        <m:sSub>
                          <m:sSubPr>
                            <m:ctrlPr>
                              <a:rPr lang="en-CA" sz="2000" b="1" i="1">
                                <a:latin typeface="Cambria Math" panose="02040503050406030204" pitchFamily="18" charset="0"/>
                              </a:rPr>
                            </m:ctrlPr>
                          </m:sSubPr>
                          <m:e>
                            <m:r>
                              <a:rPr lang="en-CA" sz="2000" b="1">
                                <a:latin typeface="Cambria Math" panose="02040503050406030204" pitchFamily="18" charset="0"/>
                              </a:rPr>
                              <m:t>𝐔</m:t>
                            </m:r>
                          </m:e>
                          <m:sub>
                            <m:r>
                              <a:rPr lang="en-CA" sz="2000" i="1">
                                <a:latin typeface="Cambria Math" panose="02040503050406030204" pitchFamily="18" charset="0"/>
                              </a:rPr>
                              <m:t>𝑖</m:t>
                            </m:r>
                          </m:sub>
                        </m:sSub>
                        <m:r>
                          <a:rPr lang="en-CA" sz="2000" i="1">
                            <a:latin typeface="Cambria Math" panose="02040503050406030204" pitchFamily="18" charset="0"/>
                          </a:rPr>
                          <m:t>|</m:t>
                        </m:r>
                        <m:r>
                          <a:rPr lang="en-CA" sz="2000" b="1">
                            <a:latin typeface="Cambria Math" panose="02040503050406030204" pitchFamily="18" charset="0"/>
                          </a:rPr>
                          <m:t>𝐗</m:t>
                        </m:r>
                        <m:r>
                          <a:rPr lang="en-CA" sz="2000" i="1">
                            <a:latin typeface="Cambria Math" panose="02040503050406030204" pitchFamily="18" charset="0"/>
                          </a:rPr>
                          <m:t>=</m:t>
                        </m:r>
                        <m:r>
                          <a:rPr lang="en-CA" sz="2000" b="1">
                            <a:latin typeface="Cambria Math" panose="02040503050406030204" pitchFamily="18" charset="0"/>
                          </a:rPr>
                          <m:t>𝐱</m:t>
                        </m:r>
                      </m:sub>
                    </m:sSub>
                  </m:oMath>
                </a14:m>
                <a:r>
                  <a:rPr lang="en-CA" sz="2000" dirty="0"/>
                  <a:t> </a:t>
                </a:r>
              </a:p>
              <a:p>
                <a:r>
                  <a:rPr lang="en-CA" sz="2400" dirty="0"/>
                  <a:t>Using noise variables recovered from observed data allows the query to account for the exogeneous factors used to produce the observed data</a:t>
                </a:r>
              </a:p>
              <a:p>
                <a:pPr lvl="1"/>
                <a:r>
                  <a:rPr lang="en-CA" sz="2000" dirty="0"/>
                  <a:t>“would the patient have lived longer if they had been convinced to quit smoking 10 years earlier?”</a:t>
                </a:r>
              </a:p>
            </p:txBody>
          </p:sp>
        </mc:Choice>
        <mc:Fallback xmlns="">
          <p:sp>
            <p:nvSpPr>
              <p:cNvPr id="3" name="Content Placeholder 2">
                <a:extLst>
                  <a:ext uri="{FF2B5EF4-FFF2-40B4-BE49-F238E27FC236}">
                    <a16:creationId xmlns:a16="http://schemas.microsoft.com/office/drawing/2014/main" id="{B12D7303-5CAF-BE19-2B6A-34817027E0D2}"/>
                  </a:ext>
                </a:extLst>
              </p:cNvPr>
              <p:cNvSpPr>
                <a:spLocks noGrp="1" noRot="1" noChangeAspect="1" noMove="1" noResize="1" noEditPoints="1" noAdjustHandles="1" noChangeArrowheads="1" noChangeShapeType="1" noTextEdit="1"/>
              </p:cNvSpPr>
              <p:nvPr>
                <p:ph idx="1"/>
              </p:nvPr>
            </p:nvSpPr>
            <p:spPr>
              <a:blipFill>
                <a:blip r:embed="rId2"/>
                <a:stretch>
                  <a:fillRect l="-801" t="-1961" r="-1030" b="-700"/>
                </a:stretch>
              </a:blipFill>
            </p:spPr>
            <p:txBody>
              <a:bodyPr/>
              <a:lstStyle/>
              <a:p>
                <a:r>
                  <a:rPr lang="en-CA">
                    <a:noFill/>
                  </a:rPr>
                  <a:t> </a:t>
                </a:r>
              </a:p>
            </p:txBody>
          </p:sp>
        </mc:Fallback>
      </mc:AlternateContent>
    </p:spTree>
    <p:extLst>
      <p:ext uri="{BB962C8B-B14F-4D97-AF65-F5344CB8AC3E}">
        <p14:creationId xmlns:p14="http://schemas.microsoft.com/office/powerpoint/2010/main" val="4670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1D53DF13-E6EF-E8F5-E6EF-1E78EF1D87B5}"/>
              </a:ext>
            </a:extLst>
          </p:cNvPr>
          <p:cNvSpPr>
            <a:spLocks noGrp="1"/>
          </p:cNvSpPr>
          <p:nvPr>
            <p:ph type="title"/>
          </p:nvPr>
        </p:nvSpPr>
        <p:spPr>
          <a:xfrm>
            <a:off x="777240" y="126285"/>
            <a:ext cx="4606280" cy="2493876"/>
          </a:xfrm>
        </p:spPr>
        <p:txBody>
          <a:bodyPr anchor="b">
            <a:normAutofit/>
          </a:bodyPr>
          <a:lstStyle/>
          <a:p>
            <a:r>
              <a:rPr lang="en-CA" sz="4400" dirty="0"/>
              <a:t>Intervention Modifying a Causal DAG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CDE467-4E47-FDD8-2858-1A98466EB834}"/>
                  </a:ext>
                </a:extLst>
              </p:cNvPr>
              <p:cNvSpPr>
                <a:spLocks noGrp="1"/>
              </p:cNvSpPr>
              <p:nvPr>
                <p:ph idx="1"/>
              </p:nvPr>
            </p:nvSpPr>
            <p:spPr>
              <a:xfrm>
                <a:off x="777239" y="2925146"/>
                <a:ext cx="4939693" cy="3331397"/>
              </a:xfrm>
            </p:spPr>
            <p:txBody>
              <a:bodyPr anchor="t">
                <a:normAutofit lnSpcReduction="10000"/>
              </a:bodyPr>
              <a:lstStyle/>
              <a:p>
                <a:r>
                  <a:rPr lang="en-CA" sz="2400" dirty="0"/>
                  <a:t>The intervention </a:t>
                </a:r>
                <a14:m>
                  <m:oMath xmlns:m="http://schemas.openxmlformats.org/officeDocument/2006/math">
                    <m:r>
                      <a:rPr lang="en-CA" sz="2400" b="0" i="1" smtClean="0">
                        <a:latin typeface="Cambria Math" panose="02040503050406030204" pitchFamily="18" charset="0"/>
                      </a:rPr>
                      <m:t>𝑑𝑜</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𝑏</m:t>
                        </m:r>
                      </m:e>
                    </m:d>
                  </m:oMath>
                </a14:m>
                <a:r>
                  <a:rPr lang="en-CA" sz="2400" dirty="0"/>
                  <a:t> performed in an SCM causes the </a:t>
                </a:r>
                <a14:m>
                  <m:oMath xmlns:m="http://schemas.openxmlformats.org/officeDocument/2006/math">
                    <m:r>
                      <a:rPr lang="en-CA" sz="2400" b="0" i="1" smtClean="0">
                        <a:latin typeface="Cambria Math" panose="02040503050406030204" pitchFamily="18" charset="0"/>
                      </a:rPr>
                      <m:t>𝐴</m:t>
                    </m:r>
                    <m:r>
                      <a:rPr lang="en-CA" sz="2400" b="0" i="1" smtClean="0">
                        <a:latin typeface="Cambria Math" panose="02040503050406030204" pitchFamily="18" charset="0"/>
                      </a:rPr>
                      <m:t>→</m:t>
                    </m:r>
                    <m:r>
                      <a:rPr lang="en-CA" sz="2400" b="0" i="1" smtClean="0">
                        <a:latin typeface="Cambria Math" panose="02040503050406030204" pitchFamily="18" charset="0"/>
                      </a:rPr>
                      <m:t>𝐵</m:t>
                    </m:r>
                  </m:oMath>
                </a14:m>
                <a:r>
                  <a:rPr lang="en-CA" sz="2400" dirty="0"/>
                  <a:t> edge to be removed from the causal graph</a:t>
                </a:r>
              </a:p>
              <a:p>
                <a:r>
                  <a:rPr lang="en-CA" sz="2400" dirty="0"/>
                  <a:t>This is because when </a:t>
                </a:r>
                <a14:m>
                  <m:oMath xmlns:m="http://schemas.openxmlformats.org/officeDocument/2006/math">
                    <m:r>
                      <a:rPr lang="en-CA" sz="2400" b="0" i="1" smtClean="0">
                        <a:latin typeface="Cambria Math" panose="02040503050406030204" pitchFamily="18" charset="0"/>
                      </a:rPr>
                      <m:t>𝐵</m:t>
                    </m:r>
                  </m:oMath>
                </a14:m>
                <a:r>
                  <a:rPr lang="en-CA" sz="2400" dirty="0"/>
                  <a:t> is held constant in its assignment, </a:t>
                </a:r>
                <a14:m>
                  <m:oMath xmlns:m="http://schemas.openxmlformats.org/officeDocument/2006/math">
                    <m:r>
                      <a:rPr lang="en-CA" sz="2400" b="0" i="1" smtClean="0">
                        <a:latin typeface="Cambria Math" panose="02040503050406030204" pitchFamily="18" charset="0"/>
                      </a:rPr>
                      <m:t>𝐴</m:t>
                    </m:r>
                  </m:oMath>
                </a14:m>
                <a:r>
                  <a:rPr lang="en-CA" sz="2400" dirty="0"/>
                  <a:t> can no longer influence </a:t>
                </a:r>
                <a14:m>
                  <m:oMath xmlns:m="http://schemas.openxmlformats.org/officeDocument/2006/math">
                    <m:r>
                      <a:rPr lang="en-CA" sz="2400" b="0" i="1" smtClean="0">
                        <a:latin typeface="Cambria Math" panose="02040503050406030204" pitchFamily="18" charset="0"/>
                      </a:rPr>
                      <m:t>𝐵</m:t>
                    </m:r>
                  </m:oMath>
                </a14:m>
                <a:endParaRPr lang="en-CA" sz="2400" b="0" dirty="0"/>
              </a:p>
              <a:p>
                <a:r>
                  <a:rPr lang="en-CA" sz="2400" dirty="0"/>
                  <a:t>In fact, </a:t>
                </a:r>
                <a14:m>
                  <m:oMath xmlns:m="http://schemas.openxmlformats.org/officeDocument/2006/math">
                    <m:r>
                      <a:rPr lang="en-CA" sz="2400" b="0" i="1" smtClean="0">
                        <a:latin typeface="Cambria Math" panose="02040503050406030204" pitchFamily="18" charset="0"/>
                      </a:rPr>
                      <m:t>𝐴</m:t>
                    </m:r>
                  </m:oMath>
                </a14:m>
                <a:r>
                  <a:rPr lang="en-CA" sz="2400" dirty="0"/>
                  <a:t> and </a:t>
                </a:r>
                <a14:m>
                  <m:oMath xmlns:m="http://schemas.openxmlformats.org/officeDocument/2006/math">
                    <m:r>
                      <a:rPr lang="en-CA" sz="2400" b="0" i="1" smtClean="0">
                        <a:latin typeface="Cambria Math" panose="02040503050406030204" pitchFamily="18" charset="0"/>
                      </a:rPr>
                      <m:t>𝐵</m:t>
                    </m:r>
                  </m:oMath>
                </a14:m>
                <a:r>
                  <a:rPr lang="en-CA" sz="2400" dirty="0"/>
                  <a:t> are now independent (intervention </a:t>
                </a:r>
                <a14:m>
                  <m:oMath xmlns:m="http://schemas.openxmlformats.org/officeDocument/2006/math">
                    <m:r>
                      <a:rPr lang="en-CA" sz="2400" b="0" i="1" smtClean="0">
                        <a:latin typeface="Cambria Math" panose="02040503050406030204" pitchFamily="18" charset="0"/>
                      </a:rPr>
                      <m:t>≠</m:t>
                    </m:r>
                  </m:oMath>
                </a14:m>
                <a:r>
                  <a:rPr lang="en-CA" sz="2400" dirty="0"/>
                  <a:t> conditioning)</a:t>
                </a:r>
              </a:p>
            </p:txBody>
          </p:sp>
        </mc:Choice>
        <mc:Fallback>
          <p:sp>
            <p:nvSpPr>
              <p:cNvPr id="3" name="Content Placeholder 2">
                <a:extLst>
                  <a:ext uri="{FF2B5EF4-FFF2-40B4-BE49-F238E27FC236}">
                    <a16:creationId xmlns:a16="http://schemas.microsoft.com/office/drawing/2014/main" id="{D0CDE467-4E47-FDD8-2858-1A98466EB834}"/>
                  </a:ext>
                </a:extLst>
              </p:cNvPr>
              <p:cNvSpPr>
                <a:spLocks noGrp="1" noRot="1" noChangeAspect="1" noMove="1" noResize="1" noEditPoints="1" noAdjustHandles="1" noChangeArrowheads="1" noChangeShapeType="1" noTextEdit="1"/>
              </p:cNvSpPr>
              <p:nvPr>
                <p:ph idx="1"/>
              </p:nvPr>
            </p:nvSpPr>
            <p:spPr>
              <a:xfrm>
                <a:off x="777239" y="2925146"/>
                <a:ext cx="4939693" cy="3331397"/>
              </a:xfrm>
              <a:blipFill>
                <a:blip r:embed="rId2"/>
                <a:stretch>
                  <a:fillRect l="-1603" t="-3480" r="-1356" b="-2747"/>
                </a:stretch>
              </a:blipFill>
            </p:spPr>
            <p:txBody>
              <a:bodyPr/>
              <a:lstStyle/>
              <a:p>
                <a:r>
                  <a:rPr lang="en-CA">
                    <a:noFill/>
                  </a:rPr>
                  <a:t> </a:t>
                </a:r>
              </a:p>
            </p:txBody>
          </p:sp>
        </mc:Fallback>
      </mc:AlternateContent>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AC331ED3-B331-1DF0-6CFD-541367387B91}"/>
              </a:ext>
            </a:extLst>
          </p:cNvPr>
          <p:cNvPicPr>
            <a:picLocks noChangeAspect="1"/>
          </p:cNvPicPr>
          <p:nvPr/>
        </p:nvPicPr>
        <p:blipFill>
          <a:blip r:embed="rId3"/>
          <a:stretch>
            <a:fillRect/>
          </a:stretch>
        </p:blipFill>
        <p:spPr>
          <a:xfrm>
            <a:off x="7213542" y="2630433"/>
            <a:ext cx="2018490" cy="3337390"/>
          </a:xfrm>
          <a:prstGeom prst="rect">
            <a:avLst/>
          </a:prstGeom>
        </p:spPr>
      </p:pic>
      <p:pic>
        <p:nvPicPr>
          <p:cNvPr id="9" name="Picture 8">
            <a:extLst>
              <a:ext uri="{FF2B5EF4-FFF2-40B4-BE49-F238E27FC236}">
                <a16:creationId xmlns:a16="http://schemas.microsoft.com/office/drawing/2014/main" id="{65DC8135-0A97-C505-D12C-2EB0B97D6CB5}"/>
              </a:ext>
            </a:extLst>
          </p:cNvPr>
          <p:cNvPicPr>
            <a:picLocks noChangeAspect="1"/>
          </p:cNvPicPr>
          <p:nvPr/>
        </p:nvPicPr>
        <p:blipFill>
          <a:blip r:embed="rId4"/>
          <a:stretch>
            <a:fillRect/>
          </a:stretch>
        </p:blipFill>
        <p:spPr>
          <a:xfrm>
            <a:off x="9698473" y="2630433"/>
            <a:ext cx="2160419" cy="3240629"/>
          </a:xfrm>
          <a:prstGeom prst="rect">
            <a:avLst/>
          </a:prstGeom>
        </p:spPr>
      </p:pic>
      <p:sp>
        <p:nvSpPr>
          <p:cNvPr id="11" name="TextBox 10">
            <a:extLst>
              <a:ext uri="{FF2B5EF4-FFF2-40B4-BE49-F238E27FC236}">
                <a16:creationId xmlns:a16="http://schemas.microsoft.com/office/drawing/2014/main" id="{9DFA77F5-3B39-967D-42C0-307472DD1341}"/>
              </a:ext>
            </a:extLst>
          </p:cNvPr>
          <p:cNvSpPr txBox="1"/>
          <p:nvPr/>
        </p:nvSpPr>
        <p:spPr>
          <a:xfrm>
            <a:off x="7864657" y="2519464"/>
            <a:ext cx="1468877" cy="369332"/>
          </a:xfrm>
          <a:prstGeom prst="rect">
            <a:avLst/>
          </a:prstGeom>
          <a:noFill/>
        </p:spPr>
        <p:txBody>
          <a:bodyPr wrap="square" rtlCol="0">
            <a:spAutoFit/>
          </a:bodyPr>
          <a:lstStyle/>
          <a:p>
            <a:r>
              <a:rPr lang="en-CA" dirty="0"/>
              <a:t>Before</a:t>
            </a:r>
          </a:p>
        </p:txBody>
      </p:sp>
      <p:sp>
        <p:nvSpPr>
          <p:cNvPr id="13" name="TextBox 12">
            <a:extLst>
              <a:ext uri="{FF2B5EF4-FFF2-40B4-BE49-F238E27FC236}">
                <a16:creationId xmlns:a16="http://schemas.microsoft.com/office/drawing/2014/main" id="{B71F3384-398E-ED8D-3532-294F6E639E0F}"/>
              </a:ext>
            </a:extLst>
          </p:cNvPr>
          <p:cNvSpPr txBox="1"/>
          <p:nvPr/>
        </p:nvSpPr>
        <p:spPr>
          <a:xfrm>
            <a:off x="10463146" y="2435495"/>
            <a:ext cx="1547269" cy="369332"/>
          </a:xfrm>
          <a:prstGeom prst="rect">
            <a:avLst/>
          </a:prstGeom>
          <a:noFill/>
        </p:spPr>
        <p:txBody>
          <a:bodyPr wrap="square" rtlCol="0">
            <a:spAutoFit/>
          </a:bodyPr>
          <a:lstStyle/>
          <a:p>
            <a:r>
              <a:rPr lang="en-CA" dirty="0"/>
              <a:t>After</a:t>
            </a:r>
          </a:p>
        </p:txBody>
      </p:sp>
    </p:spTree>
    <p:extLst>
      <p:ext uri="{BB962C8B-B14F-4D97-AF65-F5344CB8AC3E}">
        <p14:creationId xmlns:p14="http://schemas.microsoft.com/office/powerpoint/2010/main" val="155565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992C-97B6-D455-551E-8C633CBF216C}"/>
              </a:ext>
            </a:extLst>
          </p:cNvPr>
          <p:cNvSpPr>
            <a:spLocks noGrp="1"/>
          </p:cNvSpPr>
          <p:nvPr>
            <p:ph type="title"/>
          </p:nvPr>
        </p:nvSpPr>
        <p:spPr/>
        <p:txBody>
          <a:bodyPr/>
          <a:lstStyle/>
          <a:p>
            <a:r>
              <a:rPr lang="en-CA" dirty="0"/>
              <a:t>Approximate Abduction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554147-F952-CEC5-5944-9CFBBA59A74F}"/>
                  </a:ext>
                </a:extLst>
              </p:cNvPr>
              <p:cNvSpPr>
                <a:spLocks noGrp="1"/>
              </p:cNvSpPr>
              <p:nvPr>
                <p:ph idx="1"/>
              </p:nvPr>
            </p:nvSpPr>
            <p:spPr/>
            <p:txBody>
              <a:bodyPr>
                <a:normAutofit/>
              </a:bodyPr>
              <a:lstStyle/>
              <a:p>
                <a:r>
                  <a:rPr lang="en-CA" sz="2400" dirty="0"/>
                  <a:t>The most crucial part of counterfactual approximation is </a:t>
                </a:r>
                <a:r>
                  <a:rPr lang="en-CA" sz="2400" i="1" dirty="0"/>
                  <a:t>abduction</a:t>
                </a:r>
                <a:r>
                  <a:rPr lang="en-CA" sz="2400" dirty="0"/>
                  <a:t>, the process of conditioning noise variables on observed data</a:t>
                </a:r>
              </a:p>
              <a:p>
                <a:pPr lvl="1"/>
                <a:r>
                  <a:rPr lang="en-CA" sz="2000" dirty="0"/>
                  <a:t>If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𝑓</m:t>
                        </m:r>
                      </m:e>
                      <m:sub>
                        <m:r>
                          <a:rPr lang="en-CA" sz="2000" b="0" i="1" smtClean="0">
                            <a:latin typeface="Cambria Math" panose="02040503050406030204" pitchFamily="18" charset="0"/>
                          </a:rPr>
                          <m:t>𝑖</m:t>
                        </m:r>
                      </m:sub>
                    </m:sSub>
                  </m:oMath>
                </a14:m>
                <a:r>
                  <a:rPr lang="en-CA" sz="2000" dirty="0"/>
                  <a:t> is invertible in </a:t>
                </a:r>
                <a14:m>
                  <m:oMath xmlns:m="http://schemas.openxmlformats.org/officeDocument/2006/math">
                    <m:sSub>
                      <m:sSubPr>
                        <m:ctrlPr>
                          <a:rPr lang="en-CA" sz="2000" b="0" i="1" smtClean="0">
                            <a:latin typeface="Cambria Math" panose="02040503050406030204" pitchFamily="18" charset="0"/>
                          </a:rPr>
                        </m:ctrlPr>
                      </m:sSubPr>
                      <m:e>
                        <m:r>
                          <a:rPr lang="en-CA" sz="2000" b="1" i="0" smtClean="0">
                            <a:latin typeface="Cambria Math" panose="02040503050406030204" pitchFamily="18" charset="0"/>
                          </a:rPr>
                          <m:t>𝐔</m:t>
                        </m:r>
                      </m:e>
                      <m:sub>
                        <m:r>
                          <a:rPr lang="en-CA" sz="2000" b="0" i="1" smtClean="0">
                            <a:latin typeface="Cambria Math" panose="02040503050406030204" pitchFamily="18" charset="0"/>
                          </a:rPr>
                          <m:t>𝑖</m:t>
                        </m:r>
                      </m:sub>
                    </m:sSub>
                  </m:oMath>
                </a14:m>
                <a:r>
                  <a:rPr lang="en-CA" sz="2000" dirty="0"/>
                  <a:t>, this is straightforward (</a:t>
                </a:r>
                <a:r>
                  <a:rPr lang="en-CA" sz="2000" dirty="0" err="1"/>
                  <a:t>Schölkopf</a:t>
                </a:r>
                <a:r>
                  <a:rPr lang="en-CA" sz="2000" dirty="0"/>
                  <a:t>, 2022)</a:t>
                </a:r>
              </a:p>
              <a:p>
                <a:pPr lvl="1"/>
                <a:r>
                  <a:rPr lang="en-CA" sz="2000" dirty="0"/>
                  <a:t>Monte </a:t>
                </a:r>
                <a:r>
                  <a:rPr lang="en-CA" sz="2000" dirty="0" err="1"/>
                  <a:t>carlo</a:t>
                </a:r>
                <a:r>
                  <a:rPr lang="en-CA" sz="2000" dirty="0"/>
                  <a:t> methods can provide exact sampling when </a:t>
                </a:r>
                <a14:m>
                  <m:oMath xmlns:m="http://schemas.openxmlformats.org/officeDocument/2006/math">
                    <m:sSub>
                      <m:sSubPr>
                        <m:ctrlPr>
                          <a:rPr lang="en-CA" sz="2000" b="0" i="1" smtClean="0">
                            <a:latin typeface="Cambria Math" panose="02040503050406030204" pitchFamily="18" charset="0"/>
                          </a:rPr>
                        </m:ctrlPr>
                      </m:sSubPr>
                      <m:e>
                        <m:r>
                          <a:rPr lang="en-CA" sz="2000" b="1" i="0" smtClean="0">
                            <a:latin typeface="Cambria Math" panose="02040503050406030204" pitchFamily="18" charset="0"/>
                          </a:rPr>
                          <m:t>𝐗</m:t>
                        </m:r>
                      </m:e>
                      <m:sub>
                        <m:r>
                          <a:rPr lang="en-CA" sz="2000" b="0" i="1" smtClean="0">
                            <a:latin typeface="Cambria Math" panose="02040503050406030204" pitchFamily="18" charset="0"/>
                          </a:rPr>
                          <m:t>𝑖</m:t>
                        </m:r>
                      </m:sub>
                    </m:sSub>
                  </m:oMath>
                </a14:m>
                <a:r>
                  <a:rPr lang="en-CA" sz="2000" b="1" dirty="0"/>
                  <a:t> </a:t>
                </a:r>
                <a:r>
                  <a:rPr lang="en-CA" sz="2000" dirty="0"/>
                  <a:t>is discrete (and modeled by a </a:t>
                </a:r>
                <a:r>
                  <a:rPr lang="en-CA" sz="2000" dirty="0" err="1"/>
                  <a:t>softmax</a:t>
                </a:r>
                <a:r>
                  <a:rPr lang="en-CA" sz="2000" dirty="0"/>
                  <a:t>) (Pawlowski et al, 2020)</a:t>
                </a:r>
              </a:p>
              <a:p>
                <a:r>
                  <a:rPr lang="en-CA" sz="2400" dirty="0"/>
                  <a:t>Other methods use non-invertible transformations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𝐸</m:t>
                        </m:r>
                      </m:e>
                      <m:sub>
                        <m:r>
                          <a:rPr lang="en-CA" sz="2400" b="0" i="1" smtClean="0">
                            <a:latin typeface="Cambria Math" panose="02040503050406030204" pitchFamily="18" charset="0"/>
                          </a:rPr>
                          <m:t>𝑖</m:t>
                        </m:r>
                      </m:sub>
                    </m:sSub>
                  </m:oMath>
                </a14:m>
                <a:r>
                  <a:rPr lang="en-CA" sz="2400" dirty="0"/>
                  <a:t> and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𝐺</m:t>
                        </m:r>
                      </m:e>
                      <m:sub>
                        <m:r>
                          <a:rPr lang="en-CA" sz="2400" b="0" i="1" smtClean="0">
                            <a:latin typeface="Cambria Math" panose="02040503050406030204" pitchFamily="18" charset="0"/>
                          </a:rPr>
                          <m:t>𝑖</m:t>
                        </m:r>
                      </m:sub>
                    </m:sSub>
                  </m:oMath>
                </a14:m>
                <a:r>
                  <a:rPr lang="en-CA" sz="2400" dirty="0"/>
                  <a:t> in an encoder-decoder structure</a:t>
                </a:r>
              </a:p>
              <a:p>
                <a:pPr lvl="1"/>
                <a:r>
                  <a:rPr lang="en-CA" sz="2200" dirty="0"/>
                  <a:t>Where </a:t>
                </a:r>
                <a14:m>
                  <m:oMath xmlns:m="http://schemas.openxmlformats.org/officeDocument/2006/math">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𝐔</m:t>
                        </m:r>
                      </m:e>
                      <m:sub>
                        <m:r>
                          <a:rPr lang="en-CA" sz="2200" b="0" i="1" smtClean="0">
                            <a:latin typeface="Cambria Math" panose="02040503050406030204" pitchFamily="18" charset="0"/>
                          </a:rPr>
                          <m:t>𝑖</m:t>
                        </m:r>
                      </m:sub>
                    </m:sSub>
                  </m:oMath>
                </a14:m>
                <a:r>
                  <a:rPr lang="en-CA" sz="2200" b="1" dirty="0"/>
                  <a:t> </a:t>
                </a:r>
                <a:r>
                  <a:rPr lang="en-CA" sz="2200" dirty="0"/>
                  <a:t>is recovered as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𝐸</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𝐗</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1" i="0" smtClean="0">
                            <a:latin typeface="Cambria Math" panose="02040503050406030204" pitchFamily="18" charset="0"/>
                          </a:rPr>
                          <m:t>𝐏</m:t>
                        </m:r>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𝐀</m:t>
                            </m:r>
                          </m:e>
                          <m:sub>
                            <m:r>
                              <a:rPr lang="en-CA" sz="2200" b="0" i="1" smtClean="0">
                                <a:latin typeface="Cambria Math" panose="02040503050406030204" pitchFamily="18" charset="0"/>
                              </a:rPr>
                              <m:t>𝑖</m:t>
                            </m:r>
                          </m:sub>
                        </m:sSub>
                      </m:e>
                    </m:d>
                  </m:oMath>
                </a14:m>
                <a:r>
                  <a:rPr lang="en-CA" sz="2200" b="1" dirty="0"/>
                  <a:t> </a:t>
                </a:r>
                <a:r>
                  <a:rPr lang="en-CA" sz="2200" dirty="0"/>
                  <a:t>and </a:t>
                </a:r>
                <a14:m>
                  <m:oMath xmlns:m="http://schemas.openxmlformats.org/officeDocument/2006/math">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𝐗</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𝐺</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𝐔</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1" i="0" smtClean="0">
                            <a:latin typeface="Cambria Math" panose="02040503050406030204" pitchFamily="18" charset="0"/>
                          </a:rPr>
                          <m:t>𝐏</m:t>
                        </m:r>
                        <m:sSub>
                          <m:sSubPr>
                            <m:ctrlPr>
                              <a:rPr lang="en-CA" sz="2200" b="0" i="1" smtClean="0">
                                <a:latin typeface="Cambria Math" panose="02040503050406030204" pitchFamily="18" charset="0"/>
                              </a:rPr>
                            </m:ctrlPr>
                          </m:sSubPr>
                          <m:e>
                            <m:r>
                              <a:rPr lang="en-CA" sz="2200" b="1" i="0" smtClean="0">
                                <a:latin typeface="Cambria Math" panose="02040503050406030204" pitchFamily="18" charset="0"/>
                              </a:rPr>
                              <m:t>𝐀</m:t>
                            </m:r>
                          </m:e>
                          <m:sub>
                            <m:r>
                              <a:rPr lang="en-CA" sz="2200" b="0" i="1" smtClean="0">
                                <a:latin typeface="Cambria Math" panose="02040503050406030204" pitchFamily="18" charset="0"/>
                              </a:rPr>
                              <m:t>𝑖</m:t>
                            </m:r>
                          </m:sub>
                        </m:sSub>
                      </m:e>
                    </m:d>
                  </m:oMath>
                </a14:m>
                <a:endParaRPr lang="en-CA" sz="2200" b="1" dirty="0"/>
              </a:p>
              <a:p>
                <a:r>
                  <a:rPr lang="en-CA" sz="2400" dirty="0"/>
                  <a:t>The two methods for approximate abduction in this work are:</a:t>
                </a:r>
              </a:p>
              <a:p>
                <a:pPr lvl="1"/>
                <a:r>
                  <a:rPr lang="en-CA" sz="2200" dirty="0" err="1"/>
                  <a:t>DeepSCM</a:t>
                </a:r>
                <a:r>
                  <a:rPr lang="en-CA" sz="2200" dirty="0"/>
                  <a:t> (Pawlowski et al., 2020), uses a conditional variational autoencoder (VAE)</a:t>
                </a:r>
              </a:p>
              <a:p>
                <a:pPr lvl="1"/>
                <a:r>
                  <a:rPr lang="en-CA" sz="2200" dirty="0" err="1"/>
                  <a:t>ImageCFGen</a:t>
                </a:r>
                <a:r>
                  <a:rPr lang="en-CA" sz="2200" dirty="0"/>
                  <a:t> (Dash et al., 2022), uses a conditional bidirectional generative adversarial net (</a:t>
                </a:r>
                <a:r>
                  <a:rPr lang="en-CA" sz="2200" dirty="0" err="1"/>
                  <a:t>BiGAN</a:t>
                </a:r>
                <a:r>
                  <a:rPr lang="en-CA" sz="2200" dirty="0"/>
                  <a:t>), and fine-tunes the </a:t>
                </a:r>
                <a:r>
                  <a:rPr lang="en-CA" sz="2200" dirty="0" err="1"/>
                  <a:t>BiGAN</a:t>
                </a:r>
                <a:r>
                  <a:rPr lang="en-CA" sz="2200" dirty="0"/>
                  <a:t> encoder once training is complete</a:t>
                </a:r>
              </a:p>
            </p:txBody>
          </p:sp>
        </mc:Choice>
        <mc:Fallback>
          <p:sp>
            <p:nvSpPr>
              <p:cNvPr id="3" name="Content Placeholder 2">
                <a:extLst>
                  <a:ext uri="{FF2B5EF4-FFF2-40B4-BE49-F238E27FC236}">
                    <a16:creationId xmlns:a16="http://schemas.microsoft.com/office/drawing/2014/main" id="{A8554147-F952-CEC5-5944-9CFBBA59A74F}"/>
                  </a:ext>
                </a:extLst>
              </p:cNvPr>
              <p:cNvSpPr>
                <a:spLocks noGrp="1" noRot="1" noChangeAspect="1" noMove="1" noResize="1" noEditPoints="1" noAdjustHandles="1" noChangeArrowheads="1" noChangeShapeType="1" noTextEdit="1"/>
              </p:cNvSpPr>
              <p:nvPr>
                <p:ph idx="1"/>
              </p:nvPr>
            </p:nvSpPr>
            <p:spPr>
              <a:blipFill>
                <a:blip r:embed="rId2"/>
                <a:stretch>
                  <a:fillRect l="-801" t="-1961" r="-973" b="-2661"/>
                </a:stretch>
              </a:blipFill>
            </p:spPr>
            <p:txBody>
              <a:bodyPr/>
              <a:lstStyle/>
              <a:p>
                <a:r>
                  <a:rPr lang="en-CA">
                    <a:noFill/>
                  </a:rPr>
                  <a:t> </a:t>
                </a:r>
              </a:p>
            </p:txBody>
          </p:sp>
        </mc:Fallback>
      </mc:AlternateContent>
    </p:spTree>
    <p:extLst>
      <p:ext uri="{BB962C8B-B14F-4D97-AF65-F5344CB8AC3E}">
        <p14:creationId xmlns:p14="http://schemas.microsoft.com/office/powerpoint/2010/main" val="348512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8F40-BBC4-FFA7-264E-B38DAB0EA3BE}"/>
              </a:ext>
            </a:extLst>
          </p:cNvPr>
          <p:cNvSpPr>
            <a:spLocks noGrp="1"/>
          </p:cNvSpPr>
          <p:nvPr>
            <p:ph type="title"/>
          </p:nvPr>
        </p:nvSpPr>
        <p:spPr/>
        <p:txBody>
          <a:bodyPr/>
          <a:lstStyle/>
          <a:p>
            <a:r>
              <a:rPr lang="en-CA" dirty="0" err="1"/>
              <a:t>DeepSCM</a:t>
            </a:r>
            <a:r>
              <a:rPr lang="en-CA" dirty="0"/>
              <a:t> Architecture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D846AD3-8C41-FFD3-48C6-FB6D33D8142C}"/>
                  </a:ext>
                </a:extLst>
              </p:cNvPr>
              <p:cNvSpPr txBox="1"/>
              <p:nvPr/>
            </p:nvSpPr>
            <p:spPr>
              <a:xfrm>
                <a:off x="1174871" y="5340485"/>
                <a:ext cx="9863847" cy="1323439"/>
              </a:xfrm>
              <a:prstGeom prst="rect">
                <a:avLst/>
              </a:prstGeom>
              <a:noFill/>
            </p:spPr>
            <p:txBody>
              <a:bodyPr wrap="square" rtlCol="0">
                <a:spAutoFit/>
              </a:bodyPr>
              <a:lstStyle/>
              <a:p>
                <a:r>
                  <a:rPr lang="en-CA" sz="2000" i="1" dirty="0"/>
                  <a:t>Above:</a:t>
                </a:r>
                <a:r>
                  <a:rPr lang="en-CA" sz="2000" dirty="0"/>
                  <a:t> A conditional VAE uses a stochastic encoder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𝐸</m:t>
                        </m:r>
                      </m:e>
                      <m:sub>
                        <m:r>
                          <a:rPr lang="en-CA" sz="2000" b="0" i="1" smtClean="0">
                            <a:latin typeface="Cambria Math" panose="02040503050406030204" pitchFamily="18" charset="0"/>
                          </a:rPr>
                          <m:t>𝑖</m:t>
                        </m:r>
                      </m:sub>
                    </m:sSub>
                  </m:oMath>
                </a14:m>
                <a:r>
                  <a:rPr lang="en-CA" sz="2000" dirty="0"/>
                  <a:t> to model a latent distribution </a:t>
                </a:r>
                <a14:m>
                  <m:oMath xmlns:m="http://schemas.openxmlformats.org/officeDocument/2006/math">
                    <m:r>
                      <a:rPr lang="en-CA" sz="2000" b="0" i="1" smtClean="0">
                        <a:latin typeface="Cambria Math" panose="02040503050406030204" pitchFamily="18" charset="0"/>
                      </a:rPr>
                      <m:t>𝑄</m:t>
                    </m:r>
                  </m:oMath>
                </a14:m>
                <a:r>
                  <a:rPr lang="en-CA" sz="2000" dirty="0"/>
                  <a:t> trained to match a given prior (typically an independent gaussian). The decoder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𝐺</m:t>
                        </m:r>
                      </m:e>
                      <m:sub>
                        <m:r>
                          <a:rPr lang="en-CA" sz="2000" b="0" i="1" smtClean="0">
                            <a:latin typeface="Cambria Math" panose="02040503050406030204" pitchFamily="18" charset="0"/>
                          </a:rPr>
                          <m:t>𝑖</m:t>
                        </m:r>
                      </m:sub>
                    </m:sSub>
                  </m:oMath>
                </a14:m>
                <a:r>
                  <a:rPr lang="en-CA" sz="2000" dirty="0"/>
                  <a:t> models the required conditional distribution (typically outputting the mean of a gaussian with fixed variance). </a:t>
                </a:r>
                <a:endParaRPr lang="en-CA" sz="2000" i="1" dirty="0"/>
              </a:p>
            </p:txBody>
          </p:sp>
        </mc:Choice>
        <mc:Fallback>
          <p:sp>
            <p:nvSpPr>
              <p:cNvPr id="10" name="TextBox 9">
                <a:extLst>
                  <a:ext uri="{FF2B5EF4-FFF2-40B4-BE49-F238E27FC236}">
                    <a16:creationId xmlns:a16="http://schemas.microsoft.com/office/drawing/2014/main" id="{7D846AD3-8C41-FFD3-48C6-FB6D33D8142C}"/>
                  </a:ext>
                </a:extLst>
              </p:cNvPr>
              <p:cNvSpPr txBox="1">
                <a:spLocks noRot="1" noChangeAspect="1" noMove="1" noResize="1" noEditPoints="1" noAdjustHandles="1" noChangeArrowheads="1" noChangeShapeType="1" noTextEdit="1"/>
              </p:cNvSpPr>
              <p:nvPr/>
            </p:nvSpPr>
            <p:spPr>
              <a:xfrm>
                <a:off x="1174871" y="5340485"/>
                <a:ext cx="9863847" cy="1323439"/>
              </a:xfrm>
              <a:prstGeom prst="rect">
                <a:avLst/>
              </a:prstGeom>
              <a:blipFill>
                <a:blip r:embed="rId2"/>
                <a:stretch>
                  <a:fillRect l="-680" t="-2304" b="-7373"/>
                </a:stretch>
              </a:blipFill>
            </p:spPr>
            <p:txBody>
              <a:bodyPr/>
              <a:lstStyle/>
              <a:p>
                <a:r>
                  <a:rPr lang="en-CA">
                    <a:noFill/>
                  </a:rPr>
                  <a:t> </a:t>
                </a:r>
              </a:p>
            </p:txBody>
          </p:sp>
        </mc:Fallback>
      </mc:AlternateContent>
      <p:pic>
        <p:nvPicPr>
          <p:cNvPr id="6" name="Content Placeholder 5" descr="Diagram&#10;&#10;Description automatically generated">
            <a:extLst>
              <a:ext uri="{FF2B5EF4-FFF2-40B4-BE49-F238E27FC236}">
                <a16:creationId xmlns:a16="http://schemas.microsoft.com/office/drawing/2014/main" id="{DF3DE973-0EF1-F4A5-8D76-B31E538024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650" y="1585789"/>
            <a:ext cx="8790697" cy="3686421"/>
          </a:xfrm>
        </p:spPr>
      </p:pic>
    </p:spTree>
    <p:extLst>
      <p:ext uri="{BB962C8B-B14F-4D97-AF65-F5344CB8AC3E}">
        <p14:creationId xmlns:p14="http://schemas.microsoft.com/office/powerpoint/2010/main" val="3136132333"/>
      </p:ext>
    </p:extLst>
  </p:cSld>
  <p:clrMapOvr>
    <a:masterClrMapping/>
  </p:clrMapOvr>
</p:sld>
</file>

<file path=ppt/theme/theme1.xml><?xml version="1.0" encoding="utf-8"?>
<a:theme xmlns:a="http://schemas.openxmlformats.org/drawingml/2006/main" name="Confetti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7746</TotalTime>
  <Words>1804</Words>
  <Application>Microsoft Office PowerPoint</Application>
  <PresentationFormat>Widescreen</PresentationFormat>
  <Paragraphs>149</Paragraphs>
  <Slides>27</Slides>
  <Notes>1</Notes>
  <HiddenSlides>0</HiddenSlides>
  <MMClips>8</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Gill Sans Nova</vt:lpstr>
      <vt:lpstr>ConfettiVTI</vt:lpstr>
      <vt:lpstr>Counterfactual Approximations for Audio Data Using Deep Generative Models</vt:lpstr>
      <vt:lpstr>Background</vt:lpstr>
      <vt:lpstr>Ladder of Causality (Pearl, 2009)</vt:lpstr>
      <vt:lpstr>Structural Causal Models</vt:lpstr>
      <vt:lpstr>Causal DAG Example</vt:lpstr>
      <vt:lpstr>Interventions and Counterfactuals</vt:lpstr>
      <vt:lpstr>Intervention Modifying a Causal DAG</vt:lpstr>
      <vt:lpstr>Approximate Abduction</vt:lpstr>
      <vt:lpstr>DeepSCM Architecture</vt:lpstr>
      <vt:lpstr>ImageCFGen Architecture</vt:lpstr>
      <vt:lpstr>Counterfactual Approximation</vt:lpstr>
      <vt:lpstr>Methods</vt:lpstr>
      <vt:lpstr>Audio MNIST Dataset</vt:lpstr>
      <vt:lpstr>Audio MNIST Causal Graph</vt:lpstr>
      <vt:lpstr>Data Processing and Attribute SCM</vt:lpstr>
      <vt:lpstr>Data Processing (contd.)</vt:lpstr>
      <vt:lpstr>Network Details</vt:lpstr>
      <vt:lpstr>Evaluation by Classifiers</vt:lpstr>
      <vt:lpstr>Results/Wrap Up</vt:lpstr>
      <vt:lpstr>Training Results (Spectrograms)</vt:lpstr>
      <vt:lpstr>Generated Speech Examples</vt:lpstr>
      <vt:lpstr>Counterfactual Speech Examples</vt:lpstr>
      <vt:lpstr>Classifier Accuracy</vt:lpstr>
      <vt:lpstr>Classifier-Based Evaluation (Generation)</vt:lpstr>
      <vt:lpstr>Classifier-Based Evaluation (CFs)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Counterfactual Inference through Audio Synthesis</dc:title>
  <dc:creator>sillis taylor</dc:creator>
  <cp:lastModifiedBy>sillis taylor</cp:lastModifiedBy>
  <cp:revision>27</cp:revision>
  <dcterms:created xsi:type="dcterms:W3CDTF">2023-02-07T14:50:36Z</dcterms:created>
  <dcterms:modified xsi:type="dcterms:W3CDTF">2023-03-29T14:10:29Z</dcterms:modified>
</cp:coreProperties>
</file>