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9" r:id="rId3"/>
    <p:sldId id="257" r:id="rId4"/>
    <p:sldId id="258" r:id="rId5"/>
    <p:sldId id="260" r:id="rId6"/>
    <p:sldId id="266" r:id="rId7"/>
    <p:sldId id="268" r:id="rId8"/>
    <p:sldId id="267" r:id="rId9"/>
    <p:sldId id="263" r:id="rId10"/>
    <p:sldId id="262" r:id="rId11"/>
    <p:sldId id="261"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79" d="100"/>
          <a:sy n="79" d="100"/>
        </p:scale>
        <p:origin x="154"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6B8B893F-5AF1-47FE-93C3-5E521AAC45A9}" type="datetimeFigureOut">
              <a:rPr lang="en-US" smtClean="0"/>
              <a:t>7/30/2019</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1D8D82FB-9C69-4A72-8120-1BE19F4AD0F1}"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883732093"/>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B8B893F-5AF1-47FE-93C3-5E521AAC45A9}" type="datetimeFigureOut">
              <a:rPr lang="en-US" smtClean="0"/>
              <a:t>7/30/2019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8D82FB-9C69-4A72-8120-1BE19F4AD0F1}" type="slidenum">
              <a:rPr lang="en-US" smtClean="0"/>
              <a:t>‹#›</a:t>
            </a:fld>
            <a:endParaRPr lang="en-US"/>
          </a:p>
        </p:txBody>
      </p:sp>
    </p:spTree>
    <p:extLst>
      <p:ext uri="{BB962C8B-B14F-4D97-AF65-F5344CB8AC3E}">
        <p14:creationId xmlns:p14="http://schemas.microsoft.com/office/powerpoint/2010/main" val="29639358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B8B893F-5AF1-47FE-93C3-5E521AAC45A9}" type="datetimeFigureOut">
              <a:rPr lang="en-US" smtClean="0"/>
              <a:t>7/30/2019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8D82FB-9C69-4A72-8120-1BE19F4AD0F1}" type="slidenum">
              <a:rPr lang="en-US" smtClean="0"/>
              <a:t>‹#›</a:t>
            </a:fld>
            <a:endParaRPr lang="en-US"/>
          </a:p>
        </p:txBody>
      </p:sp>
    </p:spTree>
    <p:extLst>
      <p:ext uri="{BB962C8B-B14F-4D97-AF65-F5344CB8AC3E}">
        <p14:creationId xmlns:p14="http://schemas.microsoft.com/office/powerpoint/2010/main" val="3222304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B8B893F-5AF1-47FE-93C3-5E521AAC45A9}" type="datetimeFigureOut">
              <a:rPr lang="en-US" smtClean="0"/>
              <a:t>7/30/2019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8D82FB-9C69-4A72-8120-1BE19F4AD0F1}" type="slidenum">
              <a:rPr lang="en-US" smtClean="0"/>
              <a:t>‹#›</a:t>
            </a:fld>
            <a:endParaRPr lang="en-US"/>
          </a:p>
        </p:txBody>
      </p:sp>
    </p:spTree>
    <p:extLst>
      <p:ext uri="{BB962C8B-B14F-4D97-AF65-F5344CB8AC3E}">
        <p14:creationId xmlns:p14="http://schemas.microsoft.com/office/powerpoint/2010/main" val="36015938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B8B893F-5AF1-47FE-93C3-5E521AAC45A9}" type="datetimeFigureOut">
              <a:rPr lang="en-US" smtClean="0"/>
              <a:t>7/30/2019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8D82FB-9C69-4A72-8120-1BE19F4AD0F1}"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087358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B8B893F-5AF1-47FE-93C3-5E521AAC45A9}" type="datetimeFigureOut">
              <a:rPr lang="en-US" smtClean="0"/>
              <a:t>7/30/2019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8D82FB-9C69-4A72-8120-1BE19F4AD0F1}" type="slidenum">
              <a:rPr lang="en-US" smtClean="0"/>
              <a:t>‹#›</a:t>
            </a:fld>
            <a:endParaRPr lang="en-US"/>
          </a:p>
        </p:txBody>
      </p:sp>
    </p:spTree>
    <p:extLst>
      <p:ext uri="{BB962C8B-B14F-4D97-AF65-F5344CB8AC3E}">
        <p14:creationId xmlns:p14="http://schemas.microsoft.com/office/powerpoint/2010/main" val="313973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B8B893F-5AF1-47FE-93C3-5E521AAC45A9}" type="datetimeFigureOut">
              <a:rPr lang="en-US" smtClean="0"/>
              <a:t>7/30/2019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D8D82FB-9C69-4A72-8120-1BE19F4AD0F1}" type="slidenum">
              <a:rPr lang="en-US" smtClean="0"/>
              <a:t>‹#›</a:t>
            </a:fld>
            <a:endParaRPr lang="en-US"/>
          </a:p>
        </p:txBody>
      </p:sp>
    </p:spTree>
    <p:extLst>
      <p:ext uri="{BB962C8B-B14F-4D97-AF65-F5344CB8AC3E}">
        <p14:creationId xmlns:p14="http://schemas.microsoft.com/office/powerpoint/2010/main" val="3465716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B8B893F-5AF1-47FE-93C3-5E521AAC45A9}" type="datetimeFigureOut">
              <a:rPr lang="en-US" smtClean="0"/>
              <a:t>7/30/2019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D8D82FB-9C69-4A72-8120-1BE19F4AD0F1}" type="slidenum">
              <a:rPr lang="en-US" smtClean="0"/>
              <a:t>‹#›</a:t>
            </a:fld>
            <a:endParaRPr lang="en-US"/>
          </a:p>
        </p:txBody>
      </p:sp>
    </p:spTree>
    <p:extLst>
      <p:ext uri="{BB962C8B-B14F-4D97-AF65-F5344CB8AC3E}">
        <p14:creationId xmlns:p14="http://schemas.microsoft.com/office/powerpoint/2010/main" val="8136343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8B893F-5AF1-47FE-93C3-5E521AAC45A9}" type="datetimeFigureOut">
              <a:rPr lang="en-US" smtClean="0"/>
              <a:t>7/30/2019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D8D82FB-9C69-4A72-8120-1BE19F4AD0F1}" type="slidenum">
              <a:rPr lang="en-US" smtClean="0"/>
              <a:t>‹#›</a:t>
            </a:fld>
            <a:endParaRPr lang="en-US"/>
          </a:p>
        </p:txBody>
      </p:sp>
    </p:spTree>
    <p:extLst>
      <p:ext uri="{BB962C8B-B14F-4D97-AF65-F5344CB8AC3E}">
        <p14:creationId xmlns:p14="http://schemas.microsoft.com/office/powerpoint/2010/main" val="14952818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B8B893F-5AF1-47FE-93C3-5E521AAC45A9}" type="datetimeFigureOut">
              <a:rPr lang="en-US" smtClean="0"/>
              <a:t>7/30/2019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8D82FB-9C69-4A72-8120-1BE19F4AD0F1}" type="slidenum">
              <a:rPr lang="en-US" smtClean="0"/>
              <a:t>‹#›</a:t>
            </a:fld>
            <a:endParaRPr lang="en-US"/>
          </a:p>
        </p:txBody>
      </p:sp>
    </p:spTree>
    <p:extLst>
      <p:ext uri="{BB962C8B-B14F-4D97-AF65-F5344CB8AC3E}">
        <p14:creationId xmlns:p14="http://schemas.microsoft.com/office/powerpoint/2010/main" val="99251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B8B893F-5AF1-47FE-93C3-5E521AAC45A9}" type="datetimeFigureOut">
              <a:rPr lang="en-US" smtClean="0"/>
              <a:t>7/30/2019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8D82FB-9C69-4A72-8120-1BE19F4AD0F1}" type="slidenum">
              <a:rPr lang="en-US" smtClean="0"/>
              <a:t>‹#›</a:t>
            </a:fld>
            <a:endParaRPr lang="en-US"/>
          </a:p>
        </p:txBody>
      </p:sp>
    </p:spTree>
    <p:extLst>
      <p:ext uri="{BB962C8B-B14F-4D97-AF65-F5344CB8AC3E}">
        <p14:creationId xmlns:p14="http://schemas.microsoft.com/office/powerpoint/2010/main" val="24163327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6B8B893F-5AF1-47FE-93C3-5E521AAC45A9}" type="datetimeFigureOut">
              <a:rPr lang="en-US" smtClean="0"/>
              <a:t>7/30/2019</a:t>
            </a:fld>
            <a:endParaRPr lang="en-U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1D8D82FB-9C69-4A72-8120-1BE19F4AD0F1}" type="slidenum">
              <a:rPr lang="en-US" smtClean="0"/>
              <a:t>‹#›</a:t>
            </a:fld>
            <a:endParaRPr lang="en-US"/>
          </a:p>
        </p:txBody>
      </p:sp>
    </p:spTree>
    <p:extLst>
      <p:ext uri="{BB962C8B-B14F-4D97-AF65-F5344CB8AC3E}">
        <p14:creationId xmlns:p14="http://schemas.microsoft.com/office/powerpoint/2010/main" val="221565094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census.gov/developers/" TargetMode="External"/><Relationship Id="rId2" Type="http://schemas.openxmlformats.org/officeDocument/2006/relationships/hyperlink" Target="https://www.washingtonpost.com/graphics/2019/investigations/dea-pain-pill-database/?utm_term=.8654ced443f9" TargetMode="Externa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6A3CB0-A565-4716-AF48-F4E1E810C783}"/>
              </a:ext>
            </a:extLst>
          </p:cNvPr>
          <p:cNvSpPr>
            <a:spLocks noGrp="1"/>
          </p:cNvSpPr>
          <p:nvPr>
            <p:ph type="ctrTitle"/>
          </p:nvPr>
        </p:nvSpPr>
        <p:spPr>
          <a:xfrm>
            <a:off x="628411" y="196977"/>
            <a:ext cx="6271117" cy="4041648"/>
          </a:xfrm>
        </p:spPr>
        <p:txBody>
          <a:bodyPr>
            <a:normAutofit/>
          </a:bodyPr>
          <a:lstStyle/>
          <a:p>
            <a:r>
              <a:rPr lang="en-US" dirty="0"/>
              <a:t>Digging into the DEA</a:t>
            </a:r>
            <a:br>
              <a:rPr lang="en-US" dirty="0"/>
            </a:br>
            <a:r>
              <a:rPr lang="en-US" dirty="0"/>
              <a:t>Opiate Database</a:t>
            </a:r>
          </a:p>
        </p:txBody>
      </p:sp>
      <p:sp>
        <p:nvSpPr>
          <p:cNvPr id="3" name="Subtitle 2">
            <a:extLst>
              <a:ext uri="{FF2B5EF4-FFF2-40B4-BE49-F238E27FC236}">
                <a16:creationId xmlns:a16="http://schemas.microsoft.com/office/drawing/2014/main" id="{138584EB-17C0-4D1F-8044-479BEDF18114}"/>
              </a:ext>
            </a:extLst>
          </p:cNvPr>
          <p:cNvSpPr>
            <a:spLocks noGrp="1"/>
          </p:cNvSpPr>
          <p:nvPr>
            <p:ph type="subTitle" idx="1"/>
          </p:nvPr>
        </p:nvSpPr>
        <p:spPr>
          <a:xfrm>
            <a:off x="447436" y="5695950"/>
            <a:ext cx="6274756" cy="1412294"/>
          </a:xfrm>
        </p:spPr>
        <p:txBody>
          <a:bodyPr>
            <a:normAutofit/>
          </a:bodyPr>
          <a:lstStyle/>
          <a:p>
            <a:pPr>
              <a:spcBef>
                <a:spcPts val="0"/>
              </a:spcBef>
            </a:pPr>
            <a:r>
              <a:rPr lang="en-US" dirty="0"/>
              <a:t>Project 1</a:t>
            </a:r>
          </a:p>
          <a:p>
            <a:pPr>
              <a:spcBef>
                <a:spcPts val="0"/>
              </a:spcBef>
            </a:pPr>
            <a:r>
              <a:rPr lang="en-US" dirty="0"/>
              <a:t>Wyatt Carnes, Keven </a:t>
            </a:r>
            <a:r>
              <a:rPr lang="en-US" dirty="0" err="1"/>
              <a:t>McClard</a:t>
            </a:r>
            <a:r>
              <a:rPr lang="en-US" dirty="0"/>
              <a:t>, John </a:t>
            </a:r>
            <a:r>
              <a:rPr lang="en-US" dirty="0" err="1"/>
              <a:t>Solts</a:t>
            </a:r>
            <a:endParaRPr lang="en-US" dirty="0"/>
          </a:p>
          <a:p>
            <a:pPr>
              <a:spcBef>
                <a:spcPts val="0"/>
              </a:spcBef>
            </a:pPr>
            <a:r>
              <a:rPr lang="en-US" dirty="0"/>
              <a:t>July 30</a:t>
            </a:r>
            <a:r>
              <a:rPr lang="en-US" baseline="30000" dirty="0"/>
              <a:t>th</a:t>
            </a:r>
            <a:r>
              <a:rPr lang="en-US" dirty="0"/>
              <a:t>, 2019</a:t>
            </a:r>
          </a:p>
        </p:txBody>
      </p:sp>
      <p:sp>
        <p:nvSpPr>
          <p:cNvPr id="71" name="Rectangle 70">
            <a:extLst>
              <a:ext uri="{FF2B5EF4-FFF2-40B4-BE49-F238E27FC236}">
                <a16:creationId xmlns:a16="http://schemas.microsoft.com/office/drawing/2014/main" id="{0B4C5643-BBB7-4358-9CA7-5BD3F6FFF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0652759" y="-3484712"/>
            <a:ext cx="320040" cy="32004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Image result for dea logo">
            <a:extLst>
              <a:ext uri="{FF2B5EF4-FFF2-40B4-BE49-F238E27FC236}">
                <a16:creationId xmlns:a16="http://schemas.microsoft.com/office/drawing/2014/main" id="{FF77599A-545C-45AD-BD5E-1442D26FA2D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552944" y="1554214"/>
            <a:ext cx="3744546" cy="37445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6972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1FF4EF-C211-4897-BCAA-3B6AD0981F1A}"/>
              </a:ext>
            </a:extLst>
          </p:cNvPr>
          <p:cNvSpPr>
            <a:spLocks noGrp="1"/>
          </p:cNvSpPr>
          <p:nvPr>
            <p:ph type="title"/>
          </p:nvPr>
        </p:nvSpPr>
        <p:spPr>
          <a:xfrm>
            <a:off x="7884974" y="0"/>
            <a:ext cx="3075836" cy="924128"/>
          </a:xfrm>
        </p:spPr>
        <p:txBody>
          <a:bodyPr>
            <a:normAutofit/>
          </a:bodyPr>
          <a:lstStyle/>
          <a:p>
            <a:r>
              <a:rPr lang="en-US" sz="3200" dirty="0"/>
              <a:t>Challenges</a:t>
            </a:r>
          </a:p>
        </p:txBody>
      </p:sp>
      <p:pic>
        <p:nvPicPr>
          <p:cNvPr id="2050" name="Picture 2" descr="Image result for difficult">
            <a:extLst>
              <a:ext uri="{FF2B5EF4-FFF2-40B4-BE49-F238E27FC236}">
                <a16:creationId xmlns:a16="http://schemas.microsoft.com/office/drawing/2014/main" id="{3002EC1D-DD53-4EFD-97FD-FFC3EA34749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2972" r="14064" b="-1"/>
          <a:stretch/>
        </p:blipFill>
        <p:spPr bwMode="auto">
          <a:xfrm>
            <a:off x="20" y="10"/>
            <a:ext cx="7552924" cy="6857990"/>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3BEBF5DC-D972-4EB0-80BD-B2284D6B8EDE}"/>
              </a:ext>
            </a:extLst>
          </p:cNvPr>
          <p:cNvSpPr>
            <a:spLocks noGrp="1"/>
          </p:cNvSpPr>
          <p:nvPr>
            <p:ph idx="1"/>
          </p:nvPr>
        </p:nvSpPr>
        <p:spPr>
          <a:xfrm>
            <a:off x="7884974" y="1296875"/>
            <a:ext cx="3075836" cy="4243182"/>
          </a:xfrm>
        </p:spPr>
        <p:txBody>
          <a:bodyPr>
            <a:normAutofit/>
          </a:bodyPr>
          <a:lstStyle/>
          <a:p>
            <a:r>
              <a:rPr lang="en-US" sz="1600" dirty="0"/>
              <a:t>80GB DEA database was too large to handle normally and had to be broken down into multiple smaller files and then parsed into state level files to be useable in Pandas</a:t>
            </a:r>
          </a:p>
          <a:p>
            <a:r>
              <a:rPr lang="en-US" sz="1600" dirty="0"/>
              <a:t>The DEA database had very poor documentation</a:t>
            </a:r>
          </a:p>
        </p:txBody>
      </p:sp>
      <p:sp>
        <p:nvSpPr>
          <p:cNvPr id="71" name="Rectangle 70">
            <a:extLst>
              <a:ext uri="{FF2B5EF4-FFF2-40B4-BE49-F238E27FC236}">
                <a16:creationId xmlns:a16="http://schemas.microsoft.com/office/drawing/2014/main" id="{0B67D982-25C5-4CC2-AA64-276BE3B2CA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chemeClr val="tx2">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1746025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208298-2F70-4D2D-A388-0F6EA98E6DC5}"/>
              </a:ext>
            </a:extLst>
          </p:cNvPr>
          <p:cNvSpPr>
            <a:spLocks noGrp="1"/>
          </p:cNvSpPr>
          <p:nvPr>
            <p:ph type="title"/>
          </p:nvPr>
        </p:nvSpPr>
        <p:spPr>
          <a:xfrm>
            <a:off x="0" y="0"/>
            <a:ext cx="8746332" cy="797668"/>
          </a:xfrm>
        </p:spPr>
        <p:txBody>
          <a:bodyPr>
            <a:normAutofit/>
          </a:bodyPr>
          <a:lstStyle/>
          <a:p>
            <a:r>
              <a:rPr lang="en-US" sz="4000" dirty="0"/>
              <a:t>Conclusions and Further Work</a:t>
            </a:r>
          </a:p>
        </p:txBody>
      </p:sp>
      <p:pic>
        <p:nvPicPr>
          <p:cNvPr id="5122" name="Picture 2" descr="Image result for detective">
            <a:extLst>
              <a:ext uri="{FF2B5EF4-FFF2-40B4-BE49-F238E27FC236}">
                <a16:creationId xmlns:a16="http://schemas.microsoft.com/office/drawing/2014/main" id="{43AD4CA3-667B-44F8-A190-29C4A735722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0428" r="11928"/>
          <a:stretch/>
        </p:blipFill>
        <p:spPr bwMode="auto">
          <a:xfrm>
            <a:off x="0" y="1546708"/>
            <a:ext cx="5849496" cy="5311292"/>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1B407EFE-C91B-4DEC-A799-7EE3702B607F}"/>
              </a:ext>
            </a:extLst>
          </p:cNvPr>
          <p:cNvSpPr>
            <a:spLocks noGrp="1"/>
          </p:cNvSpPr>
          <p:nvPr>
            <p:ph idx="1"/>
          </p:nvPr>
        </p:nvSpPr>
        <p:spPr>
          <a:xfrm>
            <a:off x="6663447" y="982494"/>
            <a:ext cx="4291064" cy="4682077"/>
          </a:xfrm>
        </p:spPr>
        <p:txBody>
          <a:bodyPr>
            <a:normAutofit/>
          </a:bodyPr>
          <a:lstStyle/>
          <a:p>
            <a:r>
              <a:rPr lang="en-US" sz="1600" dirty="0"/>
              <a:t>No clear or statistically significant correlations in the observed census data to opiate distribution</a:t>
            </a:r>
          </a:p>
          <a:p>
            <a:r>
              <a:rPr lang="en-US" sz="1600" dirty="0"/>
              <a:t>Next steps would be to evaluate opiate related overdoses and deaths and work to correlate to distribution numbers and population to try and find where opiates are being appropriately prescribed rather than abused.</a:t>
            </a:r>
          </a:p>
        </p:txBody>
      </p:sp>
      <p:sp>
        <p:nvSpPr>
          <p:cNvPr id="71" name="Rectangle 70">
            <a:extLst>
              <a:ext uri="{FF2B5EF4-FFF2-40B4-BE49-F238E27FC236}">
                <a16:creationId xmlns:a16="http://schemas.microsoft.com/office/drawing/2014/main" id="{0B67D982-25C5-4CC2-AA64-276BE3B2CA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chemeClr val="tx2">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5807015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C5056-7CA5-4277-959F-53160AEB4AE7}"/>
              </a:ext>
            </a:extLst>
          </p:cNvPr>
          <p:cNvSpPr>
            <a:spLocks noGrp="1"/>
          </p:cNvSpPr>
          <p:nvPr>
            <p:ph type="title"/>
          </p:nvPr>
        </p:nvSpPr>
        <p:spPr>
          <a:xfrm>
            <a:off x="104281" y="1969851"/>
            <a:ext cx="9692640" cy="1325562"/>
          </a:xfrm>
        </p:spPr>
        <p:txBody>
          <a:bodyPr/>
          <a:lstStyle/>
          <a:p>
            <a:r>
              <a:rPr lang="en-US" dirty="0"/>
              <a:t>Hypothesis</a:t>
            </a:r>
          </a:p>
        </p:txBody>
      </p:sp>
      <p:sp>
        <p:nvSpPr>
          <p:cNvPr id="3" name="Content Placeholder 2">
            <a:extLst>
              <a:ext uri="{FF2B5EF4-FFF2-40B4-BE49-F238E27FC236}">
                <a16:creationId xmlns:a16="http://schemas.microsoft.com/office/drawing/2014/main" id="{695C2A98-1782-48C0-A4E4-9E26AC8E3C88}"/>
              </a:ext>
            </a:extLst>
          </p:cNvPr>
          <p:cNvSpPr>
            <a:spLocks noGrp="1"/>
          </p:cNvSpPr>
          <p:nvPr>
            <p:ph idx="1"/>
          </p:nvPr>
        </p:nvSpPr>
        <p:spPr>
          <a:xfrm>
            <a:off x="104281" y="3432891"/>
            <a:ext cx="8595360" cy="4351337"/>
          </a:xfrm>
        </p:spPr>
        <p:txBody>
          <a:bodyPr>
            <a:normAutofit/>
          </a:bodyPr>
          <a:lstStyle/>
          <a:p>
            <a:r>
              <a:rPr lang="en-US" sz="2400" dirty="0"/>
              <a:t>Counties with lower incomes and counties whose residents work construction jobs will typically correlate with higher opiate distribution rates.</a:t>
            </a:r>
          </a:p>
        </p:txBody>
      </p:sp>
      <p:pic>
        <p:nvPicPr>
          <p:cNvPr id="1026" name="Picture 2" descr="Image result for construction">
            <a:extLst>
              <a:ext uri="{FF2B5EF4-FFF2-40B4-BE49-F238E27FC236}">
                <a16:creationId xmlns:a16="http://schemas.microsoft.com/office/drawing/2014/main" id="{1BE77460-D983-4430-B49B-3210D2FB0A0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81337" y="136187"/>
            <a:ext cx="7183210" cy="30528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02547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EEDE2-9935-43E1-BB93-F9F418618544}"/>
              </a:ext>
            </a:extLst>
          </p:cNvPr>
          <p:cNvSpPr>
            <a:spLocks noGrp="1"/>
          </p:cNvSpPr>
          <p:nvPr>
            <p:ph type="title"/>
          </p:nvPr>
        </p:nvSpPr>
        <p:spPr>
          <a:xfrm>
            <a:off x="152164" y="99430"/>
            <a:ext cx="9692640" cy="992523"/>
          </a:xfrm>
        </p:spPr>
        <p:txBody>
          <a:bodyPr/>
          <a:lstStyle/>
          <a:p>
            <a:r>
              <a:rPr lang="en-US" dirty="0"/>
              <a:t>Data Sources</a:t>
            </a:r>
          </a:p>
        </p:txBody>
      </p:sp>
      <p:sp>
        <p:nvSpPr>
          <p:cNvPr id="3" name="Content Placeholder 2">
            <a:extLst>
              <a:ext uri="{FF2B5EF4-FFF2-40B4-BE49-F238E27FC236}">
                <a16:creationId xmlns:a16="http://schemas.microsoft.com/office/drawing/2014/main" id="{5CF4DB07-FB57-448B-96BF-DB2C60893214}"/>
              </a:ext>
            </a:extLst>
          </p:cNvPr>
          <p:cNvSpPr>
            <a:spLocks noGrp="1"/>
          </p:cNvSpPr>
          <p:nvPr>
            <p:ph idx="1"/>
          </p:nvPr>
        </p:nvSpPr>
        <p:spPr>
          <a:xfrm>
            <a:off x="436250" y="1225118"/>
            <a:ext cx="8595360" cy="4972775"/>
          </a:xfrm>
        </p:spPr>
        <p:txBody>
          <a:bodyPr>
            <a:normAutofit lnSpcReduction="10000"/>
          </a:bodyPr>
          <a:lstStyle/>
          <a:p>
            <a:r>
              <a:rPr lang="en-US" dirty="0"/>
              <a:t>DEA database published by the Washington Post </a:t>
            </a:r>
          </a:p>
          <a:p>
            <a:pPr lvl="1"/>
            <a:r>
              <a:rPr lang="en-US" dirty="0">
                <a:hlinkClick r:id="rId2"/>
              </a:rPr>
              <a:t>https://www.washingtonpost.com/graphics/2019/investigations/dea-pain-pill-database/?utm_term=.8654ced443f9</a:t>
            </a:r>
            <a:endParaRPr lang="en-US" dirty="0"/>
          </a:p>
          <a:p>
            <a:pPr lvl="1"/>
            <a:r>
              <a:rPr lang="en-US" sz="1050" dirty="0"/>
              <a:t>“</a:t>
            </a:r>
            <a:r>
              <a:rPr lang="en-US" sz="1200" dirty="0"/>
              <a:t>Data analyzed includes only shipments from sales of oxycodone and hydrocodone pills to retail pharmacies, chain pharmacies and practitioners. The entire database tracks a dozen different opioids, including oxycodone and hydrocodone, which make up three-quarters of the total pill shipments to pharmacies.”</a:t>
            </a:r>
            <a:endParaRPr lang="en-US" sz="1050" dirty="0"/>
          </a:p>
          <a:p>
            <a:pPr lvl="1"/>
            <a:r>
              <a:rPr lang="en-US" dirty="0"/>
              <a:t>80GB of raw data including:</a:t>
            </a:r>
          </a:p>
          <a:p>
            <a:pPr lvl="2"/>
            <a:r>
              <a:rPr lang="en-US" dirty="0"/>
              <a:t>Manufacturer</a:t>
            </a:r>
          </a:p>
          <a:p>
            <a:pPr lvl="2"/>
            <a:r>
              <a:rPr lang="en-US" dirty="0"/>
              <a:t>Distributor</a:t>
            </a:r>
          </a:p>
          <a:p>
            <a:pPr lvl="2"/>
            <a:r>
              <a:rPr lang="en-US" dirty="0"/>
              <a:t>Type of Pill</a:t>
            </a:r>
          </a:p>
          <a:p>
            <a:pPr lvl="2"/>
            <a:r>
              <a:rPr lang="en-US" dirty="0"/>
              <a:t>Quantity of Pills</a:t>
            </a:r>
          </a:p>
          <a:p>
            <a:pPr lvl="2"/>
            <a:r>
              <a:rPr lang="en-US" dirty="0"/>
              <a:t>Dosage</a:t>
            </a:r>
          </a:p>
          <a:p>
            <a:r>
              <a:rPr lang="en-US" dirty="0"/>
              <a:t>United States Census API Data</a:t>
            </a:r>
          </a:p>
          <a:p>
            <a:pPr lvl="1"/>
            <a:r>
              <a:rPr lang="en-US" dirty="0">
                <a:hlinkClick r:id="rId3"/>
              </a:rPr>
              <a:t>https://www.census.gov/developers/</a:t>
            </a:r>
            <a:endParaRPr lang="en-US" dirty="0"/>
          </a:p>
          <a:p>
            <a:pPr lvl="1"/>
            <a:r>
              <a:rPr lang="en-US" dirty="0"/>
              <a:t>County level:</a:t>
            </a:r>
          </a:p>
          <a:p>
            <a:pPr lvl="2"/>
            <a:r>
              <a:rPr lang="en-US" dirty="0"/>
              <a:t>Population</a:t>
            </a:r>
          </a:p>
          <a:p>
            <a:pPr lvl="2"/>
            <a:r>
              <a:rPr lang="en-US" dirty="0"/>
              <a:t>Median Income</a:t>
            </a:r>
          </a:p>
          <a:p>
            <a:pPr lvl="2"/>
            <a:r>
              <a:rPr lang="en-US" dirty="0"/>
              <a:t>Occupations</a:t>
            </a:r>
          </a:p>
          <a:p>
            <a:pPr lvl="2"/>
            <a:r>
              <a:rPr lang="en-US" dirty="0"/>
              <a:t>Poverty Rates</a:t>
            </a:r>
          </a:p>
        </p:txBody>
      </p:sp>
      <p:pic>
        <p:nvPicPr>
          <p:cNvPr id="4098" name="Picture 2" descr="Image result for data source">
            <a:extLst>
              <a:ext uri="{FF2B5EF4-FFF2-40B4-BE49-F238E27FC236}">
                <a16:creationId xmlns:a16="http://schemas.microsoft.com/office/drawing/2014/main" id="{A6ABFCBD-C5A4-4187-BC77-2B03959766A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47443" y="3340208"/>
            <a:ext cx="3028950" cy="2990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1246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5D5E0904-721C-4D68-9EB8-1C9752E329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 name="Rectangle 72">
            <a:extLst>
              <a:ext uri="{FF2B5EF4-FFF2-40B4-BE49-F238E27FC236}">
                <a16:creationId xmlns:a16="http://schemas.microsoft.com/office/drawing/2014/main" id="{B298ECBA-3258-45DF-8FD4-7581736BCC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244"/>
            <a:ext cx="457200" cy="6858000"/>
          </a:xfrm>
          <a:prstGeom prst="rect">
            <a:avLst/>
          </a:prstGeom>
          <a:solidFill>
            <a:srgbClr val="6F6F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B62BF453-BD82-4B90-9FE7-5170313380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0"/>
            <a:ext cx="10835640" cy="6858000"/>
          </a:xfrm>
          <a:prstGeom prst="rect">
            <a:avLst/>
          </a:prstGeom>
          <a:solidFill>
            <a:srgbClr val="353537"/>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BB2953E8-43A8-4253-BDF5-46DD8A49B11A}"/>
              </a:ext>
            </a:extLst>
          </p:cNvPr>
          <p:cNvSpPr>
            <a:spLocks noGrp="1"/>
          </p:cNvSpPr>
          <p:nvPr>
            <p:ph type="title"/>
          </p:nvPr>
        </p:nvSpPr>
        <p:spPr>
          <a:xfrm>
            <a:off x="8318090" y="758952"/>
            <a:ext cx="2802194" cy="4041648"/>
          </a:xfrm>
        </p:spPr>
        <p:txBody>
          <a:bodyPr vert="horz" lIns="91440" tIns="45720" rIns="91440" bIns="45720" rtlCol="0" anchor="b">
            <a:normAutofit/>
          </a:bodyPr>
          <a:lstStyle/>
          <a:p>
            <a:pPr>
              <a:lnSpc>
                <a:spcPct val="85000"/>
              </a:lnSpc>
            </a:pPr>
            <a:r>
              <a:rPr lang="en-US">
                <a:solidFill>
                  <a:srgbClr val="FFFFFF"/>
                </a:solidFill>
              </a:rPr>
              <a:t>Parsing and Cleaning Data</a:t>
            </a:r>
          </a:p>
        </p:txBody>
      </p:sp>
      <p:sp>
        <p:nvSpPr>
          <p:cNvPr id="3" name="Content Placeholder 2">
            <a:extLst>
              <a:ext uri="{FF2B5EF4-FFF2-40B4-BE49-F238E27FC236}">
                <a16:creationId xmlns:a16="http://schemas.microsoft.com/office/drawing/2014/main" id="{7ECC40FB-AC60-4D48-8707-DC2DD6C0E24D}"/>
              </a:ext>
            </a:extLst>
          </p:cNvPr>
          <p:cNvSpPr>
            <a:spLocks noGrp="1"/>
          </p:cNvSpPr>
          <p:nvPr>
            <p:ph idx="1"/>
          </p:nvPr>
        </p:nvSpPr>
        <p:spPr>
          <a:xfrm>
            <a:off x="8318089" y="4800600"/>
            <a:ext cx="2802195" cy="1691640"/>
          </a:xfrm>
        </p:spPr>
        <p:txBody>
          <a:bodyPr vert="horz" lIns="91440" tIns="45720" rIns="91440" bIns="45720" rtlCol="0">
            <a:normAutofit/>
          </a:bodyPr>
          <a:lstStyle/>
          <a:p>
            <a:pPr marL="0" indent="0">
              <a:buNone/>
            </a:pPr>
            <a:r>
              <a:rPr lang="en-US">
                <a:solidFill>
                  <a:srgbClr val="D9D9D9"/>
                </a:solidFill>
              </a:rPr>
              <a:t>*See Jupyter Notebook</a:t>
            </a:r>
          </a:p>
        </p:txBody>
      </p:sp>
      <p:sp useBgFill="1">
        <p:nvSpPr>
          <p:cNvPr id="77" name="Rectangle 76">
            <a:extLst>
              <a:ext uri="{FF2B5EF4-FFF2-40B4-BE49-F238E27FC236}">
                <a16:creationId xmlns:a16="http://schemas.microsoft.com/office/drawing/2014/main" id="{072366D3-9B5C-42E1-9906-77FF6BB55E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2283" y="0"/>
            <a:ext cx="7561007"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descr="Image result for coder">
            <a:extLst>
              <a:ext uri="{FF2B5EF4-FFF2-40B4-BE49-F238E27FC236}">
                <a16:creationId xmlns:a16="http://schemas.microsoft.com/office/drawing/2014/main" id="{994C1E45-2F4C-4D83-AF77-4C250C07B13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924375" y="679775"/>
            <a:ext cx="6616823" cy="5491961"/>
          </a:xfrm>
          <a:prstGeom prst="rect">
            <a:avLst/>
          </a:prstGeom>
          <a:noFill/>
          <a:extLst>
            <a:ext uri="{909E8E84-426E-40DD-AFC4-6F175D3DCCD1}">
              <a14:hiddenFill xmlns:a14="http://schemas.microsoft.com/office/drawing/2010/main">
                <a:solidFill>
                  <a:srgbClr val="FFFFFF"/>
                </a:solidFill>
              </a14:hiddenFill>
            </a:ext>
          </a:extLst>
        </p:spPr>
      </p:pic>
      <p:sp>
        <p:nvSpPr>
          <p:cNvPr id="79" name="Rectangle 78">
            <a:extLst>
              <a:ext uri="{FF2B5EF4-FFF2-40B4-BE49-F238E27FC236}">
                <a16:creationId xmlns:a16="http://schemas.microsoft.com/office/drawing/2014/main" id="{121F5E60-4E89-4B16-A245-12BD993599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899160" cy="6858000"/>
          </a:xfrm>
          <a:prstGeom prst="rect">
            <a:avLst/>
          </a:prstGeom>
          <a:solidFill>
            <a:srgbClr val="3535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402640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99FCE-194F-43B9-9775-7D2EC1E961EB}"/>
              </a:ext>
            </a:extLst>
          </p:cNvPr>
          <p:cNvSpPr>
            <a:spLocks noGrp="1"/>
          </p:cNvSpPr>
          <p:nvPr>
            <p:ph type="title"/>
          </p:nvPr>
        </p:nvSpPr>
        <p:spPr>
          <a:xfrm>
            <a:off x="0" y="15082"/>
            <a:ext cx="9692640" cy="934829"/>
          </a:xfrm>
        </p:spPr>
        <p:txBody>
          <a:bodyPr/>
          <a:lstStyle/>
          <a:p>
            <a:r>
              <a:rPr lang="en-US" dirty="0"/>
              <a:t>Analysis – total dosage per capita</a:t>
            </a:r>
          </a:p>
        </p:txBody>
      </p:sp>
      <p:pic>
        <p:nvPicPr>
          <p:cNvPr id="9" name="Content Placeholder 8">
            <a:extLst>
              <a:ext uri="{FF2B5EF4-FFF2-40B4-BE49-F238E27FC236}">
                <a16:creationId xmlns:a16="http://schemas.microsoft.com/office/drawing/2014/main" id="{A9649A69-6D4A-4CFB-A525-13A0407C85A1}"/>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23479" t="8216" r="23367" b="3742"/>
          <a:stretch/>
        </p:blipFill>
        <p:spPr>
          <a:xfrm>
            <a:off x="295275" y="1524000"/>
            <a:ext cx="4600575" cy="3810001"/>
          </a:xfrm>
        </p:spPr>
      </p:pic>
      <p:pic>
        <p:nvPicPr>
          <p:cNvPr id="15" name="Picture 14" descr="A close up of a logo&#10;&#10;Description automatically generated">
            <a:extLst>
              <a:ext uri="{FF2B5EF4-FFF2-40B4-BE49-F238E27FC236}">
                <a16:creationId xmlns:a16="http://schemas.microsoft.com/office/drawing/2014/main" id="{0516FC78-F8B8-4B0C-A5B3-6912ABBBE0DD}"/>
              </a:ext>
            </a:extLst>
          </p:cNvPr>
          <p:cNvPicPr>
            <a:picLocks noChangeAspect="1"/>
          </p:cNvPicPr>
          <p:nvPr/>
        </p:nvPicPr>
        <p:blipFill rotWithShape="1">
          <a:blip r:embed="rId3">
            <a:extLst>
              <a:ext uri="{28A0092B-C50C-407E-A947-70E740481C1C}">
                <a14:useLocalDpi xmlns:a14="http://schemas.microsoft.com/office/drawing/2010/main" val="0"/>
              </a:ext>
            </a:extLst>
          </a:blip>
          <a:srcRect l="24444" t="7778" r="24889" b="3333"/>
          <a:stretch/>
        </p:blipFill>
        <p:spPr>
          <a:xfrm>
            <a:off x="6343650" y="1523999"/>
            <a:ext cx="4343400" cy="3810001"/>
          </a:xfrm>
          <a:prstGeom prst="rect">
            <a:avLst/>
          </a:prstGeom>
        </p:spPr>
      </p:pic>
      <p:sp>
        <p:nvSpPr>
          <p:cNvPr id="16" name="TextBox 15">
            <a:extLst>
              <a:ext uri="{FF2B5EF4-FFF2-40B4-BE49-F238E27FC236}">
                <a16:creationId xmlns:a16="http://schemas.microsoft.com/office/drawing/2014/main" id="{810B034D-B8A7-453B-9EFF-50CBCE48FC9E}"/>
              </a:ext>
            </a:extLst>
          </p:cNvPr>
          <p:cNvSpPr txBox="1"/>
          <p:nvPr/>
        </p:nvSpPr>
        <p:spPr>
          <a:xfrm>
            <a:off x="942974" y="1057276"/>
            <a:ext cx="3305175" cy="369332"/>
          </a:xfrm>
          <a:prstGeom prst="rect">
            <a:avLst/>
          </a:prstGeom>
          <a:noFill/>
        </p:spPr>
        <p:txBody>
          <a:bodyPr wrap="square" rtlCol="0">
            <a:spAutoFit/>
          </a:bodyPr>
          <a:lstStyle/>
          <a:p>
            <a:r>
              <a:rPr lang="en-US" dirty="0"/>
              <a:t>Total Opiate Dosage Ordered</a:t>
            </a:r>
          </a:p>
        </p:txBody>
      </p:sp>
      <p:sp>
        <p:nvSpPr>
          <p:cNvPr id="17" name="TextBox 16">
            <a:extLst>
              <a:ext uri="{FF2B5EF4-FFF2-40B4-BE49-F238E27FC236}">
                <a16:creationId xmlns:a16="http://schemas.microsoft.com/office/drawing/2014/main" id="{D45C3EE8-7CCF-4976-BB7B-1D9DDDE5141B}"/>
              </a:ext>
            </a:extLst>
          </p:cNvPr>
          <p:cNvSpPr txBox="1"/>
          <p:nvPr/>
        </p:nvSpPr>
        <p:spPr>
          <a:xfrm>
            <a:off x="6517481" y="1057276"/>
            <a:ext cx="3995737" cy="369332"/>
          </a:xfrm>
          <a:prstGeom prst="rect">
            <a:avLst/>
          </a:prstGeom>
          <a:noFill/>
        </p:spPr>
        <p:txBody>
          <a:bodyPr wrap="square" rtlCol="0">
            <a:spAutoFit/>
          </a:bodyPr>
          <a:lstStyle/>
          <a:p>
            <a:r>
              <a:rPr lang="en-US" dirty="0"/>
              <a:t>Per Capita Opiate Dosage Ordered</a:t>
            </a:r>
          </a:p>
        </p:txBody>
      </p:sp>
      <p:sp>
        <p:nvSpPr>
          <p:cNvPr id="18" name="Rectangle 17">
            <a:extLst>
              <a:ext uri="{FF2B5EF4-FFF2-40B4-BE49-F238E27FC236}">
                <a16:creationId xmlns:a16="http://schemas.microsoft.com/office/drawing/2014/main" id="{5DC6EE58-4DF9-4D00-BBCB-F4F755932B60}"/>
              </a:ext>
            </a:extLst>
          </p:cNvPr>
          <p:cNvSpPr/>
          <p:nvPr/>
        </p:nvSpPr>
        <p:spPr>
          <a:xfrm>
            <a:off x="3667125" y="3505200"/>
            <a:ext cx="962025" cy="790575"/>
          </a:xfrm>
          <a:prstGeom prst="rect">
            <a:avLst/>
          </a:prstGeom>
          <a:noFill/>
          <a:ln w="603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CDE212C8-C43C-4BE5-B964-21509C2B4C62}"/>
              </a:ext>
            </a:extLst>
          </p:cNvPr>
          <p:cNvSpPr/>
          <p:nvPr/>
        </p:nvSpPr>
        <p:spPr>
          <a:xfrm>
            <a:off x="9551193" y="3476625"/>
            <a:ext cx="962025" cy="790575"/>
          </a:xfrm>
          <a:prstGeom prst="rect">
            <a:avLst/>
          </a:prstGeom>
          <a:noFill/>
          <a:ln w="603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3D3218F9-2B1E-4439-824B-2E1D82B3C8B3}"/>
              </a:ext>
            </a:extLst>
          </p:cNvPr>
          <p:cNvSpPr/>
          <p:nvPr/>
        </p:nvSpPr>
        <p:spPr>
          <a:xfrm>
            <a:off x="3186112" y="2471736"/>
            <a:ext cx="962025" cy="790575"/>
          </a:xfrm>
          <a:prstGeom prst="rect">
            <a:avLst/>
          </a:prstGeom>
          <a:noFill/>
          <a:ln w="603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61A77371-CF40-4A6F-9196-6EF272D9B64D}"/>
              </a:ext>
            </a:extLst>
          </p:cNvPr>
          <p:cNvSpPr/>
          <p:nvPr/>
        </p:nvSpPr>
        <p:spPr>
          <a:xfrm>
            <a:off x="9097327" y="2479119"/>
            <a:ext cx="962025" cy="790575"/>
          </a:xfrm>
          <a:prstGeom prst="rect">
            <a:avLst/>
          </a:prstGeom>
          <a:noFill/>
          <a:ln w="603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0650341D-A992-4AF5-B4FF-E375DE41D416}"/>
              </a:ext>
            </a:extLst>
          </p:cNvPr>
          <p:cNvSpPr/>
          <p:nvPr/>
        </p:nvSpPr>
        <p:spPr>
          <a:xfrm>
            <a:off x="6447237" y="3096158"/>
            <a:ext cx="454577" cy="332305"/>
          </a:xfrm>
          <a:prstGeom prst="rect">
            <a:avLst/>
          </a:prstGeom>
          <a:noFill/>
          <a:ln w="603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4258E148-20C7-4C54-914D-EA93C9C47271}"/>
              </a:ext>
            </a:extLst>
          </p:cNvPr>
          <p:cNvSpPr/>
          <p:nvPr/>
        </p:nvSpPr>
        <p:spPr>
          <a:xfrm>
            <a:off x="488397" y="3086632"/>
            <a:ext cx="454577" cy="332305"/>
          </a:xfrm>
          <a:prstGeom prst="rect">
            <a:avLst/>
          </a:prstGeom>
          <a:noFill/>
          <a:ln w="603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DD7C6C88-1955-4228-ABE8-8E131FFF562C}"/>
              </a:ext>
            </a:extLst>
          </p:cNvPr>
          <p:cNvSpPr txBox="1"/>
          <p:nvPr/>
        </p:nvSpPr>
        <p:spPr>
          <a:xfrm>
            <a:off x="295275" y="5540931"/>
            <a:ext cx="9980578" cy="923330"/>
          </a:xfrm>
          <a:prstGeom prst="rect">
            <a:avLst/>
          </a:prstGeom>
          <a:noFill/>
        </p:spPr>
        <p:txBody>
          <a:bodyPr wrap="square" rtlCol="0">
            <a:spAutoFit/>
          </a:bodyPr>
          <a:lstStyle/>
          <a:p>
            <a:r>
              <a:rPr lang="en-US" dirty="0"/>
              <a:t>As expected, the gross number of pills distributed is highest in urban areas but once the population is taken into account, the per capita concentrations tend to increase in the surrounding counties.</a:t>
            </a:r>
          </a:p>
        </p:txBody>
      </p:sp>
    </p:spTree>
    <p:extLst>
      <p:ext uri="{BB962C8B-B14F-4D97-AF65-F5344CB8AC3E}">
        <p14:creationId xmlns:p14="http://schemas.microsoft.com/office/powerpoint/2010/main" val="17585666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99FCE-194F-43B9-9775-7D2EC1E961EB}"/>
              </a:ext>
            </a:extLst>
          </p:cNvPr>
          <p:cNvSpPr>
            <a:spLocks noGrp="1"/>
          </p:cNvSpPr>
          <p:nvPr>
            <p:ph type="title"/>
          </p:nvPr>
        </p:nvSpPr>
        <p:spPr>
          <a:xfrm>
            <a:off x="0" y="15082"/>
            <a:ext cx="9692640" cy="934829"/>
          </a:xfrm>
        </p:spPr>
        <p:txBody>
          <a:bodyPr/>
          <a:lstStyle/>
          <a:p>
            <a:r>
              <a:rPr lang="en-US" dirty="0"/>
              <a:t>Analysis</a:t>
            </a:r>
          </a:p>
        </p:txBody>
      </p:sp>
      <p:pic>
        <p:nvPicPr>
          <p:cNvPr id="21" name="Picture 20">
            <a:extLst>
              <a:ext uri="{FF2B5EF4-FFF2-40B4-BE49-F238E27FC236}">
                <a16:creationId xmlns:a16="http://schemas.microsoft.com/office/drawing/2014/main" id="{691CAE4B-ADCD-41C7-992C-ADB8F49C4D28}"/>
              </a:ext>
            </a:extLst>
          </p:cNvPr>
          <p:cNvPicPr>
            <a:picLocks noChangeAspect="1"/>
          </p:cNvPicPr>
          <p:nvPr/>
        </p:nvPicPr>
        <p:blipFill>
          <a:blip r:embed="rId2"/>
          <a:stretch>
            <a:fillRect/>
          </a:stretch>
        </p:blipFill>
        <p:spPr>
          <a:xfrm>
            <a:off x="535982" y="1502714"/>
            <a:ext cx="3606810" cy="3287518"/>
          </a:xfrm>
          <a:prstGeom prst="rect">
            <a:avLst/>
          </a:prstGeom>
        </p:spPr>
      </p:pic>
      <p:pic>
        <p:nvPicPr>
          <p:cNvPr id="23" name="Picture 22" descr="A screenshot of a cell phone&#10;&#10;Description automatically generated">
            <a:extLst>
              <a:ext uri="{FF2B5EF4-FFF2-40B4-BE49-F238E27FC236}">
                <a16:creationId xmlns:a16="http://schemas.microsoft.com/office/drawing/2014/main" id="{42CDCDD7-81B8-4C10-B0A2-5AB83ADA8C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46319" y="-1"/>
            <a:ext cx="6702357" cy="6702357"/>
          </a:xfrm>
          <a:prstGeom prst="rect">
            <a:avLst/>
          </a:prstGeom>
        </p:spPr>
      </p:pic>
    </p:spTree>
    <p:extLst>
      <p:ext uri="{BB962C8B-B14F-4D97-AF65-F5344CB8AC3E}">
        <p14:creationId xmlns:p14="http://schemas.microsoft.com/office/powerpoint/2010/main" val="13755722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99FCE-194F-43B9-9775-7D2EC1E961EB}"/>
              </a:ext>
            </a:extLst>
          </p:cNvPr>
          <p:cNvSpPr>
            <a:spLocks noGrp="1"/>
          </p:cNvSpPr>
          <p:nvPr>
            <p:ph type="title"/>
          </p:nvPr>
        </p:nvSpPr>
        <p:spPr>
          <a:xfrm>
            <a:off x="0" y="15082"/>
            <a:ext cx="9692640" cy="934829"/>
          </a:xfrm>
        </p:spPr>
        <p:txBody>
          <a:bodyPr/>
          <a:lstStyle/>
          <a:p>
            <a:r>
              <a:rPr lang="en-US" dirty="0"/>
              <a:t>Analysis</a:t>
            </a:r>
          </a:p>
        </p:txBody>
      </p:sp>
      <p:pic>
        <p:nvPicPr>
          <p:cNvPr id="5" name="Picture 4" descr="A screenshot of a cell phone&#10;&#10;Description automatically generated">
            <a:extLst>
              <a:ext uri="{FF2B5EF4-FFF2-40B4-BE49-F238E27FC236}">
                <a16:creationId xmlns:a16="http://schemas.microsoft.com/office/drawing/2014/main" id="{FF5F10ED-7755-455E-A7EB-BB2538D656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87087" y="1567543"/>
            <a:ext cx="5283785" cy="3522523"/>
          </a:xfrm>
          <a:prstGeom prst="rect">
            <a:avLst/>
          </a:prstGeom>
        </p:spPr>
      </p:pic>
      <p:pic>
        <p:nvPicPr>
          <p:cNvPr id="8" name="Picture 7" descr="A screenshot of a cell phone&#10;&#10;Description automatically generated">
            <a:extLst>
              <a:ext uri="{FF2B5EF4-FFF2-40B4-BE49-F238E27FC236}">
                <a16:creationId xmlns:a16="http://schemas.microsoft.com/office/drawing/2014/main" id="{2FAD190F-C33D-401F-AE88-A562882739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3192" y="1567543"/>
            <a:ext cx="5185812" cy="3457208"/>
          </a:xfrm>
          <a:prstGeom prst="rect">
            <a:avLst/>
          </a:prstGeom>
        </p:spPr>
      </p:pic>
    </p:spTree>
    <p:extLst>
      <p:ext uri="{BB962C8B-B14F-4D97-AF65-F5344CB8AC3E}">
        <p14:creationId xmlns:p14="http://schemas.microsoft.com/office/powerpoint/2010/main" val="12254659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99FCE-194F-43B9-9775-7D2EC1E961EB}"/>
              </a:ext>
            </a:extLst>
          </p:cNvPr>
          <p:cNvSpPr>
            <a:spLocks noGrp="1"/>
          </p:cNvSpPr>
          <p:nvPr>
            <p:ph type="title"/>
          </p:nvPr>
        </p:nvSpPr>
        <p:spPr>
          <a:xfrm>
            <a:off x="0" y="15082"/>
            <a:ext cx="9692640" cy="934829"/>
          </a:xfrm>
        </p:spPr>
        <p:txBody>
          <a:bodyPr/>
          <a:lstStyle/>
          <a:p>
            <a:r>
              <a:rPr lang="en-US" dirty="0"/>
              <a:t>Analysis</a:t>
            </a:r>
          </a:p>
        </p:txBody>
      </p:sp>
      <p:sp>
        <p:nvSpPr>
          <p:cNvPr id="16" name="TextBox 15">
            <a:extLst>
              <a:ext uri="{FF2B5EF4-FFF2-40B4-BE49-F238E27FC236}">
                <a16:creationId xmlns:a16="http://schemas.microsoft.com/office/drawing/2014/main" id="{810B034D-B8A7-453B-9EFF-50CBCE48FC9E}"/>
              </a:ext>
            </a:extLst>
          </p:cNvPr>
          <p:cNvSpPr txBox="1"/>
          <p:nvPr/>
        </p:nvSpPr>
        <p:spPr>
          <a:xfrm>
            <a:off x="1166498" y="1473855"/>
            <a:ext cx="3305175" cy="369332"/>
          </a:xfrm>
          <a:prstGeom prst="rect">
            <a:avLst/>
          </a:prstGeom>
          <a:noFill/>
        </p:spPr>
        <p:txBody>
          <a:bodyPr wrap="square" rtlCol="0">
            <a:spAutoFit/>
          </a:bodyPr>
          <a:lstStyle/>
          <a:p>
            <a:r>
              <a:rPr lang="en-US" dirty="0"/>
              <a:t>STEM Jobs vs Pill Quantity</a:t>
            </a:r>
          </a:p>
        </p:txBody>
      </p:sp>
      <p:sp>
        <p:nvSpPr>
          <p:cNvPr id="17" name="TextBox 16">
            <a:extLst>
              <a:ext uri="{FF2B5EF4-FFF2-40B4-BE49-F238E27FC236}">
                <a16:creationId xmlns:a16="http://schemas.microsoft.com/office/drawing/2014/main" id="{D45C3EE8-7CCF-4976-BB7B-1D9DDDE5141B}"/>
              </a:ext>
            </a:extLst>
          </p:cNvPr>
          <p:cNvSpPr txBox="1"/>
          <p:nvPr/>
        </p:nvSpPr>
        <p:spPr>
          <a:xfrm>
            <a:off x="6380091" y="1424466"/>
            <a:ext cx="4298468" cy="369332"/>
          </a:xfrm>
          <a:prstGeom prst="rect">
            <a:avLst/>
          </a:prstGeom>
          <a:noFill/>
        </p:spPr>
        <p:txBody>
          <a:bodyPr wrap="square" rtlCol="0">
            <a:spAutoFit/>
          </a:bodyPr>
          <a:lstStyle/>
          <a:p>
            <a:r>
              <a:rPr lang="en-US" dirty="0"/>
              <a:t>Construction Jobs vs. Pill Quantity</a:t>
            </a:r>
          </a:p>
        </p:txBody>
      </p:sp>
      <p:pic>
        <p:nvPicPr>
          <p:cNvPr id="4" name="Picture 3" descr="A close up of a map&#10;&#10;Description automatically generated">
            <a:extLst>
              <a:ext uri="{FF2B5EF4-FFF2-40B4-BE49-F238E27FC236}">
                <a16:creationId xmlns:a16="http://schemas.microsoft.com/office/drawing/2014/main" id="{E3CDBC23-9506-424A-8608-B138D9FFCE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90102" y="1495442"/>
            <a:ext cx="5135400" cy="3423600"/>
          </a:xfrm>
          <a:prstGeom prst="rect">
            <a:avLst/>
          </a:prstGeom>
        </p:spPr>
      </p:pic>
      <p:pic>
        <p:nvPicPr>
          <p:cNvPr id="7" name="Picture 6" descr="A screenshot of a cell phone&#10;&#10;Description automatically generated">
            <a:extLst>
              <a:ext uri="{FF2B5EF4-FFF2-40B4-BE49-F238E27FC236}">
                <a16:creationId xmlns:a16="http://schemas.microsoft.com/office/drawing/2014/main" id="{A3608074-66C1-4E5C-83F7-F9D637AAF7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1106" y="1565840"/>
            <a:ext cx="5029803" cy="3353202"/>
          </a:xfrm>
          <a:prstGeom prst="rect">
            <a:avLst/>
          </a:prstGeom>
        </p:spPr>
      </p:pic>
    </p:spTree>
    <p:extLst>
      <p:ext uri="{BB962C8B-B14F-4D97-AF65-F5344CB8AC3E}">
        <p14:creationId xmlns:p14="http://schemas.microsoft.com/office/powerpoint/2010/main" val="26456109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99FCE-194F-43B9-9775-7D2EC1E961EB}"/>
              </a:ext>
            </a:extLst>
          </p:cNvPr>
          <p:cNvSpPr>
            <a:spLocks noGrp="1"/>
          </p:cNvSpPr>
          <p:nvPr>
            <p:ph type="title"/>
          </p:nvPr>
        </p:nvSpPr>
        <p:spPr>
          <a:xfrm>
            <a:off x="638175" y="-66675"/>
            <a:ext cx="2400300" cy="934829"/>
          </a:xfrm>
        </p:spPr>
        <p:txBody>
          <a:bodyPr/>
          <a:lstStyle/>
          <a:p>
            <a:r>
              <a:rPr lang="en-US" dirty="0"/>
              <a:t>Analysis</a:t>
            </a:r>
          </a:p>
        </p:txBody>
      </p:sp>
      <p:pic>
        <p:nvPicPr>
          <p:cNvPr id="7" name="Content Placeholder 6" descr="A close up of text on a white background&#10;&#10;Description automatically generated">
            <a:extLst>
              <a:ext uri="{FF2B5EF4-FFF2-40B4-BE49-F238E27FC236}">
                <a16:creationId xmlns:a16="http://schemas.microsoft.com/office/drawing/2014/main" id="{C43CB727-DF63-46F6-A21D-600FEE303C8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57675" y="190103"/>
            <a:ext cx="6477794" cy="6477794"/>
          </a:xfrm>
        </p:spPr>
      </p:pic>
      <p:sp>
        <p:nvSpPr>
          <p:cNvPr id="8" name="TextBox 7">
            <a:extLst>
              <a:ext uri="{FF2B5EF4-FFF2-40B4-BE49-F238E27FC236}">
                <a16:creationId xmlns:a16="http://schemas.microsoft.com/office/drawing/2014/main" id="{F6A6CC84-A36F-463C-8CCB-166469514C51}"/>
              </a:ext>
            </a:extLst>
          </p:cNvPr>
          <p:cNvSpPr txBox="1"/>
          <p:nvPr/>
        </p:nvSpPr>
        <p:spPr>
          <a:xfrm>
            <a:off x="350196" y="1517514"/>
            <a:ext cx="3686783" cy="3139321"/>
          </a:xfrm>
          <a:prstGeom prst="rect">
            <a:avLst/>
          </a:prstGeom>
          <a:noFill/>
        </p:spPr>
        <p:txBody>
          <a:bodyPr wrap="square" rtlCol="0">
            <a:spAutoFit/>
          </a:bodyPr>
          <a:lstStyle/>
          <a:p>
            <a:r>
              <a:rPr lang="en-US" dirty="0"/>
              <a:t>There are no overwhelmingly strong correlations observed. The strongest with a 0.6 correlation coefficient is STEM Jobs and Average Income. </a:t>
            </a:r>
          </a:p>
          <a:p>
            <a:endParaRPr lang="en-US" dirty="0"/>
          </a:p>
          <a:p>
            <a:r>
              <a:rPr lang="en-US" dirty="0"/>
              <a:t>Interestingly pill quantity correlates positively with STEM jobs per capita and negatively with Construction jobs per capita.</a:t>
            </a:r>
          </a:p>
        </p:txBody>
      </p:sp>
    </p:spTree>
    <p:extLst>
      <p:ext uri="{BB962C8B-B14F-4D97-AF65-F5344CB8AC3E}">
        <p14:creationId xmlns:p14="http://schemas.microsoft.com/office/powerpoint/2010/main" val="2874377814"/>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otalTime>0</TotalTime>
  <Words>360</Words>
  <Application>Microsoft Office PowerPoint</Application>
  <PresentationFormat>Widescreen</PresentationFormat>
  <Paragraphs>44</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Century Schoolbook</vt:lpstr>
      <vt:lpstr>Wingdings 2</vt:lpstr>
      <vt:lpstr>View</vt:lpstr>
      <vt:lpstr>Digging into the DEA Opiate Database</vt:lpstr>
      <vt:lpstr>Hypothesis</vt:lpstr>
      <vt:lpstr>Data Sources</vt:lpstr>
      <vt:lpstr>Parsing and Cleaning Data</vt:lpstr>
      <vt:lpstr>Analysis – total dosage per capita</vt:lpstr>
      <vt:lpstr>Analysis</vt:lpstr>
      <vt:lpstr>Analysis</vt:lpstr>
      <vt:lpstr>Analysis</vt:lpstr>
      <vt:lpstr>Analysis</vt:lpstr>
      <vt:lpstr>Challenges</vt:lpstr>
      <vt:lpstr>Conclusions and Further 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Digging into the DEA Opiate Database</dc:title>
  <dc:creator>John Soltis</dc:creator>
  <cp:lastModifiedBy>John Soltis</cp:lastModifiedBy>
  <cp:revision>1</cp:revision>
  <dcterms:created xsi:type="dcterms:W3CDTF">2019-07-30T22:24:48Z</dcterms:created>
  <dcterms:modified xsi:type="dcterms:W3CDTF">2019-07-30T22:25:31Z</dcterms:modified>
</cp:coreProperties>
</file>