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5" r:id="rId7"/>
    <p:sldId id="263" r:id="rId8"/>
    <p:sldId id="262"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3"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B8B893F-5AF1-47FE-93C3-5E521AAC45A9}" type="datetimeFigureOut">
              <a:rPr lang="en-US" smtClean="0"/>
              <a:t>7/29/2019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37320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96393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2223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6015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B893F-5AF1-47FE-93C3-5E521AAC45A9}"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735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B893F-5AF1-47FE-93C3-5E521AAC45A9}"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1397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B893F-5AF1-47FE-93C3-5E521AAC45A9}" type="datetimeFigureOut">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46571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B893F-5AF1-47FE-93C3-5E521AAC45A9}" type="datetimeFigureOut">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81363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B893F-5AF1-47FE-93C3-5E521AAC45A9}" type="datetimeFigureOut">
              <a:rPr lang="en-US" smtClean="0"/>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149528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99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41633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B8B893F-5AF1-47FE-93C3-5E521AAC45A9}" type="datetimeFigureOut">
              <a:rPr lang="en-US" smtClean="0"/>
              <a:t>7/29/2019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D8D82FB-9C69-4A72-8120-1BE19F4AD0F1}" type="slidenum">
              <a:rPr lang="en-US" smtClean="0"/>
              <a:t>‹#›</a:t>
            </a:fld>
            <a:endParaRPr lang="en-US"/>
          </a:p>
        </p:txBody>
      </p:sp>
    </p:spTree>
    <p:extLst>
      <p:ext uri="{BB962C8B-B14F-4D97-AF65-F5344CB8AC3E}">
        <p14:creationId xmlns:p14="http://schemas.microsoft.com/office/powerpoint/2010/main" val="2215650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evelopers/" TargetMode="External"/><Relationship Id="rId2" Type="http://schemas.openxmlformats.org/officeDocument/2006/relationships/hyperlink" Target="https://www.washingtonpost.com/graphics/2019/investigations/dea-pain-pill-database/?utm_term=.8654ced443f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3CB0-A565-4716-AF48-F4E1E810C783}"/>
              </a:ext>
            </a:extLst>
          </p:cNvPr>
          <p:cNvSpPr>
            <a:spLocks noGrp="1"/>
          </p:cNvSpPr>
          <p:nvPr>
            <p:ph type="ctrTitle"/>
          </p:nvPr>
        </p:nvSpPr>
        <p:spPr>
          <a:xfrm>
            <a:off x="628411" y="196977"/>
            <a:ext cx="6271117" cy="4041648"/>
          </a:xfrm>
        </p:spPr>
        <p:txBody>
          <a:bodyPr>
            <a:normAutofit/>
          </a:bodyPr>
          <a:lstStyle/>
          <a:p>
            <a:r>
              <a:rPr lang="en-US" dirty="0"/>
              <a:t>Digging into the DEA</a:t>
            </a:r>
            <a:br>
              <a:rPr lang="en-US" dirty="0"/>
            </a:br>
            <a:r>
              <a:rPr lang="en-US" dirty="0"/>
              <a:t>Opiate Database</a:t>
            </a:r>
          </a:p>
        </p:txBody>
      </p:sp>
      <p:sp>
        <p:nvSpPr>
          <p:cNvPr id="3" name="Subtitle 2">
            <a:extLst>
              <a:ext uri="{FF2B5EF4-FFF2-40B4-BE49-F238E27FC236}">
                <a16:creationId xmlns:a16="http://schemas.microsoft.com/office/drawing/2014/main" id="{138584EB-17C0-4D1F-8044-479BEDF18114}"/>
              </a:ext>
            </a:extLst>
          </p:cNvPr>
          <p:cNvSpPr>
            <a:spLocks noGrp="1"/>
          </p:cNvSpPr>
          <p:nvPr>
            <p:ph type="subTitle" idx="1"/>
          </p:nvPr>
        </p:nvSpPr>
        <p:spPr>
          <a:xfrm>
            <a:off x="447436" y="5695950"/>
            <a:ext cx="6274756" cy="1412294"/>
          </a:xfrm>
        </p:spPr>
        <p:txBody>
          <a:bodyPr>
            <a:normAutofit/>
          </a:bodyPr>
          <a:lstStyle/>
          <a:p>
            <a:pPr>
              <a:spcBef>
                <a:spcPts val="0"/>
              </a:spcBef>
            </a:pPr>
            <a:r>
              <a:rPr lang="en-US" dirty="0"/>
              <a:t>Project 1</a:t>
            </a:r>
          </a:p>
          <a:p>
            <a:pPr>
              <a:spcBef>
                <a:spcPts val="0"/>
              </a:spcBef>
            </a:pPr>
            <a:r>
              <a:rPr lang="en-US" dirty="0"/>
              <a:t>Wyatt Carnes, Keven </a:t>
            </a:r>
            <a:r>
              <a:rPr lang="en-US" dirty="0" err="1"/>
              <a:t>McClard</a:t>
            </a:r>
            <a:r>
              <a:rPr lang="en-US" dirty="0"/>
              <a:t>, John </a:t>
            </a:r>
            <a:r>
              <a:rPr lang="en-US" dirty="0" err="1"/>
              <a:t>Solts</a:t>
            </a:r>
            <a:endParaRPr lang="en-US" dirty="0"/>
          </a:p>
          <a:p>
            <a:pPr>
              <a:spcBef>
                <a:spcPts val="0"/>
              </a:spcBef>
            </a:pPr>
            <a:r>
              <a:rPr lang="en-US" dirty="0"/>
              <a:t>July 30</a:t>
            </a:r>
            <a:r>
              <a:rPr lang="en-US" baseline="30000" dirty="0"/>
              <a:t>th</a:t>
            </a:r>
            <a:r>
              <a:rPr lang="en-US" dirty="0"/>
              <a:t>, 2019</a:t>
            </a:r>
          </a:p>
        </p:txBody>
      </p:sp>
      <p:sp>
        <p:nvSpPr>
          <p:cNvPr id="71" name="Rectangle 70">
            <a:extLst>
              <a:ext uri="{FF2B5EF4-FFF2-40B4-BE49-F238E27FC236}">
                <a16:creationId xmlns:a16="http://schemas.microsoft.com/office/drawing/2014/main" id="{0B4C5643-BBB7-4358-9CA7-5BD3F6FF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652759" y="-3484712"/>
            <a:ext cx="320040" cy="32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ea logo">
            <a:extLst>
              <a:ext uri="{FF2B5EF4-FFF2-40B4-BE49-F238E27FC236}">
                <a16:creationId xmlns:a16="http://schemas.microsoft.com/office/drawing/2014/main" id="{FF77599A-545C-45AD-BD5E-1442D26FA2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944" y="1554214"/>
            <a:ext cx="3744546" cy="374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7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5056-7CA5-4277-959F-53160AEB4AE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695C2A98-1782-48C0-A4E4-9E26AC8E3C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02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EDE2-9935-43E1-BB93-F9F418618544}"/>
              </a:ext>
            </a:extLst>
          </p:cNvPr>
          <p:cNvSpPr>
            <a:spLocks noGrp="1"/>
          </p:cNvSpPr>
          <p:nvPr>
            <p:ph type="title"/>
          </p:nvPr>
        </p:nvSpPr>
        <p:spPr>
          <a:xfrm>
            <a:off x="152164" y="99430"/>
            <a:ext cx="9692640" cy="992523"/>
          </a:xfrm>
        </p:spPr>
        <p:txBody>
          <a:bodyPr/>
          <a:lstStyle/>
          <a:p>
            <a:r>
              <a:rPr lang="en-US" dirty="0"/>
              <a:t>Data Sources</a:t>
            </a:r>
          </a:p>
        </p:txBody>
      </p:sp>
      <p:sp>
        <p:nvSpPr>
          <p:cNvPr id="3" name="Content Placeholder 2">
            <a:extLst>
              <a:ext uri="{FF2B5EF4-FFF2-40B4-BE49-F238E27FC236}">
                <a16:creationId xmlns:a16="http://schemas.microsoft.com/office/drawing/2014/main" id="{5CF4DB07-FB57-448B-96BF-DB2C60893214}"/>
              </a:ext>
            </a:extLst>
          </p:cNvPr>
          <p:cNvSpPr>
            <a:spLocks noGrp="1"/>
          </p:cNvSpPr>
          <p:nvPr>
            <p:ph idx="1"/>
          </p:nvPr>
        </p:nvSpPr>
        <p:spPr>
          <a:xfrm>
            <a:off x="436250" y="1225118"/>
            <a:ext cx="8595360" cy="4972775"/>
          </a:xfrm>
        </p:spPr>
        <p:txBody>
          <a:bodyPr>
            <a:normAutofit lnSpcReduction="10000"/>
          </a:bodyPr>
          <a:lstStyle/>
          <a:p>
            <a:r>
              <a:rPr lang="en-US" dirty="0"/>
              <a:t>DEA database published by the Washington Post </a:t>
            </a:r>
          </a:p>
          <a:p>
            <a:pPr lvl="1"/>
            <a:r>
              <a:rPr lang="en-US" dirty="0">
                <a:hlinkClick r:id="rId2"/>
              </a:rPr>
              <a:t>https://www.washingtonpost.com/graphics/2019/investigations/dea-pain-pill-database/?utm_term=.8654ced443f9</a:t>
            </a:r>
            <a:endParaRPr lang="en-US" dirty="0"/>
          </a:p>
          <a:p>
            <a:pPr lvl="1"/>
            <a:r>
              <a:rPr lang="en-US" sz="1050" dirty="0"/>
              <a:t>“</a:t>
            </a:r>
            <a:r>
              <a:rPr lang="en-US" sz="1200" dirty="0"/>
              <a:t>Data analyzed includes only shipments from sales of oxycodone and hydrocodone pills to retail pharmacies, chain pharmacies and practitioners. The entire database tracks a dozen different opioids, including oxycodone and hydrocodone, which make up three-quarters of the total pill shipments to pharmacies.”</a:t>
            </a:r>
            <a:endParaRPr lang="en-US" sz="1050" dirty="0"/>
          </a:p>
          <a:p>
            <a:pPr lvl="1"/>
            <a:r>
              <a:rPr lang="en-US" dirty="0"/>
              <a:t>80GB of raw data including:</a:t>
            </a:r>
          </a:p>
          <a:p>
            <a:pPr lvl="2"/>
            <a:r>
              <a:rPr lang="en-US" dirty="0"/>
              <a:t>Manufacturer</a:t>
            </a:r>
          </a:p>
          <a:p>
            <a:pPr lvl="2"/>
            <a:r>
              <a:rPr lang="en-US" dirty="0"/>
              <a:t>Distributor</a:t>
            </a:r>
          </a:p>
          <a:p>
            <a:pPr lvl="2"/>
            <a:r>
              <a:rPr lang="en-US" dirty="0"/>
              <a:t>Type of Pill</a:t>
            </a:r>
          </a:p>
          <a:p>
            <a:pPr lvl="2"/>
            <a:r>
              <a:rPr lang="en-US" dirty="0"/>
              <a:t>Quantity of Pills</a:t>
            </a:r>
          </a:p>
          <a:p>
            <a:pPr lvl="2"/>
            <a:r>
              <a:rPr lang="en-US" dirty="0"/>
              <a:t>Dosage</a:t>
            </a:r>
          </a:p>
          <a:p>
            <a:r>
              <a:rPr lang="en-US" dirty="0"/>
              <a:t>United States Census API Data</a:t>
            </a:r>
          </a:p>
          <a:p>
            <a:pPr lvl="1"/>
            <a:r>
              <a:rPr lang="en-US" dirty="0">
                <a:hlinkClick r:id="rId3"/>
              </a:rPr>
              <a:t>https://www.census.gov/developers/</a:t>
            </a:r>
            <a:endParaRPr lang="en-US" dirty="0"/>
          </a:p>
          <a:p>
            <a:pPr lvl="1"/>
            <a:r>
              <a:rPr lang="en-US" dirty="0"/>
              <a:t>County level:</a:t>
            </a:r>
          </a:p>
          <a:p>
            <a:pPr lvl="2"/>
            <a:r>
              <a:rPr lang="en-US" dirty="0"/>
              <a:t>Population</a:t>
            </a:r>
          </a:p>
          <a:p>
            <a:pPr lvl="2"/>
            <a:r>
              <a:rPr lang="en-US" dirty="0"/>
              <a:t>Median Income</a:t>
            </a:r>
          </a:p>
          <a:p>
            <a:pPr lvl="2"/>
            <a:r>
              <a:rPr lang="en-US" dirty="0"/>
              <a:t>Occupations</a:t>
            </a:r>
          </a:p>
          <a:p>
            <a:pPr lvl="2"/>
            <a:r>
              <a:rPr lang="en-US" dirty="0"/>
              <a:t>Poverty Rates</a:t>
            </a:r>
          </a:p>
        </p:txBody>
      </p:sp>
    </p:spTree>
    <p:extLst>
      <p:ext uri="{BB962C8B-B14F-4D97-AF65-F5344CB8AC3E}">
        <p14:creationId xmlns:p14="http://schemas.microsoft.com/office/powerpoint/2010/main" val="6012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53E8-43A8-4253-BDF5-46DD8A49B11A}"/>
              </a:ext>
            </a:extLst>
          </p:cNvPr>
          <p:cNvSpPr>
            <a:spLocks noGrp="1"/>
          </p:cNvSpPr>
          <p:nvPr>
            <p:ph type="title"/>
          </p:nvPr>
        </p:nvSpPr>
        <p:spPr>
          <a:xfrm>
            <a:off x="0" y="15082"/>
            <a:ext cx="9692640" cy="1050238"/>
          </a:xfrm>
        </p:spPr>
        <p:txBody>
          <a:bodyPr/>
          <a:lstStyle/>
          <a:p>
            <a:r>
              <a:rPr lang="en-US" dirty="0"/>
              <a:t>Parsing and Cleaning Data</a:t>
            </a:r>
          </a:p>
        </p:txBody>
      </p:sp>
      <p:sp>
        <p:nvSpPr>
          <p:cNvPr id="3" name="Content Placeholder 2">
            <a:extLst>
              <a:ext uri="{FF2B5EF4-FFF2-40B4-BE49-F238E27FC236}">
                <a16:creationId xmlns:a16="http://schemas.microsoft.com/office/drawing/2014/main" id="{7ECC40FB-AC60-4D48-8707-DC2DD6C0E2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026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9" name="Content Placeholder 8">
            <a:extLst>
              <a:ext uri="{FF2B5EF4-FFF2-40B4-BE49-F238E27FC236}">
                <a16:creationId xmlns:a16="http://schemas.microsoft.com/office/drawing/2014/main" id="{A9649A69-6D4A-4CFB-A525-13A0407C85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79" t="8216" r="23367" b="3742"/>
          <a:stretch/>
        </p:blipFill>
        <p:spPr>
          <a:xfrm>
            <a:off x="295275" y="1524000"/>
            <a:ext cx="4600575" cy="3810001"/>
          </a:xfrm>
        </p:spPr>
      </p:pic>
      <p:pic>
        <p:nvPicPr>
          <p:cNvPr id="15" name="Picture 14" descr="A close up of a logo&#10;&#10;Description automatically generated">
            <a:extLst>
              <a:ext uri="{FF2B5EF4-FFF2-40B4-BE49-F238E27FC236}">
                <a16:creationId xmlns:a16="http://schemas.microsoft.com/office/drawing/2014/main" id="{0516FC78-F8B8-4B0C-A5B3-6912ABBBE0DD}"/>
              </a:ext>
            </a:extLst>
          </p:cNvPr>
          <p:cNvPicPr>
            <a:picLocks noChangeAspect="1"/>
          </p:cNvPicPr>
          <p:nvPr/>
        </p:nvPicPr>
        <p:blipFill rotWithShape="1">
          <a:blip r:embed="rId3">
            <a:extLst>
              <a:ext uri="{28A0092B-C50C-407E-A947-70E740481C1C}">
                <a14:useLocalDpi xmlns:a14="http://schemas.microsoft.com/office/drawing/2010/main" val="0"/>
              </a:ext>
            </a:extLst>
          </a:blip>
          <a:srcRect l="24444" t="7778" r="24889" b="3333"/>
          <a:stretch/>
        </p:blipFill>
        <p:spPr>
          <a:xfrm>
            <a:off x="6343650" y="1523999"/>
            <a:ext cx="4343400" cy="3810001"/>
          </a:xfrm>
          <a:prstGeom prst="rect">
            <a:avLst/>
          </a:prstGeom>
        </p:spPr>
      </p:pic>
      <p:sp>
        <p:nvSpPr>
          <p:cNvPr id="16" name="TextBox 15">
            <a:extLst>
              <a:ext uri="{FF2B5EF4-FFF2-40B4-BE49-F238E27FC236}">
                <a16:creationId xmlns:a16="http://schemas.microsoft.com/office/drawing/2014/main" id="{810B034D-B8A7-453B-9EFF-50CBCE48FC9E}"/>
              </a:ext>
            </a:extLst>
          </p:cNvPr>
          <p:cNvSpPr txBox="1"/>
          <p:nvPr/>
        </p:nvSpPr>
        <p:spPr>
          <a:xfrm>
            <a:off x="942974" y="1057276"/>
            <a:ext cx="3305175" cy="369332"/>
          </a:xfrm>
          <a:prstGeom prst="rect">
            <a:avLst/>
          </a:prstGeom>
          <a:noFill/>
        </p:spPr>
        <p:txBody>
          <a:bodyPr wrap="square" rtlCol="0">
            <a:spAutoFit/>
          </a:bodyPr>
          <a:lstStyle/>
          <a:p>
            <a:r>
              <a:rPr lang="en-US" dirty="0"/>
              <a:t>Total Opiate Dosage Ordered</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517481" y="1057276"/>
            <a:ext cx="3995737" cy="369332"/>
          </a:xfrm>
          <a:prstGeom prst="rect">
            <a:avLst/>
          </a:prstGeom>
          <a:noFill/>
        </p:spPr>
        <p:txBody>
          <a:bodyPr wrap="square" rtlCol="0">
            <a:spAutoFit/>
          </a:bodyPr>
          <a:lstStyle/>
          <a:p>
            <a:r>
              <a:rPr lang="en-US" dirty="0"/>
              <a:t>Per Capita Opiate Dosage Ordered</a:t>
            </a:r>
          </a:p>
        </p:txBody>
      </p:sp>
      <p:sp>
        <p:nvSpPr>
          <p:cNvPr id="18" name="Rectangle 17">
            <a:extLst>
              <a:ext uri="{FF2B5EF4-FFF2-40B4-BE49-F238E27FC236}">
                <a16:creationId xmlns:a16="http://schemas.microsoft.com/office/drawing/2014/main" id="{5DC6EE58-4DF9-4D00-BBCB-F4F755932B60}"/>
              </a:ext>
            </a:extLst>
          </p:cNvPr>
          <p:cNvSpPr/>
          <p:nvPr/>
        </p:nvSpPr>
        <p:spPr>
          <a:xfrm>
            <a:off x="3667125" y="3505200"/>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E212C8-C43C-4BE5-B964-21509C2B4C62}"/>
              </a:ext>
            </a:extLst>
          </p:cNvPr>
          <p:cNvSpPr/>
          <p:nvPr/>
        </p:nvSpPr>
        <p:spPr>
          <a:xfrm>
            <a:off x="9551193" y="3476625"/>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3218F9-2B1E-4439-824B-2E1D82B3C8B3}"/>
              </a:ext>
            </a:extLst>
          </p:cNvPr>
          <p:cNvSpPr/>
          <p:nvPr/>
        </p:nvSpPr>
        <p:spPr>
          <a:xfrm>
            <a:off x="3186112" y="2471736"/>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1A77371-CF40-4A6F-9196-6EF272D9B64D}"/>
              </a:ext>
            </a:extLst>
          </p:cNvPr>
          <p:cNvSpPr/>
          <p:nvPr/>
        </p:nvSpPr>
        <p:spPr>
          <a:xfrm>
            <a:off x="9097327" y="2479119"/>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50341D-A992-4AF5-B4FF-E375DE41D416}"/>
              </a:ext>
            </a:extLst>
          </p:cNvPr>
          <p:cNvSpPr/>
          <p:nvPr/>
        </p:nvSpPr>
        <p:spPr>
          <a:xfrm>
            <a:off x="6447237" y="3096158"/>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58E148-20C7-4C54-914D-EA93C9C47271}"/>
              </a:ext>
            </a:extLst>
          </p:cNvPr>
          <p:cNvSpPr/>
          <p:nvPr/>
        </p:nvSpPr>
        <p:spPr>
          <a:xfrm>
            <a:off x="488397" y="3086632"/>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56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6" name="Picture 5" descr="A close up of a map&#10;&#10;Description automatically generated">
            <a:extLst>
              <a:ext uri="{FF2B5EF4-FFF2-40B4-BE49-F238E27FC236}">
                <a16:creationId xmlns:a16="http://schemas.microsoft.com/office/drawing/2014/main" id="{8FDFBA91-5FDD-45B2-BCA9-BE957A396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725" y="1658521"/>
            <a:ext cx="4601200" cy="306746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D8CE882-E547-4D9C-AFD1-D0A49C382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86" y="1658521"/>
            <a:ext cx="4601200" cy="3067466"/>
          </a:xfrm>
          <a:prstGeom prst="rect">
            <a:avLst/>
          </a:prstGeom>
        </p:spPr>
      </p:pic>
      <p:sp>
        <p:nvSpPr>
          <p:cNvPr id="16" name="TextBox 15">
            <a:extLst>
              <a:ext uri="{FF2B5EF4-FFF2-40B4-BE49-F238E27FC236}">
                <a16:creationId xmlns:a16="http://schemas.microsoft.com/office/drawing/2014/main" id="{810B034D-B8A7-453B-9EFF-50CBCE48FC9E}"/>
              </a:ext>
            </a:extLst>
          </p:cNvPr>
          <p:cNvSpPr txBox="1"/>
          <p:nvPr/>
        </p:nvSpPr>
        <p:spPr>
          <a:xfrm>
            <a:off x="1166498" y="1473855"/>
            <a:ext cx="3305175" cy="369332"/>
          </a:xfrm>
          <a:prstGeom prst="rect">
            <a:avLst/>
          </a:prstGeom>
          <a:noFill/>
        </p:spPr>
        <p:txBody>
          <a:bodyPr wrap="square" rtlCol="0">
            <a:spAutoFit/>
          </a:bodyPr>
          <a:lstStyle/>
          <a:p>
            <a:r>
              <a:rPr lang="en-US" dirty="0"/>
              <a:t>Poverty Rate vs Pill Quantity</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380091" y="1424466"/>
            <a:ext cx="4298468" cy="369332"/>
          </a:xfrm>
          <a:prstGeom prst="rect">
            <a:avLst/>
          </a:prstGeom>
          <a:noFill/>
        </p:spPr>
        <p:txBody>
          <a:bodyPr wrap="square" rtlCol="0">
            <a:spAutoFit/>
          </a:bodyPr>
          <a:lstStyle/>
          <a:p>
            <a:r>
              <a:rPr lang="en-US" dirty="0"/>
              <a:t>Construction Jobs vs. Pill Quantity</a:t>
            </a:r>
          </a:p>
        </p:txBody>
      </p:sp>
    </p:spTree>
    <p:extLst>
      <p:ext uri="{BB962C8B-B14F-4D97-AF65-F5344CB8AC3E}">
        <p14:creationId xmlns:p14="http://schemas.microsoft.com/office/powerpoint/2010/main" val="264846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638175" y="-66675"/>
            <a:ext cx="2400300" cy="934829"/>
          </a:xfrm>
        </p:spPr>
        <p:txBody>
          <a:bodyPr/>
          <a:lstStyle/>
          <a:p>
            <a:r>
              <a:rPr lang="en-US" dirty="0"/>
              <a:t>Analysis</a:t>
            </a:r>
          </a:p>
        </p:txBody>
      </p:sp>
      <p:pic>
        <p:nvPicPr>
          <p:cNvPr id="5" name="Content Placeholder 4" descr="A close up of text on a white background&#10;&#10;Description automatically generated">
            <a:extLst>
              <a:ext uri="{FF2B5EF4-FFF2-40B4-BE49-F238E27FC236}">
                <a16:creationId xmlns:a16="http://schemas.microsoft.com/office/drawing/2014/main" id="{94E78DA8-3E94-485E-8F30-788A7265A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6676" y="65642"/>
            <a:ext cx="6770448" cy="6649853"/>
          </a:xfrm>
          <a:ln>
            <a:noFill/>
          </a:ln>
        </p:spPr>
      </p:pic>
    </p:spTree>
    <p:extLst>
      <p:ext uri="{BB962C8B-B14F-4D97-AF65-F5344CB8AC3E}">
        <p14:creationId xmlns:p14="http://schemas.microsoft.com/office/powerpoint/2010/main" val="287437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F4EF-C211-4897-BCAA-3B6AD0981F1A}"/>
              </a:ext>
            </a:extLst>
          </p:cNvPr>
          <p:cNvSpPr>
            <a:spLocks noGrp="1"/>
          </p:cNvSpPr>
          <p:nvPr>
            <p:ph type="title"/>
          </p:nvPr>
        </p:nvSpPr>
        <p:spPr>
          <a:xfrm>
            <a:off x="0" y="15082"/>
            <a:ext cx="9692640" cy="792786"/>
          </a:xfrm>
        </p:spPr>
        <p:txBody>
          <a:bodyPr/>
          <a:lstStyle/>
          <a:p>
            <a:r>
              <a:rPr lang="en-US" dirty="0"/>
              <a:t>Challenges</a:t>
            </a:r>
          </a:p>
        </p:txBody>
      </p:sp>
      <p:sp>
        <p:nvSpPr>
          <p:cNvPr id="3" name="Content Placeholder 2">
            <a:extLst>
              <a:ext uri="{FF2B5EF4-FFF2-40B4-BE49-F238E27FC236}">
                <a16:creationId xmlns:a16="http://schemas.microsoft.com/office/drawing/2014/main" id="{3BEBF5DC-D972-4EB0-80BD-B2284D6B8EDE}"/>
              </a:ext>
            </a:extLst>
          </p:cNvPr>
          <p:cNvSpPr>
            <a:spLocks noGrp="1"/>
          </p:cNvSpPr>
          <p:nvPr>
            <p:ph idx="1"/>
          </p:nvPr>
        </p:nvSpPr>
        <p:spPr>
          <a:xfrm>
            <a:off x="480637" y="1036014"/>
            <a:ext cx="8595360" cy="4351337"/>
          </a:xfrm>
        </p:spPr>
        <p:txBody>
          <a:bodyPr/>
          <a:lstStyle/>
          <a:p>
            <a:r>
              <a:rPr lang="en-US" dirty="0"/>
              <a:t>80GB DEA database was too large to handle normally and had to be broken down into multiple smaller files and then parsed into state level files to be useable in Pandas</a:t>
            </a:r>
          </a:p>
          <a:p>
            <a:r>
              <a:rPr lang="en-US" dirty="0"/>
              <a:t>The DEA database had very poor documentation</a:t>
            </a:r>
          </a:p>
        </p:txBody>
      </p:sp>
    </p:spTree>
    <p:extLst>
      <p:ext uri="{BB962C8B-B14F-4D97-AF65-F5344CB8AC3E}">
        <p14:creationId xmlns:p14="http://schemas.microsoft.com/office/powerpoint/2010/main" val="117460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8298-2F70-4D2D-A388-0F6EA98E6DC5}"/>
              </a:ext>
            </a:extLst>
          </p:cNvPr>
          <p:cNvSpPr>
            <a:spLocks noGrp="1"/>
          </p:cNvSpPr>
          <p:nvPr>
            <p:ph type="title"/>
          </p:nvPr>
        </p:nvSpPr>
        <p:spPr>
          <a:xfrm>
            <a:off x="0" y="15082"/>
            <a:ext cx="9692640" cy="925951"/>
          </a:xfrm>
        </p:spPr>
        <p:txBody>
          <a:bodyPr/>
          <a:lstStyle/>
          <a:p>
            <a:r>
              <a:rPr lang="en-US" dirty="0"/>
              <a:t>Conclusions and Further Work</a:t>
            </a:r>
          </a:p>
        </p:txBody>
      </p:sp>
      <p:sp>
        <p:nvSpPr>
          <p:cNvPr id="3" name="Content Placeholder 2">
            <a:extLst>
              <a:ext uri="{FF2B5EF4-FFF2-40B4-BE49-F238E27FC236}">
                <a16:creationId xmlns:a16="http://schemas.microsoft.com/office/drawing/2014/main" id="{1B407EFE-C91B-4DEC-A799-7EE3702B607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8070151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106</TotalTime>
  <Words>206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Digging into the DEA Opiate Database</vt:lpstr>
      <vt:lpstr>Hypothesis</vt:lpstr>
      <vt:lpstr>Data Sources</vt:lpstr>
      <vt:lpstr>Parsing and Cleaning Data</vt:lpstr>
      <vt:lpstr>Analysis</vt:lpstr>
      <vt:lpstr>Analysis</vt:lpstr>
      <vt:lpstr>Analysis</vt:lpstr>
      <vt:lpstr>Challenges</vt:lpstr>
      <vt:lpstr>Conclusions and 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into the DEA Opiate Database</dc:title>
  <dc:creator>John Soltis</dc:creator>
  <cp:lastModifiedBy>John Soltis</cp:lastModifiedBy>
  <cp:revision>7</cp:revision>
  <dcterms:created xsi:type="dcterms:W3CDTF">2019-07-29T22:11:34Z</dcterms:created>
  <dcterms:modified xsi:type="dcterms:W3CDTF">2019-07-29T23:58:30Z</dcterms:modified>
</cp:coreProperties>
</file>