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9" r:id="rId6"/>
    <p:sldId id="270" r:id="rId7"/>
    <p:sldId id="260" r:id="rId8"/>
    <p:sldId id="266" r:id="rId9"/>
    <p:sldId id="268" r:id="rId10"/>
    <p:sldId id="267" r:id="rId11"/>
    <p:sldId id="263"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6" d="100"/>
          <a:sy n="86" d="100"/>
        </p:scale>
        <p:origin x="4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5" y="5695950"/>
            <a:ext cx="7542467" cy="1412294"/>
          </a:xfrm>
        </p:spPr>
        <p:txBody>
          <a:bodyPr>
            <a:normAutofit/>
          </a:bodyPr>
          <a:lstStyle/>
          <a:p>
            <a:pPr>
              <a:spcBef>
                <a:spcPts val="0"/>
              </a:spcBef>
            </a:pPr>
            <a:r>
              <a:rPr lang="en-US" dirty="0"/>
              <a:t>Project 1</a:t>
            </a:r>
          </a:p>
          <a:p>
            <a:pPr>
              <a:spcBef>
                <a:spcPts val="0"/>
              </a:spcBef>
            </a:pPr>
            <a:r>
              <a:rPr lang="en-US" dirty="0"/>
              <a:t>Team 1:Wyatt Carnes, Keven </a:t>
            </a:r>
            <a:r>
              <a:rPr lang="en-US" dirty="0" err="1"/>
              <a:t>McClard</a:t>
            </a:r>
            <a:r>
              <a:rPr lang="en-US" dirty="0"/>
              <a:t>, John Soltis</a:t>
            </a:r>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STEM Jobs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pic>
        <p:nvPicPr>
          <p:cNvPr id="4" name="Picture 3" descr="A close up of a map&#10;&#10;Description automatically generated">
            <a:extLst>
              <a:ext uri="{FF2B5EF4-FFF2-40B4-BE49-F238E27FC236}">
                <a16:creationId xmlns:a16="http://schemas.microsoft.com/office/drawing/2014/main" id="{E3CDBC23-9506-424A-8608-B138D9FF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102" y="1495442"/>
            <a:ext cx="5135400" cy="3423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3608074-66C1-4E5C-83F7-F9D637AAF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6" y="1565840"/>
            <a:ext cx="5029803" cy="3353202"/>
          </a:xfrm>
          <a:prstGeom prst="rect">
            <a:avLst/>
          </a:prstGeom>
        </p:spPr>
      </p:pic>
      <p:sp>
        <p:nvSpPr>
          <p:cNvPr id="9" name="TextBox 8">
            <a:extLst>
              <a:ext uri="{FF2B5EF4-FFF2-40B4-BE49-F238E27FC236}">
                <a16:creationId xmlns:a16="http://schemas.microsoft.com/office/drawing/2014/main" id="{FD1B3D77-55B6-4603-837E-36913737BF7A}"/>
              </a:ext>
            </a:extLst>
          </p:cNvPr>
          <p:cNvSpPr txBox="1"/>
          <p:nvPr/>
        </p:nvSpPr>
        <p:spPr>
          <a:xfrm>
            <a:off x="554476" y="5292160"/>
            <a:ext cx="10257017" cy="1384995"/>
          </a:xfrm>
          <a:prstGeom prst="rect">
            <a:avLst/>
          </a:prstGeom>
          <a:noFill/>
        </p:spPr>
        <p:txBody>
          <a:bodyPr wrap="square" rtlCol="0">
            <a:spAutoFit/>
          </a:bodyPr>
          <a:lstStyle/>
          <a:p>
            <a:r>
              <a:rPr lang="en-US" sz="2800" dirty="0"/>
              <a:t>STEM jobs have a slight positive correlation while Construction jobs have a more pronounced negative correlation</a:t>
            </a:r>
          </a:p>
        </p:txBody>
      </p:sp>
    </p:spTree>
    <p:extLst>
      <p:ext uri="{BB962C8B-B14F-4D97-AF65-F5344CB8AC3E}">
        <p14:creationId xmlns:p14="http://schemas.microsoft.com/office/powerpoint/2010/main" val="264561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7" name="Content Placeholder 6" descr="A close up of text on a white background&#10;&#10;Description automatically generated">
            <a:extLst>
              <a:ext uri="{FF2B5EF4-FFF2-40B4-BE49-F238E27FC236}">
                <a16:creationId xmlns:a16="http://schemas.microsoft.com/office/drawing/2014/main" id="{C43CB727-DF63-46F6-A21D-600FEE303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190103"/>
            <a:ext cx="6477794" cy="6477794"/>
          </a:xfrm>
        </p:spPr>
      </p:pic>
      <p:sp>
        <p:nvSpPr>
          <p:cNvPr id="8" name="TextBox 7">
            <a:extLst>
              <a:ext uri="{FF2B5EF4-FFF2-40B4-BE49-F238E27FC236}">
                <a16:creationId xmlns:a16="http://schemas.microsoft.com/office/drawing/2014/main" id="{F6A6CC84-A36F-463C-8CCB-166469514C51}"/>
              </a:ext>
            </a:extLst>
          </p:cNvPr>
          <p:cNvSpPr txBox="1"/>
          <p:nvPr/>
        </p:nvSpPr>
        <p:spPr>
          <a:xfrm>
            <a:off x="350196" y="1517514"/>
            <a:ext cx="3686783" cy="3139321"/>
          </a:xfrm>
          <a:prstGeom prst="rect">
            <a:avLst/>
          </a:prstGeom>
          <a:noFill/>
        </p:spPr>
        <p:txBody>
          <a:bodyPr wrap="square" rtlCol="0">
            <a:spAutoFit/>
          </a:bodyPr>
          <a:lstStyle/>
          <a:p>
            <a:r>
              <a:rPr lang="en-US" dirty="0"/>
              <a:t>There are no overwhelmingly strong correlations observed. The strongest with a 0.6 correlation coefficient is STEM Jobs and Average Income. </a:t>
            </a:r>
          </a:p>
          <a:p>
            <a:endParaRPr lang="en-US" dirty="0"/>
          </a:p>
          <a:p>
            <a:r>
              <a:rPr lang="en-US" dirty="0"/>
              <a:t>Interestingly pill quantity correlates positively with STEM jobs per capita and negatively with Construction jobs per capita.</a:t>
            </a:r>
          </a:p>
        </p:txBody>
      </p:sp>
      <p:sp>
        <p:nvSpPr>
          <p:cNvPr id="9" name="Rectangle 8">
            <a:extLst>
              <a:ext uri="{FF2B5EF4-FFF2-40B4-BE49-F238E27FC236}">
                <a16:creationId xmlns:a16="http://schemas.microsoft.com/office/drawing/2014/main" id="{D05E101C-C6F8-4B23-8896-B8661FA3C783}"/>
              </a:ext>
            </a:extLst>
          </p:cNvPr>
          <p:cNvSpPr/>
          <p:nvPr/>
        </p:nvSpPr>
        <p:spPr>
          <a:xfrm>
            <a:off x="6217190" y="4917332"/>
            <a:ext cx="1383760" cy="1664443"/>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85D611-2A59-4827-90EC-BF20A4BD41D2}"/>
              </a:ext>
            </a:extLst>
          </p:cNvPr>
          <p:cNvSpPr/>
          <p:nvPr/>
        </p:nvSpPr>
        <p:spPr>
          <a:xfrm>
            <a:off x="7703090" y="4917331"/>
            <a:ext cx="1383760" cy="166444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D38FB3-2BD3-448C-AA94-D5FC5B4CAB47}"/>
              </a:ext>
            </a:extLst>
          </p:cNvPr>
          <p:cNvSpPr/>
          <p:nvPr/>
        </p:nvSpPr>
        <p:spPr>
          <a:xfrm>
            <a:off x="9208040" y="1714500"/>
            <a:ext cx="1383760" cy="1595337"/>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E0090A-B95B-491C-A68F-B48AF4F22411}"/>
              </a:ext>
            </a:extLst>
          </p:cNvPr>
          <p:cNvSpPr/>
          <p:nvPr/>
        </p:nvSpPr>
        <p:spPr>
          <a:xfrm>
            <a:off x="9208040" y="3350369"/>
            <a:ext cx="1383760" cy="148386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37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7884974" y="0"/>
            <a:ext cx="3075836" cy="924128"/>
          </a:xfrm>
        </p:spPr>
        <p:txBody>
          <a:bodyPr>
            <a:normAutofit/>
          </a:bodyPr>
          <a:lstStyle/>
          <a:p>
            <a:r>
              <a:rPr lang="en-US" sz="3200" dirty="0"/>
              <a:t>Challenges</a:t>
            </a:r>
          </a:p>
        </p:txBody>
      </p:sp>
      <p:pic>
        <p:nvPicPr>
          <p:cNvPr id="2050" name="Picture 2" descr="Image result for difficult">
            <a:extLst>
              <a:ext uri="{FF2B5EF4-FFF2-40B4-BE49-F238E27FC236}">
                <a16:creationId xmlns:a16="http://schemas.microsoft.com/office/drawing/2014/main" id="{3002EC1D-DD53-4EFD-97FD-FFC3EA3474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72" r="14064" b="-1"/>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7884974" y="1296875"/>
            <a:ext cx="3075836" cy="4243182"/>
          </a:xfrm>
        </p:spPr>
        <p:txBody>
          <a:bodyPr>
            <a:normAutofit/>
          </a:bodyPr>
          <a:lstStyle/>
          <a:p>
            <a:r>
              <a:rPr lang="en-US" sz="1600" dirty="0"/>
              <a:t>80GB DEA database was too large to handle normally and had to be broken down into multiple smaller files and then parsed into state level files to be useable in Pandas</a:t>
            </a:r>
          </a:p>
          <a:p>
            <a:r>
              <a:rPr lang="en-US" sz="1600" dirty="0"/>
              <a:t>The DEA database had very poor documentation</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60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0"/>
            <a:ext cx="8746332" cy="797668"/>
          </a:xfrm>
        </p:spPr>
        <p:txBody>
          <a:bodyPr>
            <a:normAutofit/>
          </a:bodyPr>
          <a:lstStyle/>
          <a:p>
            <a:r>
              <a:rPr lang="en-US" sz="4000" dirty="0"/>
              <a:t>Conclusions and Further Work</a:t>
            </a:r>
          </a:p>
        </p:txBody>
      </p:sp>
      <p:pic>
        <p:nvPicPr>
          <p:cNvPr id="5122" name="Picture 2" descr="Image result for detective">
            <a:extLst>
              <a:ext uri="{FF2B5EF4-FFF2-40B4-BE49-F238E27FC236}">
                <a16:creationId xmlns:a16="http://schemas.microsoft.com/office/drawing/2014/main" id="{43AD4CA3-667B-44F8-A190-29C4A73572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28" r="11928"/>
          <a:stretch/>
        </p:blipFill>
        <p:spPr bwMode="auto">
          <a:xfrm>
            <a:off x="0" y="1546708"/>
            <a:ext cx="5849496" cy="53112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a:xfrm>
            <a:off x="6663447" y="982494"/>
            <a:ext cx="4291064" cy="4682077"/>
          </a:xfrm>
        </p:spPr>
        <p:txBody>
          <a:bodyPr>
            <a:normAutofit/>
          </a:bodyPr>
          <a:lstStyle/>
          <a:p>
            <a:r>
              <a:rPr lang="en-US" sz="1600" dirty="0"/>
              <a:t>No clear or statistically significant correlations in the observed census data to opiate distribution</a:t>
            </a:r>
          </a:p>
          <a:p>
            <a:r>
              <a:rPr lang="en-US" sz="1600" dirty="0"/>
              <a:t>Contrary to our hypothesis, construction jobs have a negative correlation to opiate distribution while STEM jobs have a positive correlation</a:t>
            </a:r>
          </a:p>
          <a:p>
            <a:r>
              <a:rPr lang="en-US" sz="1600" dirty="0"/>
              <a:t>Next steps would be to evaluate opiate related overdoses and deaths and work to correlate to distribution numbers and population to try and find where opiates are being appropriately prescribed rather than abused.</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07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a:xfrm>
            <a:off x="104281" y="1969851"/>
            <a:ext cx="9692640" cy="1325562"/>
          </a:xfrm>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a:xfrm>
            <a:off x="104281" y="3432891"/>
            <a:ext cx="8595360" cy="4351337"/>
          </a:xfrm>
        </p:spPr>
        <p:txBody>
          <a:bodyPr>
            <a:normAutofit/>
          </a:bodyPr>
          <a:lstStyle/>
          <a:p>
            <a:r>
              <a:rPr lang="en-US" sz="2400" dirty="0"/>
              <a:t>Counties with lower incomes and counties whose residents work construction jobs will typically correlate with higher opiate distribution rates.</a:t>
            </a:r>
          </a:p>
        </p:txBody>
      </p:sp>
      <p:pic>
        <p:nvPicPr>
          <p:cNvPr id="1026" name="Picture 2" descr="Image result for construction">
            <a:extLst>
              <a:ext uri="{FF2B5EF4-FFF2-40B4-BE49-F238E27FC236}">
                <a16:creationId xmlns:a16="http://schemas.microsoft.com/office/drawing/2014/main" id="{1BE77460-D983-4430-B49B-3210D2FB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337" y="136187"/>
            <a:ext cx="7183210" cy="305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pic>
        <p:nvPicPr>
          <p:cNvPr id="4098" name="Picture 2" descr="Image result for data source">
            <a:extLst>
              <a:ext uri="{FF2B5EF4-FFF2-40B4-BE49-F238E27FC236}">
                <a16:creationId xmlns:a16="http://schemas.microsoft.com/office/drawing/2014/main" id="{A6ABFCBD-C5A4-4187-BC77-2B0395976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443" y="3340208"/>
            <a:ext cx="30289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a:xfrm>
            <a:off x="8318089" y="4800600"/>
            <a:ext cx="2802195" cy="1691640"/>
          </a:xfrm>
        </p:spPr>
        <p:txBody>
          <a:bodyPr vert="horz" lIns="91440" tIns="45720" rIns="91440" bIns="45720" rtlCol="0">
            <a:normAutofit/>
          </a:bodyPr>
          <a:lstStyle/>
          <a:p>
            <a:pPr marL="0" indent="0">
              <a:buNone/>
            </a:pPr>
            <a:r>
              <a:rPr lang="en-US">
                <a:solidFill>
                  <a:srgbClr val="D9D9D9"/>
                </a:solidFill>
              </a:rPr>
              <a:t>*See Jupyter Notebook</a:t>
            </a:r>
          </a:p>
        </p:txBody>
      </p:sp>
      <p:sp useBgFill="1">
        <p:nvSpPr>
          <p:cNvPr id="77" name="Rectangle 7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der">
            <a:extLst>
              <a:ext uri="{FF2B5EF4-FFF2-40B4-BE49-F238E27FC236}">
                <a16:creationId xmlns:a16="http://schemas.microsoft.com/office/drawing/2014/main" id="{994C1E45-2F4C-4D83-AF77-4C250C07B1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4375" y="679775"/>
            <a:ext cx="6616823" cy="549196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1A52-BA8D-4AF7-B171-78CBCDA95EE3}"/>
              </a:ext>
            </a:extLst>
          </p:cNvPr>
          <p:cNvSpPr>
            <a:spLocks noGrp="1"/>
          </p:cNvSpPr>
          <p:nvPr>
            <p:ph type="title"/>
          </p:nvPr>
        </p:nvSpPr>
        <p:spPr>
          <a:xfrm>
            <a:off x="0" y="-481965"/>
            <a:ext cx="9692640" cy="1325562"/>
          </a:xfrm>
        </p:spPr>
        <p:txBody>
          <a:bodyPr/>
          <a:lstStyle/>
          <a:p>
            <a:r>
              <a:rPr lang="en-US" dirty="0"/>
              <a:t>Parsing DEA Data</a:t>
            </a:r>
          </a:p>
        </p:txBody>
      </p:sp>
      <p:pic>
        <p:nvPicPr>
          <p:cNvPr id="5" name="Picture 4">
            <a:extLst>
              <a:ext uri="{FF2B5EF4-FFF2-40B4-BE49-F238E27FC236}">
                <a16:creationId xmlns:a16="http://schemas.microsoft.com/office/drawing/2014/main" id="{7BA51042-6F1B-4A66-A35E-FE5041FAC35D}"/>
              </a:ext>
            </a:extLst>
          </p:cNvPr>
          <p:cNvPicPr>
            <a:picLocks noChangeAspect="1"/>
          </p:cNvPicPr>
          <p:nvPr/>
        </p:nvPicPr>
        <p:blipFill>
          <a:blip r:embed="rId2"/>
          <a:stretch>
            <a:fillRect/>
          </a:stretch>
        </p:blipFill>
        <p:spPr>
          <a:xfrm>
            <a:off x="330737" y="1002082"/>
            <a:ext cx="6440571" cy="5505189"/>
          </a:xfrm>
          <a:prstGeom prst="rect">
            <a:avLst/>
          </a:prstGeom>
        </p:spPr>
      </p:pic>
      <p:pic>
        <p:nvPicPr>
          <p:cNvPr id="6" name="Picture 5">
            <a:extLst>
              <a:ext uri="{FF2B5EF4-FFF2-40B4-BE49-F238E27FC236}">
                <a16:creationId xmlns:a16="http://schemas.microsoft.com/office/drawing/2014/main" id="{C9E31849-BC22-49A6-9AC4-B59E1C06DC42}"/>
              </a:ext>
            </a:extLst>
          </p:cNvPr>
          <p:cNvPicPr>
            <a:picLocks noChangeAspect="1"/>
          </p:cNvPicPr>
          <p:nvPr/>
        </p:nvPicPr>
        <p:blipFill>
          <a:blip r:embed="rId3"/>
          <a:stretch>
            <a:fillRect/>
          </a:stretch>
        </p:blipFill>
        <p:spPr>
          <a:xfrm>
            <a:off x="7231302" y="1002082"/>
            <a:ext cx="3867150" cy="2305050"/>
          </a:xfrm>
          <a:prstGeom prst="rect">
            <a:avLst/>
          </a:prstGeom>
        </p:spPr>
      </p:pic>
    </p:spTree>
    <p:extLst>
      <p:ext uri="{BB962C8B-B14F-4D97-AF65-F5344CB8AC3E}">
        <p14:creationId xmlns:p14="http://schemas.microsoft.com/office/powerpoint/2010/main" val="284832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1A52-BA8D-4AF7-B171-78CBCDA95EE3}"/>
              </a:ext>
            </a:extLst>
          </p:cNvPr>
          <p:cNvSpPr>
            <a:spLocks noGrp="1"/>
          </p:cNvSpPr>
          <p:nvPr>
            <p:ph type="title"/>
          </p:nvPr>
        </p:nvSpPr>
        <p:spPr>
          <a:xfrm>
            <a:off x="6420464" y="365760"/>
            <a:ext cx="4534047" cy="1325562"/>
          </a:xfrm>
        </p:spPr>
        <p:txBody>
          <a:bodyPr vert="horz" lIns="91440" tIns="45720" rIns="91440" bIns="45720" rtlCol="0" anchor="b">
            <a:normAutofit/>
          </a:bodyPr>
          <a:lstStyle/>
          <a:p>
            <a:r>
              <a:rPr lang="en-US" sz="4100"/>
              <a:t>Manipulating and Merging Data</a:t>
            </a:r>
          </a:p>
        </p:txBody>
      </p:sp>
      <p:pic>
        <p:nvPicPr>
          <p:cNvPr id="6146" name="Picture 2" descr="Image result for merge">
            <a:extLst>
              <a:ext uri="{FF2B5EF4-FFF2-40B4-BE49-F238E27FC236}">
                <a16:creationId xmlns:a16="http://schemas.microsoft.com/office/drawing/2014/main" id="{63FC7294-6B06-4DB1-9DBB-0D41FF898C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12" r="14257" b="-2"/>
          <a:stretch/>
        </p:blipFill>
        <p:spPr bwMode="auto">
          <a:xfrm>
            <a:off x="643192" y="645106"/>
            <a:ext cx="5451627" cy="55350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2699DF-F893-4E2C-A493-10D45250DD14}"/>
              </a:ext>
            </a:extLst>
          </p:cNvPr>
          <p:cNvSpPr txBox="1"/>
          <p:nvPr/>
        </p:nvSpPr>
        <p:spPr>
          <a:xfrm>
            <a:off x="6420463" y="1828800"/>
            <a:ext cx="4572002" cy="4351337"/>
          </a:xfrm>
          <a:prstGeom prst="rect">
            <a:avLst/>
          </a:prstGeom>
        </p:spPr>
        <p:txBody>
          <a:bodyPr vert="horz" lIns="91440" tIns="45720" rIns="91440" bIns="45720" rtlCol="0">
            <a:normAutofit/>
          </a:bodyPr>
          <a:lstStyle/>
          <a:p>
            <a:pPr marL="285750" indent="-182880" defTabSz="914400">
              <a:spcAft>
                <a:spcPts val="600"/>
              </a:spcAft>
              <a:buClr>
                <a:schemeClr val="accent1"/>
              </a:buClr>
              <a:buFont typeface="Arial" panose="020B0604020202020204" pitchFamily="34" charset="0"/>
              <a:buChar char="•"/>
            </a:pPr>
            <a:r>
              <a:rPr lang="en-US"/>
              <a:t>Modify County names in both DEA and Census data to match</a:t>
            </a:r>
          </a:p>
          <a:p>
            <a:pPr marL="285750" indent="-182880" defTabSz="914400">
              <a:spcAft>
                <a:spcPts val="600"/>
              </a:spcAft>
              <a:buClr>
                <a:schemeClr val="accent1"/>
              </a:buClr>
              <a:buFont typeface="Arial" panose="020B0604020202020204" pitchFamily="34" charset="0"/>
              <a:buChar char="•"/>
            </a:pPr>
            <a:r>
              <a:rPr lang="en-US"/>
              <a:t>Select and rename columns to be readable in the census dataframe</a:t>
            </a:r>
          </a:p>
          <a:p>
            <a:pPr marL="285750" indent="-182880" defTabSz="914400">
              <a:spcAft>
                <a:spcPts val="600"/>
              </a:spcAft>
              <a:buClr>
                <a:schemeClr val="accent1"/>
              </a:buClr>
              <a:buFont typeface="Arial" panose="020B0604020202020204" pitchFamily="34" charset="0"/>
              <a:buChar char="•"/>
            </a:pPr>
            <a:r>
              <a:rPr lang="en-US"/>
              <a:t>Merge data on “County” field</a:t>
            </a:r>
          </a:p>
        </p:txBody>
      </p:sp>
      <p:sp>
        <p:nvSpPr>
          <p:cNvPr id="135" name="Rectangle 134">
            <a:extLst>
              <a:ext uri="{FF2B5EF4-FFF2-40B4-BE49-F238E27FC236}">
                <a16:creationId xmlns:a16="http://schemas.microsoft.com/office/drawing/2014/main" id="{BC9AFC07-C055-4F6C-8289-01E981A0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26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 – total dosage per capita</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7C6C88-1955-4228-ABE8-8E131FFF562C}"/>
              </a:ext>
            </a:extLst>
          </p:cNvPr>
          <p:cNvSpPr txBox="1"/>
          <p:nvPr/>
        </p:nvSpPr>
        <p:spPr>
          <a:xfrm>
            <a:off x="295275" y="5540931"/>
            <a:ext cx="9980578" cy="923330"/>
          </a:xfrm>
          <a:prstGeom prst="rect">
            <a:avLst/>
          </a:prstGeom>
          <a:noFill/>
        </p:spPr>
        <p:txBody>
          <a:bodyPr wrap="square" rtlCol="0">
            <a:spAutoFit/>
          </a:bodyPr>
          <a:lstStyle/>
          <a:p>
            <a:r>
              <a:rPr lang="en-US" dirty="0"/>
              <a:t>As expected, the gross number of pills distributed is highest in urban areas but once the population is taken into account, the per capita concentrations tend to increase in the surrounding counties.</a:t>
            </a:r>
          </a:p>
        </p:txBody>
      </p:sp>
    </p:spTree>
    <p:extLst>
      <p:ext uri="{BB962C8B-B14F-4D97-AF65-F5344CB8AC3E}">
        <p14:creationId xmlns:p14="http://schemas.microsoft.com/office/powerpoint/2010/main" val="175856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21" name="Picture 20">
            <a:extLst>
              <a:ext uri="{FF2B5EF4-FFF2-40B4-BE49-F238E27FC236}">
                <a16:creationId xmlns:a16="http://schemas.microsoft.com/office/drawing/2014/main" id="{691CAE4B-ADCD-41C7-992C-ADB8F49C4D28}"/>
              </a:ext>
            </a:extLst>
          </p:cNvPr>
          <p:cNvPicPr>
            <a:picLocks noChangeAspect="1"/>
          </p:cNvPicPr>
          <p:nvPr/>
        </p:nvPicPr>
        <p:blipFill>
          <a:blip r:embed="rId2"/>
          <a:stretch>
            <a:fillRect/>
          </a:stretch>
        </p:blipFill>
        <p:spPr>
          <a:xfrm>
            <a:off x="535982" y="1502714"/>
            <a:ext cx="3606810" cy="328751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2CDCDD7-81B8-4C10-B0A2-5AB83ADA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9" y="-1"/>
            <a:ext cx="6702357" cy="6702357"/>
          </a:xfrm>
          <a:prstGeom prst="rect">
            <a:avLst/>
          </a:prstGeom>
        </p:spPr>
      </p:pic>
    </p:spTree>
    <p:extLst>
      <p:ext uri="{BB962C8B-B14F-4D97-AF65-F5344CB8AC3E}">
        <p14:creationId xmlns:p14="http://schemas.microsoft.com/office/powerpoint/2010/main" val="137557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5" name="Picture 4" descr="A screenshot of a cell phone&#10;&#10;Description automatically generated">
            <a:extLst>
              <a:ext uri="{FF2B5EF4-FFF2-40B4-BE49-F238E27FC236}">
                <a16:creationId xmlns:a16="http://schemas.microsoft.com/office/drawing/2014/main" id="{FF5F10ED-7755-455E-A7EB-BB2538D6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087" y="1567543"/>
            <a:ext cx="5283785" cy="352252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FAD190F-C33D-401F-AE88-A5628827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 y="1567543"/>
            <a:ext cx="5185812" cy="3457208"/>
          </a:xfrm>
          <a:prstGeom prst="rect">
            <a:avLst/>
          </a:prstGeom>
        </p:spPr>
      </p:pic>
      <p:sp>
        <p:nvSpPr>
          <p:cNvPr id="9" name="TextBox 8">
            <a:extLst>
              <a:ext uri="{FF2B5EF4-FFF2-40B4-BE49-F238E27FC236}">
                <a16:creationId xmlns:a16="http://schemas.microsoft.com/office/drawing/2014/main" id="{71A25F06-ED60-4576-862B-C13D3F793A4F}"/>
              </a:ext>
            </a:extLst>
          </p:cNvPr>
          <p:cNvSpPr txBox="1"/>
          <p:nvPr/>
        </p:nvSpPr>
        <p:spPr>
          <a:xfrm>
            <a:off x="243192" y="5792087"/>
            <a:ext cx="5885234" cy="523220"/>
          </a:xfrm>
          <a:prstGeom prst="rect">
            <a:avLst/>
          </a:prstGeom>
          <a:noFill/>
        </p:spPr>
        <p:txBody>
          <a:bodyPr wrap="square" rtlCol="0">
            <a:spAutoFit/>
          </a:bodyPr>
          <a:lstStyle/>
          <a:p>
            <a:r>
              <a:rPr lang="en-US" sz="2800" dirty="0"/>
              <a:t>No material correlations</a:t>
            </a:r>
          </a:p>
        </p:txBody>
      </p:sp>
    </p:spTree>
    <p:extLst>
      <p:ext uri="{BB962C8B-B14F-4D97-AF65-F5344CB8AC3E}">
        <p14:creationId xmlns:p14="http://schemas.microsoft.com/office/powerpoint/2010/main" val="12254659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Wingdings 2</vt:lpstr>
      <vt:lpstr>View</vt:lpstr>
      <vt:lpstr>Digging into the DEA Opiate Database</vt:lpstr>
      <vt:lpstr>Hypothesis</vt:lpstr>
      <vt:lpstr>Data Sources</vt:lpstr>
      <vt:lpstr>Parsing and Cleaning Data</vt:lpstr>
      <vt:lpstr>Parsing DEA Data</vt:lpstr>
      <vt:lpstr>Manipulating and Merging Data</vt:lpstr>
      <vt:lpstr>Analysis – total dosage per capita</vt:lpstr>
      <vt:lpstr>Analysis</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1</cp:revision>
  <dcterms:created xsi:type="dcterms:W3CDTF">2019-07-30T23:13:58Z</dcterms:created>
  <dcterms:modified xsi:type="dcterms:W3CDTF">2019-07-30T23:14:02Z</dcterms:modified>
</cp:coreProperties>
</file>