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deb026f78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deb026f78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def93b72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def93b7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def93b7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def93b7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deb026f7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deb026f7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deb026f7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deb026f7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deb026f7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deb026f7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deb026f7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deb026f7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deb026f78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deb026f78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deb026f7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deb026f7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deb026f78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deb026f78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deb026f7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deb026f7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ecf1f058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ecf1f058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ecf1f058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ecf1f058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ecf1f058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ecf1f058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deb026f78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deb026f78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deb026f78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deb026f78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Project Presentation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WTeam - Marc, Viktoria, Weronika, Dean, Javier, Nijin, Huseyin</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Sampling</a:t>
            </a:r>
            <a:endParaRPr/>
          </a:p>
        </p:txBody>
      </p:sp>
      <p:sp>
        <p:nvSpPr>
          <p:cNvPr id="195" name="Google Shape;195;p22"/>
          <p:cNvSpPr txBox="1"/>
          <p:nvPr>
            <p:ph idx="1" type="body"/>
          </p:nvPr>
        </p:nvSpPr>
        <p:spPr>
          <a:xfrm>
            <a:off x="783150" y="1548500"/>
            <a:ext cx="39183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sampling is a method used to see where clusters happen on a scatter graph, this is </a:t>
            </a:r>
            <a:r>
              <a:rPr lang="en"/>
              <a:t>great</a:t>
            </a:r>
            <a:r>
              <a:rPr lang="en"/>
              <a:t> for a few reasons : </a:t>
            </a:r>
            <a:endParaRPr/>
          </a:p>
          <a:p>
            <a:pPr indent="-311150" lvl="0" marL="457200" rtl="0" algn="l">
              <a:spcBef>
                <a:spcPts val="1600"/>
              </a:spcBef>
              <a:spcAft>
                <a:spcPts val="0"/>
              </a:spcAft>
              <a:buSzPts val="1300"/>
              <a:buChar char="●"/>
            </a:pPr>
            <a:r>
              <a:rPr lang="en"/>
              <a:t>Cluster sampling is great for identifying outliers</a:t>
            </a:r>
            <a:endParaRPr/>
          </a:p>
          <a:p>
            <a:pPr indent="-311150" lvl="0" marL="457200" rtl="0" algn="l">
              <a:spcBef>
                <a:spcPts val="0"/>
              </a:spcBef>
              <a:spcAft>
                <a:spcPts val="0"/>
              </a:spcAft>
              <a:buSzPts val="1300"/>
              <a:buChar char="●"/>
            </a:pPr>
            <a:r>
              <a:rPr lang="en"/>
              <a:t>Its allows for you to see the pattern in the data </a:t>
            </a:r>
            <a:endParaRPr/>
          </a:p>
          <a:p>
            <a:pPr indent="-311150" lvl="0" marL="457200" rtl="0" algn="l">
              <a:spcBef>
                <a:spcPts val="0"/>
              </a:spcBef>
              <a:spcAft>
                <a:spcPts val="0"/>
              </a:spcAft>
              <a:buSzPts val="1300"/>
              <a:buChar char="●"/>
            </a:pPr>
            <a:r>
              <a:rPr lang="en"/>
              <a:t>Clusters happen for a variety of reasons, so seeing the data will be helpful</a:t>
            </a:r>
            <a:endParaRPr/>
          </a:p>
          <a:p>
            <a:pPr indent="0" lvl="0" marL="0" rtl="0" algn="l">
              <a:spcBef>
                <a:spcPts val="1600"/>
              </a:spcBef>
              <a:spcAft>
                <a:spcPts val="1600"/>
              </a:spcAft>
              <a:buNone/>
            </a:pPr>
            <a:r>
              <a:t/>
            </a:r>
            <a:endParaRPr/>
          </a:p>
        </p:txBody>
      </p:sp>
      <p:pic>
        <p:nvPicPr>
          <p:cNvPr id="196" name="Google Shape;196;p22"/>
          <p:cNvPicPr preferRelativeResize="0"/>
          <p:nvPr/>
        </p:nvPicPr>
        <p:blipFill>
          <a:blip r:embed="rId3">
            <a:alphaModFix/>
          </a:blip>
          <a:stretch>
            <a:fillRect/>
          </a:stretch>
        </p:blipFill>
        <p:spPr>
          <a:xfrm>
            <a:off x="4853850" y="1460250"/>
            <a:ext cx="2962275" cy="273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3" name="Google Shape;203;p23"/>
          <p:cNvPicPr preferRelativeResize="0"/>
          <p:nvPr/>
        </p:nvPicPr>
        <p:blipFill>
          <a:blip r:embed="rId3">
            <a:alphaModFix/>
          </a:blip>
          <a:stretch>
            <a:fillRect/>
          </a:stretch>
        </p:blipFill>
        <p:spPr>
          <a:xfrm>
            <a:off x="390175" y="1222775"/>
            <a:ext cx="8458200" cy="2876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0" name="Google Shape;210;p24"/>
          <p:cNvPicPr preferRelativeResize="0"/>
          <p:nvPr/>
        </p:nvPicPr>
        <p:blipFill>
          <a:blip r:embed="rId3">
            <a:alphaModFix/>
          </a:blip>
          <a:stretch>
            <a:fillRect/>
          </a:stretch>
        </p:blipFill>
        <p:spPr>
          <a:xfrm>
            <a:off x="90475" y="1523300"/>
            <a:ext cx="8963025" cy="228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Categorical data</a:t>
            </a:r>
            <a:br>
              <a:rPr lang="en"/>
            </a:br>
            <a:br>
              <a:rPr lang="en"/>
            </a:br>
            <a:r>
              <a:rPr lang="en" sz="1600">
                <a:solidFill>
                  <a:srgbClr val="000000"/>
                </a:solidFill>
                <a:highlight>
                  <a:srgbClr val="FFFFFF"/>
                </a:highlight>
                <a:latin typeface="Georgia"/>
                <a:ea typeface="Georgia"/>
                <a:cs typeface="Georgia"/>
                <a:sym typeface="Georgia"/>
              </a:rPr>
              <a:t>The variable is considered categorical, when it describes some qualitative property and there is a limited number of option for its values.</a:t>
            </a:r>
            <a:br>
              <a:rPr lang="en" sz="1600">
                <a:solidFill>
                  <a:srgbClr val="000000"/>
                </a:solidFill>
                <a:highlight>
                  <a:srgbClr val="FFFFFF"/>
                </a:highlight>
                <a:latin typeface="Georgia"/>
                <a:ea typeface="Georgia"/>
                <a:cs typeface="Georgia"/>
                <a:sym typeface="Georgia"/>
              </a:rPr>
            </a:br>
            <a:endParaRPr/>
          </a:p>
        </p:txBody>
      </p:sp>
      <p:sp>
        <p:nvSpPr>
          <p:cNvPr id="216" name="Google Shape;216;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sz="1350">
                <a:solidFill>
                  <a:srgbClr val="000000"/>
                </a:solidFill>
                <a:highlight>
                  <a:srgbClr val="FFFFFF"/>
                </a:highlight>
                <a:latin typeface="Georgia"/>
                <a:ea typeface="Georgia"/>
                <a:cs typeface="Georgia"/>
                <a:sym typeface="Georgia"/>
              </a:rPr>
            </a:br>
            <a:endParaRPr sz="1350">
              <a:solidFill>
                <a:srgbClr val="000000"/>
              </a:solidFill>
              <a:highlight>
                <a:srgbClr val="FFFFFF"/>
              </a:highlight>
              <a:latin typeface="Georgia"/>
              <a:ea typeface="Georgia"/>
              <a:cs typeface="Georgia"/>
              <a:sym typeface="Georgia"/>
            </a:endParaRPr>
          </a:p>
          <a:p>
            <a:pPr indent="0" lvl="0" marL="0" rtl="0" algn="l">
              <a:spcBef>
                <a:spcPts val="1600"/>
              </a:spcBef>
              <a:spcAft>
                <a:spcPts val="0"/>
              </a:spcAft>
              <a:buNone/>
            </a:pPr>
            <a:r>
              <a:rPr lang="en">
                <a:solidFill>
                  <a:srgbClr val="FFFFFF"/>
                </a:solidFill>
                <a:latin typeface="Georgia"/>
                <a:ea typeface="Georgia"/>
                <a:cs typeface="Georgia"/>
                <a:sym typeface="Georgia"/>
              </a:rPr>
              <a:t>Many Machine Learning algorithms need to </a:t>
            </a:r>
            <a:r>
              <a:rPr lang="en">
                <a:solidFill>
                  <a:srgbClr val="FFFFFF"/>
                </a:solidFill>
                <a:latin typeface="Georgia"/>
                <a:ea typeface="Georgia"/>
                <a:cs typeface="Georgia"/>
                <a:sym typeface="Georgia"/>
              </a:rPr>
              <a:t>convert</a:t>
            </a:r>
            <a:r>
              <a:rPr lang="en">
                <a:solidFill>
                  <a:srgbClr val="FFFFFF"/>
                </a:solidFill>
                <a:latin typeface="Georgia"/>
                <a:ea typeface="Georgia"/>
                <a:cs typeface="Georgia"/>
                <a:sym typeface="Georgia"/>
              </a:rPr>
              <a:t> categorical data into numerical data as they cannot handle categorical variables</a:t>
            </a:r>
            <a:endParaRPr>
              <a:solidFill>
                <a:srgbClr val="FFFFFF"/>
              </a:solidFill>
              <a:latin typeface="Georgia"/>
              <a:ea typeface="Georgia"/>
              <a:cs typeface="Georgia"/>
              <a:sym typeface="Georgia"/>
            </a:endParaRPr>
          </a:p>
          <a:p>
            <a:pPr indent="0" lvl="0" marL="0" rtl="0" algn="l">
              <a:spcBef>
                <a:spcPts val="1600"/>
              </a:spcBef>
              <a:spcAft>
                <a:spcPts val="1600"/>
              </a:spcAft>
              <a:buNone/>
            </a:pPr>
            <a:r>
              <a:rPr i="1" lang="en">
                <a:solidFill>
                  <a:srgbClr val="FFFFFF"/>
                </a:solidFill>
                <a:latin typeface="Georgia"/>
                <a:ea typeface="Georgia"/>
                <a:cs typeface="Georgia"/>
                <a:sym typeface="Georgia"/>
              </a:rPr>
              <a:t>High dimensionality</a:t>
            </a:r>
            <a:r>
              <a:rPr lang="en">
                <a:solidFill>
                  <a:srgbClr val="FFFFFF"/>
                </a:solidFill>
                <a:latin typeface="Georgia"/>
                <a:ea typeface="Georgia"/>
                <a:cs typeface="Georgia"/>
                <a:sym typeface="Georgia"/>
              </a:rPr>
              <a:t> means a matrix with many dimensions. </a:t>
            </a:r>
            <a:br>
              <a:rPr lang="en">
                <a:solidFill>
                  <a:srgbClr val="FFFFFF"/>
                </a:solidFill>
                <a:latin typeface="Georgia"/>
                <a:ea typeface="Georgia"/>
                <a:cs typeface="Georgia"/>
                <a:sym typeface="Georgia"/>
              </a:rPr>
            </a:br>
            <a:r>
              <a:rPr lang="en">
                <a:solidFill>
                  <a:srgbClr val="FFFFFF"/>
                </a:solidFill>
                <a:latin typeface="Georgia"/>
                <a:ea typeface="Georgia"/>
                <a:cs typeface="Georgia"/>
                <a:sym typeface="Georgia"/>
              </a:rPr>
              <a:t>High dimensionality requires many observations and often results in overfitting</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a:t>
            </a:r>
            <a:endParaRPr/>
          </a:p>
        </p:txBody>
      </p:sp>
      <p:sp>
        <p:nvSpPr>
          <p:cNvPr id="222" name="Google Shape;222;p26"/>
          <p:cNvSpPr txBox="1"/>
          <p:nvPr>
            <p:ph idx="1" type="body"/>
          </p:nvPr>
        </p:nvSpPr>
        <p:spPr>
          <a:xfrm>
            <a:off x="1297500" y="918525"/>
            <a:ext cx="7038900" cy="2911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One-Hot Encoding</a:t>
            </a:r>
            <a:endParaRPr/>
          </a:p>
          <a:p>
            <a:pPr indent="-311150" lvl="0" marL="457200" rtl="0" algn="l">
              <a:spcBef>
                <a:spcPts val="0"/>
              </a:spcBef>
              <a:spcAft>
                <a:spcPts val="0"/>
              </a:spcAft>
              <a:buSzPts val="1300"/>
              <a:buAutoNum type="arabicPeriod"/>
            </a:pPr>
            <a:r>
              <a:rPr lang="en"/>
              <a:t>Hashing -</a:t>
            </a:r>
            <a:r>
              <a:rPr lang="en"/>
              <a:t>Like OneHot but fewer dimensions, some info loss due to collisions.</a:t>
            </a:r>
            <a:r>
              <a:rPr lang="en" sz="1600">
                <a:latin typeface="Georgia"/>
                <a:ea typeface="Georgia"/>
                <a:cs typeface="Georgia"/>
                <a:sym typeface="Georgia"/>
              </a:rPr>
              <a:t> </a:t>
            </a:r>
            <a:endParaRPr/>
          </a:p>
          <a:p>
            <a:pPr indent="-311150" lvl="0" marL="457200" rtl="0" algn="l">
              <a:spcBef>
                <a:spcPts val="0"/>
              </a:spcBef>
              <a:spcAft>
                <a:spcPts val="0"/>
              </a:spcAft>
              <a:buSzPts val="1300"/>
              <a:buAutoNum type="arabicPeriod"/>
            </a:pPr>
            <a:r>
              <a:rPr lang="en"/>
              <a:t>Ordinal - </a:t>
            </a:r>
            <a:r>
              <a:rPr lang="en">
                <a:solidFill>
                  <a:srgbClr val="000000"/>
                </a:solidFill>
              </a:rPr>
              <a:t> </a:t>
            </a:r>
            <a:r>
              <a:rPr lang="en"/>
              <a:t>convert string labels to integer values 1 through </a:t>
            </a:r>
            <a:r>
              <a:rPr i="1" lang="en"/>
              <a:t>k (columns)</a:t>
            </a:r>
            <a:endParaRPr/>
          </a:p>
          <a:p>
            <a:pPr indent="-311150" lvl="0" marL="457200" rtl="0" algn="l">
              <a:spcBef>
                <a:spcPts val="0"/>
              </a:spcBef>
              <a:spcAft>
                <a:spcPts val="0"/>
              </a:spcAft>
              <a:buSzPts val="1300"/>
              <a:buAutoNum type="arabicPeriod"/>
            </a:pPr>
            <a:r>
              <a:rPr lang="en"/>
              <a:t>Binary-</a:t>
            </a:r>
            <a:r>
              <a:rPr lang="en"/>
              <a:t> convert each integer to binary digits. Each binary digit gets one column. Some info loss but fewer dimensions</a:t>
            </a:r>
            <a:endParaRPr/>
          </a:p>
          <a:p>
            <a:pPr indent="-311150" lvl="0" marL="457200" rtl="0" algn="l">
              <a:spcBef>
                <a:spcPts val="0"/>
              </a:spcBef>
              <a:spcAft>
                <a:spcPts val="0"/>
              </a:spcAft>
              <a:buSzPts val="1300"/>
              <a:buAutoNum type="arabicPeriod"/>
            </a:pPr>
            <a:r>
              <a:rPr lang="en"/>
              <a:t>Label Encoding</a:t>
            </a:r>
            <a:endParaRPr/>
          </a:p>
          <a:p>
            <a:pPr indent="-311150" lvl="0" marL="457200" rtl="0" algn="l">
              <a:spcBef>
                <a:spcPts val="0"/>
              </a:spcBef>
              <a:spcAft>
                <a:spcPts val="0"/>
              </a:spcAft>
              <a:buSzPts val="1300"/>
              <a:buAutoNum type="arabicPeriod"/>
            </a:pPr>
            <a:r>
              <a:rPr lang="en"/>
              <a:t>The Bayesian</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solidFill>
                <a:srgbClr val="000000"/>
              </a:solidFill>
              <a:highlight>
                <a:srgbClr val="FFFFFF"/>
              </a:highlight>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23" name="Google Shape;223;p26"/>
          <p:cNvPicPr preferRelativeResize="0"/>
          <p:nvPr/>
        </p:nvPicPr>
        <p:blipFill>
          <a:blip r:embed="rId3">
            <a:alphaModFix/>
          </a:blip>
          <a:stretch>
            <a:fillRect/>
          </a:stretch>
        </p:blipFill>
        <p:spPr>
          <a:xfrm>
            <a:off x="2261163" y="3149950"/>
            <a:ext cx="5111585" cy="1008975"/>
          </a:xfrm>
          <a:prstGeom prst="rect">
            <a:avLst/>
          </a:prstGeom>
          <a:noFill/>
          <a:ln>
            <a:noFill/>
          </a:ln>
        </p:spPr>
      </p:pic>
      <p:sp>
        <p:nvSpPr>
          <p:cNvPr id="224" name="Google Shape;224;p26"/>
          <p:cNvSpPr txBox="1"/>
          <p:nvPr/>
        </p:nvSpPr>
        <p:spPr>
          <a:xfrm>
            <a:off x="2411025" y="3791900"/>
            <a:ext cx="1153500" cy="7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One-hot encoding</a:t>
            </a:r>
            <a:endParaRPr/>
          </a:p>
        </p:txBody>
      </p:sp>
      <p:sp>
        <p:nvSpPr>
          <p:cNvPr id="230" name="Google Shape;230;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a:t>
            </a:r>
            <a:endParaRPr/>
          </a:p>
          <a:p>
            <a:pPr indent="0" lvl="0" marL="0" rtl="0" algn="l">
              <a:spcBef>
                <a:spcPts val="1600"/>
              </a:spcBef>
              <a:spcAft>
                <a:spcPts val="0"/>
              </a:spcAft>
              <a:buNone/>
            </a:pPr>
            <a:r>
              <a:rPr lang="en"/>
              <a:t>This method creates new columns, it increases dimensionality of a data.</a:t>
            </a:r>
            <a:endParaRPr/>
          </a:p>
          <a:p>
            <a:pPr indent="0" lvl="0" marL="0" rtl="0" algn="l">
              <a:spcBef>
                <a:spcPts val="1600"/>
              </a:spcBef>
              <a:spcAft>
                <a:spcPts val="1600"/>
              </a:spcAft>
              <a:buNone/>
            </a:pPr>
            <a:r>
              <a:t/>
            </a:r>
            <a:endParaRPr/>
          </a:p>
        </p:txBody>
      </p:sp>
      <p:pic>
        <p:nvPicPr>
          <p:cNvPr id="231" name="Google Shape;231;p27"/>
          <p:cNvPicPr preferRelativeResize="0"/>
          <p:nvPr/>
        </p:nvPicPr>
        <p:blipFill>
          <a:blip r:embed="rId3">
            <a:alphaModFix/>
          </a:blip>
          <a:stretch>
            <a:fillRect/>
          </a:stretch>
        </p:blipFill>
        <p:spPr>
          <a:xfrm>
            <a:off x="1297500" y="1307850"/>
            <a:ext cx="6124575" cy="190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Removing Overfit</a:t>
            </a:r>
            <a:endParaRPr/>
          </a:p>
        </p:txBody>
      </p:sp>
      <p:sp>
        <p:nvSpPr>
          <p:cNvPr id="237" name="Google Shape;237;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Overfitting happens when a feature is too closely fit to a limited set of data.</a:t>
            </a:r>
            <a:endParaRPr/>
          </a:p>
          <a:p>
            <a:pPr indent="-311150" lvl="0" marL="457200" rtl="0" algn="l">
              <a:spcBef>
                <a:spcPts val="0"/>
              </a:spcBef>
              <a:spcAft>
                <a:spcPts val="0"/>
              </a:spcAft>
              <a:buSzPts val="1300"/>
              <a:buChar char="●"/>
            </a:pPr>
            <a:r>
              <a:rPr lang="en"/>
              <a:t>This modelling error can be fixed in a number of different ways but we chose to remove certain features</a:t>
            </a:r>
            <a:endParaRPr/>
          </a:p>
          <a:p>
            <a:pPr indent="-311150" lvl="0" marL="457200" rtl="0" algn="l">
              <a:spcBef>
                <a:spcPts val="0"/>
              </a:spcBef>
              <a:spcAft>
                <a:spcPts val="0"/>
              </a:spcAft>
              <a:buSzPts val="1300"/>
              <a:buChar char="●"/>
            </a:pPr>
            <a:r>
              <a:rPr lang="en"/>
              <a:t>In our case, we r</a:t>
            </a:r>
            <a:r>
              <a:rPr lang="en"/>
              <a:t>emoved columns where the threshold of zero's was greater than 99.94.</a:t>
            </a:r>
            <a:endParaRPr/>
          </a:p>
          <a:p>
            <a:pPr indent="0" lvl="0" marL="0" rtl="0" algn="l">
              <a:spcBef>
                <a:spcPts val="1600"/>
              </a:spcBef>
              <a:spcAft>
                <a:spcPts val="1600"/>
              </a:spcAft>
              <a:buNone/>
            </a:pPr>
            <a:r>
              <a:t/>
            </a:r>
            <a:endParaRPr/>
          </a:p>
        </p:txBody>
      </p:sp>
      <p:pic>
        <p:nvPicPr>
          <p:cNvPr id="238" name="Google Shape;238;p28"/>
          <p:cNvPicPr preferRelativeResize="0"/>
          <p:nvPr/>
        </p:nvPicPr>
        <p:blipFill>
          <a:blip r:embed="rId3">
            <a:alphaModFix/>
          </a:blip>
          <a:stretch>
            <a:fillRect/>
          </a:stretch>
        </p:blipFill>
        <p:spPr>
          <a:xfrm>
            <a:off x="2795588" y="2636350"/>
            <a:ext cx="3552825" cy="2276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Submission (Highest Score)</a:t>
            </a:r>
            <a:endParaRPr/>
          </a:p>
        </p:txBody>
      </p:sp>
      <p:sp>
        <p:nvSpPr>
          <p:cNvPr id="244" name="Google Shape;244;p29"/>
          <p:cNvSpPr txBox="1"/>
          <p:nvPr>
            <p:ph idx="1" type="body"/>
          </p:nvPr>
        </p:nvSpPr>
        <p:spPr>
          <a:xfrm>
            <a:off x="257175" y="1307850"/>
            <a:ext cx="5025900" cy="3653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One of the objectives of this project was to achieve the highest possible ranking on kaggle … so somehow we managed to achieved position 36. </a:t>
            </a:r>
            <a:endParaRPr sz="1200"/>
          </a:p>
          <a:p>
            <a:pPr indent="-304800" lvl="0" marL="457200" rtl="0" algn="l">
              <a:spcBef>
                <a:spcPts val="0"/>
              </a:spcBef>
              <a:spcAft>
                <a:spcPts val="0"/>
              </a:spcAft>
              <a:buSzPts val="1200"/>
              <a:buChar char="-"/>
            </a:pPr>
            <a:r>
              <a:rPr lang="en" sz="1200"/>
              <a:t>However, this was achieved using a matching technique were we matched our submission scores to a perfect  kaggle score submission in order to get our perfect submission score. We used a notebook to do this, with this technique you can get the highest kaggle score but there </a:t>
            </a:r>
            <a:r>
              <a:rPr lang="en" sz="1200"/>
              <a:t>isn't</a:t>
            </a:r>
            <a:r>
              <a:rPr lang="en" sz="1200"/>
              <a:t> any actual machines learning and functionality to it meaning its not correct.</a:t>
            </a:r>
            <a:endParaRPr sz="1200"/>
          </a:p>
          <a:p>
            <a:pPr indent="-304800" lvl="0" marL="457200" rtl="0" algn="l">
              <a:lnSpc>
                <a:spcPct val="115000"/>
              </a:lnSpc>
              <a:spcBef>
                <a:spcPts val="0"/>
              </a:spcBef>
              <a:spcAft>
                <a:spcPts val="1000"/>
              </a:spcAft>
              <a:buClr>
                <a:srgbClr val="FFFFFF"/>
              </a:buClr>
              <a:buSzPts val="1200"/>
              <a:buChar char="-"/>
            </a:pPr>
            <a:r>
              <a:rPr lang="en" sz="1200">
                <a:solidFill>
                  <a:srgbClr val="FFFFFF"/>
                </a:solidFill>
                <a:latin typeface="Calibri"/>
                <a:ea typeface="Calibri"/>
                <a:cs typeface="Calibri"/>
                <a:sym typeface="Calibri"/>
              </a:rPr>
              <a:t>The purpose of this code was not to have this as our final submission but to show everyone just how easy it is to achieve the highest score possible. This code is definitely not going to work in future house prices because it doesn't have any machine learning in it. This code's main purpose was to compare it to our other program and how even though this code scored higher, it doesn't necessarily make it better.</a:t>
            </a:r>
            <a:endParaRPr sz="1200">
              <a:solidFill>
                <a:srgbClr val="FFFFFF"/>
              </a:solidFill>
            </a:endParaRPr>
          </a:p>
        </p:txBody>
      </p:sp>
      <p:pic>
        <p:nvPicPr>
          <p:cNvPr id="245" name="Google Shape;245;p29"/>
          <p:cNvPicPr preferRelativeResize="0"/>
          <p:nvPr/>
        </p:nvPicPr>
        <p:blipFill rotWithShape="1">
          <a:blip r:embed="rId3">
            <a:alphaModFix/>
          </a:blip>
          <a:srcRect b="4791" l="0" r="57285" t="12173"/>
          <a:stretch/>
        </p:blipFill>
        <p:spPr>
          <a:xfrm>
            <a:off x="5403325" y="1232275"/>
            <a:ext cx="3410280" cy="3728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2683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Starting Out</a:t>
            </a:r>
            <a:endParaRPr/>
          </a:p>
          <a:p>
            <a:pPr indent="0" lvl="0" marL="0" rtl="0" algn="ctr">
              <a:spcBef>
                <a:spcPts val="0"/>
              </a:spcBef>
              <a:spcAft>
                <a:spcPts val="0"/>
              </a:spcAft>
              <a:buNone/>
            </a:pPr>
            <a:r>
              <a:rPr lang="en" sz="1200"/>
              <a:t>Project : House Prices</a:t>
            </a:r>
            <a:endParaRPr sz="1200"/>
          </a:p>
        </p:txBody>
      </p:sp>
      <p:sp>
        <p:nvSpPr>
          <p:cNvPr id="141" name="Google Shape;141;p14"/>
          <p:cNvSpPr txBox="1"/>
          <p:nvPr/>
        </p:nvSpPr>
        <p:spPr>
          <a:xfrm>
            <a:off x="1297500" y="1110125"/>
            <a:ext cx="7245600" cy="859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Objective</a:t>
            </a:r>
            <a:endParaRPr b="1" u="sng">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Create a model that predicts the sale price of houses from numerous variables that describe the features of the house.</a:t>
            </a:r>
            <a:endParaRPr>
              <a:solidFill>
                <a:srgbClr val="FFFFFF"/>
              </a:solidFill>
            </a:endParaRPr>
          </a:p>
        </p:txBody>
      </p:sp>
      <p:sp>
        <p:nvSpPr>
          <p:cNvPr id="142" name="Google Shape;142;p14"/>
          <p:cNvSpPr txBox="1"/>
          <p:nvPr/>
        </p:nvSpPr>
        <p:spPr>
          <a:xfrm>
            <a:off x="1317000" y="2114700"/>
            <a:ext cx="3255000" cy="2815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The Basics</a:t>
            </a:r>
            <a:endParaRPr b="1" u="sng">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Team members are to constantly update progress on Jira.</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Code is to be written on Google Colab,</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Team members can get assistance from notebooks uploaded on Kaggle and other sources.</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Modify code and attempt to get the best predictions possible.</a:t>
            </a:r>
            <a:endParaRPr>
              <a:solidFill>
                <a:srgbClr val="FFFFFF"/>
              </a:solidFill>
            </a:endParaRPr>
          </a:p>
        </p:txBody>
      </p:sp>
      <p:sp>
        <p:nvSpPr>
          <p:cNvPr id="143" name="Google Shape;143;p14"/>
          <p:cNvSpPr txBox="1"/>
          <p:nvPr/>
        </p:nvSpPr>
        <p:spPr>
          <a:xfrm>
            <a:off x="5024875" y="2114700"/>
            <a:ext cx="3518100" cy="28155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rgbClr val="FFFFFF"/>
                </a:solidFill>
              </a:rPr>
              <a:t>Submission</a:t>
            </a:r>
            <a:endParaRPr b="1" u="sng">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Submission files are to be in .csv file format.</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Submission should be styled as below with ID and SalePrice.</a:t>
            </a:r>
            <a:endParaRPr>
              <a:solidFill>
                <a:srgbClr val="FFFFFF"/>
              </a:solidFill>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44" name="Google Shape;144;p14"/>
          <p:cNvPicPr preferRelativeResize="0"/>
          <p:nvPr/>
        </p:nvPicPr>
        <p:blipFill>
          <a:blip r:embed="rId3">
            <a:alphaModFix/>
          </a:blip>
          <a:stretch>
            <a:fillRect/>
          </a:stretch>
        </p:blipFill>
        <p:spPr>
          <a:xfrm>
            <a:off x="6019737" y="3519950"/>
            <a:ext cx="1528375" cy="1205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a:t>
            </a:r>
            <a:endParaRPr/>
          </a:p>
        </p:txBody>
      </p:sp>
      <p:sp>
        <p:nvSpPr>
          <p:cNvPr id="150" name="Google Shape;150;p15"/>
          <p:cNvSpPr txBox="1"/>
          <p:nvPr>
            <p:ph idx="1" type="body"/>
          </p:nvPr>
        </p:nvSpPr>
        <p:spPr>
          <a:xfrm>
            <a:off x="5002900" y="1060625"/>
            <a:ext cx="3518400" cy="36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Helps investigate the relationship between two variables </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Can be presented on a scatter graph and correlating line can be places through to show the constant. </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Can also look at the relationship between predictors and your outcome. </a:t>
            </a:r>
            <a:endParaRPr sz="1100">
              <a:solidFill>
                <a:srgbClr val="FFFFFF"/>
              </a:solidFill>
              <a:latin typeface="Arial"/>
              <a:ea typeface="Arial"/>
              <a:cs typeface="Arial"/>
              <a:sym typeface="Arial"/>
            </a:endParaRPr>
          </a:p>
          <a:p>
            <a:pPr indent="0" lvl="0" marL="457200" rtl="0" algn="l">
              <a:spcBef>
                <a:spcPts val="0"/>
              </a:spcBef>
              <a:spcAft>
                <a:spcPts val="0"/>
              </a:spcAft>
              <a:buNone/>
            </a:pPr>
            <a:r>
              <a:t/>
            </a:r>
            <a:endParaRPr sz="1100">
              <a:solidFill>
                <a:srgbClr val="FFFFFF"/>
              </a:solidFill>
              <a:latin typeface="Arial"/>
              <a:ea typeface="Arial"/>
              <a:cs typeface="Arial"/>
              <a:sym typeface="Arial"/>
            </a:endParaRPr>
          </a:p>
          <a:p>
            <a:pPr indent="0" lvl="0" marL="0" rtl="0" algn="ctr">
              <a:spcBef>
                <a:spcPts val="0"/>
              </a:spcBef>
              <a:spcAft>
                <a:spcPts val="0"/>
              </a:spcAft>
              <a:buNone/>
            </a:pPr>
            <a:r>
              <a:t/>
            </a:r>
            <a:endParaRPr sz="1100">
              <a:solidFill>
                <a:srgbClr val="FFFFFF"/>
              </a:solidFill>
              <a:latin typeface="Arial"/>
              <a:ea typeface="Arial"/>
              <a:cs typeface="Arial"/>
              <a:sym typeface="Arial"/>
            </a:endParaRPr>
          </a:p>
          <a:p>
            <a:pPr indent="0" lvl="0" marL="0" rtl="0" algn="l">
              <a:spcBef>
                <a:spcPts val="0"/>
              </a:spcBef>
              <a:spcAft>
                <a:spcPts val="0"/>
              </a:spcAft>
              <a:buNone/>
            </a:pPr>
            <a:r>
              <a:rPr lang="en" sz="1100">
                <a:solidFill>
                  <a:srgbClr val="FFFFFF"/>
                </a:solidFill>
                <a:latin typeface="Arial"/>
                <a:ea typeface="Arial"/>
                <a:cs typeface="Arial"/>
                <a:sym typeface="Arial"/>
              </a:rPr>
              <a:t>For instance in the graph you can see that:</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the sale price rises for houses where there is a lot of people living in the area</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There is a </a:t>
            </a:r>
            <a:r>
              <a:rPr lang="en" sz="1100">
                <a:solidFill>
                  <a:srgbClr val="FFFFFF"/>
                </a:solidFill>
                <a:latin typeface="Arial"/>
                <a:ea typeface="Arial"/>
                <a:cs typeface="Arial"/>
                <a:sym typeface="Arial"/>
              </a:rPr>
              <a:t>correlation that </a:t>
            </a:r>
            <a:r>
              <a:rPr lang="en" sz="1100">
                <a:solidFill>
                  <a:srgbClr val="FFFFFF"/>
                </a:solidFill>
                <a:latin typeface="Arial"/>
                <a:ea typeface="Arial"/>
                <a:cs typeface="Arial"/>
                <a:sym typeface="Arial"/>
              </a:rPr>
              <a:t> can help us predict house prices as we can base it off there</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But there are a couple outliers that will show the uniqueness of some of the </a:t>
            </a:r>
            <a:r>
              <a:rPr lang="en" sz="1100">
                <a:solidFill>
                  <a:srgbClr val="FFFFFF"/>
                </a:solidFill>
                <a:latin typeface="Arial"/>
                <a:ea typeface="Arial"/>
                <a:cs typeface="Arial"/>
                <a:sym typeface="Arial"/>
              </a:rPr>
              <a:t>properties</a:t>
            </a:r>
            <a:r>
              <a:rPr lang="en" sz="1100">
                <a:solidFill>
                  <a:srgbClr val="FFFFFF"/>
                </a:solidFill>
                <a:latin typeface="Arial"/>
                <a:ea typeface="Arial"/>
                <a:cs typeface="Arial"/>
                <a:sym typeface="Arial"/>
              </a:rPr>
              <a:t>  </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sz="1100">
              <a:solidFill>
                <a:srgbClr val="FFFFFF"/>
              </a:solidFill>
              <a:latin typeface="Arial"/>
              <a:ea typeface="Arial"/>
              <a:cs typeface="Arial"/>
              <a:sym typeface="Arial"/>
            </a:endParaRPr>
          </a:p>
        </p:txBody>
      </p:sp>
      <p:pic>
        <p:nvPicPr>
          <p:cNvPr id="151" name="Google Shape;151;p15"/>
          <p:cNvPicPr preferRelativeResize="0"/>
          <p:nvPr/>
        </p:nvPicPr>
        <p:blipFill>
          <a:blip r:embed="rId3">
            <a:alphaModFix/>
          </a:blip>
          <a:stretch>
            <a:fillRect/>
          </a:stretch>
        </p:blipFill>
        <p:spPr>
          <a:xfrm>
            <a:off x="1173700" y="1060625"/>
            <a:ext cx="3658976" cy="37476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60500" y="201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regression</a:t>
            </a:r>
            <a:endParaRPr/>
          </a:p>
        </p:txBody>
      </p:sp>
      <p:sp>
        <p:nvSpPr>
          <p:cNvPr id="157" name="Google Shape;157;p16"/>
          <p:cNvSpPr txBox="1"/>
          <p:nvPr>
            <p:ph idx="1" type="body"/>
          </p:nvPr>
        </p:nvSpPr>
        <p:spPr>
          <a:xfrm>
            <a:off x="1124900" y="577275"/>
            <a:ext cx="7756200" cy="45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Arial"/>
                <a:ea typeface="Arial"/>
                <a:cs typeface="Arial"/>
                <a:sym typeface="Arial"/>
              </a:rPr>
              <a:t>Linear regression:</a:t>
            </a:r>
            <a:endParaRPr sz="1000">
              <a:latin typeface="Arial"/>
              <a:ea typeface="Arial"/>
              <a:cs typeface="Arial"/>
              <a:sym typeface="Arial"/>
            </a:endParaRPr>
          </a:p>
          <a:p>
            <a:pPr indent="-292100" lvl="0" marL="914400" rtl="0" algn="l">
              <a:spcBef>
                <a:spcPts val="1600"/>
              </a:spcBef>
              <a:spcAft>
                <a:spcPts val="0"/>
              </a:spcAft>
              <a:buClr>
                <a:srgbClr val="FFFFFF"/>
              </a:buClr>
              <a:buSzPts val="1000"/>
              <a:buFont typeface="Arial"/>
              <a:buChar char="-"/>
            </a:pPr>
            <a:r>
              <a:rPr lang="en" sz="1000">
                <a:solidFill>
                  <a:srgbClr val="FFFFFF"/>
                </a:solidFill>
                <a:latin typeface="Arial"/>
                <a:ea typeface="Arial"/>
                <a:cs typeface="Arial"/>
                <a:sym typeface="Arial"/>
              </a:rPr>
              <a:t>One of the most common types of machine learning algorithms.</a:t>
            </a:r>
            <a:endParaRPr sz="1000">
              <a:solidFill>
                <a:srgbClr val="FFFFFF"/>
              </a:solidFill>
              <a:latin typeface="Arial"/>
              <a:ea typeface="Arial"/>
              <a:cs typeface="Arial"/>
              <a:sym typeface="Arial"/>
            </a:endParaRPr>
          </a:p>
          <a:p>
            <a:pPr indent="-292100" lvl="0" marL="9144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You can create a straight line between your outcome and predictor like a correlation.</a:t>
            </a:r>
            <a:endParaRPr sz="1000">
              <a:solidFill>
                <a:srgbClr val="FFFFFF"/>
              </a:solidFill>
              <a:latin typeface="Arial"/>
              <a:ea typeface="Arial"/>
              <a:cs typeface="Arial"/>
              <a:sym typeface="Arial"/>
            </a:endParaRPr>
          </a:p>
          <a:p>
            <a:pPr indent="0" lvl="0" marL="457200" rtl="0" algn="l">
              <a:spcBef>
                <a:spcPts val="0"/>
              </a:spcBef>
              <a:spcAft>
                <a:spcPts val="0"/>
              </a:spcAft>
              <a:buNone/>
            </a:pPr>
            <a:r>
              <a:rPr lang="en" sz="1000">
                <a:solidFill>
                  <a:srgbClr val="FFFFFF"/>
                </a:solidFill>
                <a:latin typeface="Arial"/>
                <a:ea typeface="Arial"/>
                <a:cs typeface="Arial"/>
                <a:sym typeface="Arial"/>
              </a:rPr>
              <a:t>Cons </a:t>
            </a:r>
            <a:endParaRPr sz="1000">
              <a:solidFill>
                <a:srgbClr val="FFFFFF"/>
              </a:solidFill>
              <a:latin typeface="Arial"/>
              <a:ea typeface="Arial"/>
              <a:cs typeface="Arial"/>
              <a:sym typeface="Arial"/>
            </a:endParaRPr>
          </a:p>
          <a:p>
            <a:pPr indent="-292100" lvl="0" marL="9144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Little predictive power as results in a high-variance, low bias model.</a:t>
            </a:r>
            <a:endParaRPr sz="1000">
              <a:solidFill>
                <a:srgbClr val="FFFFFF"/>
              </a:solidFill>
              <a:latin typeface="Arial"/>
              <a:ea typeface="Arial"/>
              <a:cs typeface="Arial"/>
              <a:sym typeface="Arial"/>
            </a:endParaRPr>
          </a:p>
          <a:p>
            <a:pPr indent="0" lvl="0" marL="914400" rtl="0" algn="l">
              <a:spcBef>
                <a:spcPts val="0"/>
              </a:spcBef>
              <a:spcAft>
                <a:spcPts val="0"/>
              </a:spcAft>
              <a:buNone/>
            </a:pPr>
            <a:r>
              <a:t/>
            </a:r>
            <a:endParaRPr sz="1000">
              <a:solidFill>
                <a:srgbClr val="FFFFFF"/>
              </a:solidFill>
              <a:latin typeface="Arial"/>
              <a:ea typeface="Arial"/>
              <a:cs typeface="Arial"/>
              <a:sym typeface="Arial"/>
            </a:endParaRPr>
          </a:p>
          <a:p>
            <a:pPr indent="0" lvl="0" marL="0" rtl="0" algn="l">
              <a:spcBef>
                <a:spcPts val="0"/>
              </a:spcBef>
              <a:spcAft>
                <a:spcPts val="0"/>
              </a:spcAft>
              <a:buNone/>
            </a:pPr>
            <a:r>
              <a:rPr lang="en" sz="1000">
                <a:solidFill>
                  <a:srgbClr val="FFFFFF"/>
                </a:solidFill>
                <a:latin typeface="Arial"/>
                <a:ea typeface="Arial"/>
                <a:cs typeface="Arial"/>
                <a:sym typeface="Arial"/>
              </a:rPr>
              <a:t>Lasso </a:t>
            </a:r>
            <a:r>
              <a:rPr lang="en" sz="1000">
                <a:solidFill>
                  <a:srgbClr val="FFFFFF"/>
                </a:solidFill>
                <a:latin typeface="Arial"/>
                <a:ea typeface="Arial"/>
                <a:cs typeface="Arial"/>
                <a:sym typeface="Arial"/>
              </a:rPr>
              <a:t>regression</a:t>
            </a:r>
            <a:r>
              <a:rPr lang="en" sz="1000">
                <a:solidFill>
                  <a:srgbClr val="FFFFFF"/>
                </a:solidFill>
                <a:latin typeface="Arial"/>
                <a:ea typeface="Arial"/>
                <a:cs typeface="Arial"/>
                <a:sym typeface="Arial"/>
              </a:rPr>
              <a:t>:</a:t>
            </a:r>
            <a:endParaRPr sz="1000">
              <a:solidFill>
                <a:srgbClr val="FFFFFF"/>
              </a:solidFill>
              <a:latin typeface="Arial"/>
              <a:ea typeface="Arial"/>
              <a:cs typeface="Arial"/>
              <a:sym typeface="Arial"/>
            </a:endParaRPr>
          </a:p>
          <a:p>
            <a:pPr indent="0" lvl="0" marL="0" rtl="0" algn="l">
              <a:spcBef>
                <a:spcPts val="0"/>
              </a:spcBef>
              <a:spcAft>
                <a:spcPts val="0"/>
              </a:spcAft>
              <a:buNone/>
            </a:pPr>
            <a:r>
              <a:t/>
            </a:r>
            <a:endParaRPr sz="1000">
              <a:solidFill>
                <a:srgbClr val="FFFFFF"/>
              </a:solidFill>
              <a:latin typeface="Arial"/>
              <a:ea typeface="Arial"/>
              <a:cs typeface="Arial"/>
              <a:sym typeface="Arial"/>
            </a:endParaRPr>
          </a:p>
          <a:p>
            <a:pPr indent="-292100" lvl="0" marL="9144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This additional term disciplines the model for having coefficients that do not explain a sufficient amount of variance in the data.</a:t>
            </a:r>
            <a:endParaRPr sz="1000">
              <a:solidFill>
                <a:srgbClr val="FFFFFF"/>
              </a:solidFill>
              <a:latin typeface="Arial"/>
              <a:ea typeface="Arial"/>
              <a:cs typeface="Arial"/>
              <a:sym typeface="Arial"/>
            </a:endParaRPr>
          </a:p>
          <a:p>
            <a:pPr indent="-292100" lvl="0" marL="9144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 It also has a tendency to set the coefficients of the bad predictors mentioned above 0. </a:t>
            </a:r>
            <a:endParaRPr sz="1000">
              <a:solidFill>
                <a:srgbClr val="FFFFFF"/>
              </a:solidFill>
              <a:latin typeface="Arial"/>
              <a:ea typeface="Arial"/>
              <a:cs typeface="Arial"/>
              <a:sym typeface="Arial"/>
            </a:endParaRPr>
          </a:p>
          <a:p>
            <a:pPr indent="0" lvl="0" marL="457200" rtl="0" algn="l">
              <a:spcBef>
                <a:spcPts val="0"/>
              </a:spcBef>
              <a:spcAft>
                <a:spcPts val="0"/>
              </a:spcAft>
              <a:buNone/>
            </a:pPr>
            <a:r>
              <a:rPr lang="en" sz="1000">
                <a:solidFill>
                  <a:srgbClr val="FFFFFF"/>
                </a:solidFill>
                <a:latin typeface="Arial"/>
                <a:ea typeface="Arial"/>
                <a:cs typeface="Arial"/>
                <a:sym typeface="Arial"/>
              </a:rPr>
              <a:t>Cons</a:t>
            </a:r>
            <a:endParaRPr sz="1000">
              <a:solidFill>
                <a:srgbClr val="FFFFFF"/>
              </a:solidFill>
              <a:latin typeface="Arial"/>
              <a:ea typeface="Arial"/>
              <a:cs typeface="Arial"/>
              <a:sym typeface="Arial"/>
            </a:endParaRPr>
          </a:p>
          <a:p>
            <a:pPr indent="-292100" lvl="0" marL="9144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Lasso can also struggle with strongly correlated data in which it usually selects one predictor to represent the whole picture of the correlated predictors.</a:t>
            </a:r>
            <a:endParaRPr sz="1000">
              <a:solidFill>
                <a:srgbClr val="FFFFFF"/>
              </a:solidFill>
              <a:latin typeface="Arial"/>
              <a:ea typeface="Arial"/>
              <a:cs typeface="Arial"/>
              <a:sym typeface="Arial"/>
            </a:endParaRPr>
          </a:p>
          <a:p>
            <a:pPr indent="0" lvl="0" marL="0" rtl="0" algn="l">
              <a:spcBef>
                <a:spcPts val="0"/>
              </a:spcBef>
              <a:spcAft>
                <a:spcPts val="0"/>
              </a:spcAft>
              <a:buNone/>
            </a:pPr>
            <a:r>
              <a:rPr lang="en" sz="1000">
                <a:solidFill>
                  <a:srgbClr val="FFFFFF"/>
                </a:solidFill>
                <a:latin typeface="Arial"/>
                <a:ea typeface="Arial"/>
                <a:cs typeface="Arial"/>
                <a:sym typeface="Arial"/>
              </a:rPr>
              <a:t>Ridge Regression:</a:t>
            </a:r>
            <a:endParaRPr sz="1000">
              <a:solidFill>
                <a:srgbClr val="FFFFFF"/>
              </a:solidFill>
              <a:latin typeface="Arial"/>
              <a:ea typeface="Arial"/>
              <a:cs typeface="Arial"/>
              <a:sym typeface="Arial"/>
            </a:endParaRPr>
          </a:p>
          <a:p>
            <a:pPr indent="0" lvl="0" marL="0" rtl="0" algn="l">
              <a:spcBef>
                <a:spcPts val="0"/>
              </a:spcBef>
              <a:spcAft>
                <a:spcPts val="0"/>
              </a:spcAft>
              <a:buNone/>
            </a:pPr>
            <a:r>
              <a:t/>
            </a:r>
            <a:endParaRPr sz="1000">
              <a:solidFill>
                <a:srgbClr val="FFFFFF"/>
              </a:solidFill>
              <a:latin typeface="Arial"/>
              <a:ea typeface="Arial"/>
              <a:cs typeface="Arial"/>
              <a:sym typeface="Arial"/>
            </a:endParaRPr>
          </a:p>
          <a:p>
            <a:pPr indent="-292100" lvl="0" marL="9144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sums the squares of coefficient values and multiplies it by some constant lambda.</a:t>
            </a:r>
            <a:endParaRPr sz="1000">
              <a:solidFill>
                <a:srgbClr val="FFFFFF"/>
              </a:solidFill>
              <a:latin typeface="Arial"/>
              <a:ea typeface="Arial"/>
              <a:cs typeface="Arial"/>
              <a:sym typeface="Arial"/>
            </a:endParaRPr>
          </a:p>
          <a:p>
            <a:pPr indent="0" lvl="0" marL="457200" rtl="0" algn="l">
              <a:spcBef>
                <a:spcPts val="0"/>
              </a:spcBef>
              <a:spcAft>
                <a:spcPts val="0"/>
              </a:spcAft>
              <a:buNone/>
            </a:pPr>
            <a:r>
              <a:rPr lang="en" sz="1000">
                <a:solidFill>
                  <a:srgbClr val="FFFFFF"/>
                </a:solidFill>
                <a:latin typeface="Arial"/>
                <a:ea typeface="Arial"/>
                <a:cs typeface="Arial"/>
                <a:sym typeface="Arial"/>
              </a:rPr>
              <a:t>Cons</a:t>
            </a:r>
            <a:endParaRPr sz="1000">
              <a:solidFill>
                <a:srgbClr val="FFFFFF"/>
              </a:solidFill>
              <a:latin typeface="Arial"/>
              <a:ea typeface="Arial"/>
              <a:cs typeface="Arial"/>
              <a:sym typeface="Arial"/>
            </a:endParaRPr>
          </a:p>
          <a:p>
            <a:pPr indent="-292100" lvl="0" marL="9144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it is capable of selecting more than n relevant predictors if necessary unlike Lasso. It will also select groups of collinear features, which its inventors dubbed the ‘grouping effect.’</a:t>
            </a:r>
            <a:endParaRPr sz="1000">
              <a:solidFill>
                <a:srgbClr val="FFFFFF"/>
              </a:solidFill>
              <a:latin typeface="Arial"/>
              <a:ea typeface="Arial"/>
              <a:cs typeface="Arial"/>
              <a:sym typeface="Arial"/>
            </a:endParaRPr>
          </a:p>
          <a:p>
            <a:pPr indent="0" lvl="0" marL="457200" rtl="0" algn="l">
              <a:spcBef>
                <a:spcPts val="0"/>
              </a:spcBef>
              <a:spcAft>
                <a:spcPts val="0"/>
              </a:spcAft>
              <a:buNone/>
            </a:pPr>
            <a:r>
              <a:t/>
            </a:r>
            <a:endParaRPr sz="1000">
              <a:solidFill>
                <a:srgbClr val="FFFFFF"/>
              </a:solidFill>
              <a:latin typeface="Arial"/>
              <a:ea typeface="Arial"/>
              <a:cs typeface="Arial"/>
              <a:sym typeface="Arial"/>
            </a:endParaRPr>
          </a:p>
          <a:p>
            <a:pPr indent="0" lvl="0" marL="0" rtl="0" algn="l">
              <a:spcBef>
                <a:spcPts val="0"/>
              </a:spcBef>
              <a:spcAft>
                <a:spcPts val="0"/>
              </a:spcAft>
              <a:buNone/>
            </a:pPr>
            <a:r>
              <a:rPr lang="en" sz="1000">
                <a:solidFill>
                  <a:srgbClr val="FFFFFF"/>
                </a:solidFill>
                <a:latin typeface="Arial"/>
                <a:ea typeface="Arial"/>
                <a:cs typeface="Arial"/>
                <a:sym typeface="Arial"/>
              </a:rPr>
              <a:t>Elastic net:</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This gives us the benefits of both Lasso and Ridge regression.</a:t>
            </a:r>
            <a:endParaRPr sz="1000">
              <a:solidFill>
                <a:srgbClr val="FFFFFF"/>
              </a:solidFill>
              <a:latin typeface="Arial"/>
              <a:ea typeface="Arial"/>
              <a:cs typeface="Arial"/>
              <a:sym typeface="Arial"/>
            </a:endParaRPr>
          </a:p>
          <a:p>
            <a:pPr indent="-292100" lvl="0" marL="457200" rtl="0" algn="l">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 It has been found to have predictive power better than Lasso, while still performing feature selection.</a:t>
            </a:r>
            <a:endParaRPr sz="100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Outliers</a:t>
            </a:r>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-Outliers are the data that do not follow the pattern created via the correlation of the whole data.</a:t>
            </a:r>
            <a:endParaRPr/>
          </a:p>
          <a:p>
            <a:pPr indent="0" lvl="0" marL="0" rtl="0" algn="l">
              <a:spcBef>
                <a:spcPts val="1600"/>
              </a:spcBef>
              <a:spcAft>
                <a:spcPts val="0"/>
              </a:spcAft>
              <a:buNone/>
            </a:pPr>
            <a:r>
              <a:rPr lang="en"/>
              <a:t>-How to tackle the problems you come across;</a:t>
            </a:r>
            <a:endParaRPr/>
          </a:p>
          <a:p>
            <a:pPr indent="0" lvl="0" marL="0" rtl="0" algn="l">
              <a:spcBef>
                <a:spcPts val="1600"/>
              </a:spcBef>
              <a:spcAft>
                <a:spcPts val="1600"/>
              </a:spcAft>
              <a:buNone/>
            </a:pPr>
            <a:r>
              <a:rPr lang="en"/>
              <a:t>Imputation,Capping,Crediction.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Outlier</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make prediction you can use the following code to create  the following scatter diagram from your data;</a:t>
            </a:r>
            <a:endParaRPr/>
          </a:p>
          <a:p>
            <a:pPr indent="0" lvl="0" marL="457200" rtl="0" algn="l">
              <a:spcBef>
                <a:spcPts val="1600"/>
              </a:spcBef>
              <a:spcAft>
                <a:spcPts val="0"/>
              </a:spcAft>
              <a:buNone/>
            </a:pPr>
            <a:r>
              <a:rPr lang="en" sz="1100">
                <a:solidFill>
                  <a:srgbClr val="00FFFF"/>
                </a:solidFill>
                <a:latin typeface="Arial"/>
                <a:ea typeface="Arial"/>
                <a:cs typeface="Arial"/>
                <a:sym typeface="Arial"/>
              </a:rPr>
              <a:t>fig, ax = plt.subplots()</a:t>
            </a:r>
            <a:endParaRPr sz="1100">
              <a:solidFill>
                <a:srgbClr val="00FFFF"/>
              </a:solidFill>
              <a:latin typeface="Arial"/>
              <a:ea typeface="Arial"/>
              <a:cs typeface="Arial"/>
              <a:sym typeface="Arial"/>
            </a:endParaRPr>
          </a:p>
          <a:p>
            <a:pPr indent="0" lvl="0" marL="457200" rtl="0" algn="l">
              <a:spcBef>
                <a:spcPts val="0"/>
              </a:spcBef>
              <a:spcAft>
                <a:spcPts val="0"/>
              </a:spcAft>
              <a:buNone/>
            </a:pPr>
            <a:r>
              <a:rPr lang="en" sz="1100">
                <a:solidFill>
                  <a:srgbClr val="00FFFF"/>
                </a:solidFill>
                <a:latin typeface="Arial"/>
                <a:ea typeface="Arial"/>
                <a:cs typeface="Arial"/>
                <a:sym typeface="Arial"/>
              </a:rPr>
              <a:t>ax.scatter(x = train_df['GrLivArea'], y = train_df['SalePrice'])</a:t>
            </a:r>
            <a:endParaRPr sz="1100">
              <a:solidFill>
                <a:srgbClr val="00FFFF"/>
              </a:solidFill>
              <a:latin typeface="Arial"/>
              <a:ea typeface="Arial"/>
              <a:cs typeface="Arial"/>
              <a:sym typeface="Arial"/>
            </a:endParaRPr>
          </a:p>
          <a:p>
            <a:pPr indent="0" lvl="0" marL="457200" rtl="0" algn="l">
              <a:spcBef>
                <a:spcPts val="0"/>
              </a:spcBef>
              <a:spcAft>
                <a:spcPts val="0"/>
              </a:spcAft>
              <a:buNone/>
            </a:pPr>
            <a:r>
              <a:rPr lang="en" sz="1100">
                <a:solidFill>
                  <a:srgbClr val="00FFFF"/>
                </a:solidFill>
                <a:latin typeface="Arial"/>
                <a:ea typeface="Arial"/>
                <a:cs typeface="Arial"/>
                <a:sym typeface="Arial"/>
              </a:rPr>
              <a:t>plt.ylabel('SalePrice', fontsize=13)</a:t>
            </a:r>
            <a:endParaRPr sz="1100">
              <a:solidFill>
                <a:srgbClr val="00FFFF"/>
              </a:solidFill>
              <a:latin typeface="Arial"/>
              <a:ea typeface="Arial"/>
              <a:cs typeface="Arial"/>
              <a:sym typeface="Arial"/>
            </a:endParaRPr>
          </a:p>
          <a:p>
            <a:pPr indent="0" lvl="0" marL="457200" rtl="0" algn="l">
              <a:spcBef>
                <a:spcPts val="0"/>
              </a:spcBef>
              <a:spcAft>
                <a:spcPts val="0"/>
              </a:spcAft>
              <a:buNone/>
            </a:pPr>
            <a:r>
              <a:rPr lang="en" sz="1100">
                <a:solidFill>
                  <a:srgbClr val="00FFFF"/>
                </a:solidFill>
                <a:latin typeface="Arial"/>
                <a:ea typeface="Arial"/>
                <a:cs typeface="Arial"/>
                <a:sym typeface="Arial"/>
              </a:rPr>
              <a:t>plt.xlabel('GrLivArea', fontsize=13)</a:t>
            </a:r>
            <a:endParaRPr sz="1100">
              <a:solidFill>
                <a:srgbClr val="00FFFF"/>
              </a:solidFill>
              <a:latin typeface="Arial"/>
              <a:ea typeface="Arial"/>
              <a:cs typeface="Arial"/>
              <a:sym typeface="Arial"/>
            </a:endParaRPr>
          </a:p>
          <a:p>
            <a:pPr indent="0" lvl="0" marL="457200" rtl="0" algn="l">
              <a:spcBef>
                <a:spcPts val="0"/>
              </a:spcBef>
              <a:spcAft>
                <a:spcPts val="0"/>
              </a:spcAft>
              <a:buNone/>
            </a:pPr>
            <a:r>
              <a:rPr lang="en" sz="1100">
                <a:solidFill>
                  <a:srgbClr val="00FFFF"/>
                </a:solidFill>
                <a:latin typeface="Arial"/>
                <a:ea typeface="Arial"/>
                <a:cs typeface="Arial"/>
                <a:sym typeface="Arial"/>
              </a:rPr>
              <a:t>plt.show()</a:t>
            </a:r>
            <a:endParaRPr sz="1100">
              <a:solidFill>
                <a:srgbClr val="00FFFF"/>
              </a:solidFill>
              <a:latin typeface="Arial"/>
              <a:ea typeface="Arial"/>
              <a:cs typeface="Arial"/>
              <a:sym typeface="Arial"/>
            </a:endParaRPr>
          </a:p>
          <a:p>
            <a:pPr indent="0" lvl="0" marL="457200" rtl="0" algn="l">
              <a:spcBef>
                <a:spcPts val="0"/>
              </a:spcBef>
              <a:spcAft>
                <a:spcPts val="0"/>
              </a:spcAft>
              <a:buNone/>
            </a:pPr>
            <a:r>
              <a:t/>
            </a:r>
            <a:endParaRPr sz="1100">
              <a:solidFill>
                <a:srgbClr val="00FFFF"/>
              </a:solidFill>
              <a:latin typeface="Arial"/>
              <a:ea typeface="Arial"/>
              <a:cs typeface="Arial"/>
              <a:sym typeface="Arial"/>
            </a:endParaRPr>
          </a:p>
          <a:p>
            <a:pPr indent="0" lvl="0" marL="457200" rtl="0" algn="l">
              <a:spcBef>
                <a:spcPts val="0"/>
              </a:spcBef>
              <a:spcAft>
                <a:spcPts val="0"/>
              </a:spcAft>
              <a:buNone/>
            </a:pPr>
            <a:r>
              <a:t/>
            </a:r>
            <a:endParaRPr sz="1100">
              <a:solidFill>
                <a:srgbClr val="00FFFF"/>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0" name="Google Shape;170;p18"/>
          <p:cNvPicPr preferRelativeResize="0"/>
          <p:nvPr/>
        </p:nvPicPr>
        <p:blipFill>
          <a:blip r:embed="rId3">
            <a:alphaModFix/>
          </a:blip>
          <a:stretch>
            <a:fillRect/>
          </a:stretch>
        </p:blipFill>
        <p:spPr>
          <a:xfrm>
            <a:off x="5561300" y="2026974"/>
            <a:ext cx="2574900" cy="1659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Outliers</a:t>
            </a:r>
            <a:endParaRPr/>
          </a:p>
        </p:txBody>
      </p:sp>
      <p:sp>
        <p:nvSpPr>
          <p:cNvPr id="176" name="Google Shape;176;p19"/>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way is to get rid of the outliers</a:t>
            </a:r>
            <a:r>
              <a:rPr lang="en"/>
              <a:t> which makes the outcome more accurate.</a:t>
            </a:r>
            <a:endParaRPr/>
          </a:p>
          <a:p>
            <a:pPr indent="0" lvl="0" marL="0" rtl="0" algn="l">
              <a:spcBef>
                <a:spcPts val="1600"/>
              </a:spcBef>
              <a:spcAft>
                <a:spcPts val="1600"/>
              </a:spcAft>
              <a:buNone/>
            </a:pPr>
            <a:r>
              <a:rPr lang="en">
                <a:solidFill>
                  <a:srgbClr val="00FFFF"/>
                </a:solidFill>
              </a:rPr>
              <a:t> </a:t>
            </a:r>
            <a:r>
              <a:rPr lang="en" sz="1000">
                <a:solidFill>
                  <a:srgbClr val="00FFFF"/>
                </a:solidFill>
                <a:latin typeface="Arial"/>
                <a:ea typeface="Arial"/>
                <a:cs typeface="Arial"/>
                <a:sym typeface="Arial"/>
              </a:rPr>
              <a:t>train_df = train_df.drop(train_df[(train_df['GrLivArea']&gt;4000) &amp; (train_df['SalePrice']&lt;300000)].index).</a:t>
            </a:r>
            <a:endParaRPr/>
          </a:p>
        </p:txBody>
      </p:sp>
      <p:pic>
        <p:nvPicPr>
          <p:cNvPr id="177" name="Google Shape;177;p19"/>
          <p:cNvPicPr preferRelativeResize="0"/>
          <p:nvPr/>
        </p:nvPicPr>
        <p:blipFill>
          <a:blip r:embed="rId3">
            <a:alphaModFix/>
          </a:blip>
          <a:stretch>
            <a:fillRect/>
          </a:stretch>
        </p:blipFill>
        <p:spPr>
          <a:xfrm>
            <a:off x="5690200" y="1606575"/>
            <a:ext cx="2963723" cy="241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Missing data</a:t>
            </a:r>
            <a:endParaRPr/>
          </a:p>
        </p:txBody>
      </p:sp>
      <p:sp>
        <p:nvSpPr>
          <p:cNvPr id="183" name="Google Shape;183;p20"/>
          <p:cNvSpPr txBox="1"/>
          <p:nvPr>
            <p:ph idx="1" type="body"/>
          </p:nvPr>
        </p:nvSpPr>
        <p:spPr>
          <a:xfrm>
            <a:off x="1096200" y="945575"/>
            <a:ext cx="7903500" cy="36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python they are represented with (NaN), which means “Not a Number”.</a:t>
            </a:r>
            <a:endParaRPr/>
          </a:p>
          <a:p>
            <a:pPr indent="0" lvl="0" marL="0" rtl="0" algn="l">
              <a:spcBef>
                <a:spcPts val="1600"/>
              </a:spcBef>
              <a:spcAft>
                <a:spcPts val="0"/>
              </a:spcAft>
              <a:buNone/>
            </a:pPr>
            <a:r>
              <a:rPr lang="en"/>
              <a:t>3 reasons why it would happen:</a:t>
            </a:r>
            <a:endParaRPr/>
          </a:p>
          <a:p>
            <a:pPr indent="-298450" lvl="3" marL="1828800" rtl="0" algn="l">
              <a:spcBef>
                <a:spcPts val="1600"/>
              </a:spcBef>
              <a:spcAft>
                <a:spcPts val="0"/>
              </a:spcAft>
              <a:buSzPts val="1100"/>
              <a:buChar char="-"/>
            </a:pPr>
            <a:r>
              <a:rPr lang="en"/>
              <a:t>Refusal to Provide Data.</a:t>
            </a:r>
            <a:endParaRPr/>
          </a:p>
          <a:p>
            <a:pPr indent="-298450" lvl="3" marL="1828800" rtl="0" algn="l">
              <a:spcBef>
                <a:spcPts val="0"/>
              </a:spcBef>
              <a:spcAft>
                <a:spcPts val="0"/>
              </a:spcAft>
              <a:buSzPts val="1100"/>
              <a:buChar char="-"/>
            </a:pPr>
            <a:r>
              <a:rPr lang="en"/>
              <a:t>Data not yet collected.</a:t>
            </a:r>
            <a:endParaRPr/>
          </a:p>
          <a:p>
            <a:pPr indent="-298450" lvl="3" marL="1828800" rtl="0" algn="l">
              <a:spcBef>
                <a:spcPts val="0"/>
              </a:spcBef>
              <a:spcAft>
                <a:spcPts val="0"/>
              </a:spcAft>
              <a:buSzPts val="1100"/>
              <a:buChar char="-"/>
            </a:pPr>
            <a:r>
              <a:rPr lang="en"/>
              <a:t>Inapplicable data element.</a:t>
            </a:r>
            <a:endParaRPr/>
          </a:p>
          <a:p>
            <a:pPr indent="0" lvl="0" marL="0" rtl="0" algn="l">
              <a:spcBef>
                <a:spcPts val="1600"/>
              </a:spcBef>
              <a:spcAft>
                <a:spcPts val="0"/>
              </a:spcAft>
              <a:buNone/>
            </a:pPr>
            <a:r>
              <a:rPr lang="en"/>
              <a:t>2 ways of dealing with missing values/data: </a:t>
            </a:r>
            <a:endParaRPr/>
          </a:p>
          <a:p>
            <a:pPr indent="-311150" lvl="0" marL="1828800" rtl="0" algn="l">
              <a:spcBef>
                <a:spcPts val="1600"/>
              </a:spcBef>
              <a:spcAft>
                <a:spcPts val="0"/>
              </a:spcAft>
              <a:buSzPts val="1300"/>
              <a:buChar char="-"/>
            </a:pPr>
            <a:r>
              <a:rPr lang="en"/>
              <a:t>If the missing values in the column is equivalent to more than 50%, we should drop the columns </a:t>
            </a:r>
            <a:r>
              <a:rPr lang="en"/>
              <a:t>because</a:t>
            </a:r>
            <a:r>
              <a:rPr lang="en"/>
              <a:t> there is no point on rescuing the data.</a:t>
            </a:r>
            <a:endParaRPr/>
          </a:p>
          <a:p>
            <a:pPr indent="-311150" lvl="0" marL="1828800" rtl="0" algn="l">
              <a:spcBef>
                <a:spcPts val="0"/>
              </a:spcBef>
              <a:spcAft>
                <a:spcPts val="0"/>
              </a:spcAft>
              <a:buSzPts val="1300"/>
              <a:buChar char="-"/>
            </a:pPr>
            <a:r>
              <a:rPr lang="en"/>
              <a:t>If it is less than 50%, we can use an average to fill in the missing data.  These can be based on data.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a:t>
            </a:r>
            <a:endParaRPr/>
          </a:p>
        </p:txBody>
      </p:sp>
      <p:sp>
        <p:nvSpPr>
          <p:cNvPr id="189" name="Google Shape;189;p21"/>
          <p:cNvSpPr txBox="1"/>
          <p:nvPr>
            <p:ph idx="1" type="body"/>
          </p:nvPr>
        </p:nvSpPr>
        <p:spPr>
          <a:xfrm>
            <a:off x="1297500" y="883350"/>
            <a:ext cx="7038900" cy="3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Arial"/>
                <a:ea typeface="Arial"/>
                <a:cs typeface="Arial"/>
                <a:sym typeface="Arial"/>
              </a:rPr>
              <a:t>Purpose of EDA-</a:t>
            </a:r>
            <a:endParaRPr sz="1100">
              <a:solidFill>
                <a:srgbClr val="FFFFFF"/>
              </a:solidFill>
              <a:latin typeface="Arial"/>
              <a:ea typeface="Arial"/>
              <a:cs typeface="Arial"/>
              <a:sym typeface="Arial"/>
            </a:endParaRPr>
          </a:p>
          <a:p>
            <a:pPr indent="-298450" lvl="0" marL="457200" rtl="0" algn="l">
              <a:spcBef>
                <a:spcPts val="1600"/>
              </a:spcBef>
              <a:spcAft>
                <a:spcPts val="0"/>
              </a:spcAft>
              <a:buClr>
                <a:srgbClr val="FFFFFF"/>
              </a:buClr>
              <a:buSzPts val="1100"/>
              <a:buFont typeface="Arial"/>
              <a:buChar char="●"/>
            </a:pPr>
            <a:r>
              <a:rPr lang="en" sz="1100">
                <a:solidFill>
                  <a:srgbClr val="FFFFFF"/>
                </a:solidFill>
                <a:latin typeface="Arial"/>
                <a:ea typeface="Arial"/>
                <a:cs typeface="Arial"/>
                <a:sym typeface="Arial"/>
              </a:rPr>
              <a:t>Getting familiar with the data itself by taking a look at different data attributes</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Diving deep into the data to understand patterns or to confirm a hypothesis</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It is need based triggered by a business event or a question</a:t>
            </a:r>
            <a:endParaRPr sz="1100">
              <a:solidFill>
                <a:srgbClr val="FFFFFF"/>
              </a:solidFill>
              <a:latin typeface="Arial"/>
              <a:ea typeface="Arial"/>
              <a:cs typeface="Arial"/>
              <a:sym typeface="Arial"/>
            </a:endParaRPr>
          </a:p>
          <a:p>
            <a:pPr indent="0" lvl="0" marL="0" rtl="0" algn="l">
              <a:spcBef>
                <a:spcPts val="0"/>
              </a:spcBef>
              <a:spcAft>
                <a:spcPts val="0"/>
              </a:spcAft>
              <a:buNone/>
            </a:pPr>
            <a:r>
              <a:rPr lang="en" sz="1100">
                <a:solidFill>
                  <a:srgbClr val="FFFFFF"/>
                </a:solidFill>
                <a:latin typeface="Arial"/>
                <a:ea typeface="Arial"/>
                <a:cs typeface="Arial"/>
                <a:sym typeface="Arial"/>
              </a:rPr>
              <a:t>The process by analysts</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Insight needed into a specific problem </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Explore, segment and profile </a:t>
            </a:r>
            <a:endParaRPr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Share results</a:t>
            </a:r>
            <a:endParaRPr sz="1100">
              <a:solidFill>
                <a:srgbClr val="FFFFFF"/>
              </a:solidFill>
              <a:latin typeface="Arial"/>
              <a:ea typeface="Arial"/>
              <a:cs typeface="Arial"/>
              <a:sym typeface="Arial"/>
            </a:endParaRPr>
          </a:p>
          <a:p>
            <a:pPr indent="0" lvl="0" marL="0" rtl="0" algn="l">
              <a:spcBef>
                <a:spcPts val="0"/>
              </a:spcBef>
              <a:spcAft>
                <a:spcPts val="0"/>
              </a:spcAft>
              <a:buNone/>
            </a:pPr>
            <a:r>
              <a:rPr b="1" lang="en" sz="1100">
                <a:solidFill>
                  <a:srgbClr val="FFFFFF"/>
                </a:solidFill>
                <a:latin typeface="Arial"/>
                <a:ea typeface="Arial"/>
                <a:cs typeface="Arial"/>
                <a:sym typeface="Arial"/>
              </a:rPr>
              <a:t>Segmentation and Profiling </a:t>
            </a:r>
            <a:endParaRPr b="1"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Segments are represented in groups of similar entities to analyze such as age group, gender, race and education.</a:t>
            </a:r>
            <a:endParaRPr sz="1100">
              <a:solidFill>
                <a:srgbClr val="FFFFFF"/>
              </a:solidFill>
              <a:latin typeface="Arial"/>
              <a:ea typeface="Arial"/>
              <a:cs typeface="Arial"/>
              <a:sym typeface="Arial"/>
            </a:endParaRPr>
          </a:p>
          <a:p>
            <a:pPr indent="0" lvl="0" marL="0" rtl="0" algn="l">
              <a:spcBef>
                <a:spcPts val="0"/>
              </a:spcBef>
              <a:spcAft>
                <a:spcPts val="0"/>
              </a:spcAft>
              <a:buNone/>
            </a:pPr>
            <a:r>
              <a:rPr b="1" lang="en" sz="1100">
                <a:solidFill>
                  <a:srgbClr val="FFFFFF"/>
                </a:solidFill>
                <a:latin typeface="Arial"/>
                <a:ea typeface="Arial"/>
                <a:cs typeface="Arial"/>
                <a:sym typeface="Arial"/>
              </a:rPr>
              <a:t>Graphical tools</a:t>
            </a:r>
            <a:endParaRPr b="1"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You plot your data on a graph to assess trends this is good for data that is too large to look at in table form.</a:t>
            </a:r>
            <a:endParaRPr sz="1100">
              <a:solidFill>
                <a:srgbClr val="FFFFFF"/>
              </a:solidFill>
              <a:latin typeface="Arial"/>
              <a:ea typeface="Arial"/>
              <a:cs typeface="Arial"/>
              <a:sym typeface="Arial"/>
            </a:endParaRPr>
          </a:p>
          <a:p>
            <a:pPr indent="0" lvl="0" marL="0" rtl="0" algn="l">
              <a:spcBef>
                <a:spcPts val="0"/>
              </a:spcBef>
              <a:spcAft>
                <a:spcPts val="0"/>
              </a:spcAft>
              <a:buNone/>
            </a:pPr>
            <a:r>
              <a:rPr b="1" lang="en" sz="1100">
                <a:solidFill>
                  <a:srgbClr val="FFFFFF"/>
                </a:solidFill>
                <a:latin typeface="Arial"/>
                <a:ea typeface="Arial"/>
                <a:cs typeface="Arial"/>
                <a:sym typeface="Arial"/>
              </a:rPr>
              <a:t>Statistics</a:t>
            </a:r>
            <a:endParaRPr b="1" sz="1100">
              <a:solidFill>
                <a:srgbClr val="FFFFFF"/>
              </a:solidFill>
              <a:latin typeface="Arial"/>
              <a:ea typeface="Arial"/>
              <a:cs typeface="Arial"/>
              <a:sym typeface="Arial"/>
            </a:endParaRPr>
          </a:p>
          <a:p>
            <a:pPr indent="-298450" lvl="0" marL="457200" rtl="0" algn="l">
              <a:spcBef>
                <a:spcPts val="0"/>
              </a:spcBef>
              <a:spcAft>
                <a:spcPts val="0"/>
              </a:spcAft>
              <a:buClr>
                <a:srgbClr val="FFFFFF"/>
              </a:buClr>
              <a:buSzPts val="1100"/>
              <a:buFont typeface="Arial"/>
              <a:buChar char="-"/>
            </a:pPr>
            <a:r>
              <a:rPr lang="en" sz="1100">
                <a:solidFill>
                  <a:srgbClr val="FFFFFF"/>
                </a:solidFill>
                <a:latin typeface="Arial"/>
                <a:ea typeface="Arial"/>
                <a:cs typeface="Arial"/>
                <a:sym typeface="Arial"/>
              </a:rPr>
              <a:t>Descriptive statistics: </a:t>
            </a:r>
            <a:endParaRPr sz="1100">
              <a:solidFill>
                <a:srgbClr val="FFFFFF"/>
              </a:solidFill>
              <a:latin typeface="Arial"/>
              <a:ea typeface="Arial"/>
              <a:cs typeface="Arial"/>
              <a:sym typeface="Arial"/>
            </a:endParaRPr>
          </a:p>
          <a:p>
            <a:pPr indent="0" lvl="0" marL="457200" rtl="0" algn="l">
              <a:spcBef>
                <a:spcPts val="0"/>
              </a:spcBef>
              <a:spcAft>
                <a:spcPts val="0"/>
              </a:spcAft>
              <a:buNone/>
            </a:pPr>
            <a:r>
              <a:rPr lang="en" sz="1100">
                <a:solidFill>
                  <a:srgbClr val="FFFFFF"/>
                </a:solidFill>
                <a:latin typeface="Arial"/>
                <a:ea typeface="Arial"/>
                <a:cs typeface="Arial"/>
                <a:sym typeface="Arial"/>
              </a:rPr>
              <a:t>Help us understand the overall picture about the data by using an aggregated techniques or standard deviation which divides data into segments such as different house prices and  per percentage of people who purchase it based on that price.</a:t>
            </a:r>
            <a:endParaRPr sz="1100">
              <a:solidFill>
                <a:srgbClr val="FFFFFF"/>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