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15"/>
  </p:notesMasterIdLst>
  <p:handoutMasterIdLst>
    <p:handoutMasterId r:id="rId16"/>
  </p:handoutMasterIdLst>
  <p:sldIdLst>
    <p:sldId id="1719" r:id="rId6"/>
    <p:sldId id="1874" r:id="rId7"/>
    <p:sldId id="1875" r:id="rId8"/>
    <p:sldId id="1876" r:id="rId9"/>
    <p:sldId id="1877" r:id="rId10"/>
    <p:sldId id="1886" r:id="rId11"/>
    <p:sldId id="1857" r:id="rId12"/>
    <p:sldId id="1879" r:id="rId13"/>
    <p:sldId id="1887" r:id="rId14"/>
  </p:sldIdLst>
  <p:sldSz cx="12192000" cy="6858000"/>
  <p:notesSz cx="6808788" cy="99409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èle blanc" id="{A073DAE3-B461-442F-A3D3-6642BD875E45}">
          <p14:sldIdLst>
            <p14:sldId id="1719"/>
            <p14:sldId id="1874"/>
            <p14:sldId id="1875"/>
            <p14:sldId id="1876"/>
            <p14:sldId id="1877"/>
            <p14:sldId id="1886"/>
            <p14:sldId id="1857"/>
            <p14:sldId id="1879"/>
            <p14:sldId id="188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31" userDrawn="1">
          <p15:clr>
            <a:srgbClr val="A4A3A4"/>
          </p15:clr>
        </p15:guide>
        <p15:guide id="2" pos="2145"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78D4"/>
    <a:srgbClr val="1A1A1A"/>
    <a:srgbClr val="FFFFFF"/>
    <a:srgbClr val="00BCF2"/>
    <a:srgbClr val="40CDF5"/>
    <a:srgbClr val="40587C"/>
    <a:srgbClr val="00B0E3"/>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BD0C3-EB20-4AD5-B19F-C72EC515270D}" v="2" dt="2021-05-07T22:37:29.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814" autoAdjust="0"/>
    <p:restoredTop sz="64982" autoAdjust="0"/>
  </p:normalViewPr>
  <p:slideViewPr>
    <p:cSldViewPr snapToGrid="0">
      <p:cViewPr varScale="1">
        <p:scale>
          <a:sx n="52" d="100"/>
          <a:sy n="52" d="100"/>
        </p:scale>
        <p:origin x="2266" y="53"/>
      </p:cViewPr>
      <p:guideLst/>
    </p:cSldViewPr>
  </p:slideViewPr>
  <p:notesTextViewPr>
    <p:cViewPr>
      <p:scale>
        <a:sx n="1" d="1"/>
        <a:sy n="1" d="1"/>
      </p:scale>
      <p:origin x="0" y="0"/>
    </p:cViewPr>
  </p:notesTextViewPr>
  <p:notesViewPr>
    <p:cSldViewPr snapToGrid="0">
      <p:cViewPr>
        <p:scale>
          <a:sx n="125" d="100"/>
          <a:sy n="125" d="100"/>
        </p:scale>
        <p:origin x="2946" y="-1470"/>
      </p:cViewPr>
      <p:guideLst>
        <p:guide orient="horz" pos="3131"/>
        <p:guide pos="214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2583"/>
            <a:ext cx="2950475" cy="497046"/>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56737" y="0"/>
            <a:ext cx="2950475" cy="497046"/>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11/3/2021 9:33 AM</a:t>
            </a:fld>
            <a:endParaRPr lang="en-US">
              <a:latin typeface="Segoe UI" pitchFamily="34" charset="0"/>
            </a:endParaRPr>
          </a:p>
        </p:txBody>
      </p:sp>
      <p:sp>
        <p:nvSpPr>
          <p:cNvPr id="8" name="Footer Placeholder 7"/>
          <p:cNvSpPr>
            <a:spLocks noGrp="1"/>
          </p:cNvSpPr>
          <p:nvPr>
            <p:ph type="ftr" sz="quarter" idx="2"/>
          </p:nvPr>
        </p:nvSpPr>
        <p:spPr>
          <a:xfrm>
            <a:off x="0" y="9442153"/>
            <a:ext cx="5753426" cy="361407"/>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42077" y="9442154"/>
            <a:ext cx="1065135" cy="497046"/>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50475" cy="497046"/>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92075" y="746125"/>
            <a:ext cx="6624638" cy="372745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9443879"/>
            <a:ext cx="5878254" cy="386987"/>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56737" y="0"/>
            <a:ext cx="2950475" cy="497046"/>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11/3/2021 9:30 AM</a:t>
            </a:fld>
            <a:endParaRPr lang="en-US"/>
          </a:p>
        </p:txBody>
      </p:sp>
      <p:sp>
        <p:nvSpPr>
          <p:cNvPr id="12" name="Notes Placeholder 11"/>
          <p:cNvSpPr>
            <a:spLocks noGrp="1"/>
          </p:cNvSpPr>
          <p:nvPr>
            <p:ph type="body" sz="quarter" idx="3"/>
          </p:nvPr>
        </p:nvSpPr>
        <p:spPr>
          <a:xfrm>
            <a:off x="680879" y="4721940"/>
            <a:ext cx="5447030" cy="447341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866905" y="9442154"/>
            <a:ext cx="940307" cy="497046"/>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Sur la couverture, remplacez le titre par AZ-900T01 ou AZ-900T00. </a:t>
            </a:r>
          </a:p>
          <a:p>
            <a:endParaRPr lang="en-US" dirty="0"/>
          </a:p>
          <a:p>
            <a:r>
              <a:rPr lang="fr-FR" dirty="0"/>
              <a:t>Le présent contenu, disponible sur </a:t>
            </a:r>
            <a:r>
              <a:rPr lang="fr-FR" dirty="0" err="1"/>
              <a:t>SkillPipe</a:t>
            </a:r>
            <a:r>
              <a:rPr lang="fr-FR" dirty="0"/>
              <a:t>, est désormais aligné sur le contenu </a:t>
            </a:r>
            <a:r>
              <a:rPr lang="fr-FR" dirty="0" err="1"/>
              <a:t>Learn</a:t>
            </a:r>
            <a:r>
              <a:rPr lang="fr-FR" dirty="0"/>
              <a:t>. La section des notes dans les présentations PPT renvoie aux exercices disponibles gratuitement sous forme de bac à sable dans </a:t>
            </a:r>
            <a:r>
              <a:rPr lang="fr-FR" dirty="0" err="1"/>
              <a:t>Learn</a:t>
            </a:r>
            <a:r>
              <a:rPr lang="fr-FR" dirty="0"/>
              <a:t> et fournit des liens directs à partager avec les participants (s’ils ne suivent pas le cours dans </a:t>
            </a:r>
            <a:r>
              <a:rPr lang="fr-FR" dirty="0" err="1"/>
              <a:t>Learn</a:t>
            </a:r>
            <a:r>
              <a:rPr lang="fr-FR" dirty="0"/>
              <a:t>).</a:t>
            </a:r>
          </a:p>
          <a:p>
            <a:endParaRPr lang="en-US" dirty="0"/>
          </a:p>
          <a:p>
            <a:r>
              <a:rPr lang="fr-FR" dirty="0"/>
              <a:t>Parcours d’apprentissage </a:t>
            </a:r>
            <a:r>
              <a:rPr lang="fr-FR" dirty="0" err="1"/>
              <a:t>Learn</a:t>
            </a:r>
            <a:r>
              <a:rPr lang="fr-FR" dirty="0"/>
              <a:t> - Description des principaux concepts Azure </a:t>
            </a:r>
            <a:r>
              <a:rPr lang="fr-FR" sz="1800" b="0" dirty="0">
                <a:solidFill>
                  <a:srgbClr val="2061BC"/>
                </a:solidFill>
                <a:latin typeface="Segoe UI" panose="020B0502040204020203" pitchFamily="34" charset="0"/>
                <a:ea typeface="Segoe UI" panose="020B0502040204020203" pitchFamily="34" charset="0"/>
                <a:cs typeface="Segoe UI (Body)"/>
              </a:rPr>
              <a:t>https://docs.microsoft.com/fr-fr/learn/paths/az-900-describe-cloud-concepts/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3619146B-24F9-441E-A368-DB3B5A84C1D4}" type="datetime8">
              <a:rPr lang="en-US" smtClean="0"/>
              <a:t>11/3/2021 9:30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11/3/2021 9:30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188344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11/3/2021 9:36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416697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11/3/2021 9:30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276576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11/3/2021 9:30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606089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11/3/2021 9:30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77633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2"/>
          </p:nvPr>
        </p:nvSpPr>
        <p:spPr/>
        <p:txBody>
          <a:bodyPr/>
          <a:lstStyle/>
          <a:p>
            <a:fld id="{72E0C910-0166-48E0-B8EF-5071277A02A8}" type="datetime8">
              <a:rPr lang="en-US" smtClean="0"/>
              <a:t>11/3/2021 9:30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479912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fr-FR"/>
              <a:t>Signalez aux participants qu’une étude en dehors de la classe peut être nécessaire pour garantir </a:t>
            </a:r>
            <a:br>
              <a:rPr lang="fr-FR"/>
            </a:br>
            <a:r>
              <a:rPr lang="fr-FR"/>
              <a:t>la réussite de l’examen.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a:t>Domaines de certification AZ-900 - </a:t>
            </a:r>
            <a:r>
              <a:rPr lang="fr-FR" sz="882" u="sng">
                <a:solidFill>
                  <a:schemeClr val="tx1"/>
                </a:solidFill>
                <a:latin typeface="Segoe UI Light" pitchFamily="34" charset="0"/>
                <a:ea typeface="+mn-ea"/>
                <a:cs typeface="+mn-cs"/>
              </a:rPr>
              <a:t>https://www.microsoft.com/fr-fr/learning/exam-az-900.aspx.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82" u="sng"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fr-FR" sz="882" u="none">
                <a:solidFill>
                  <a:schemeClr val="tx1"/>
                </a:solidFill>
                <a:latin typeface="Segoe UI Light" pitchFamily="34" charset="0"/>
                <a:ea typeface="+mn-ea"/>
                <a:cs typeface="+mn-cs"/>
              </a:rPr>
              <a:t>Remarque sur l’ordre du contenu dans Learn et SkillPipe : </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sz="882" u="none">
                <a:solidFill>
                  <a:schemeClr val="tx1"/>
                </a:solidFill>
                <a:latin typeface="Segoe UI Light" pitchFamily="34" charset="0"/>
                <a:ea typeface="+mn-ea"/>
                <a:cs typeface="+mn-cs"/>
              </a:rPr>
              <a:t>ce contenu est couvert dans la première unité de Présentation des principes de base d’Azure.</a:t>
            </a:r>
          </a:p>
          <a:p>
            <a:pPr marL="0" marR="0" lvl="0" indent="0" algn="l" defTabSz="914367" rtl="0" eaLnBrk="1" fontAlgn="auto" latinLnBrk="0" hangingPunct="1">
              <a:lnSpc>
                <a:spcPct val="90000"/>
              </a:lnSpc>
              <a:spcBef>
                <a:spcPts val="0"/>
              </a:spcBef>
              <a:spcAft>
                <a:spcPts val="333"/>
              </a:spcAft>
              <a:buClrTx/>
              <a:buSzTx/>
              <a:buFontTx/>
              <a:buNone/>
              <a:tabLst/>
              <a:defRPr/>
            </a:pPr>
            <a:r>
              <a:rPr lang="fr-FR"/>
              <a:t>https://docs.microsoft.com/fr-fr/learn/modules/intro-to-azure-fundamentals/introduction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u="none"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11/3/2021 9:30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388083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Cette procédure concerne la version de 2 jours, dans laquelle les participants effectuent les procédures pas à pas. Modifiez la diapo en supprimant l’une des deux descriptions.  Si le participant possède un pass Azure ou utilise un abonnement Azure, conservez le texte du pass Azure.  Si le participant effectue les travaux pratiques des labos depuis le bac à sable MS Learn Sandbox gratuit, conservez le texte du bac à sable.</a:t>
            </a:r>
          </a:p>
          <a:p>
            <a:endParaRPr lang="en-US" dirty="0"/>
          </a:p>
          <a:p>
            <a:r>
              <a:rPr lang="fr-FR"/>
              <a:t>Vous trouverez les liens vers les exercices Learn dans les diapositives correspondantes.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fr-FR"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Tous droits réservés. MICROSOFT NE FOURNIT AUCUNE GARANTIE, EXPRESSE, IMPLICITE OU LÉGALE, QUANT AU CONTENU DE CETTE PRÉSENTATION.</a:t>
            </a:r>
          </a:p>
        </p:txBody>
      </p:sp>
      <p:sp>
        <p:nvSpPr>
          <p:cNvPr id="6" name="Date Placeholder 5"/>
          <p:cNvSpPr>
            <a:spLocks noGrp="1"/>
          </p:cNvSpPr>
          <p:nvPr>
            <p:ph type="dt" idx="1"/>
          </p:nvPr>
        </p:nvSpPr>
        <p:spPr/>
        <p:txBody>
          <a:bodyPr/>
          <a:lstStyle/>
          <a:p>
            <a:fld id="{386CE63F-9E7F-4C04-9D0D-FCA25A8E9E86}" type="datetime8">
              <a:rPr lang="en-US" smtClean="0"/>
              <a:t>11/3/2021 9:30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108054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672332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389112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118198574"/>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111714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642576174"/>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446298"/>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74174133"/>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03475237"/>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54899687"/>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9096983"/>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5125072"/>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16810003"/>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3313603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9757122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3826621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6399762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009032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931839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50001306"/>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2513020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3484146F-B82A-434C-9C4F-0832F9A133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121767512"/>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5053345"/>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24275441"/>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801972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155675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97804248"/>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1549099"/>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29349392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1606519"/>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177740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184404"/>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775847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429812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5671331"/>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166526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08765799"/>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45857059"/>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8561952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2008338"/>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88512068"/>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2648577"/>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4922718"/>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08990204"/>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61498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485828621"/>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839903117"/>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97209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3484146F-B82A-434C-9C4F-0832F9A133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7852272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811261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50" Type="http://schemas.openxmlformats.org/officeDocument/2006/relationships/theme" Target="../theme/theme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46" Type="http://schemas.openxmlformats.org/officeDocument/2006/relationships/slideLayout" Target="../slideLayouts/slideLayout55.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41" Type="http://schemas.openxmlformats.org/officeDocument/2006/relationships/slideLayout" Target="../slideLayouts/slideLayout50.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247" r:id="rId6"/>
    <p:sldLayoutId id="2147484603" r:id="rId7"/>
    <p:sldLayoutId id="2147484584" r:id="rId8"/>
    <p:sldLayoutId id="2147484583" r:id="rId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20F47F7E-C74A-4A65-B7A5-D72925334A6D}"/>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2DDB1D2F-AB16-47E2-AEA2-52185EE73E2E}"/>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F9854452-BEE2-4D6F-AF3F-EDE5557096F1}"/>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E5B85046-081D-4F59-AEE2-421B029011B3}"/>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44EF8-B27F-4536-ACB0-198F36C24F28}"/>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DC5FA7-6F36-409D-BC70-62B33BEA3FD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17990B-24FF-4B5B-8D31-3B2FFE93BA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A01494-B921-437B-A423-AB20FB069A42}"/>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5C73E5-7B00-44E0-9374-3355B7B7201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93BFEA6-004B-4D27-A931-C1D54015C4F3}"/>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0E74427-0B0E-421F-8E29-397FC22F231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CD8DBD4-596F-472F-8D6A-66B6C274E3DF}"/>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1450DF-6901-4582-9532-25A53162441A}"/>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5A3584-CF26-4747-B278-677319D4F5F6}"/>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375F60-25F0-4830-8906-5E8E350BEED9}"/>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176288-D3AA-4B9F-BE31-BDDA09A81BA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258125-1DFC-4512-95B3-0998DFA64EAB}"/>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A43343-B730-49DC-BA20-1E52B159B080}"/>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1ED16F1-E23F-4744-A1BF-CF4C7350A3E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F4F339E-35EA-4535-B93C-146BA9AC868C}"/>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290CBD8-D61A-42FF-A80D-1B39B8CF84B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79BA91F-3BDA-4288-AD5C-BE8833317BE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D3ED5C-8E8E-4AEB-B653-841CD702D9BF}"/>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B79AD9-D798-492D-A2EA-B588782BF4FD}"/>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1DB1ED9-9E7F-467D-9DE9-636913529AA9}"/>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3FA38F7-7F1D-4E37-B549-8AB0776470D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687F059-BB79-41C0-9779-9B93BE85C3B6}"/>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E6E387-635E-4E7F-A3FD-2A08F62BB9D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536BD53-4F5F-4462-BD2A-4B7F301C510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0A9654B-7FA0-421D-A086-C1E9D47EBCA7}"/>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5D5440-94C3-43FF-A2DE-CD15659C8C5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F3DE375-635E-4C10-AEAA-85CC8F812963}"/>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0705675-F654-42B7-907F-2BFF4E429FD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6072DA8-81A3-427C-BA87-555E7E805F3D}"/>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9ACDFF9-1C2A-4022-8D7B-669B8129D1C4}"/>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089712-815B-4793-B41B-371863CAA2C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E111DF8-2BAC-4D3A-9F9B-37CBD53CC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09588731-E1A9-4E7F-BFCF-F3E5C777D026}"/>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5536126-1068-4215-B543-D243D41DF7D3}"/>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0566296"/>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 id="2147484791"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notesSlide" Target="../notesSlides/notesSlide3.xml"/><Relationship Id="rId1" Type="http://schemas.openxmlformats.org/officeDocument/2006/relationships/slideLayout" Target="../slideLayouts/slideLayout20.xml"/><Relationship Id="rId5" Type="http://schemas.openxmlformats.org/officeDocument/2006/relationships/hyperlink" Target="http://www.linkedin.com/in/michelle-xie-220" TargetMode="Externa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fr-fr/learn/paths/azure-fundamentals/"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0" y="2532448"/>
            <a:ext cx="5667319" cy="1793104"/>
          </a:xfrm>
        </p:spPr>
        <p:txBody>
          <a:bodyPr wrap="square" anchor="b">
            <a:noAutofit/>
          </a:bodyPr>
          <a:lstStyle/>
          <a:p>
            <a:r>
              <a:rPr lang="fr-FR" sz="4400" dirty="0"/>
              <a:t>AZ-900T01 : Microsoft Azure - Notions fondamentales</a:t>
            </a:r>
          </a:p>
        </p:txBody>
      </p:sp>
      <p:sp>
        <p:nvSpPr>
          <p:cNvPr id="9" name="Text Placeholder 2">
            <a:extLst>
              <a:ext uri="{FF2B5EF4-FFF2-40B4-BE49-F238E27FC236}">
                <a16:creationId xmlns:a16="http://schemas.microsoft.com/office/drawing/2014/main" id="{8848064B-FC48-415A-9E8A-F3C013233869}"/>
              </a:ext>
            </a:extLst>
          </p:cNvPr>
          <p:cNvSpPr>
            <a:spLocks noGrp="1"/>
          </p:cNvSpPr>
          <p:nvPr>
            <p:ph type="body" sz="quarter" idx="15"/>
          </p:nvPr>
        </p:nvSpPr>
        <p:spPr>
          <a:xfrm>
            <a:off x="442466" y="4350114"/>
            <a:ext cx="5413375" cy="1136650"/>
          </a:xfrm>
        </p:spPr>
        <p:txBody>
          <a:bodyPr/>
          <a:lstStyle/>
          <a:p>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34AD-5CA0-463B-8945-5A34D71E77EE}"/>
              </a:ext>
            </a:extLst>
          </p:cNvPr>
          <p:cNvSpPr>
            <a:spLocks noGrp="1"/>
          </p:cNvSpPr>
          <p:nvPr>
            <p:ph type="title"/>
          </p:nvPr>
        </p:nvSpPr>
        <p:spPr/>
        <p:txBody>
          <a:bodyPr/>
          <a:lstStyle/>
          <a:p>
            <a:r>
              <a:rPr lang="fr-FR"/>
              <a:t>Bienvenue</a:t>
            </a:r>
          </a:p>
        </p:txBody>
      </p:sp>
      <p:graphicFrame>
        <p:nvGraphicFramePr>
          <p:cNvPr id="4" name="Table 6">
            <a:extLst>
              <a:ext uri="{FF2B5EF4-FFF2-40B4-BE49-F238E27FC236}">
                <a16:creationId xmlns:a16="http://schemas.microsoft.com/office/drawing/2014/main" id="{37FD6B94-AC03-4160-A1B8-18C16DC1240A}"/>
              </a:ext>
            </a:extLst>
          </p:cNvPr>
          <p:cNvGraphicFramePr>
            <a:graphicFrameLocks noGrp="1"/>
          </p:cNvGraphicFramePr>
          <p:nvPr>
            <p:extLst>
              <p:ext uri="{D42A27DB-BD31-4B8C-83A1-F6EECF244321}">
                <p14:modId xmlns:p14="http://schemas.microsoft.com/office/powerpoint/2010/main" val="3207973591"/>
              </p:ext>
            </p:extLst>
          </p:nvPr>
        </p:nvGraphicFramePr>
        <p:xfrm>
          <a:off x="432089" y="1120690"/>
          <a:ext cx="11341268" cy="5130546"/>
        </p:xfrm>
        <a:graphic>
          <a:graphicData uri="http://schemas.openxmlformats.org/drawingml/2006/table">
            <a:tbl>
              <a:tblPr firstRow="1" bandRow="1">
                <a:tableStyleId>{5C22544A-7EE6-4342-B048-85BDC9FD1C3A}</a:tableStyleId>
              </a:tblPr>
              <a:tblGrid>
                <a:gridCol w="5670634">
                  <a:extLst>
                    <a:ext uri="{9D8B030D-6E8A-4147-A177-3AD203B41FA5}">
                      <a16:colId xmlns:a16="http://schemas.microsoft.com/office/drawing/2014/main" val="2255807720"/>
                    </a:ext>
                  </a:extLst>
                </a:gridCol>
                <a:gridCol w="5670634">
                  <a:extLst>
                    <a:ext uri="{9D8B030D-6E8A-4147-A177-3AD203B41FA5}">
                      <a16:colId xmlns:a16="http://schemas.microsoft.com/office/drawing/2014/main" val="2856454902"/>
                    </a:ext>
                  </a:extLst>
                </a:gridCol>
              </a:tblGrid>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fr-FR" sz="2000" b="0">
                          <a:solidFill>
                            <a:srgbClr val="0070C0"/>
                          </a:solidFill>
                          <a:latin typeface="+mj-lt"/>
                          <a:ea typeface="+mn-ea"/>
                          <a:cs typeface="+mn-cs"/>
                        </a:rPr>
                        <a:t>Merci de votre participation.</a:t>
                      </a:r>
                    </a:p>
                    <a:p>
                      <a:pPr marL="0" marR="0" lvl="0" indent="0" algn="l" defTabSz="914367" rtl="0" eaLnBrk="1" fontAlgn="auto" latinLnBrk="0" hangingPunct="1">
                        <a:lnSpc>
                          <a:spcPct val="95000"/>
                        </a:lnSpc>
                        <a:spcBef>
                          <a:spcPts val="0"/>
                        </a:spcBef>
                        <a:spcAft>
                          <a:spcPts val="0"/>
                        </a:spcAft>
                        <a:buClrTx/>
                        <a:buSzTx/>
                        <a:buFontTx/>
                        <a:buNone/>
                        <a:tabLst/>
                        <a:defRPr/>
                      </a:pPr>
                      <a:r>
                        <a:rPr lang="fr-FR" sz="2000" b="0">
                          <a:solidFill>
                            <a:schemeClr val="tx1"/>
                          </a:solidFill>
                          <a:latin typeface="Segoe UI" panose="020B0502040204020203" pitchFamily="34" charset="0"/>
                          <a:cs typeface="Segoe UI" panose="020B0502040204020203" pitchFamily="34" charset="0"/>
                        </a:rPr>
                        <a:t>Nous avons collaboré avec les académies Microsoft Partner Network et Microsoft IT pour vous offrir une expérience d’apprentissage de niveau international. </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dirty="0"/>
                    </a:p>
                  </a:txBody>
                  <a:tcPr>
                    <a:solidFill>
                      <a:schemeClr val="bg2"/>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fr-FR" sz="2000" b="0">
                          <a:solidFill>
                            <a:srgbClr val="0070C0"/>
                          </a:solidFill>
                          <a:latin typeface="+mj-lt"/>
                          <a:ea typeface="+mn-ea"/>
                          <a:cs typeface="+mn-cs"/>
                        </a:rPr>
                        <a:t>Microsoft Certified Trainers+ Instructeurs.</a:t>
                      </a:r>
                    </a:p>
                    <a:p>
                      <a:pPr marL="0" marR="0" lvl="0" indent="0" algn="l" defTabSz="914367" rtl="0" eaLnBrk="1" fontAlgn="auto" latinLnBrk="0" hangingPunct="1">
                        <a:lnSpc>
                          <a:spcPct val="95000"/>
                        </a:lnSpc>
                        <a:spcBef>
                          <a:spcPts val="0"/>
                        </a:spcBef>
                        <a:spcAft>
                          <a:spcPts val="0"/>
                        </a:spcAft>
                        <a:buClrTx/>
                        <a:buSzTx/>
                        <a:buFontTx/>
                        <a:buNone/>
                        <a:tabLst/>
                        <a:defRPr/>
                      </a:pPr>
                      <a:r>
                        <a:rPr lang="fr-FR" sz="2000" b="0">
                          <a:solidFill>
                            <a:schemeClr val="tx1"/>
                          </a:solidFill>
                          <a:latin typeface="Segoe UI" panose="020B0502040204020203" pitchFamily="34" charset="0"/>
                          <a:ea typeface="+mn-ea"/>
                          <a:cs typeface="Segoe UI" panose="020B0502040204020203" pitchFamily="34" charset="0"/>
                        </a:rPr>
                        <a:t>Votre instructeur est un expert technique </a:t>
                      </a:r>
                      <a:br>
                        <a:rPr lang="fr-FR" sz="2000" b="0">
                          <a:solidFill>
                            <a:schemeClr val="tx1"/>
                          </a:solidFill>
                          <a:latin typeface="Segoe UI" panose="020B0502040204020203" pitchFamily="34" charset="0"/>
                          <a:ea typeface="+mn-ea"/>
                          <a:cs typeface="Segoe UI" panose="020B0502040204020203" pitchFamily="34" charset="0"/>
                        </a:rPr>
                      </a:br>
                      <a:r>
                        <a:rPr lang="fr-FR" sz="2000" b="0">
                          <a:solidFill>
                            <a:schemeClr val="tx1"/>
                          </a:solidFill>
                          <a:latin typeface="Segoe UI" panose="020B0502040204020203" pitchFamily="34" charset="0"/>
                          <a:ea typeface="+mn-ea"/>
                          <a:cs typeface="Segoe UI" panose="020B0502040204020203" pitchFamily="34" charset="0"/>
                        </a:rPr>
                        <a:t>et pédagogique de premier plan qui répond </a:t>
                      </a:r>
                      <a:br>
                        <a:rPr lang="fr-FR" sz="2000" b="0">
                          <a:solidFill>
                            <a:schemeClr val="tx1"/>
                          </a:solidFill>
                          <a:latin typeface="Segoe UI" panose="020B0502040204020203" pitchFamily="34" charset="0"/>
                          <a:ea typeface="+mn-ea"/>
                          <a:cs typeface="Segoe UI" panose="020B0502040204020203" pitchFamily="34" charset="0"/>
                        </a:rPr>
                      </a:br>
                      <a:r>
                        <a:rPr lang="fr-FR" sz="2000" b="0">
                          <a:solidFill>
                            <a:schemeClr val="tx1"/>
                          </a:solidFill>
                          <a:latin typeface="Segoe UI" panose="020B0502040204020203" pitchFamily="34" charset="0"/>
                          <a:ea typeface="+mn-ea"/>
                          <a:cs typeface="Segoe UI" panose="020B0502040204020203" pitchFamily="34" charset="0"/>
                        </a:rPr>
                        <a:t>aux exigences de certification actuelles. </a:t>
                      </a:r>
                    </a:p>
                  </a:txBody>
                  <a:tcPr>
                    <a:solidFill>
                      <a:schemeClr val="bg2"/>
                    </a:solidFill>
                  </a:tcPr>
                </a:tc>
                <a:extLst>
                  <a:ext uri="{0D108BD9-81ED-4DB2-BD59-A6C34878D82A}">
                    <a16:rowId xmlns:a16="http://schemas.microsoft.com/office/drawing/2014/main" val="307419271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fr-FR" sz="2000" b="0">
                          <a:solidFill>
                            <a:srgbClr val="0070C0"/>
                          </a:solidFill>
                          <a:latin typeface="+mj-lt"/>
                          <a:ea typeface="+mn-ea"/>
                          <a:cs typeface="+mn-cs"/>
                        </a:rPr>
                        <a:t>Garantie de satisfaction client.</a:t>
                      </a:r>
                    </a:p>
                    <a:p>
                      <a:pPr marL="0" marR="0" lvl="0" indent="0" algn="l" defTabSz="914367" rtl="0" eaLnBrk="1" fontAlgn="auto" latinLnBrk="0" hangingPunct="1">
                        <a:lnSpc>
                          <a:spcPct val="95000"/>
                        </a:lnSpc>
                        <a:spcBef>
                          <a:spcPts val="0"/>
                        </a:spcBef>
                        <a:spcAft>
                          <a:spcPts val="0"/>
                        </a:spcAft>
                        <a:buClrTx/>
                        <a:buSzTx/>
                        <a:buFontTx/>
                        <a:buNone/>
                        <a:tabLst/>
                        <a:defRPr/>
                      </a:pPr>
                      <a:r>
                        <a:rPr lang="fr-FR" sz="2000" b="0">
                          <a:solidFill>
                            <a:schemeClr val="tx1"/>
                          </a:solidFill>
                          <a:latin typeface="Segoe UI" panose="020B0502040204020203" pitchFamily="34" charset="0"/>
                          <a:ea typeface="+mn-ea"/>
                          <a:cs typeface="Segoe UI" panose="020B0502040204020203" pitchFamily="34" charset="0"/>
                        </a:rPr>
                        <a:t>Nos partenaires offrent une garantie </a:t>
                      </a:r>
                      <a:br>
                        <a:rPr lang="fr-FR" sz="2000" b="0">
                          <a:solidFill>
                            <a:schemeClr val="tx1"/>
                          </a:solidFill>
                          <a:latin typeface="Segoe UI" panose="020B0502040204020203" pitchFamily="34" charset="0"/>
                          <a:ea typeface="+mn-ea"/>
                          <a:cs typeface="Segoe UI" panose="020B0502040204020203" pitchFamily="34" charset="0"/>
                        </a:rPr>
                      </a:br>
                      <a:r>
                        <a:rPr lang="fr-FR" sz="2000" b="0">
                          <a:solidFill>
                            <a:schemeClr val="tx1"/>
                          </a:solidFill>
                          <a:latin typeface="Segoe UI" panose="020B0502040204020203" pitchFamily="34" charset="0"/>
                          <a:ea typeface="+mn-ea"/>
                          <a:cs typeface="Segoe UI" panose="020B0502040204020203" pitchFamily="34" charset="0"/>
                        </a:rPr>
                        <a:t>de satisfaction relevant de leur pleine responsabilité. </a:t>
                      </a:r>
                      <a:br>
                        <a:rPr lang="fr-FR" sz="2000" b="0">
                          <a:solidFill>
                            <a:schemeClr val="tx1"/>
                          </a:solidFill>
                          <a:latin typeface="Segoe UI" panose="020B0502040204020203" pitchFamily="34" charset="0"/>
                          <a:ea typeface="+mn-ea"/>
                          <a:cs typeface="Segoe UI" panose="020B0502040204020203" pitchFamily="34" charset="0"/>
                        </a:rPr>
                      </a:br>
                      <a:endParaRPr lang="fr-FR" sz="2000" b="0">
                        <a:solidFill>
                          <a:schemeClr val="tx1"/>
                        </a:solidFill>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95000"/>
                        </a:lnSpc>
                        <a:spcBef>
                          <a:spcPts val="0"/>
                        </a:spcBef>
                        <a:spcAft>
                          <a:spcPts val="0"/>
                        </a:spcAft>
                        <a:buClrTx/>
                        <a:buSzTx/>
                        <a:buFontTx/>
                        <a:buNone/>
                        <a:tabLst/>
                        <a:defRPr/>
                      </a:pPr>
                      <a:r>
                        <a:rPr lang="fr-FR" sz="2000" b="0">
                          <a:solidFill>
                            <a:schemeClr val="tx1"/>
                          </a:solidFill>
                          <a:latin typeface="Segoe UI" panose="020B0502040204020203" pitchFamily="34" charset="0"/>
                          <a:ea typeface="+mn-ea"/>
                          <a:cs typeface="Segoe UI" panose="020B0502040204020203" pitchFamily="34" charset="0"/>
                        </a:rPr>
                        <a:t>À la fin du cours, il vous sera demandé de compléter une évaluation de l’expérience de votre journée de formation. Nous apprécions vos commentaires.  </a:t>
                      </a:r>
                    </a:p>
                  </a:txBody>
                  <a:tcPr>
                    <a:solidFill>
                      <a:schemeClr val="bg2"/>
                    </a:solidFill>
                  </a:tcPr>
                </a:tc>
                <a:tc>
                  <a:txBody>
                    <a:bodyPr/>
                    <a:lstStyle/>
                    <a:p>
                      <a:pPr marL="0" indent="0">
                        <a:spcBef>
                          <a:spcPts val="0"/>
                        </a:spcBef>
                        <a:buFont typeface="Wingdings" panose="05000000000000000000" pitchFamily="2" charset="2"/>
                        <a:buNone/>
                      </a:pPr>
                      <a:r>
                        <a:rPr lang="fr-FR" sz="2000" b="0">
                          <a:solidFill>
                            <a:srgbClr val="0070C0"/>
                          </a:solidFill>
                          <a:latin typeface="+mj-lt"/>
                          <a:ea typeface="+mn-ea"/>
                          <a:cs typeface="+mn-cs"/>
                        </a:rPr>
                        <a:t>Avantages de l’examen de certification.</a:t>
                      </a:r>
                    </a:p>
                    <a:p>
                      <a:pPr marL="0" marR="0" lvl="0" indent="0" algn="l" defTabSz="914367" rtl="0" eaLnBrk="1" fontAlgn="auto" latinLnBrk="0" hangingPunct="1">
                        <a:lnSpc>
                          <a:spcPct val="95000"/>
                        </a:lnSpc>
                        <a:spcBef>
                          <a:spcPts val="0"/>
                        </a:spcBef>
                        <a:spcAft>
                          <a:spcPts val="0"/>
                        </a:spcAft>
                        <a:buClrTx/>
                        <a:buSzTx/>
                        <a:buFontTx/>
                        <a:buNone/>
                        <a:tabLst/>
                        <a:defRPr/>
                      </a:pPr>
                      <a:r>
                        <a:rPr lang="fr-FR" sz="2000" b="0" spc="-20" baseline="0">
                          <a:solidFill>
                            <a:schemeClr val="tx1"/>
                          </a:solidFill>
                          <a:latin typeface="Segoe UI" panose="020B0502040204020203" pitchFamily="34" charset="0"/>
                          <a:ea typeface="+mn-ea"/>
                          <a:cs typeface="Segoe UI" panose="020B0502040204020203" pitchFamily="34" charset="0"/>
                        </a:rPr>
                        <a:t>À la fin de la formation, envisagez d’obtenir </a:t>
                      </a:r>
                      <a:br>
                        <a:rPr lang="fr-FR" sz="2000" b="0" spc="-20" baseline="0">
                          <a:solidFill>
                            <a:schemeClr val="tx1"/>
                          </a:solidFill>
                          <a:latin typeface="Segoe UI" panose="020B0502040204020203" pitchFamily="34" charset="0"/>
                          <a:ea typeface="+mn-ea"/>
                          <a:cs typeface="Segoe UI" panose="020B0502040204020203" pitchFamily="34" charset="0"/>
                        </a:rPr>
                      </a:br>
                      <a:r>
                        <a:rPr lang="fr-FR" sz="2000" b="0" spc="-20" baseline="0">
                          <a:solidFill>
                            <a:schemeClr val="tx1"/>
                          </a:solidFill>
                          <a:latin typeface="Segoe UI" panose="020B0502040204020203" pitchFamily="34" charset="0"/>
                          <a:ea typeface="+mn-ea"/>
                          <a:cs typeface="Segoe UI" panose="020B0502040204020203" pitchFamily="34" charset="0"/>
                        </a:rPr>
                        <a:t>une certification Microsoft pour optimiser </a:t>
                      </a:r>
                      <a:br>
                        <a:rPr lang="fr-FR" sz="2000" b="0" spc="-20" baseline="0">
                          <a:solidFill>
                            <a:schemeClr val="tx1"/>
                          </a:solidFill>
                          <a:latin typeface="Segoe UI" panose="020B0502040204020203" pitchFamily="34" charset="0"/>
                          <a:ea typeface="+mn-ea"/>
                          <a:cs typeface="Segoe UI" panose="020B0502040204020203" pitchFamily="34" charset="0"/>
                        </a:rPr>
                      </a:br>
                      <a:r>
                        <a:rPr lang="fr-FR" sz="2000" b="0" spc="-20" baseline="0">
                          <a:solidFill>
                            <a:schemeClr val="tx1"/>
                          </a:solidFill>
                          <a:latin typeface="Segoe UI" panose="020B0502040204020203" pitchFamily="34" charset="0"/>
                          <a:ea typeface="+mn-ea"/>
                          <a:cs typeface="Segoe UI" panose="020B0502040204020203" pitchFamily="34" charset="0"/>
                        </a:rPr>
                        <a:t>votre expertise et votre expérience techniques. Renseignez-vous auprès de votre instructeur </a:t>
                      </a:r>
                      <a:br>
                        <a:rPr lang="fr-FR" sz="2000" b="0" spc="-20" baseline="0">
                          <a:solidFill>
                            <a:schemeClr val="tx1"/>
                          </a:solidFill>
                          <a:latin typeface="Segoe UI" panose="020B0502040204020203" pitchFamily="34" charset="0"/>
                          <a:ea typeface="+mn-ea"/>
                          <a:cs typeface="Segoe UI" panose="020B0502040204020203" pitchFamily="34" charset="0"/>
                        </a:rPr>
                      </a:br>
                      <a:r>
                        <a:rPr lang="fr-FR" sz="2000" b="0" spc="-20" baseline="0">
                          <a:solidFill>
                            <a:schemeClr val="tx1"/>
                          </a:solidFill>
                          <a:latin typeface="Segoe UI" panose="020B0502040204020203" pitchFamily="34" charset="0"/>
                          <a:ea typeface="+mn-ea"/>
                          <a:cs typeface="Segoe UI" panose="020B0502040204020203" pitchFamily="34" charset="0"/>
                        </a:rPr>
                        <a:t>sur les promotions et remises disponibles </a:t>
                      </a:r>
                      <a:br>
                        <a:rPr lang="fr-FR" sz="2000" b="0" spc="-20" baseline="0">
                          <a:solidFill>
                            <a:schemeClr val="tx1"/>
                          </a:solidFill>
                          <a:latin typeface="Segoe UI" panose="020B0502040204020203" pitchFamily="34" charset="0"/>
                          <a:ea typeface="+mn-ea"/>
                          <a:cs typeface="Segoe UI" panose="020B0502040204020203" pitchFamily="34" charset="0"/>
                        </a:rPr>
                      </a:br>
                      <a:r>
                        <a:rPr lang="fr-FR" sz="2000" b="0" spc="-20" baseline="0">
                          <a:solidFill>
                            <a:schemeClr val="tx1"/>
                          </a:solidFill>
                          <a:latin typeface="Segoe UI" panose="020B0502040204020203" pitchFamily="34" charset="0"/>
                          <a:ea typeface="+mn-ea"/>
                          <a:cs typeface="Segoe UI" panose="020B0502040204020203" pitchFamily="34" charset="0"/>
                        </a:rPr>
                        <a:t>pour les examens.</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000" b="0" kern="1200" dirty="0">
                        <a:solidFill>
                          <a:schemeClr val="tx1"/>
                        </a:solidFill>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95000"/>
                        </a:lnSpc>
                        <a:spcBef>
                          <a:spcPts val="0"/>
                        </a:spcBef>
                        <a:spcAft>
                          <a:spcPts val="0"/>
                        </a:spcAft>
                        <a:buClrTx/>
                        <a:buSzTx/>
                        <a:buFontTx/>
                        <a:buNone/>
                        <a:tabLst/>
                        <a:defRPr/>
                      </a:pPr>
                      <a:r>
                        <a:rPr lang="fr-FR" sz="2000" b="0">
                          <a:solidFill>
                            <a:schemeClr val="tx1"/>
                          </a:solidFill>
                          <a:latin typeface="Segoe UI" panose="020B0502040204020203" pitchFamily="34" charset="0"/>
                          <a:ea typeface="+mn-ea"/>
                          <a:cs typeface="Segoe UI" panose="020B0502040204020203" pitchFamily="34" charset="0"/>
                        </a:rPr>
                        <a:t>Nous vous souhaitons une excellente expérience d’apprentissage et une réussite professionnelle permanente.</a:t>
                      </a:r>
                    </a:p>
                  </a:txBody>
                  <a:tcPr>
                    <a:solidFill>
                      <a:schemeClr val="bg2"/>
                    </a:solidFill>
                  </a:tcPr>
                </a:tc>
                <a:extLst>
                  <a:ext uri="{0D108BD9-81ED-4DB2-BD59-A6C34878D82A}">
                    <a16:rowId xmlns:a16="http://schemas.microsoft.com/office/drawing/2014/main" val="382848287"/>
                  </a:ext>
                </a:extLst>
              </a:tr>
            </a:tbl>
          </a:graphicData>
        </a:graphic>
      </p:graphicFrame>
    </p:spTree>
    <p:extLst>
      <p:ext uri="{BB962C8B-B14F-4D97-AF65-F5344CB8AC3E}">
        <p14:creationId xmlns:p14="http://schemas.microsoft.com/office/powerpoint/2010/main"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fr-FR"/>
              <a:t>Bonjour. Présentation de l’instructeur</a:t>
            </a:r>
          </a:p>
        </p:txBody>
      </p:sp>
      <p:pic>
        <p:nvPicPr>
          <p:cNvPr id="6" name="Picture 5">
            <a:extLst>
              <a:ext uri="{FF2B5EF4-FFF2-40B4-BE49-F238E27FC236}">
                <a16:creationId xmlns:a16="http://schemas.microsoft.com/office/drawing/2014/main" id="{FEAABBC1-9306-41CC-BD35-2ABA1CC48C47}"/>
              </a:ext>
            </a:extLst>
          </p:cNvPr>
          <p:cNvPicPr>
            <a:picLocks noChangeAspect="1"/>
          </p:cNvPicPr>
          <p:nvPr/>
        </p:nvPicPr>
        <p:blipFill>
          <a:blip r:embed="rId3"/>
          <a:srcRect/>
          <a:stretch/>
        </p:blipFill>
        <p:spPr>
          <a:xfrm>
            <a:off x="1393310" y="1655465"/>
            <a:ext cx="1773535" cy="1773535"/>
          </a:xfrm>
          <a:prstGeom prst="ellipse">
            <a:avLst/>
          </a:prstGeom>
          <a:ln w="3175" cap="rnd">
            <a:noFill/>
          </a:ln>
          <a:effectLst/>
        </p:spPr>
      </p:pic>
      <p:sp>
        <p:nvSpPr>
          <p:cNvPr id="7" name="TextBox 6">
            <a:extLst>
              <a:ext uri="{FF2B5EF4-FFF2-40B4-BE49-F238E27FC236}">
                <a16:creationId xmlns:a16="http://schemas.microsoft.com/office/drawing/2014/main" id="{5E830607-706B-4F0A-A576-E77FC8B25E8F}"/>
              </a:ext>
            </a:extLst>
          </p:cNvPr>
          <p:cNvSpPr txBox="1"/>
          <p:nvPr/>
        </p:nvSpPr>
        <p:spPr>
          <a:xfrm>
            <a:off x="402447" y="3467077"/>
            <a:ext cx="3626778" cy="926407"/>
          </a:xfrm>
          <a:prstGeom prst="rect">
            <a:avLst/>
          </a:prstGeom>
          <a:noFill/>
        </p:spPr>
        <p:txBody>
          <a:bodyPr wrap="square" lIns="182880" tIns="146304" rIns="182880" bIns="146304" rtlCol="0">
            <a:spAutoFit/>
          </a:bodyPr>
          <a:lstStyle/>
          <a:p>
            <a:pPr algn="ctr">
              <a:lnSpc>
                <a:spcPct val="90000"/>
              </a:lnSpc>
              <a:spcAft>
                <a:spcPts val="600"/>
              </a:spcAft>
            </a:pPr>
            <a:r>
              <a:rPr lang="fr-FR" sz="2000" b="1" dirty="0">
                <a:gradFill>
                  <a:gsLst>
                    <a:gs pos="2917">
                      <a:schemeClr val="tx1"/>
                    </a:gs>
                    <a:gs pos="30000">
                      <a:schemeClr val="tx1"/>
                    </a:gs>
                  </a:gsLst>
                  <a:lin ang="5400000" scaled="0"/>
                </a:gradFill>
              </a:rPr>
              <a:t>Yannick Willi</a:t>
            </a:r>
          </a:p>
          <a:p>
            <a:pPr algn="ctr">
              <a:lnSpc>
                <a:spcPct val="90000"/>
              </a:lnSpc>
              <a:spcAft>
                <a:spcPts val="600"/>
              </a:spcAft>
            </a:pPr>
            <a:r>
              <a:rPr lang="fr-FR" sz="1800" spc="-30" dirty="0">
                <a:gradFill>
                  <a:gsLst>
                    <a:gs pos="2917">
                      <a:schemeClr val="tx1"/>
                    </a:gs>
                    <a:gs pos="30000">
                      <a:schemeClr val="tx1"/>
                    </a:gs>
                  </a:gsLst>
                  <a:lin ang="5400000" scaled="0"/>
                </a:gradFill>
              </a:rPr>
              <a:t>Instructeur technique Microsoft</a:t>
            </a:r>
          </a:p>
        </p:txBody>
      </p:sp>
      <p:pic>
        <p:nvPicPr>
          <p:cNvPr id="9" name="Picture 8" descr="Icon&#10;&#10;Description automatically generated">
            <a:extLst>
              <a:ext uri="{FF2B5EF4-FFF2-40B4-BE49-F238E27FC236}">
                <a16:creationId xmlns:a16="http://schemas.microsoft.com/office/drawing/2014/main" id="{99920878-13FC-4476-9A1F-58CFBFEFCA62}"/>
              </a:ext>
            </a:extLst>
          </p:cNvPr>
          <p:cNvPicPr>
            <a:picLocks noChangeAspect="1"/>
          </p:cNvPicPr>
          <p:nvPr/>
        </p:nvPicPr>
        <p:blipFill>
          <a:blip r:embed="rId4"/>
          <a:stretch>
            <a:fillRect/>
          </a:stretch>
        </p:blipFill>
        <p:spPr>
          <a:xfrm>
            <a:off x="1507174" y="4345760"/>
            <a:ext cx="1417323" cy="801626"/>
          </a:xfrm>
          <a:prstGeom prst="rect">
            <a:avLst/>
          </a:prstGeom>
        </p:spPr>
      </p:pic>
      <p:sp>
        <p:nvSpPr>
          <p:cNvPr id="16" name="TextBox 15">
            <a:extLst>
              <a:ext uri="{FF2B5EF4-FFF2-40B4-BE49-F238E27FC236}">
                <a16:creationId xmlns:a16="http://schemas.microsoft.com/office/drawing/2014/main" id="{5E82C668-33DA-445A-AD53-863C0420F341}"/>
              </a:ext>
            </a:extLst>
          </p:cNvPr>
          <p:cNvSpPr txBox="1"/>
          <p:nvPr/>
        </p:nvSpPr>
        <p:spPr>
          <a:xfrm>
            <a:off x="4029225" y="2184619"/>
            <a:ext cx="2917861" cy="1612749"/>
          </a:xfrm>
          <a:prstGeom prst="rect">
            <a:avLst/>
          </a:prstGeom>
          <a:noFill/>
        </p:spPr>
        <p:txBody>
          <a:bodyPr wrap="square" lIns="182880" tIns="146304" rIns="182880" bIns="146304" rtlCol="0">
            <a:spAutoFit/>
          </a:bodyPr>
          <a:lstStyle/>
          <a:p>
            <a:pPr>
              <a:lnSpc>
                <a:spcPct val="90000"/>
              </a:lnSpc>
              <a:spcAft>
                <a:spcPts val="600"/>
              </a:spcAft>
            </a:pPr>
            <a:r>
              <a:rPr lang="fr-FR" sz="2000" dirty="0">
                <a:ln w="3175">
                  <a:noFill/>
                </a:ln>
                <a:solidFill>
                  <a:schemeClr val="accent1"/>
                </a:solidFill>
                <a:latin typeface="+mj-lt"/>
                <a:cs typeface="Segoe UI"/>
              </a:rPr>
              <a:t>Expérience</a:t>
            </a:r>
          </a:p>
          <a:p>
            <a:pPr marL="342900" indent="-342900">
              <a:lnSpc>
                <a:spcPct val="90000"/>
              </a:lnSpc>
              <a:spcAft>
                <a:spcPts val="600"/>
              </a:spcAft>
              <a:buFont typeface="Arial" panose="020B0604020202020204" pitchFamily="34" charset="0"/>
              <a:buChar char="•"/>
            </a:pPr>
            <a:r>
              <a:rPr lang="fr-FR" sz="1600" dirty="0">
                <a:gradFill>
                  <a:gsLst>
                    <a:gs pos="2917">
                      <a:schemeClr val="tx1"/>
                    </a:gs>
                    <a:gs pos="30000">
                      <a:schemeClr val="tx1"/>
                    </a:gs>
                  </a:gsLst>
                  <a:lin ang="5400000" scaled="0"/>
                </a:gradFill>
              </a:rPr>
              <a:t>6 ans d’expérience Azure</a:t>
            </a:r>
          </a:p>
          <a:p>
            <a:pPr marL="342900" indent="-342900">
              <a:lnSpc>
                <a:spcPct val="90000"/>
              </a:lnSpc>
              <a:spcAft>
                <a:spcPts val="600"/>
              </a:spcAft>
              <a:buFont typeface="Arial" panose="020B0604020202020204" pitchFamily="34" charset="0"/>
              <a:buChar char="•"/>
            </a:pPr>
            <a:r>
              <a:rPr lang="fr-FR" sz="1600" dirty="0">
                <a:gradFill>
                  <a:gsLst>
                    <a:gs pos="2917">
                      <a:schemeClr val="tx1"/>
                    </a:gs>
                    <a:gs pos="30000">
                      <a:schemeClr val="tx1"/>
                    </a:gs>
                  </a:gsLst>
                  <a:lin ang="5400000" scaled="0"/>
                </a:gradFill>
              </a:rPr>
              <a:t>3 ans d’enseignement et de formation</a:t>
            </a:r>
          </a:p>
        </p:txBody>
      </p:sp>
      <p:sp>
        <p:nvSpPr>
          <p:cNvPr id="17" name="TextBox 16">
            <a:extLst>
              <a:ext uri="{FF2B5EF4-FFF2-40B4-BE49-F238E27FC236}">
                <a16:creationId xmlns:a16="http://schemas.microsoft.com/office/drawing/2014/main" id="{3DDB9B7E-601D-48E5-9630-EE602561AEBB}"/>
              </a:ext>
            </a:extLst>
          </p:cNvPr>
          <p:cNvSpPr txBox="1"/>
          <p:nvPr/>
        </p:nvSpPr>
        <p:spPr>
          <a:xfrm>
            <a:off x="4058975" y="3471719"/>
            <a:ext cx="3031939" cy="871008"/>
          </a:xfrm>
          <a:prstGeom prst="rect">
            <a:avLst/>
          </a:prstGeom>
          <a:noFill/>
        </p:spPr>
        <p:txBody>
          <a:bodyPr wrap="square" lIns="182880" tIns="146304" rIns="182880" bIns="146304" rtlCol="0">
            <a:spAutoFit/>
          </a:bodyPr>
          <a:lstStyle/>
          <a:p>
            <a:pPr>
              <a:lnSpc>
                <a:spcPct val="90000"/>
              </a:lnSpc>
              <a:spcAft>
                <a:spcPts val="600"/>
              </a:spcAft>
            </a:pPr>
            <a:r>
              <a:rPr lang="fr-FR" sz="2000" dirty="0">
                <a:ln w="3175">
                  <a:noFill/>
                </a:ln>
                <a:solidFill>
                  <a:schemeClr val="accent1"/>
                </a:solidFill>
                <a:latin typeface="+mj-lt"/>
                <a:cs typeface="Segoe UI"/>
              </a:rPr>
              <a:t>Lieu</a:t>
            </a:r>
          </a:p>
          <a:p>
            <a:pPr marL="342900" indent="-342900">
              <a:lnSpc>
                <a:spcPct val="90000"/>
              </a:lnSpc>
              <a:spcAft>
                <a:spcPts val="600"/>
              </a:spcAft>
              <a:buFont typeface="Arial" panose="020B0604020202020204" pitchFamily="34" charset="0"/>
              <a:buChar char="•"/>
            </a:pPr>
            <a:r>
              <a:rPr lang="fr-FR" sz="1600" dirty="0">
                <a:gradFill>
                  <a:gsLst>
                    <a:gs pos="2917">
                      <a:schemeClr val="tx1"/>
                    </a:gs>
                    <a:gs pos="30000">
                      <a:schemeClr val="tx1"/>
                    </a:gs>
                  </a:gsLst>
                  <a:lin ang="5400000" scaled="0"/>
                </a:gradFill>
              </a:rPr>
              <a:t>Versailles, France</a:t>
            </a:r>
          </a:p>
        </p:txBody>
      </p:sp>
      <p:sp>
        <p:nvSpPr>
          <p:cNvPr id="18" name="TextBox 17">
            <a:extLst>
              <a:ext uri="{FF2B5EF4-FFF2-40B4-BE49-F238E27FC236}">
                <a16:creationId xmlns:a16="http://schemas.microsoft.com/office/drawing/2014/main" id="{98BB0C32-ECDA-46C7-A04C-266244FEF075}"/>
              </a:ext>
            </a:extLst>
          </p:cNvPr>
          <p:cNvSpPr txBox="1"/>
          <p:nvPr/>
        </p:nvSpPr>
        <p:spPr>
          <a:xfrm>
            <a:off x="4058975" y="4200345"/>
            <a:ext cx="3746023" cy="1092607"/>
          </a:xfrm>
          <a:prstGeom prst="rect">
            <a:avLst/>
          </a:prstGeom>
          <a:noFill/>
        </p:spPr>
        <p:txBody>
          <a:bodyPr wrap="square" lIns="182880" tIns="146304" rIns="182880" bIns="146304" rtlCol="0">
            <a:spAutoFit/>
          </a:bodyPr>
          <a:lstStyle/>
          <a:p>
            <a:pPr>
              <a:lnSpc>
                <a:spcPct val="90000"/>
              </a:lnSpc>
              <a:spcAft>
                <a:spcPts val="600"/>
              </a:spcAft>
            </a:pPr>
            <a:r>
              <a:rPr lang="fr-FR" sz="2000" dirty="0">
                <a:ln w="3175">
                  <a:noFill/>
                </a:ln>
                <a:solidFill>
                  <a:schemeClr val="accent1"/>
                </a:solidFill>
                <a:latin typeface="+mj-lt"/>
                <a:cs typeface="Segoe UI"/>
              </a:rPr>
              <a:t>Contact</a:t>
            </a:r>
          </a:p>
          <a:p>
            <a:pPr marL="342900" indent="-342900">
              <a:lnSpc>
                <a:spcPct val="90000"/>
              </a:lnSpc>
              <a:spcAft>
                <a:spcPts val="600"/>
              </a:spcAft>
              <a:buFont typeface="Arial" panose="020B0604020202020204" pitchFamily="34" charset="0"/>
              <a:buChar char="•"/>
            </a:pPr>
            <a:r>
              <a:rPr lang="fr-FR" sz="1600" dirty="0">
                <a:gradFill>
                  <a:gsLst>
                    <a:gs pos="2917">
                      <a:schemeClr val="tx1"/>
                    </a:gs>
                    <a:gs pos="30000">
                      <a:schemeClr val="tx1"/>
                    </a:gs>
                  </a:gsLst>
                  <a:lin ang="5400000" scaled="0"/>
                </a:gradFill>
                <a:hlinkClick r:id="rId5"/>
              </a:rPr>
              <a:t>linkedin.com/in/yannick-willi-498b151b</a:t>
            </a:r>
          </a:p>
        </p:txBody>
      </p:sp>
      <p:sp>
        <p:nvSpPr>
          <p:cNvPr id="19" name="TextBox 18">
            <a:extLst>
              <a:ext uri="{FF2B5EF4-FFF2-40B4-BE49-F238E27FC236}">
                <a16:creationId xmlns:a16="http://schemas.microsoft.com/office/drawing/2014/main" id="{0EAF057A-EB70-4F87-A32A-E9B29FF74D4F}"/>
              </a:ext>
            </a:extLst>
          </p:cNvPr>
          <p:cNvSpPr txBox="1"/>
          <p:nvPr/>
        </p:nvSpPr>
        <p:spPr>
          <a:xfrm>
            <a:off x="7120664" y="2251359"/>
            <a:ext cx="4509907" cy="2431435"/>
          </a:xfrm>
          <a:prstGeom prst="rect">
            <a:avLst/>
          </a:prstGeom>
          <a:noFill/>
        </p:spPr>
        <p:txBody>
          <a:bodyPr wrap="square" lIns="182880" tIns="146304" rIns="182880" bIns="146304" numCol="2" rtlCol="0">
            <a:spAutoFit/>
          </a:bodyPr>
          <a:lstStyle/>
          <a:p>
            <a:pPr>
              <a:lnSpc>
                <a:spcPct val="90000"/>
              </a:lnSpc>
              <a:spcAft>
                <a:spcPts val="600"/>
              </a:spcAft>
            </a:pPr>
            <a:r>
              <a:rPr lang="fr-FR" sz="2000" dirty="0">
                <a:ln w="3175">
                  <a:noFill/>
                </a:ln>
                <a:solidFill>
                  <a:schemeClr val="accent1"/>
                </a:solidFill>
                <a:latin typeface="+mj-lt"/>
                <a:cs typeface="Segoe UI"/>
              </a:rPr>
              <a:t>Certifications</a:t>
            </a:r>
          </a:p>
          <a:p>
            <a:pPr marL="342900" indent="-342900">
              <a:lnSpc>
                <a:spcPct val="90000"/>
              </a:lnSpc>
              <a:spcAft>
                <a:spcPts val="600"/>
              </a:spcAft>
              <a:buFont typeface="Arial" panose="020B0604020202020204" pitchFamily="34" charset="0"/>
              <a:buChar char="•"/>
            </a:pPr>
            <a:r>
              <a:rPr lang="fr-FR" sz="1600" dirty="0">
                <a:gradFill>
                  <a:gsLst>
                    <a:gs pos="2917">
                      <a:schemeClr val="tx1"/>
                    </a:gs>
                    <a:gs pos="30000">
                      <a:schemeClr val="tx1"/>
                    </a:gs>
                  </a:gsLst>
                  <a:lin ang="5400000" scaled="0"/>
                </a:gradFill>
              </a:rPr>
              <a:t>Azure - Notions fondamentales</a:t>
            </a:r>
          </a:p>
          <a:p>
            <a:pPr marL="342900" indent="-342900">
              <a:lnSpc>
                <a:spcPct val="90000"/>
              </a:lnSpc>
              <a:spcAft>
                <a:spcPts val="600"/>
              </a:spcAft>
              <a:buFont typeface="Arial" panose="020B0604020202020204" pitchFamily="34" charset="0"/>
              <a:buChar char="•"/>
            </a:pPr>
            <a:r>
              <a:rPr lang="fr-FR" sz="1600" dirty="0">
                <a:gradFill>
                  <a:gsLst>
                    <a:gs pos="2917">
                      <a:schemeClr val="tx1"/>
                    </a:gs>
                    <a:gs pos="30000">
                      <a:schemeClr val="tx1"/>
                    </a:gs>
                  </a:gsLst>
                  <a:lin ang="5400000" scaled="0"/>
                </a:gradFill>
              </a:rPr>
              <a:t>Microsoft 365 - Notions fondamentales </a:t>
            </a:r>
          </a:p>
          <a:p>
            <a:pPr marL="342900" indent="-342900">
              <a:lnSpc>
                <a:spcPct val="90000"/>
              </a:lnSpc>
              <a:spcAft>
                <a:spcPts val="600"/>
              </a:spcAft>
              <a:buFont typeface="Arial" panose="020B0604020202020204" pitchFamily="34" charset="0"/>
              <a:buChar char="•"/>
            </a:pPr>
            <a:r>
              <a:rPr lang="fr-FR" sz="1600" dirty="0">
                <a:gradFill>
                  <a:gsLst>
                    <a:gs pos="2917">
                      <a:schemeClr val="tx1"/>
                    </a:gs>
                    <a:gs pos="30000">
                      <a:schemeClr val="tx1"/>
                    </a:gs>
                  </a:gsLst>
                  <a:lin ang="5400000" scaled="0"/>
                </a:gradFill>
              </a:rPr>
              <a:t>Azure </a:t>
            </a:r>
            <a:r>
              <a:rPr lang="fr-FR" sz="1600" dirty="0" err="1">
                <a:gradFill>
                  <a:gsLst>
                    <a:gs pos="2917">
                      <a:schemeClr val="tx1"/>
                    </a:gs>
                    <a:gs pos="30000">
                      <a:schemeClr val="tx1"/>
                    </a:gs>
                  </a:gsLst>
                  <a:lin ang="5400000" scaled="0"/>
                </a:gradFill>
              </a:rPr>
              <a:t>Administrator</a:t>
            </a:r>
            <a:endParaRPr lang="fr-FR" sz="1600" dirty="0">
              <a:gradFill>
                <a:gsLst>
                  <a:gs pos="2917">
                    <a:schemeClr val="tx1"/>
                  </a:gs>
                  <a:gs pos="30000">
                    <a:schemeClr val="tx1"/>
                  </a:gs>
                </a:gsLst>
                <a:lin ang="5400000" scaled="0"/>
              </a:gradFill>
            </a:endParaRPr>
          </a:p>
          <a:p>
            <a:pPr>
              <a:lnSpc>
                <a:spcPct val="90000"/>
              </a:lnSpc>
              <a:spcAft>
                <a:spcPts val="600"/>
              </a:spcAft>
            </a:pPr>
            <a:endParaRPr lang="en-US" sz="16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fr-FR" sz="1600" dirty="0">
                <a:gradFill>
                  <a:gsLst>
                    <a:gs pos="2917">
                      <a:schemeClr val="tx1"/>
                    </a:gs>
                    <a:gs pos="30000">
                      <a:schemeClr val="tx1"/>
                    </a:gs>
                  </a:gsLst>
                  <a:lin ang="5400000" scaled="0"/>
                </a:gradFill>
              </a:rPr>
              <a:t>Azure </a:t>
            </a:r>
            <a:r>
              <a:rPr lang="fr-FR" sz="1600" dirty="0" err="1">
                <a:gradFill>
                  <a:gsLst>
                    <a:gs pos="2917">
                      <a:schemeClr val="tx1"/>
                    </a:gs>
                    <a:gs pos="30000">
                      <a:schemeClr val="tx1"/>
                    </a:gs>
                  </a:gsLst>
                  <a:lin ang="5400000" scaled="0"/>
                </a:gradFill>
              </a:rPr>
              <a:t>Developer</a:t>
            </a:r>
            <a:endParaRPr lang="fr-FR" sz="16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fr-FR" sz="1600" dirty="0">
                <a:gradFill>
                  <a:gsLst>
                    <a:gs pos="2917">
                      <a:schemeClr val="tx1"/>
                    </a:gs>
                    <a:gs pos="30000">
                      <a:schemeClr val="tx1"/>
                    </a:gs>
                  </a:gsLst>
                  <a:lin ang="5400000" scaled="0"/>
                </a:gradFill>
              </a:rPr>
              <a:t>Azure DevOps </a:t>
            </a:r>
            <a:r>
              <a:rPr lang="fr-FR" sz="1600" dirty="0" err="1">
                <a:gradFill>
                  <a:gsLst>
                    <a:gs pos="2917">
                      <a:schemeClr val="tx1"/>
                    </a:gs>
                    <a:gs pos="30000">
                      <a:schemeClr val="tx1"/>
                    </a:gs>
                  </a:gsLst>
                  <a:lin ang="5400000" scaled="0"/>
                </a:gradFill>
              </a:rPr>
              <a:t>Engineer</a:t>
            </a:r>
            <a:endParaRPr lang="fr-FR" sz="16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fr-FR" sz="1600" dirty="0">
                <a:gradFill>
                  <a:gsLst>
                    <a:gs pos="2917">
                      <a:schemeClr val="tx1"/>
                    </a:gs>
                    <a:gs pos="30000">
                      <a:schemeClr val="tx1"/>
                    </a:gs>
                  </a:gsLst>
                  <a:lin ang="5400000" scaled="0"/>
                </a:gradFill>
              </a:rPr>
              <a:t>Azure Solutions Architect</a:t>
            </a:r>
          </a:p>
          <a:p>
            <a:pPr marL="342900" indent="-342900">
              <a:lnSpc>
                <a:spcPct val="90000"/>
              </a:lnSpc>
              <a:spcAft>
                <a:spcPts val="600"/>
              </a:spcAft>
              <a:buFont typeface="Arial" panose="020B0604020202020204" pitchFamily="34" charset="0"/>
              <a:buChar char="•"/>
            </a:pPr>
            <a:r>
              <a:rPr lang="fr-FR" sz="1600" dirty="0">
                <a:gradFill>
                  <a:gsLst>
                    <a:gs pos="2917">
                      <a:schemeClr val="tx1"/>
                    </a:gs>
                    <a:gs pos="30000">
                      <a:schemeClr val="tx1"/>
                    </a:gs>
                  </a:gsLst>
                  <a:lin ang="5400000" scaled="0"/>
                </a:gradFill>
              </a:rPr>
              <a:t>Instructeur certifié Microsoft</a:t>
            </a:r>
          </a:p>
        </p:txBody>
      </p:sp>
    </p:spTree>
    <p:extLst>
      <p:ext uri="{BB962C8B-B14F-4D97-AF65-F5344CB8AC3E}">
        <p14:creationId xmlns:p14="http://schemas.microsoft.com/office/powerpoint/2010/main" val="14553940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lstStyle/>
          <a:p>
            <a:r>
              <a:rPr lang="fr-FR"/>
              <a:t>Bonjour. Présentation des participants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sz="quarter" idx="10"/>
          </p:nvPr>
        </p:nvSpPr>
        <p:spPr/>
        <p:txBody>
          <a:bodyPr/>
          <a:lstStyle/>
          <a:p>
            <a:r>
              <a:rPr lang="fr-FR"/>
              <a:t>Faisons connaissance :</a:t>
            </a:r>
          </a:p>
          <a:p>
            <a:pPr marL="457200" indent="-457200">
              <a:buFont typeface="Arial" panose="020B0604020202020204" pitchFamily="34" charset="0"/>
              <a:buChar char="•"/>
            </a:pPr>
            <a:r>
              <a:rPr lang="fr-FR"/>
              <a:t>Votre nom</a:t>
            </a:r>
          </a:p>
          <a:p>
            <a:pPr marL="457200" indent="-457200">
              <a:buFont typeface="Arial" panose="020B0604020202020204" pitchFamily="34" charset="0"/>
              <a:buChar char="•"/>
            </a:pPr>
            <a:r>
              <a:rPr lang="fr-FR"/>
              <a:t>Affiliation à une entreprise</a:t>
            </a:r>
          </a:p>
          <a:p>
            <a:pPr marL="457200" indent="-457200">
              <a:buFont typeface="Arial" panose="020B0604020202020204" pitchFamily="34" charset="0"/>
              <a:buChar char="•"/>
            </a:pPr>
            <a:r>
              <a:rPr lang="fr-FR"/>
              <a:t>Titre/Fonction</a:t>
            </a:r>
          </a:p>
          <a:p>
            <a:pPr marL="457200" indent="-457200">
              <a:buFont typeface="Arial" panose="020B0604020202020204" pitchFamily="34" charset="0"/>
              <a:buChar char="•"/>
            </a:pPr>
            <a:r>
              <a:rPr lang="fr-FR"/>
              <a:t>Expérience de Microsoft Azure</a:t>
            </a:r>
          </a:p>
          <a:p>
            <a:pPr marL="457200" indent="-457200">
              <a:buFont typeface="Arial" panose="020B0604020202020204" pitchFamily="34" charset="0"/>
              <a:buChar char="•"/>
            </a:pPr>
            <a:r>
              <a:rPr lang="fr-FR"/>
              <a:t>Ce que vous attendez de la formation</a:t>
            </a:r>
          </a:p>
          <a:p>
            <a:endParaRPr lang="en-US" dirty="0"/>
          </a:p>
        </p:txBody>
      </p:sp>
      <p:pic>
        <p:nvPicPr>
          <p:cNvPr id="10" name="Picture 9" descr="Badge Bonjour.">
            <a:extLst>
              <a:ext uri="{FF2B5EF4-FFF2-40B4-BE49-F238E27FC236}">
                <a16:creationId xmlns:a16="http://schemas.microsoft.com/office/drawing/2014/main" id="{1BEB5A76-C667-4BD5-BA7C-04A1CD08CAB8}"/>
              </a:ext>
            </a:extLst>
          </p:cNvPr>
          <p:cNvPicPr>
            <a:picLocks noChangeAspect="1"/>
          </p:cNvPicPr>
          <p:nvPr/>
        </p:nvPicPr>
        <p:blipFill>
          <a:blip r:embed="rId3"/>
          <a:stretch>
            <a:fillRect/>
          </a:stretch>
        </p:blipFill>
        <p:spPr>
          <a:xfrm>
            <a:off x="8188642" y="1943100"/>
            <a:ext cx="2276475" cy="1485900"/>
          </a:xfrm>
          <a:prstGeom prst="rect">
            <a:avLst/>
          </a:prstGeom>
        </p:spPr>
      </p:pic>
    </p:spTree>
    <p:extLst>
      <p:ext uri="{BB962C8B-B14F-4D97-AF65-F5344CB8AC3E}">
        <p14:creationId xmlns:p14="http://schemas.microsoft.com/office/powerpoint/2010/main" val="26866813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1ACE-0577-4609-8287-8147FCBE1655}"/>
              </a:ext>
            </a:extLst>
          </p:cNvPr>
          <p:cNvSpPr>
            <a:spLocks noGrp="1"/>
          </p:cNvSpPr>
          <p:nvPr>
            <p:ph type="title"/>
          </p:nvPr>
        </p:nvSpPr>
        <p:spPr/>
        <p:txBody>
          <a:bodyPr/>
          <a:lstStyle/>
          <a:p>
            <a:r>
              <a:rPr lang="fr-FR"/>
              <a:t>Informations pratiques</a:t>
            </a:r>
          </a:p>
        </p:txBody>
      </p:sp>
      <p:sp>
        <p:nvSpPr>
          <p:cNvPr id="3" name="Text Placeholder 2">
            <a:extLst>
              <a:ext uri="{FF2B5EF4-FFF2-40B4-BE49-F238E27FC236}">
                <a16:creationId xmlns:a16="http://schemas.microsoft.com/office/drawing/2014/main" id="{B60ABB6F-B94C-4150-89BD-BEC2A743FDC7}"/>
              </a:ext>
            </a:extLst>
          </p:cNvPr>
          <p:cNvSpPr>
            <a:spLocks noGrp="1"/>
          </p:cNvSpPr>
          <p:nvPr>
            <p:ph sz="quarter" idx="10"/>
          </p:nvPr>
        </p:nvSpPr>
        <p:spPr>
          <a:xfrm>
            <a:off x="418643" y="1456897"/>
            <a:ext cx="2619525" cy="3893374"/>
          </a:xfrm>
        </p:spPr>
        <p:txBody>
          <a:bodyPr/>
          <a:lstStyle/>
          <a:p>
            <a:pPr marL="342900" indent="-342900">
              <a:spcBef>
                <a:spcPts val="0"/>
              </a:spcBef>
              <a:spcAft>
                <a:spcPts val="600"/>
              </a:spcAft>
              <a:buFont typeface="Arial" panose="020B0604020202020204" pitchFamily="34" charset="0"/>
              <a:buChar char="•"/>
            </a:pPr>
            <a:r>
              <a:rPr lang="fr-FR" sz="2400">
                <a:latin typeface="+mn-lt"/>
              </a:rPr>
              <a:t>Horaire </a:t>
            </a:r>
            <a:br>
              <a:rPr lang="fr-FR" sz="2400">
                <a:latin typeface="+mn-lt"/>
              </a:rPr>
            </a:br>
            <a:r>
              <a:rPr lang="fr-FR" sz="2400">
                <a:latin typeface="+mn-lt"/>
              </a:rPr>
              <a:t>des cours</a:t>
            </a:r>
          </a:p>
          <a:p>
            <a:pPr marL="342900" indent="-342900">
              <a:spcBef>
                <a:spcPts val="0"/>
              </a:spcBef>
              <a:spcAft>
                <a:spcPts val="600"/>
              </a:spcAft>
              <a:buFont typeface="Arial" panose="020B0604020202020204" pitchFamily="34" charset="0"/>
              <a:buChar char="•"/>
            </a:pPr>
            <a:r>
              <a:rPr lang="fr-FR" sz="2400">
                <a:latin typeface="+mn-lt"/>
              </a:rPr>
              <a:t>Heures d’ouverture </a:t>
            </a:r>
            <a:br>
              <a:rPr lang="fr-FR" sz="2400">
                <a:latin typeface="+mn-lt"/>
              </a:rPr>
            </a:br>
            <a:r>
              <a:rPr lang="fr-FR" sz="2400">
                <a:latin typeface="+mn-lt"/>
              </a:rPr>
              <a:t>du bâtiment</a:t>
            </a:r>
          </a:p>
          <a:p>
            <a:pPr marL="342900" indent="-342900">
              <a:spcBef>
                <a:spcPts val="0"/>
              </a:spcBef>
              <a:spcAft>
                <a:spcPts val="600"/>
              </a:spcAft>
              <a:buFont typeface="Arial" panose="020B0604020202020204" pitchFamily="34" charset="0"/>
              <a:buChar char="•"/>
            </a:pPr>
            <a:r>
              <a:rPr lang="fr-FR" sz="2400">
                <a:latin typeface="+mn-lt"/>
              </a:rPr>
              <a:t>Parking</a:t>
            </a:r>
          </a:p>
          <a:p>
            <a:pPr marL="342900" indent="-342900">
              <a:spcBef>
                <a:spcPts val="0"/>
              </a:spcBef>
              <a:spcAft>
                <a:spcPts val="600"/>
              </a:spcAft>
              <a:buFont typeface="Arial" panose="020B0604020202020204" pitchFamily="34" charset="0"/>
              <a:buChar char="•"/>
            </a:pPr>
            <a:r>
              <a:rPr lang="fr-FR" sz="2400">
                <a:latin typeface="+mn-lt"/>
              </a:rPr>
              <a:t>Toilettes</a:t>
            </a:r>
          </a:p>
          <a:p>
            <a:pPr marL="342900" indent="-342900">
              <a:spcBef>
                <a:spcPts val="0"/>
              </a:spcBef>
              <a:spcAft>
                <a:spcPts val="600"/>
              </a:spcAft>
              <a:buFont typeface="Arial" panose="020B0604020202020204" pitchFamily="34" charset="0"/>
              <a:buChar char="•"/>
            </a:pPr>
            <a:r>
              <a:rPr lang="fr-FR" sz="2400">
                <a:latin typeface="+mn-lt"/>
              </a:rPr>
              <a:t>Repas</a:t>
            </a:r>
          </a:p>
          <a:p>
            <a:pPr marL="342900" indent="-342900">
              <a:spcBef>
                <a:spcPts val="0"/>
              </a:spcBef>
              <a:spcAft>
                <a:spcPts val="600"/>
              </a:spcAft>
              <a:buFont typeface="Arial" panose="020B0604020202020204" pitchFamily="34" charset="0"/>
              <a:buChar char="•"/>
            </a:pPr>
            <a:r>
              <a:rPr lang="fr-FR" sz="2400">
                <a:latin typeface="+mn-lt"/>
              </a:rPr>
              <a:t>Téléphones</a:t>
            </a:r>
          </a:p>
        </p:txBody>
      </p:sp>
      <p:sp>
        <p:nvSpPr>
          <p:cNvPr id="15" name="Text Placeholder 2">
            <a:extLst>
              <a:ext uri="{FF2B5EF4-FFF2-40B4-BE49-F238E27FC236}">
                <a16:creationId xmlns:a16="http://schemas.microsoft.com/office/drawing/2014/main" id="{E59D03C4-9BD5-46A2-AC3F-BC9AD7406700}"/>
              </a:ext>
            </a:extLst>
          </p:cNvPr>
          <p:cNvSpPr txBox="1">
            <a:spLocks/>
          </p:cNvSpPr>
          <p:nvPr/>
        </p:nvSpPr>
        <p:spPr>
          <a:xfrm>
            <a:off x="3076541" y="1453704"/>
            <a:ext cx="2785086" cy="2708434"/>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336145" marR="0" indent="-224097"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280121" marR="0" indent="-28012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600" kern="1200" spc="0" baseline="0">
                <a:solidFill>
                  <a:schemeClr val="tx1"/>
                </a:solidFill>
                <a:latin typeface="+mn-lt"/>
                <a:ea typeface="+mn-ea"/>
                <a:cs typeface="+mn-cs"/>
              </a:defRPr>
            </a:lvl3pPr>
            <a:lvl4pPr marL="672290" marR="0"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600" kern="1200" spc="0" baseline="0">
                <a:solidFill>
                  <a:schemeClr val="tx1"/>
                </a:solidFill>
                <a:latin typeface="+mn-lt"/>
                <a:ea typeface="+mn-ea"/>
                <a:cs typeface="+mn-cs"/>
              </a:defRPr>
            </a:lvl4pPr>
            <a:lvl5pPr marL="168072" marR="0" indent="-168072"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0"/>
              </a:spcBef>
              <a:spcAft>
                <a:spcPts val="600"/>
              </a:spcAft>
              <a:buFont typeface="Arial" panose="020B0604020202020204" pitchFamily="34" charset="0"/>
              <a:buChar char="•"/>
            </a:pPr>
            <a:r>
              <a:rPr lang="fr-FR">
                <a:latin typeface="+mn-lt"/>
              </a:rPr>
              <a:t>Messages</a:t>
            </a:r>
          </a:p>
          <a:p>
            <a:pPr marL="342900" indent="-342900">
              <a:spcBef>
                <a:spcPts val="0"/>
              </a:spcBef>
              <a:spcAft>
                <a:spcPts val="600"/>
              </a:spcAft>
              <a:buFont typeface="Arial" panose="020B0604020202020204" pitchFamily="34" charset="0"/>
              <a:buChar char="•"/>
            </a:pPr>
            <a:r>
              <a:rPr lang="fr-FR">
                <a:latin typeface="+mn-lt"/>
              </a:rPr>
              <a:t>Espaces fumeurs</a:t>
            </a:r>
          </a:p>
          <a:p>
            <a:pPr marL="342900" indent="-342900">
              <a:spcBef>
                <a:spcPts val="0"/>
              </a:spcBef>
              <a:spcAft>
                <a:spcPts val="600"/>
              </a:spcAft>
              <a:buFont typeface="Arial" panose="020B0604020202020204" pitchFamily="34" charset="0"/>
              <a:buChar char="•"/>
            </a:pPr>
            <a:r>
              <a:rPr lang="fr-FR">
                <a:latin typeface="+mn-lt"/>
              </a:rPr>
              <a:t>Accès à Internet </a:t>
            </a:r>
          </a:p>
          <a:p>
            <a:pPr marL="342900" indent="-342900">
              <a:spcBef>
                <a:spcPts val="0"/>
              </a:spcBef>
              <a:spcAft>
                <a:spcPts val="600"/>
              </a:spcAft>
              <a:buFont typeface="Arial" panose="020B0604020202020204" pitchFamily="34" charset="0"/>
              <a:buChar char="•"/>
            </a:pPr>
            <a:r>
              <a:rPr lang="fr-FR">
                <a:latin typeface="+mn-lt"/>
              </a:rPr>
              <a:t>Recyclage</a:t>
            </a:r>
          </a:p>
          <a:p>
            <a:pPr marL="342900" indent="-342900">
              <a:spcBef>
                <a:spcPts val="0"/>
              </a:spcBef>
              <a:spcAft>
                <a:spcPts val="600"/>
              </a:spcAft>
              <a:buFont typeface="Arial" panose="020B0604020202020204" pitchFamily="34" charset="0"/>
              <a:buChar char="•"/>
            </a:pPr>
            <a:r>
              <a:rPr lang="fr-FR">
                <a:latin typeface="+mn-lt"/>
              </a:rPr>
              <a:t>Procédures d’urgence</a:t>
            </a:r>
          </a:p>
        </p:txBody>
      </p:sp>
      <p:pic>
        <p:nvPicPr>
          <p:cNvPr id="4" name="Picture 3" descr="Horloge.">
            <a:extLst>
              <a:ext uri="{FF2B5EF4-FFF2-40B4-BE49-F238E27FC236}">
                <a16:creationId xmlns:a16="http://schemas.microsoft.com/office/drawing/2014/main" id="{44743720-0B99-40D2-A2A7-A2D2392F9408}"/>
              </a:ext>
            </a:extLst>
          </p:cNvPr>
          <p:cNvPicPr>
            <a:picLocks noChangeAspect="1"/>
          </p:cNvPicPr>
          <p:nvPr/>
        </p:nvPicPr>
        <p:blipFill>
          <a:blip r:embed="rId3"/>
          <a:stretch>
            <a:fillRect/>
          </a:stretch>
        </p:blipFill>
        <p:spPr>
          <a:xfrm>
            <a:off x="7176469" y="2028242"/>
            <a:ext cx="1202732" cy="1202732"/>
          </a:xfrm>
          <a:prstGeom prst="rect">
            <a:avLst/>
          </a:prstGeom>
        </p:spPr>
      </p:pic>
      <p:pic>
        <p:nvPicPr>
          <p:cNvPr id="5" name="Picture 4" descr="Tasse de café.">
            <a:extLst>
              <a:ext uri="{FF2B5EF4-FFF2-40B4-BE49-F238E27FC236}">
                <a16:creationId xmlns:a16="http://schemas.microsoft.com/office/drawing/2014/main" id="{51F8449F-EE12-45EF-AD13-C132060A56C7}"/>
              </a:ext>
            </a:extLst>
          </p:cNvPr>
          <p:cNvPicPr>
            <a:picLocks noChangeAspect="1"/>
          </p:cNvPicPr>
          <p:nvPr/>
        </p:nvPicPr>
        <p:blipFill>
          <a:blip r:embed="rId4"/>
          <a:stretch>
            <a:fillRect/>
          </a:stretch>
        </p:blipFill>
        <p:spPr>
          <a:xfrm>
            <a:off x="9694043" y="1469968"/>
            <a:ext cx="1082875" cy="1686193"/>
          </a:xfrm>
          <a:prstGeom prst="rect">
            <a:avLst/>
          </a:prstGeom>
        </p:spPr>
      </p:pic>
      <p:grpSp>
        <p:nvGrpSpPr>
          <p:cNvPr id="6" name="Group 5" descr="Ordinateur portable.">
            <a:extLst>
              <a:ext uri="{FF2B5EF4-FFF2-40B4-BE49-F238E27FC236}">
                <a16:creationId xmlns:a16="http://schemas.microsoft.com/office/drawing/2014/main" id="{1E664AD6-F76D-4BBE-8051-87694F425CDC}"/>
              </a:ext>
            </a:extLst>
          </p:cNvPr>
          <p:cNvGrpSpPr>
            <a:grpSpLocks noChangeAspect="1"/>
          </p:cNvGrpSpPr>
          <p:nvPr/>
        </p:nvGrpSpPr>
        <p:grpSpPr>
          <a:xfrm>
            <a:off x="7052965" y="3616842"/>
            <a:ext cx="1424169" cy="1015708"/>
            <a:chOff x="975600" y="4290620"/>
            <a:chExt cx="2006088" cy="1430728"/>
          </a:xfrm>
        </p:grpSpPr>
        <p:grpSp>
          <p:nvGrpSpPr>
            <p:cNvPr id="7" name="Group 6">
              <a:extLst>
                <a:ext uri="{FF2B5EF4-FFF2-40B4-BE49-F238E27FC236}">
                  <a16:creationId xmlns:a16="http://schemas.microsoft.com/office/drawing/2014/main" id="{C266FFDC-864B-4446-BC0A-AC123E8CD036}"/>
                </a:ext>
              </a:extLst>
            </p:cNvPr>
            <p:cNvGrpSpPr>
              <a:grpSpLocks noChangeAspect="1"/>
            </p:cNvGrpSpPr>
            <p:nvPr/>
          </p:nvGrpSpPr>
          <p:grpSpPr>
            <a:xfrm>
              <a:off x="975600" y="4290620"/>
              <a:ext cx="2006088" cy="1430728"/>
              <a:chOff x="1918853" y="3044496"/>
              <a:chExt cx="666391" cy="475141"/>
            </a:xfrm>
          </p:grpSpPr>
          <p:sp>
            <p:nvSpPr>
              <p:cNvPr id="9" name="Round Same Side Corner Rectangle 11">
                <a:extLst>
                  <a:ext uri="{FF2B5EF4-FFF2-40B4-BE49-F238E27FC236}">
                    <a16:creationId xmlns:a16="http://schemas.microsoft.com/office/drawing/2014/main" id="{9407393F-05BA-40DD-84A9-94892748971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0" name="Trapezoid 12">
                <a:extLst>
                  <a:ext uri="{FF2B5EF4-FFF2-40B4-BE49-F238E27FC236}">
                    <a16:creationId xmlns:a16="http://schemas.microsoft.com/office/drawing/2014/main" id="{34F9318E-A458-4C17-9A98-599BE7D6DE7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1" name="Rectangle 10">
                <a:extLst>
                  <a:ext uri="{FF2B5EF4-FFF2-40B4-BE49-F238E27FC236}">
                    <a16:creationId xmlns:a16="http://schemas.microsoft.com/office/drawing/2014/main" id="{7CEDA283-111F-4587-A497-5714908E72C7}"/>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grpSp>
        <p:sp>
          <p:nvSpPr>
            <p:cNvPr id="8" name="Rectangle 7">
              <a:extLst>
                <a:ext uri="{FF2B5EF4-FFF2-40B4-BE49-F238E27FC236}">
                  <a16:creationId xmlns:a16="http://schemas.microsoft.com/office/drawing/2014/main" id="{DEF5667B-B7F7-4F98-B49B-B36839589752}"/>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Icône représentant une femme. ">
            <a:extLst>
              <a:ext uri="{FF2B5EF4-FFF2-40B4-BE49-F238E27FC236}">
                <a16:creationId xmlns:a16="http://schemas.microsoft.com/office/drawing/2014/main" id="{6759F110-7E4B-4D8A-86F9-0F8C2F845CF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9245136" y="3336149"/>
            <a:ext cx="758815" cy="1500602"/>
          </a:xfrm>
          <a:prstGeom prst="rect">
            <a:avLst/>
          </a:prstGeom>
        </p:spPr>
      </p:pic>
      <p:pic>
        <p:nvPicPr>
          <p:cNvPr id="13" name="Picture 12" descr="Icône représentant un homme. ">
            <a:extLst>
              <a:ext uri="{FF2B5EF4-FFF2-40B4-BE49-F238E27FC236}">
                <a16:creationId xmlns:a16="http://schemas.microsoft.com/office/drawing/2014/main" id="{D2B8E8B4-D937-4DB4-8616-0A9411847AC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0017689" y="3393108"/>
            <a:ext cx="609600" cy="1402080"/>
          </a:xfrm>
          <a:prstGeom prst="rect">
            <a:avLst/>
          </a:prstGeom>
        </p:spPr>
      </p:pic>
    </p:spTree>
    <p:extLst>
      <p:ext uri="{BB962C8B-B14F-4D97-AF65-F5344CB8AC3E}">
        <p14:creationId xmlns:p14="http://schemas.microsoft.com/office/powerpoint/2010/main" val="11431852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E70478-E774-40C4-8729-EFEB83E0DAFF}"/>
              </a:ext>
            </a:extLst>
          </p:cNvPr>
          <p:cNvSpPr>
            <a:spLocks noGrp="1"/>
          </p:cNvSpPr>
          <p:nvPr>
            <p:ph type="title"/>
          </p:nvPr>
        </p:nvSpPr>
        <p:spPr/>
        <p:txBody>
          <a:bodyPr/>
          <a:lstStyle/>
          <a:p>
            <a:r>
              <a:rPr lang="fr-FR"/>
              <a:t>À propos de ce cours</a:t>
            </a:r>
          </a:p>
        </p:txBody>
      </p:sp>
      <p:sp>
        <p:nvSpPr>
          <p:cNvPr id="3" name="Text Placeholder 2">
            <a:extLst>
              <a:ext uri="{FF2B5EF4-FFF2-40B4-BE49-F238E27FC236}">
                <a16:creationId xmlns:a16="http://schemas.microsoft.com/office/drawing/2014/main" id="{C7800266-E237-4CBA-8E39-3A0C482C87E3}"/>
              </a:ext>
            </a:extLst>
          </p:cNvPr>
          <p:cNvSpPr>
            <a:spLocks noGrp="1"/>
          </p:cNvSpPr>
          <p:nvPr>
            <p:ph sz="quarter" idx="10"/>
          </p:nvPr>
        </p:nvSpPr>
        <p:spPr>
          <a:xfrm>
            <a:off x="419100" y="1474314"/>
            <a:ext cx="11340811" cy="4864922"/>
          </a:xfrm>
        </p:spPr>
        <p:txBody>
          <a:bodyPr/>
          <a:lstStyle/>
          <a:p>
            <a:pPr marL="342900" indent="-342900">
              <a:lnSpc>
                <a:spcPct val="95000"/>
              </a:lnSpc>
              <a:spcAft>
                <a:spcPts val="1200"/>
              </a:spcAft>
              <a:buFont typeface="Arial" panose="020B0604020202020204" pitchFamily="34" charset="0"/>
              <a:buChar char="•"/>
            </a:pPr>
            <a:r>
              <a:rPr lang="fr-FR" sz="2400">
                <a:latin typeface="+mn-lt"/>
              </a:rPr>
              <a:t>Ce cours fournit des connaissances de base sur les concepts liés au cloud, les principaux services Azure, la sécurité, la confidentialité, la conformité et la fiabilité, ainsi que la tarification et le support Azure.</a:t>
            </a:r>
          </a:p>
          <a:p>
            <a:pPr marL="342900" indent="-342900">
              <a:lnSpc>
                <a:spcPct val="95000"/>
              </a:lnSpc>
              <a:spcAft>
                <a:spcPts val="1200"/>
              </a:spcAft>
              <a:buFont typeface="Arial" panose="020B0604020202020204" pitchFamily="34" charset="0"/>
              <a:buChar char="•"/>
            </a:pPr>
            <a:r>
              <a:rPr lang="fr-FR" sz="2400">
                <a:latin typeface="+mn-lt"/>
              </a:rPr>
              <a:t>Cette formation est destinée aux candidats qui viennent de découvrir le cloud computing et les modalités de prestation de ce service par Microsoft Azure. </a:t>
            </a:r>
          </a:p>
          <a:p>
            <a:pPr marL="342900" indent="-342900">
              <a:lnSpc>
                <a:spcPct val="95000"/>
              </a:lnSpc>
              <a:spcAft>
                <a:spcPts val="1200"/>
              </a:spcAft>
              <a:buFont typeface="Arial" panose="020B0604020202020204" pitchFamily="34" charset="0"/>
              <a:buChar char="•"/>
            </a:pPr>
            <a:r>
              <a:rPr lang="fr-FR" sz="2400">
                <a:latin typeface="+mn-lt"/>
              </a:rPr>
              <a:t>Il existe deux versions de cette formations : une version d’un jour et une autre </a:t>
            </a:r>
            <a:br>
              <a:rPr lang="fr-FR" sz="2400">
                <a:latin typeface="+mn-lt"/>
              </a:rPr>
            </a:br>
            <a:r>
              <a:rPr lang="fr-FR" sz="2400">
                <a:latin typeface="+mn-lt"/>
              </a:rPr>
              <a:t>de deux jours.</a:t>
            </a:r>
          </a:p>
          <a:p>
            <a:pPr marL="342900" indent="-342900">
              <a:lnSpc>
                <a:spcPct val="95000"/>
              </a:lnSpc>
              <a:spcAft>
                <a:spcPts val="1200"/>
              </a:spcAft>
              <a:buFont typeface="Arial" panose="020B0604020202020204" pitchFamily="34" charset="0"/>
              <a:buChar char="•"/>
            </a:pPr>
            <a:r>
              <a:rPr lang="fr-FR" sz="2400">
                <a:latin typeface="+mn-lt"/>
              </a:rPr>
              <a:t>Le contenu des deux formations s’aligne sur le domaine de l’objectif de l’examen </a:t>
            </a:r>
            <a:br>
              <a:rPr lang="fr-FR" sz="2400">
                <a:latin typeface="+mn-lt"/>
              </a:rPr>
            </a:br>
            <a:r>
              <a:rPr lang="fr-FR" sz="2400">
                <a:latin typeface="+mn-lt"/>
              </a:rPr>
              <a:t>AZ-900.</a:t>
            </a:r>
          </a:p>
          <a:p>
            <a:pPr marL="342900" indent="-342900">
              <a:lnSpc>
                <a:spcPct val="95000"/>
              </a:lnSpc>
              <a:spcAft>
                <a:spcPts val="1200"/>
              </a:spcAft>
              <a:buFont typeface="Arial" panose="020B0604020202020204" pitchFamily="34" charset="0"/>
              <a:buChar char="•"/>
            </a:pPr>
            <a:r>
              <a:rPr lang="fr-FR" sz="2400">
                <a:latin typeface="+mn-lt"/>
              </a:rPr>
              <a:t>Il n’y a pas de prérequis pour ce cours, mais les concepts seront plus faciles </a:t>
            </a:r>
            <a:br>
              <a:rPr lang="fr-FR" sz="2400">
                <a:latin typeface="+mn-lt"/>
              </a:rPr>
            </a:br>
            <a:r>
              <a:rPr lang="fr-FR" sz="2400">
                <a:latin typeface="+mn-lt"/>
              </a:rPr>
              <a:t>à comprendre si les participants ont des connaissances en informatique. </a:t>
            </a:r>
          </a:p>
        </p:txBody>
      </p:sp>
    </p:spTree>
    <p:extLst>
      <p:ext uri="{BB962C8B-B14F-4D97-AF65-F5344CB8AC3E}">
        <p14:creationId xmlns:p14="http://schemas.microsoft.com/office/powerpoint/2010/main" val="34236016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a:t>Programme de la formation</a:t>
            </a:r>
          </a:p>
        </p:txBody>
      </p:sp>
      <p:graphicFrame>
        <p:nvGraphicFramePr>
          <p:cNvPr id="8" name="Table 8">
            <a:extLst>
              <a:ext uri="{FF2B5EF4-FFF2-40B4-BE49-F238E27FC236}">
                <a16:creationId xmlns:a16="http://schemas.microsoft.com/office/drawing/2014/main" id="{8B2F1288-01AD-49EA-A5AB-78D86FC6AF45}"/>
              </a:ext>
            </a:extLst>
          </p:cNvPr>
          <p:cNvGraphicFramePr>
            <a:graphicFrameLocks noGrp="1"/>
          </p:cNvGraphicFramePr>
          <p:nvPr>
            <p:extLst>
              <p:ext uri="{D42A27DB-BD31-4B8C-83A1-F6EECF244321}">
                <p14:modId xmlns:p14="http://schemas.microsoft.com/office/powerpoint/2010/main" val="2796412506"/>
              </p:ext>
            </p:extLst>
          </p:nvPr>
        </p:nvGraphicFramePr>
        <p:xfrm>
          <a:off x="3038476" y="515985"/>
          <a:ext cx="9021710" cy="4913950"/>
        </p:xfrm>
        <a:graphic>
          <a:graphicData uri="http://schemas.openxmlformats.org/drawingml/2006/table">
            <a:tbl>
              <a:tblPr firstRow="1" bandRow="1">
                <a:tableStyleId>{5C22544A-7EE6-4342-B048-85BDC9FD1C3A}</a:tableStyleId>
              </a:tblPr>
              <a:tblGrid>
                <a:gridCol w="9021710">
                  <a:extLst>
                    <a:ext uri="{9D8B030D-6E8A-4147-A177-3AD203B41FA5}">
                      <a16:colId xmlns:a16="http://schemas.microsoft.com/office/drawing/2014/main" val="929034746"/>
                    </a:ext>
                  </a:extLst>
                </a:gridCol>
              </a:tblGrid>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fr-FR" sz="2400" b="0">
                          <a:solidFill>
                            <a:schemeClr val="tx1"/>
                          </a:solidFill>
                          <a:latin typeface="+mn-lt"/>
                        </a:rPr>
                        <a:t>Module 01 - Concepts liés au cloud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551441"/>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fr-FR" sz="2400">
                          <a:latin typeface="+mn-lt"/>
                        </a:rPr>
                        <a:t>Module 02 - Principaux services Azure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9519469"/>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fr-FR" sz="2400">
                          <a:latin typeface="+mn-lt"/>
                        </a:rPr>
                        <a:t>Module 03 - Solutions principales et outils de gestion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179017"/>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fr-FR" sz="2400">
                          <a:latin typeface="+mn-lt"/>
                        </a:rPr>
                        <a:t>Module 04 - Sécurité générale et sécurité réseau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077841"/>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fr-FR" sz="2400">
                          <a:solidFill>
                            <a:srgbClr val="000000"/>
                          </a:solidFill>
                          <a:latin typeface="+mn-lt"/>
                        </a:rPr>
                        <a:t>Module 05 - Identité, gouvernance, confidentialité et conformité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3064497"/>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fr-FR" sz="2400">
                          <a:solidFill>
                            <a:srgbClr val="000000"/>
                          </a:solidFill>
                          <a:latin typeface="+mn-lt"/>
                        </a:rPr>
                        <a:t>Module 06 - Gestion des coûts Azure et contrats de niveau de service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862170"/>
                  </a:ext>
                </a:extLst>
              </a:tr>
            </a:tbl>
          </a:graphicData>
        </a:graphic>
      </p:graphicFrame>
    </p:spTree>
    <p:extLst>
      <p:ext uri="{BB962C8B-B14F-4D97-AF65-F5344CB8AC3E}">
        <p14:creationId xmlns:p14="http://schemas.microsoft.com/office/powerpoint/2010/main" val="279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3E7F-60A8-4B4D-AB34-946E22228B75}"/>
              </a:ext>
            </a:extLst>
          </p:cNvPr>
          <p:cNvSpPr>
            <a:spLocks noGrp="1"/>
          </p:cNvSpPr>
          <p:nvPr>
            <p:ph type="title"/>
          </p:nvPr>
        </p:nvSpPr>
        <p:spPr>
          <a:xfrm>
            <a:off x="418643" y="400302"/>
            <a:ext cx="11341268" cy="680196"/>
          </a:xfrm>
        </p:spPr>
        <p:txBody>
          <a:bodyPr/>
          <a:lstStyle/>
          <a:p>
            <a:r>
              <a:rPr lang="fr-FR"/>
              <a:t>Domaines de certification (AZ-900)</a:t>
            </a:r>
          </a:p>
        </p:txBody>
      </p:sp>
      <p:sp>
        <p:nvSpPr>
          <p:cNvPr id="3" name="Text Placeholder 2">
            <a:extLst>
              <a:ext uri="{FF2B5EF4-FFF2-40B4-BE49-F238E27FC236}">
                <a16:creationId xmlns:a16="http://schemas.microsoft.com/office/drawing/2014/main" id="{9D908B94-7199-45B4-9E23-E1987CF9EA32}"/>
              </a:ext>
            </a:extLst>
          </p:cNvPr>
          <p:cNvSpPr>
            <a:spLocks noGrp="1"/>
          </p:cNvSpPr>
          <p:nvPr>
            <p:ph sz="quarter" idx="10"/>
          </p:nvPr>
        </p:nvSpPr>
        <p:spPr>
          <a:xfrm>
            <a:off x="698822" y="4434164"/>
            <a:ext cx="11340811" cy="1672253"/>
          </a:xfrm>
        </p:spPr>
        <p:txBody>
          <a:bodyPr/>
          <a:lstStyle/>
          <a:p>
            <a:pPr marL="457200" indent="-457200">
              <a:buFont typeface="Arial" panose="020B0604020202020204" pitchFamily="34" charset="0"/>
              <a:buChar char="•"/>
            </a:pPr>
            <a:r>
              <a:rPr lang="fr-FR" sz="2000">
                <a:latin typeface="+mn-lt"/>
              </a:rPr>
              <a:t>Ce cours est directement destiné à préparer l’examen de certification </a:t>
            </a:r>
            <a:br>
              <a:rPr lang="fr-FR" sz="2000">
                <a:latin typeface="+mn-lt"/>
              </a:rPr>
            </a:br>
            <a:r>
              <a:rPr lang="fr-FR" sz="2000">
                <a:latin typeface="+mn-lt"/>
              </a:rPr>
              <a:t>AZ-900 - Microsoft Azure Fundamentals. </a:t>
            </a:r>
          </a:p>
          <a:p>
            <a:pPr marL="457200" indent="-457200">
              <a:buFont typeface="Arial" panose="020B0604020202020204" pitchFamily="34" charset="0"/>
              <a:buChar char="•"/>
            </a:pPr>
            <a:r>
              <a:rPr lang="fr-FR" sz="2000">
                <a:latin typeface="+mn-lt"/>
              </a:rPr>
              <a:t>Les pourcentages indiquent la pondération de chaque domaine de l’examen.</a:t>
            </a:r>
          </a:p>
          <a:p>
            <a:pPr marL="457200" indent="-457200">
              <a:buFont typeface="Arial" panose="020B0604020202020204" pitchFamily="34" charset="0"/>
              <a:buChar char="•"/>
            </a:pPr>
            <a:r>
              <a:rPr lang="fr-FR" sz="2000">
                <a:latin typeface="+mn-lt"/>
              </a:rPr>
              <a:t>Plus le pourcentage est élevé, plus le domaine concerné peut contenir de questions.</a:t>
            </a:r>
          </a:p>
        </p:txBody>
      </p:sp>
      <p:graphicFrame>
        <p:nvGraphicFramePr>
          <p:cNvPr id="4" name="Table 3">
            <a:extLst>
              <a:ext uri="{FF2B5EF4-FFF2-40B4-BE49-F238E27FC236}">
                <a16:creationId xmlns:a16="http://schemas.microsoft.com/office/drawing/2014/main" id="{6B3CBC4B-6977-4442-95F5-F0528C34F890}"/>
              </a:ext>
            </a:extLst>
          </p:cNvPr>
          <p:cNvGraphicFramePr>
            <a:graphicFrameLocks noGrp="1"/>
          </p:cNvGraphicFramePr>
          <p:nvPr>
            <p:extLst>
              <p:ext uri="{D42A27DB-BD31-4B8C-83A1-F6EECF244321}">
                <p14:modId xmlns:p14="http://schemas.microsoft.com/office/powerpoint/2010/main" val="2699506368"/>
              </p:ext>
            </p:extLst>
          </p:nvPr>
        </p:nvGraphicFramePr>
        <p:xfrm>
          <a:off x="709645" y="1040537"/>
          <a:ext cx="10695774" cy="3134472"/>
        </p:xfrm>
        <a:graphic>
          <a:graphicData uri="http://schemas.openxmlformats.org/drawingml/2006/table">
            <a:tbl>
              <a:tblPr firstRow="1" bandRow="1">
                <a:tableStyleId>{5C22544A-7EE6-4342-B048-85BDC9FD1C3A}</a:tableStyleId>
              </a:tblPr>
              <a:tblGrid>
                <a:gridCol w="8826241">
                  <a:extLst>
                    <a:ext uri="{9D8B030D-6E8A-4147-A177-3AD203B41FA5}">
                      <a16:colId xmlns:a16="http://schemas.microsoft.com/office/drawing/2014/main" val="3164179288"/>
                    </a:ext>
                  </a:extLst>
                </a:gridCol>
                <a:gridCol w="1869533">
                  <a:extLst>
                    <a:ext uri="{9D8B030D-6E8A-4147-A177-3AD203B41FA5}">
                      <a16:colId xmlns:a16="http://schemas.microsoft.com/office/drawing/2014/main" val="3081981001"/>
                    </a:ext>
                  </a:extLst>
                </a:gridCol>
              </a:tblGrid>
              <a:tr h="366027">
                <a:tc>
                  <a:txBody>
                    <a:bodyPr/>
                    <a:lstStyle/>
                    <a:p>
                      <a:pPr marL="0" marR="0" algn="just">
                        <a:lnSpc>
                          <a:spcPct val="115000"/>
                        </a:lnSpc>
                        <a:spcBef>
                          <a:spcPts val="0"/>
                        </a:spcBef>
                        <a:spcAft>
                          <a:spcPts val="0"/>
                        </a:spcAft>
                      </a:pPr>
                      <a:r>
                        <a:rPr lang="fr-FR" sz="2400" b="0">
                          <a:latin typeface="Segoe UI Semibold" panose="020B0702040204020203" pitchFamily="34" charset="0"/>
                          <a:cs typeface="Segoe UI Semibold" panose="020B0702040204020203" pitchFamily="34" charset="0"/>
                        </a:rPr>
                        <a:t>Thèmes abordés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fr-FR" sz="2400" b="0">
                          <a:latin typeface="Segoe UI Semilight"/>
                          <a:cs typeface="Segoe UI Semilight"/>
                        </a:rPr>
                        <a:t>Pondération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0724735"/>
                  </a:ext>
                </a:extLst>
              </a:tr>
              <a:tr h="419541">
                <a:tc>
                  <a:txBody>
                    <a:bodyPr/>
                    <a:lstStyle/>
                    <a:p>
                      <a:pPr marL="0" marR="0" lvl="0" algn="just">
                        <a:lnSpc>
                          <a:spcPct val="114999"/>
                        </a:lnSpc>
                        <a:spcBef>
                          <a:spcPts val="0"/>
                        </a:spcBef>
                        <a:spcAft>
                          <a:spcPts val="0"/>
                        </a:spcAft>
                        <a:buNone/>
                      </a:pPr>
                      <a:r>
                        <a:rPr lang="fr-FR" sz="2400" b="0" i="0" u="none" strike="noStrike" noProof="0"/>
                        <a:t>Concepts liés au cloud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fr-FR" sz="2400" b="0">
                          <a:latin typeface="Segoe UI Semilight"/>
                          <a:cs typeface="Segoe UI Semilight"/>
                        </a:rPr>
                        <a:t>20 à 25 %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5770943"/>
                  </a:ext>
                </a:extLst>
              </a:tr>
              <a:tr h="428580">
                <a:tc>
                  <a:txBody>
                    <a:bodyPr/>
                    <a:lstStyle/>
                    <a:p>
                      <a:pPr marL="0" marR="0" lvl="0" algn="just">
                        <a:lnSpc>
                          <a:spcPct val="114999"/>
                        </a:lnSpc>
                        <a:spcBef>
                          <a:spcPts val="0"/>
                        </a:spcBef>
                        <a:spcAft>
                          <a:spcPts val="0"/>
                        </a:spcAft>
                        <a:buNone/>
                      </a:pPr>
                      <a:r>
                        <a:rPr lang="fr-FR" sz="2400" b="0" i="0" u="none" strike="noStrike" noProof="0"/>
                        <a:t>Description des principaux services Azure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fr-FR" sz="2400" b="0">
                          <a:latin typeface="Segoe UI Semilight"/>
                          <a:cs typeface="Segoe UI Semilight"/>
                        </a:rPr>
                        <a:t>15 à 20 %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1171256"/>
                  </a:ext>
                </a:extLst>
              </a:tr>
              <a:tr h="419083">
                <a:tc>
                  <a:txBody>
                    <a:bodyPr/>
                    <a:lstStyle/>
                    <a:p>
                      <a:pPr marL="0" marR="0" lvl="0" algn="l">
                        <a:lnSpc>
                          <a:spcPct val="114999"/>
                        </a:lnSpc>
                        <a:spcBef>
                          <a:spcPts val="0"/>
                        </a:spcBef>
                        <a:spcAft>
                          <a:spcPts val="0"/>
                        </a:spcAft>
                        <a:buNone/>
                      </a:pPr>
                      <a:r>
                        <a:rPr lang="fr-FR" sz="2400" b="0" i="0" u="none" strike="noStrike" noProof="0">
                          <a:solidFill>
                            <a:schemeClr val="dk1"/>
                          </a:solidFill>
                          <a:latin typeface="+mn-lt"/>
                          <a:ea typeface="+mn-ea"/>
                          <a:cs typeface="+mn-cs"/>
                        </a:rPr>
                        <a:t>Description des solutions principales et des outils de gestion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fr-FR" sz="2400" b="0">
                          <a:latin typeface="Segoe UI Semilight"/>
                          <a:cs typeface="Segoe UI Semilight"/>
                        </a:rPr>
                        <a:t>10 à 15 %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6306879"/>
                  </a:ext>
                </a:extLst>
              </a:tr>
              <a:tr h="408515">
                <a:tc>
                  <a:txBody>
                    <a:bodyPr/>
                    <a:lstStyle/>
                    <a:p>
                      <a:pPr marL="0" marR="0" lvl="0" algn="l">
                        <a:lnSpc>
                          <a:spcPct val="114999"/>
                        </a:lnSpc>
                        <a:spcBef>
                          <a:spcPts val="0"/>
                        </a:spcBef>
                        <a:spcAft>
                          <a:spcPts val="0"/>
                        </a:spcAft>
                        <a:buNone/>
                      </a:pPr>
                      <a:r>
                        <a:rPr lang="fr-FR" sz="2400" b="0" i="0" u="none" strike="noStrike" noProof="0"/>
                        <a:t>Sécurité générale et sécurité réseau</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fr-FR" sz="2400" b="0">
                          <a:latin typeface="Segoe UI Semilight"/>
                          <a:cs typeface="Segoe UI Semilight"/>
                        </a:rPr>
                        <a:t>10 à 15 %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760210"/>
                  </a:ext>
                </a:extLst>
              </a:tr>
              <a:tr h="415892">
                <a:tc>
                  <a:txBody>
                    <a:bodyPr/>
                    <a:lstStyle/>
                    <a:p>
                      <a:pPr marL="0" lvl="0" algn="l">
                        <a:lnSpc>
                          <a:spcPct val="114999"/>
                        </a:lnSpc>
                        <a:spcBef>
                          <a:spcPts val="0"/>
                        </a:spcBef>
                        <a:spcAft>
                          <a:spcPts val="0"/>
                        </a:spcAft>
                        <a:buNone/>
                      </a:pPr>
                      <a:r>
                        <a:rPr lang="fr-FR" sz="2400" b="0" i="0" u="none" strike="noStrike" noProof="0">
                          <a:latin typeface="Segoe UI"/>
                        </a:rPr>
                        <a:t>Identité, gouvernance, confidentialité et conformité</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lnSpc>
                          <a:spcPct val="114999"/>
                        </a:lnSpc>
                        <a:spcBef>
                          <a:spcPts val="0"/>
                        </a:spcBef>
                        <a:spcAft>
                          <a:spcPts val="0"/>
                        </a:spcAft>
                        <a:buNone/>
                      </a:pPr>
                      <a:r>
                        <a:rPr lang="fr-FR" sz="2400" b="0">
                          <a:latin typeface="Segoe UI Semilight"/>
                          <a:cs typeface="Segoe UI Semilight"/>
                        </a:rPr>
                        <a:t>20 à 25 %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4991040"/>
                  </a:ext>
                </a:extLst>
              </a:tr>
              <a:tr h="551764">
                <a:tc>
                  <a:txBody>
                    <a:bodyPr/>
                    <a:lstStyle/>
                    <a:p>
                      <a:pPr marL="0" lvl="0" algn="l">
                        <a:lnSpc>
                          <a:spcPct val="90000"/>
                        </a:lnSpc>
                        <a:spcBef>
                          <a:spcPts val="0"/>
                        </a:spcBef>
                        <a:spcAft>
                          <a:spcPts val="0"/>
                        </a:spcAft>
                        <a:buNone/>
                      </a:pPr>
                      <a:r>
                        <a:rPr lang="fr-FR" sz="2400" b="0" i="0" u="none" strike="noStrike" noProof="0"/>
                        <a:t>Description des contrats de niveau de service et de gestion </a:t>
                      </a:r>
                      <a:br>
                        <a:rPr lang="fr-FR" sz="2400" b="0" i="0" u="none" strike="noStrike" noProof="0"/>
                      </a:br>
                      <a:r>
                        <a:rPr lang="fr-FR" sz="2400" b="0" i="0" u="none" strike="noStrike" noProof="0"/>
                        <a:t>des coûts Azure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lnSpc>
                          <a:spcPct val="114999"/>
                        </a:lnSpc>
                        <a:spcBef>
                          <a:spcPts val="0"/>
                        </a:spcBef>
                        <a:spcAft>
                          <a:spcPts val="0"/>
                        </a:spcAft>
                        <a:buNone/>
                      </a:pPr>
                      <a:r>
                        <a:rPr lang="fr-FR" sz="2400" b="0">
                          <a:latin typeface="Segoe UI Semilight"/>
                          <a:cs typeface="Segoe UI Semilight"/>
                        </a:rPr>
                        <a:t>10 à 15 %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0715334"/>
                  </a:ext>
                </a:extLst>
              </a:tr>
            </a:tbl>
          </a:graphicData>
        </a:graphic>
      </p:graphicFrame>
      <p:pic>
        <p:nvPicPr>
          <p:cNvPr id="6" name="Picture 5" descr="Icône représentant la plateforme de formation en ligne Microsoft Learn">
            <a:hlinkClick r:id="rId3"/>
            <a:extLst>
              <a:ext uri="{FF2B5EF4-FFF2-40B4-BE49-F238E27FC236}">
                <a16:creationId xmlns:a16="http://schemas.microsoft.com/office/drawing/2014/main" id="{2513603B-848E-4C42-B19E-0E685FF8E1FD}"/>
              </a:ext>
            </a:extLst>
          </p:cNvPr>
          <p:cNvPicPr>
            <a:picLocks noChangeAspect="1"/>
          </p:cNvPicPr>
          <p:nvPr/>
        </p:nvPicPr>
        <p:blipFill>
          <a:blip r:embed="rId4"/>
          <a:stretch>
            <a:fillRect/>
          </a:stretch>
        </p:blipFill>
        <p:spPr>
          <a:xfrm>
            <a:off x="10335089" y="404146"/>
            <a:ext cx="1070330" cy="336254"/>
          </a:xfrm>
          <a:prstGeom prst="rect">
            <a:avLst/>
          </a:prstGeom>
        </p:spPr>
      </p:pic>
    </p:spTree>
    <p:extLst>
      <p:ext uri="{BB962C8B-B14F-4D97-AF65-F5344CB8AC3E}">
        <p14:creationId xmlns:p14="http://schemas.microsoft.com/office/powerpoint/2010/main" val="25812787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BC93-6A6E-4DE3-BEA2-9D78CE4D87C4}"/>
              </a:ext>
            </a:extLst>
          </p:cNvPr>
          <p:cNvSpPr>
            <a:spLocks noGrp="1"/>
          </p:cNvSpPr>
          <p:nvPr>
            <p:ph type="title"/>
          </p:nvPr>
        </p:nvSpPr>
        <p:spPr>
          <a:xfrm>
            <a:off x="418643" y="410350"/>
            <a:ext cx="11705702" cy="680196"/>
          </a:xfrm>
        </p:spPr>
        <p:txBody>
          <a:bodyPr/>
          <a:lstStyle/>
          <a:p>
            <a:r>
              <a:rPr lang="fr-FR" sz="2800"/>
              <a:t>Labos - Microsoft Learn Sandbox ou pass Azure de Microsoft Learning </a:t>
            </a:r>
            <a:r>
              <a:rPr lang="fr-FR" sz="1800"/>
              <a:t>(facultatif)</a:t>
            </a:r>
          </a:p>
        </p:txBody>
      </p:sp>
      <p:sp>
        <p:nvSpPr>
          <p:cNvPr id="3" name="Text Placeholder 2">
            <a:extLst>
              <a:ext uri="{FF2B5EF4-FFF2-40B4-BE49-F238E27FC236}">
                <a16:creationId xmlns:a16="http://schemas.microsoft.com/office/drawing/2014/main" id="{044F7A24-61F2-4785-B8E3-BD77F782E8C9}"/>
              </a:ext>
            </a:extLst>
          </p:cNvPr>
          <p:cNvSpPr>
            <a:spLocks noGrp="1"/>
          </p:cNvSpPr>
          <p:nvPr>
            <p:ph sz="quarter" idx="10"/>
          </p:nvPr>
        </p:nvSpPr>
        <p:spPr>
          <a:xfrm>
            <a:off x="419100" y="1362704"/>
            <a:ext cx="11340811" cy="4908010"/>
          </a:xfrm>
        </p:spPr>
        <p:txBody>
          <a:bodyPr/>
          <a:lstStyle/>
          <a:p>
            <a:pPr>
              <a:lnSpc>
                <a:spcPct val="95000"/>
              </a:lnSpc>
              <a:tabLst>
                <a:tab pos="1430338" algn="l"/>
              </a:tabLst>
            </a:pPr>
            <a:r>
              <a:rPr lang="fr-FR" sz="2400" b="1">
                <a:latin typeface="+mj-lt"/>
              </a:rPr>
              <a:t>MS Learn Sandbox - </a:t>
            </a:r>
            <a:r>
              <a:rPr lang="fr-FR" sz="2400"/>
              <a:t>La majorité des labos fonctionnent depuis le bac à sable (sandbox) sur Microsoft Learn et disposeront d’un lien depuis les supports de cours.</a:t>
            </a:r>
            <a:r>
              <a:rPr lang="fr-FR" sz="2400">
                <a:latin typeface="+mn-lt"/>
              </a:rPr>
              <a:t>  Quelques labos sont facultatifs et nécessitent un pass Azure de Microsoft Learning.</a:t>
            </a:r>
          </a:p>
          <a:p>
            <a:pPr>
              <a:lnSpc>
                <a:spcPct val="95000"/>
              </a:lnSpc>
              <a:spcBef>
                <a:spcPts val="0"/>
              </a:spcBef>
              <a:spcAft>
                <a:spcPts val="0"/>
              </a:spcAft>
              <a:tabLst>
                <a:tab pos="1430338" algn="l"/>
              </a:tabLst>
            </a:pPr>
            <a:endParaRPr lang="en-IE" sz="2400" dirty="0">
              <a:latin typeface="+mn-lt"/>
            </a:endParaRPr>
          </a:p>
          <a:p>
            <a:pPr>
              <a:lnSpc>
                <a:spcPct val="95000"/>
              </a:lnSpc>
              <a:tabLst>
                <a:tab pos="1430338" algn="l"/>
              </a:tabLst>
            </a:pPr>
            <a:r>
              <a:rPr lang="fr-FR" sz="2400" b="1">
                <a:latin typeface="+mj-lt"/>
              </a:rPr>
              <a:t>Pass Azure de Microsoft Learning - </a:t>
            </a:r>
            <a:r>
              <a:rPr lang="fr-FR" sz="2400"/>
              <a:t>fournit l’accès à Microsoft Azure.</a:t>
            </a:r>
          </a:p>
          <a:p>
            <a:pPr>
              <a:lnSpc>
                <a:spcPct val="95000"/>
              </a:lnSpc>
            </a:pPr>
            <a:r>
              <a:rPr lang="fr-FR" sz="2400">
                <a:latin typeface="+mn-lt"/>
              </a:rPr>
              <a:t>Une fois que vous aurez configuré votre abonnement, vérifiez le solde en dollars </a:t>
            </a:r>
            <a:br>
              <a:rPr lang="fr-FR" sz="2400">
                <a:latin typeface="+mn-lt"/>
              </a:rPr>
            </a:br>
            <a:r>
              <a:rPr lang="fr-FR" sz="2400">
                <a:latin typeface="+mn-lt"/>
              </a:rPr>
              <a:t>de votre pass Azure dans Microsoft Azure pour prendre connaissance du crédit consommé au fur et à mesure.</a:t>
            </a:r>
          </a:p>
          <a:p>
            <a:pPr>
              <a:lnSpc>
                <a:spcPct val="95000"/>
              </a:lnSpc>
            </a:pPr>
            <a:r>
              <a:rPr lang="fr-FR" sz="2400">
                <a:latin typeface="+mn-lt"/>
              </a:rPr>
              <a:t>Ne laissez pas les composants Microsoft Azure s’exécuter pendant la nuit ou durant des périodes prolongées.</a:t>
            </a:r>
          </a:p>
          <a:p>
            <a:pPr>
              <a:lnSpc>
                <a:spcPct val="95000"/>
              </a:lnSpc>
            </a:pPr>
            <a:r>
              <a:rPr lang="fr-FR" sz="2400">
                <a:latin typeface="+mn-lt"/>
              </a:rPr>
              <a:t>Chaque labo crée un groupe de ressources. Pour minimiser les coûts, supprimez le groupe de ressources à la fin du labo. </a:t>
            </a:r>
          </a:p>
        </p:txBody>
      </p:sp>
    </p:spTree>
    <p:extLst>
      <p:ext uri="{BB962C8B-B14F-4D97-AF65-F5344CB8AC3E}">
        <p14:creationId xmlns:p14="http://schemas.microsoft.com/office/powerpoint/2010/main" val="1691780948"/>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F385C1-2E82-45AF-B7AA-67D8857994FF}">
  <ds:schemaRefs>
    <ds:schemaRef ds:uri="http://schemas.microsoft.com/sharepoint/v3/contenttype/forms"/>
  </ds:schemaRefs>
</ds:datastoreItem>
</file>

<file path=customXml/itemProps2.xml><?xml version="1.0" encoding="utf-8"?>
<ds:datastoreItem xmlns:ds="http://schemas.openxmlformats.org/officeDocument/2006/customXml" ds:itemID="{004CCE59-3094-4FC2-BA90-278E491ADC24}">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e7cc3f53-dbdf-4ffb-90f1-33d3d1806439"/>
    <ds:schemaRef ds:uri="6656ffad-92b0-4efb-bc78-5d5af2c7fd93"/>
    <ds:schemaRef ds:uri="http://www.w3.org/XML/1998/namespace"/>
    <ds:schemaRef ds:uri="http://purl.org/dc/dcmitype/"/>
  </ds:schemaRefs>
</ds:datastoreItem>
</file>

<file path=customXml/itemProps3.xml><?xml version="1.0" encoding="utf-8"?>
<ds:datastoreItem xmlns:ds="http://schemas.openxmlformats.org/officeDocument/2006/customXml" ds:itemID="{B7F77E01-1251-46DC-9B37-0450F0E39E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1261</Words>
  <Application>Microsoft Office PowerPoint</Application>
  <PresentationFormat>Widescreen</PresentationFormat>
  <Paragraphs>130</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Segoe</vt:lpstr>
      <vt:lpstr>Segoe UI</vt:lpstr>
      <vt:lpstr>Segoe UI Light</vt:lpstr>
      <vt:lpstr>Segoe UI Semibold</vt:lpstr>
      <vt:lpstr>Segoe UI Semilight</vt:lpstr>
      <vt:lpstr>Wingdings</vt:lpstr>
      <vt:lpstr>WHITE TEMPLATE</vt:lpstr>
      <vt:lpstr>Microsoft Power Platform Template</vt:lpstr>
      <vt:lpstr>AZ-900T01 : Microsoft Azure - Notions fondamentales</vt:lpstr>
      <vt:lpstr>Bienvenue</vt:lpstr>
      <vt:lpstr>Bonjour. Présentation de l’instructeur</vt:lpstr>
      <vt:lpstr>Bonjour. Présentation des participants</vt:lpstr>
      <vt:lpstr>Informations pratiques</vt:lpstr>
      <vt:lpstr>À propos de ce cours</vt:lpstr>
      <vt:lpstr>Programme de la formation</vt:lpstr>
      <vt:lpstr>Domaines de certification (AZ-900)</vt:lpstr>
      <vt:lpstr>Labos - Microsoft Learn Sandbox ou pass Azure de Microsoft Learning (facultatif)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Microsoft Azure Fundamentals</dc:title>
  <dc:creator/>
  <cp:lastModifiedBy/>
  <cp:revision>1</cp:revision>
  <dcterms:created xsi:type="dcterms:W3CDTF">2020-08-21T18:56:51Z</dcterms:created>
  <dcterms:modified xsi:type="dcterms:W3CDTF">2021-11-03T10:57:42Z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