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34" r:id="rId8"/>
    <p:sldId id="1870" r:id="rId9"/>
    <p:sldId id="1935" r:id="rId10"/>
    <p:sldId id="1950" r:id="rId11"/>
    <p:sldId id="1960" r:id="rId12"/>
    <p:sldId id="1905" r:id="rId13"/>
    <p:sldId id="1955" r:id="rId14"/>
    <p:sldId id="1951" r:id="rId15"/>
    <p:sldId id="1952" r:id="rId16"/>
    <p:sldId id="1938" r:id="rId17"/>
    <p:sldId id="1954" r:id="rId18"/>
    <p:sldId id="1857" r:id="rId19"/>
    <p:sldId id="1931" r:id="rId20"/>
    <p:sldId id="1956" r:id="rId21"/>
    <p:sldId id="1863" r:id="rId22"/>
    <p:sldId id="1901" r:id="rId23"/>
    <p:sldId id="1899" r:id="rId24"/>
    <p:sldId id="1959" r:id="rId25"/>
    <p:sldId id="1902" r:id="rId26"/>
    <p:sldId id="1940" r:id="rId27"/>
    <p:sldId id="1953" r:id="rId28"/>
    <p:sldId id="1949" r:id="rId29"/>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856"/>
            <p14:sldId id="1934"/>
            <p14:sldId id="1870"/>
            <p14:sldId id="1935"/>
            <p14:sldId id="1950"/>
            <p14:sldId id="1960"/>
            <p14:sldId id="1905"/>
            <p14:sldId id="1955"/>
            <p14:sldId id="1951"/>
            <p14:sldId id="1952"/>
            <p14:sldId id="1938"/>
            <p14:sldId id="1954"/>
            <p14:sldId id="1857"/>
            <p14:sldId id="1931"/>
            <p14:sldId id="1956"/>
            <p14:sldId id="1863"/>
            <p14:sldId id="1901"/>
            <p14:sldId id="1899"/>
            <p14:sldId id="1959"/>
            <p14:sldId id="1902"/>
            <p14:sldId id="1940"/>
            <p14:sldId id="1953"/>
            <p14:sldId id="194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66FF"/>
    <a:srgbClr val="003399"/>
    <a:srgbClr val="DEEBF7"/>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317A5-673D-4037-9BFB-81B3C5B2D080}" v="1" dt="2021-05-07T22:38:43.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167" autoAdjust="0"/>
    <p:restoredTop sz="86651" autoAdjust="0"/>
  </p:normalViewPr>
  <p:slideViewPr>
    <p:cSldViewPr snapToGrid="0">
      <p:cViewPr varScale="1">
        <p:scale>
          <a:sx n="95" d="100"/>
          <a:sy n="95" d="100"/>
        </p:scale>
        <p:origin x="1752" y="84"/>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 d="1"/>
        <a:sy n="1" d="1"/>
      </p:scale>
      <p:origin x="0" y="-486"/>
    </p:cViewPr>
  </p:sorterViewPr>
  <p:notesViewPr>
    <p:cSldViewPr snapToGrid="0" showGuides="1">
      <p:cViewPr varScale="1">
        <p:scale>
          <a:sx n="84" d="100"/>
          <a:sy n="84" d="100"/>
        </p:scale>
        <p:origin x="2934" y="36"/>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583"/>
            <a:ext cx="2950475" cy="497046"/>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11/2/2021 1:50 PM</a:t>
            </a:fld>
            <a:endParaRPr lang="en-US" dirty="0">
              <a:latin typeface="Segoe UI" pitchFamily="34" charset="0"/>
            </a:endParaRPr>
          </a:p>
        </p:txBody>
      </p:sp>
      <p:sp>
        <p:nvSpPr>
          <p:cNvPr id="8" name="Footer Placeholder 7"/>
          <p:cNvSpPr>
            <a:spLocks noGrp="1"/>
          </p:cNvSpPr>
          <p:nvPr>
            <p:ph type="ftr" sz="quarter" idx="2"/>
          </p:nvPr>
        </p:nvSpPr>
        <p:spPr>
          <a:xfrm>
            <a:off x="0" y="9442153"/>
            <a:ext cx="5753426" cy="361407"/>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9442154"/>
            <a:ext cx="1065135" cy="49704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43879"/>
            <a:ext cx="5878254" cy="386987"/>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11/2/2021 1:48 PM</a:t>
            </a:fld>
            <a:endParaRPr lang="en-US" dirty="0"/>
          </a:p>
        </p:txBody>
      </p:sp>
      <p:sp>
        <p:nvSpPr>
          <p:cNvPr id="12" name="Notes Placeholder 11"/>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5" y="9442154"/>
            <a:ext cx="940307" cy="49704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fr-fr/pricing/hybrid-benefi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a:t>Sur la page de couverture, remplacez le titre par AZ-900T00 ou AZ-900T01.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https://docs.microsoft.com/fr-fr/learn/paths/az-900-describe-general-security-network-security-features/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latin typeface="Segoe UI Semilight"/>
                <a:cs typeface="Segoe UI Semilight"/>
              </a:rPr>
              <a:t>Collecte</a:t>
            </a:r>
            <a:r>
              <a:rPr lang="fr-FR">
                <a:latin typeface="Segoe UI Semilight"/>
                <a:cs typeface="Segoe UI Semilight"/>
              </a:rPr>
              <a:t> de données sur l’ensemble des utilisateurs, appareils, applications et infrastructures, à la fois en local et dans plusieurs clouds.</a:t>
            </a:r>
          </a:p>
          <a:p>
            <a:r>
              <a:rPr lang="fr-FR" b="1">
                <a:latin typeface="Segoe UI Semilight"/>
                <a:cs typeface="Segoe UI Semilight"/>
              </a:rPr>
              <a:t>Détection</a:t>
            </a:r>
            <a:r>
              <a:rPr lang="fr-FR">
                <a:latin typeface="Segoe UI Semilight"/>
                <a:cs typeface="Segoe UI Semilight"/>
              </a:rPr>
              <a:t> des menaces et réduction des faux positifs à l’aide des analyses.</a:t>
            </a:r>
          </a:p>
          <a:p>
            <a:r>
              <a:rPr lang="fr-FR" b="1">
                <a:latin typeface="Segoe UI Semilight"/>
                <a:cs typeface="Segoe UI Semilight"/>
              </a:rPr>
              <a:t>Examen</a:t>
            </a:r>
            <a:r>
              <a:rPr lang="fr-FR">
                <a:latin typeface="Segoe UI Semilight"/>
                <a:cs typeface="Segoe UI Semilight"/>
              </a:rPr>
              <a:t> des menaces à l’aide de l’intelligence artificielle et repérage des activités suspectes à grande échelle.</a:t>
            </a:r>
          </a:p>
          <a:p>
            <a:r>
              <a:rPr lang="fr-FR" b="1">
                <a:latin typeface="Segoe UI Semilight"/>
                <a:cs typeface="Segoe UI Semilight"/>
              </a:rPr>
              <a:t>Réponse</a:t>
            </a:r>
            <a:r>
              <a:rPr lang="fr-FR">
                <a:latin typeface="Segoe UI Semilight"/>
                <a:cs typeface="Segoe UI Semilight"/>
              </a:rPr>
              <a:t> aux incidents avec l’orchestration et l’automatisation intégrées des tâches courantes.</a:t>
            </a:r>
          </a:p>
          <a:p>
            <a:endParaRPr lang="en-US" dirty="0"/>
          </a:p>
          <a:p>
            <a:r>
              <a:rPr lang="fr-FR" b="1"/>
              <a:t>Remarque sur l’ordre du contenu dans Learn et SkillPipe :</a:t>
            </a:r>
          </a:p>
          <a:p>
            <a:r>
              <a:rPr lang="fr-FR" b="0"/>
              <a:t>https://docs.microsoft.com/fr-fr/learn/modules/protect-against-security-threats-azure/3-detect-respond-threats-sentinel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96083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baseline="0">
                <a:solidFill>
                  <a:schemeClr val="tx1"/>
                </a:solidFill>
                <a:latin typeface="Segoe UI Light" pitchFamily="34" charset="0"/>
                <a:ea typeface="+mn-ea"/>
                <a:cs typeface="+mn-cs"/>
              </a:rPr>
              <a:t>Coffre de clés</a:t>
            </a:r>
            <a:r>
              <a:rPr lang="fr-FR" sz="900" b="1">
                <a:solidFill>
                  <a:schemeClr val="tx1"/>
                </a:solidFill>
                <a:latin typeface="Segoe UI Light" pitchFamily="34" charset="0"/>
                <a:ea typeface="+mn-ea"/>
                <a:cs typeface="+mn-cs"/>
              </a:rPr>
              <a:t> Azure </a:t>
            </a:r>
            <a:r>
              <a:rPr lang="fr-FR" sz="90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https://azure.microsoft.com/fr-fr/services/key-vault/</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a:solidFill>
                  <a:schemeClr val="tx1"/>
                </a:solidFill>
                <a:latin typeface="Segoe UI Light" pitchFamily="34" charset="0"/>
                <a:ea typeface="+mn-ea"/>
                <a:cs typeface="+mn-cs"/>
              </a:rPr>
              <a:t>https://docs.microsoft.com/fr-fr/learn/modules/protect-against-security-threats-azure/4-manage-secrets-key-vault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49879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700" b="1" i="0" u="none" strike="noStrike">
                <a:solidFill>
                  <a:schemeClr val="tx1"/>
                </a:solidFill>
                <a:latin typeface="Segoe UI Light" pitchFamily="34" charset="0"/>
                <a:ea typeface="+mn-ea"/>
                <a:cs typeface="+mn-cs"/>
              </a:rPr>
              <a:t>Remarque sur l’ordre du contenu dans Learn et SkillPipe : </a:t>
            </a:r>
          </a:p>
          <a:p>
            <a:pPr algn="l"/>
            <a:r>
              <a:rPr lang="fr-FR"/>
              <a:t>Learn propose un exercice de bac à sable - </a:t>
            </a:r>
            <a:r>
              <a:rPr lang="fr-FR" b="1" i="0">
                <a:solidFill>
                  <a:srgbClr val="171717"/>
                </a:solidFill>
                <a:latin typeface="Segoe UI" panose="020B0502040204020203" pitchFamily="34" charset="0"/>
              </a:rPr>
              <a:t>Exercice : gérer un mot de passe dans Azure Key Vault</a:t>
            </a:r>
          </a:p>
          <a:p>
            <a:r>
              <a:rPr lang="fr-FR" b="0" i="0">
                <a:solidFill>
                  <a:srgbClr val="171717"/>
                </a:solidFill>
                <a:latin typeface="Segoe UI" panose="020B0502040204020203" pitchFamily="34" charset="0"/>
              </a:rPr>
              <a:t>https://docs.microsoft.com/fr-fr/learn/modules/protect-against-security-threats-azure/5-manage-password-key-vault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85816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https://docs.microsoft.com/fr-fr/azure/virtual-machines/windows/dedicated-hosts</a:t>
            </a:r>
          </a:p>
          <a:p>
            <a:endParaRPr lang="en-US" dirty="0"/>
          </a:p>
          <a:p>
            <a:pPr algn="l"/>
            <a:r>
              <a:rPr lang="fr-FR" b="0" i="0">
                <a:solidFill>
                  <a:srgbClr val="171717"/>
                </a:solidFill>
                <a:latin typeface="Segoe UI" panose="020B0502040204020203" pitchFamily="34" charset="0"/>
              </a:rPr>
              <a:t>Azure Dedicated Host est un service qui fournit des serveurs physiques capables d’héberger une ou plusieurs machines virtuelles, dédiés à un abonnement Azure. Les hôtes dédiés sont les mêmes serveurs physiques que ceux utilisés dans nos centres de données, fournis en tant que ressource. Vous pouvez approvisionner des hôtes dédiés au sein d’une région, d’une zone de disponibilité et d’un domaine d’erreur. Ensuite, vous pouvez placer des machines virtuelles directement dans vos hôtes approvisionnés, dans la configuration qui répond le mieux à vos besoins.</a:t>
            </a:r>
          </a:p>
          <a:p>
            <a:pPr algn="l"/>
            <a:r>
              <a:rPr lang="fr-FR" b="1" i="0">
                <a:solidFill>
                  <a:srgbClr val="171717"/>
                </a:solidFill>
                <a:latin typeface="Segoe UI" panose="020B0502040204020203" pitchFamily="34" charset="0"/>
              </a:rPr>
              <a:t>Limites</a:t>
            </a:r>
          </a:p>
          <a:p>
            <a:pPr algn="l">
              <a:buFont typeface="Arial" panose="020B0604020202020204" pitchFamily="34" charset="0"/>
              <a:buChar char="•"/>
            </a:pPr>
            <a:r>
              <a:rPr lang="fr-FR" b="0" i="0">
                <a:solidFill>
                  <a:srgbClr val="171717"/>
                </a:solidFill>
                <a:latin typeface="Segoe UI" panose="020B0502040204020203" pitchFamily="34" charset="0"/>
              </a:rPr>
              <a:t>Actuellement, les hôtes dédiés ne prennent pas en charge les groupes de machines virtuelles identiques.</a:t>
            </a:r>
          </a:p>
          <a:p>
            <a:pPr algn="l"/>
            <a:r>
              <a:rPr lang="fr-FR" b="1" i="0">
                <a:solidFill>
                  <a:srgbClr val="171717"/>
                </a:solidFill>
                <a:latin typeface="Segoe UI" panose="020B0502040204020203" pitchFamily="34" charset="0"/>
              </a:rPr>
              <a:t>Avantages</a:t>
            </a:r>
          </a:p>
          <a:p>
            <a:pPr algn="l"/>
            <a:r>
              <a:rPr lang="fr-FR" b="0" i="0">
                <a:solidFill>
                  <a:srgbClr val="171717"/>
                </a:solidFill>
                <a:latin typeface="Segoe UI" panose="020B0502040204020203" pitchFamily="34" charset="0"/>
              </a:rPr>
              <a:t>La réservation de l’intégralité de l’hôte offre les avantages suivants:</a:t>
            </a:r>
          </a:p>
          <a:p>
            <a:pPr algn="l">
              <a:buFont typeface="Arial" panose="020B0604020202020204" pitchFamily="34" charset="0"/>
              <a:buChar char="•"/>
            </a:pPr>
            <a:r>
              <a:rPr lang="fr-FR" b="0" i="0">
                <a:solidFill>
                  <a:srgbClr val="171717"/>
                </a:solidFill>
                <a:latin typeface="Segoe UI" panose="020B0502040204020203" pitchFamily="34" charset="0"/>
              </a:rPr>
              <a:t>Isolation matérielle au niveau du serveur physique. Aucune autre machine virtuelle ne sera placée sur vos hôtes. Les hôtes dédiés sont déployés dans les mêmes centres de données et partagent le même réseau et la même infrastructure de stockage sous-jacente que les autres hôtes non isolés.</a:t>
            </a:r>
          </a:p>
          <a:p>
            <a:pPr algn="l">
              <a:buFont typeface="Arial" panose="020B0604020202020204" pitchFamily="34" charset="0"/>
              <a:buChar char="•"/>
            </a:pPr>
            <a:r>
              <a:rPr lang="fr-FR" b="0" i="0">
                <a:solidFill>
                  <a:srgbClr val="171717"/>
                </a:solidFill>
                <a:latin typeface="Segoe UI" panose="020B0502040204020203" pitchFamily="34" charset="0"/>
              </a:rPr>
              <a:t>Contrôle des événements de maintenance initiés par la plateforme Azure. Alors que la majorité des événements de maintenance n’ont que peu d’impact sur vos machines virtuelles, il existe des charges de travail sensibles où chaque seconde de pause peut avoir un impact. Avec les hôtes dédiés, vous pouvez vous abonner à une fenêtre de maintenance pour réduire l’impact sur votre service.</a:t>
            </a:r>
          </a:p>
          <a:p>
            <a:pPr algn="l">
              <a:buFont typeface="Arial" panose="020B0604020202020204" pitchFamily="34" charset="0"/>
              <a:buChar char="•"/>
            </a:pPr>
            <a:r>
              <a:rPr lang="fr-FR" b="0" i="0">
                <a:solidFill>
                  <a:srgbClr val="171717"/>
                </a:solidFill>
                <a:latin typeface="Segoe UI" panose="020B0502040204020203" pitchFamily="34" charset="0"/>
              </a:rPr>
              <a:t>Avec l’offre Azure Hybrid Benefit, vous pouvez apporter vos propres licences pour Windows et SQL à Azure. L’utilisation des avantages Hybrid Benefit vous offre des avantages supplémentaires. Pour plus d’informations, consultez la page </a:t>
            </a:r>
            <a:r>
              <a:rPr lang="fr-FR" b="0" i="0" u="none" strike="noStrike">
                <a:solidFill>
                  <a:srgbClr val="171717"/>
                </a:solidFill>
                <a:latin typeface="Segoe UI" panose="020B0502040204020203" pitchFamily="34" charset="0"/>
                <a:hlinkClick r:id="rId3"/>
              </a:rPr>
              <a:t>Azure Hybrid Benefit</a:t>
            </a:r>
            <a:r>
              <a:rPr lang="fr-FR" b="0" i="0">
                <a:solidFill>
                  <a:srgbClr val="171717"/>
                </a:solidFill>
                <a:latin typeface="Segoe UI" panose="020B0502040204020203" pitchFamily="34" charset="0"/>
              </a:rPr>
              <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None/>
            </a:pPr>
            <a:r>
              <a:rPr lang="fr-FR" b="1" i="0">
                <a:solidFill>
                  <a:srgbClr val="171717"/>
                </a:solidFill>
                <a:latin typeface="Segoe UI" panose="020B0502040204020203" pitchFamily="34" charset="0"/>
              </a:rPr>
              <a:t>Remarque sur l’ordre du contenu dans Learn et SkillPipe :</a:t>
            </a:r>
          </a:p>
          <a:p>
            <a:pPr algn="l">
              <a:buFont typeface="Arial" panose="020B0604020202020204" pitchFamily="34" charset="0"/>
              <a:buNone/>
            </a:pPr>
            <a:r>
              <a:rPr lang="fr-FR" b="0" i="0">
                <a:solidFill>
                  <a:srgbClr val="171717"/>
                </a:solidFill>
                <a:latin typeface="Segoe UI" panose="020B0502040204020203" pitchFamily="34" charset="0"/>
              </a:rPr>
              <a:t>https://docs.microsoft.com/fr-fr/learn/modules/protect-against-security-threats-azure/6-host-virtual-machines-dedicated-hosts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8739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14-15</a:t>
            </a:r>
          </a:p>
          <a:p>
            <a:r>
              <a:rPr lang="fr-FR" b="0"/>
              <a:t>https://docs.microsoft.com/fr-fr/learn/modules/secure-network-connectivity-azure/1-introduction</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1838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14-15</a:t>
            </a:r>
          </a:p>
          <a:p>
            <a:r>
              <a:rPr lang="fr-FR" b="0"/>
              <a:t>https://docs.microsoft.com/fr-fr/learn/modules/secure-network-connectivity-azure/1-introduction</a:t>
            </a:r>
          </a:p>
          <a:p>
            <a:endParaRPr lang="en-US" b="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24755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Il s’agit d’un concept, à traiter de manière générale, en expliquant comment les options de sécurité peuvent être ciblées au niveau de chaque couche.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r>
              <a:rPr lang="fr-FR" sz="900" b="1"/>
              <a:t>Remarque sur l’ordre du contenu dans Learn et SkillPipe :</a:t>
            </a:r>
          </a:p>
          <a:p>
            <a:r>
              <a:rPr lang="fr-FR" sz="900" b="0"/>
              <a:t>Diapositives 16-17</a:t>
            </a:r>
          </a:p>
          <a:p>
            <a:r>
              <a:rPr lang="fr-FR" sz="900" b="0"/>
              <a:t>https://docs.microsoft.com/fr-fr/learn/modules/secure-network-connectivity-azure/2-what-is-defense-in-depth</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01005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Comparable à la diapositive sur la responsabilité partagée, mais concerne ici la sécurité. </a:t>
            </a:r>
          </a:p>
          <a:p>
            <a:endParaRPr lang="en-US" dirty="0"/>
          </a:p>
          <a:p>
            <a:r>
              <a:rPr lang="fr-FR" sz="800" b="1"/>
              <a:t>Remarque sur l’ordre du contenu dans Learn et SkillPipe :</a:t>
            </a:r>
          </a:p>
          <a:p>
            <a:r>
              <a:rPr lang="fr-FR" sz="800" b="0"/>
              <a:t>Diapositives 16-17</a:t>
            </a:r>
          </a:p>
          <a:p>
            <a:r>
              <a:rPr lang="fr-FR" sz="800" b="0"/>
              <a:t>https://docs.microsoft.com/fr-fr/learn/modules/secure-network-connectivity-azure/2-what-is-defense-in-depth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34700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a:solidFill>
                  <a:schemeClr val="tx1"/>
                </a:solidFill>
                <a:latin typeface="Segoe UI Light" pitchFamily="34" charset="0"/>
                <a:ea typeface="+mn-ea"/>
                <a:cs typeface="+mn-cs"/>
              </a:rPr>
              <a:t>NSG : </a:t>
            </a:r>
            <a:r>
              <a:rPr lang="fr-FR" sz="900" b="0" i="0" u="none" strike="noStrike">
                <a:solidFill>
                  <a:schemeClr val="tx1"/>
                </a:solidFill>
                <a:latin typeface="Segoe UI Light" pitchFamily="34" charset="0"/>
                <a:ea typeface="+mn-ea"/>
                <a:cs typeface="+mn-cs"/>
              </a:rPr>
              <a:t>https://docs.microsoft.com/fr-fr/azure/virtual-network/security-overview#network-security-groups</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fr-FR" sz="2800" noProof="0"/>
              <a:t>Filtrent le trafic réseau vers et depuis les ressources Azure sur les réseaux virtuels Azure.</a:t>
            </a:r>
          </a:p>
          <a:p>
            <a:pPr>
              <a:lnSpc>
                <a:spcPct val="114000"/>
              </a:lnSpc>
            </a:pPr>
            <a:r>
              <a:rPr lang="fr-FR" sz="2800"/>
              <a:t>Définissez des règles entrantes et sortantes pour filtrer par adresse IP source et destination, port et protocole.</a:t>
            </a:r>
          </a:p>
          <a:p>
            <a:pPr>
              <a:lnSpc>
                <a:spcPct val="114000"/>
              </a:lnSpc>
            </a:pPr>
            <a:r>
              <a:rPr lang="fr-FR" sz="2800"/>
              <a:t>Ajoutez plusieurs règles, si nécessaire, dans les limites de l’abonnement. </a:t>
            </a:r>
          </a:p>
          <a:p>
            <a:pPr>
              <a:lnSpc>
                <a:spcPct val="114000"/>
              </a:lnSpc>
            </a:pPr>
            <a:r>
              <a:rPr lang="fr-FR" sz="2800"/>
              <a:t>Azure applique des règles de sécurité par défaut et des lignes de base aux nouveaux groupes de sécurité réseau.</a:t>
            </a:r>
          </a:p>
          <a:p>
            <a:pPr>
              <a:lnSpc>
                <a:spcPct val="114000"/>
              </a:lnSpc>
            </a:pPr>
            <a:r>
              <a:rPr lang="fr-FR" sz="2800"/>
              <a:t>Remplacez les règles par défaut par de nouvelles règles de priorité plus élevées.</a:t>
            </a:r>
          </a:p>
          <a:p>
            <a:pPr>
              <a:lnSpc>
                <a:spcPct val="114000"/>
              </a:lnSpc>
            </a:pPr>
            <a:endParaRPr lang="en-US" sz="2800" dirty="0"/>
          </a:p>
          <a:p>
            <a:pPr>
              <a:lnSpc>
                <a:spcPct val="114000"/>
              </a:lnSpc>
            </a:pPr>
            <a:r>
              <a:rPr lang="fr-FR" sz="2800" b="1"/>
              <a:t>Remarque sur l’ordre du contenu dans Learn et SkillPipe :</a:t>
            </a:r>
          </a:p>
          <a:p>
            <a:r>
              <a:rPr lang="fr-FR" sz="900" b="0" i="0" u="none" strike="noStrike">
                <a:solidFill>
                  <a:schemeClr val="tx1"/>
                </a:solidFill>
                <a:latin typeface="Segoe UI Light" pitchFamily="34" charset="0"/>
                <a:ea typeface="+mn-ea"/>
                <a:cs typeface="+mn-cs"/>
              </a:rPr>
              <a:t>https://docs.microsoft.com/fr-fr/learn/modules/secure-network-connectivity-azure/5-filter-traffic-network-security-groups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21698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a:solidFill>
                  <a:schemeClr val="tx1"/>
                </a:solidFill>
                <a:latin typeface="Segoe UI Light" pitchFamily="34" charset="0"/>
                <a:ea typeface="+mn-ea"/>
                <a:cs typeface="+mn-cs"/>
              </a:rPr>
              <a:t>✔️ Azure Application Gateway fournit également un pare-feu, à savoir le pare-feu d’applications Web (Web Application Firewall ou WAF). Le pare-feu d’application web fournit une protection entrante centralisée pour vos applications web contre les attaques et les vulnérabilités courantes.</a:t>
            </a:r>
          </a:p>
          <a:p>
            <a:pPr marL="457200" indent="-457200">
              <a:lnSpc>
                <a:spcPct val="114000"/>
              </a:lnSpc>
              <a:buFont typeface="Arial" panose="020B0604020202020204" pitchFamily="34" charset="0"/>
              <a:buChar char="•"/>
            </a:pPr>
            <a:r>
              <a:rPr lang="fr-FR" sz="2800"/>
              <a:t>Applique les règles de filtrage du trafic entrant et sortant.</a:t>
            </a:r>
          </a:p>
          <a:p>
            <a:pPr marL="457200" indent="-457200">
              <a:lnSpc>
                <a:spcPct val="114000"/>
              </a:lnSpc>
              <a:buFont typeface="Arial" panose="020B0604020202020204" pitchFamily="34" charset="0"/>
              <a:buChar char="•"/>
            </a:pPr>
            <a:r>
              <a:rPr lang="fr-FR" sz="2800"/>
              <a:t>Haute disponibilité intégrée.</a:t>
            </a:r>
          </a:p>
          <a:p>
            <a:pPr marL="457200" indent="-457200">
              <a:lnSpc>
                <a:spcPct val="114000"/>
              </a:lnSpc>
              <a:buFont typeface="Arial" panose="020B0604020202020204" pitchFamily="34" charset="0"/>
              <a:buChar char="•"/>
            </a:pPr>
            <a:r>
              <a:rPr lang="fr-FR" sz="2800"/>
              <a:t>Scalabilité illimitée du cloud.</a:t>
            </a:r>
          </a:p>
          <a:p>
            <a:pPr marL="457200" indent="-457200">
              <a:lnSpc>
                <a:spcPct val="114000"/>
              </a:lnSpc>
              <a:buFont typeface="Arial" panose="020B0604020202020204" pitchFamily="34" charset="0"/>
              <a:buChar char="•"/>
            </a:pPr>
            <a:r>
              <a:rPr lang="fr-FR" sz="2800"/>
              <a:t>Utilise la journalisation Azure Monitor.</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Pare-feu Azure : https://azure.microsoft.com/fr-fr/services/azure-firewall/</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b="0" i="0" u="none" strike="noStrike">
                <a:solidFill>
                  <a:schemeClr val="tx1"/>
                </a:solidFill>
                <a:latin typeface="Segoe UI Light" pitchFamily="34" charset="0"/>
                <a:ea typeface="+mn-ea"/>
                <a:cs typeface="+mn-cs"/>
              </a:rPr>
              <a:t>https://docs.microsoft.com/fr-fr/learn/modules/secure-network-connectivity-azure/3-protect-network-azure-firewall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a:solidFill>
                  <a:schemeClr val="tx1"/>
                </a:solidFill>
                <a:latin typeface="Segoe UI Light" pitchFamily="34" charset="0"/>
                <a:ea typeface="+mn-ea"/>
                <a:cs typeface="+mn-cs"/>
              </a:rPr>
              <a:t>Azure DDoS Protection</a:t>
            </a:r>
            <a:r>
              <a:rPr lang="fr-FR" sz="900">
                <a:solidFill>
                  <a:schemeClr val="tx1"/>
                </a:solidFill>
                <a:latin typeface="Segoe UI Light" pitchFamily="34" charset="0"/>
                <a:ea typeface="+mn-ea"/>
                <a:cs typeface="+mn-cs"/>
              </a:rPr>
              <a:t> : </a:t>
            </a:r>
            <a:r>
              <a:rPr lang="fr-FR" sz="900" b="0" i="0" u="none" strike="noStrike">
                <a:solidFill>
                  <a:schemeClr val="tx1"/>
                </a:solidFill>
                <a:latin typeface="Segoe UI Light" pitchFamily="34" charset="0"/>
                <a:ea typeface="+mn-ea"/>
                <a:cs typeface="+mn-cs"/>
              </a:rPr>
              <a:t>https://azure.microsoft.com/fr-fr/services/ddos-protection/</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a:solidFill>
                  <a:schemeClr val="tx1"/>
                </a:solidFill>
                <a:latin typeface="Segoe UI Light" pitchFamily="34" charset="0"/>
                <a:ea typeface="+mn-ea"/>
                <a:cs typeface="+mn-cs"/>
              </a:rPr>
              <a:t>https://docs.microsoft.com/fr-fr/learn/modules/secure-network-connectivity-azure/4-protect-attacks-azure-ddos-protection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354637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a:t>Cette </a:t>
            </a:r>
            <a:r>
              <a:rPr lang="fr-FR" baseline="0"/>
              <a:t>diapositive utilise les couches</a:t>
            </a:r>
            <a:r>
              <a:rPr lang="fr-FR"/>
              <a:t> de périmètre de la défense en profondeur et de la mise en réseau</a:t>
            </a:r>
            <a:r>
              <a:rPr lang="fr-FR" baseline="0"/>
              <a:t> </a:t>
            </a:r>
            <a:r>
              <a:rPr lang="fr-FR"/>
              <a:t>comme exemples. </a:t>
            </a:r>
            <a:r>
              <a:rPr lang="fr-FR" baseline="0"/>
              <a:t>Ce cours n’inclut pas</a:t>
            </a:r>
            <a:r>
              <a:rPr lang="fr-FR"/>
              <a:t> les solutions de sécurité de réseau Azure pour chaque couche.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1" i="0" u="none" strike="noStrike">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0" i="0" u="none" strike="noStrike">
                <a:solidFill>
                  <a:schemeClr val="tx1"/>
                </a:solidFill>
                <a:latin typeface="Segoe UI Light" pitchFamily="34" charset="0"/>
                <a:ea typeface="+mn-ea"/>
                <a:cs typeface="+mn-cs"/>
              </a:rPr>
              <a:t>https://docs.microsoft.com/fr-fr/learn/modules/secure-network-connectivity-azure/7-combine-services-complete-solution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965072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300"/>
              </a:spcAft>
            </a:pPr>
            <a:r>
              <a:rPr lang="fr-FR" sz="1800" b="1">
                <a:solidFill>
                  <a:srgbClr val="000000"/>
                </a:solidFill>
                <a:latin typeface="Segoe UI Light" panose="020B0502040204020203" pitchFamily="34" charset="0"/>
              </a:rPr>
              <a:t>Remarque sur l’ordre du contenu dans Learn et SkillPipe : </a:t>
            </a:r>
          </a:p>
          <a:p>
            <a:pPr algn="l"/>
            <a:r>
              <a:rPr lang="fr-FR" sz="1800">
                <a:solidFill>
                  <a:srgbClr val="000000"/>
                </a:solidFill>
                <a:latin typeface="Segoe UI Light" panose="020B0502040204020203" pitchFamily="34" charset="0"/>
              </a:rPr>
              <a:t>Learn propose un exercice de bac à sable - </a:t>
            </a:r>
            <a:r>
              <a:rPr lang="fr-FR" sz="4400" b="1" i="0">
                <a:solidFill>
                  <a:srgbClr val="171717"/>
                </a:solidFill>
                <a:latin typeface="Segoe UI" panose="020B0502040204020203" pitchFamily="34" charset="0"/>
              </a:rPr>
              <a:t>Exercice : configurer l’accès réseau à une machine virtuelle à l’aide d’un groupe de sécurité réseau</a:t>
            </a:r>
          </a:p>
          <a:p>
            <a:pPr>
              <a:spcBef>
                <a:spcPts val="0"/>
              </a:spcBef>
              <a:spcAft>
                <a:spcPts val="300"/>
              </a:spcAft>
            </a:pPr>
            <a:r>
              <a:rPr lang="fr-FR" sz="1800">
                <a:solidFill>
                  <a:srgbClr val="171717"/>
                </a:solidFill>
                <a:latin typeface="Segoe UI" panose="020B0502040204020203" pitchFamily="34" charset="0"/>
              </a:rPr>
              <a:t>https://docs.microsoft.com/fr-fr/learn/modules/secure-network-connectivity-azure/6-configure-access-network-security-group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20547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et de préférence à la fin de chaque section. Cela permet de répartir les classes et optimise l’interactivité, en particulier pour les classes à distance.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Times New Roman" panose="02020603050405020304" pitchFamily="18" charset="0"/>
              </a:rP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SkillPipe comporte une diapositive de questions d’évaluation du module 4 tandis que Learn propose des contrôles des connaissances individuels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https://docs.microsoft.com/fr-fr/learn/modules/protect-against-security-threats-azure/7-knowledge-check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https://docs.microsoft.com/fr-fr/learn/modules/secure-network-connectivity-azure/8-knowledge-check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fr-FR" sz="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b="0">
                <a:latin typeface="Calibri" panose="020F0502020204030204" pitchFamily="34" charset="0"/>
                <a:ea typeface="Calibri" panose="020F0502020204030204" pitchFamily="34" charset="0"/>
              </a:rPr>
              <a:t>SkillPipe comporte une diapositive Résumé du module 4 tandis que Learn propose des unités de résumé individuelles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b="0">
                <a:latin typeface="Calibri" panose="020F0502020204030204" pitchFamily="34" charset="0"/>
                <a:ea typeface="Calibri" panose="020F0502020204030204" pitchFamily="34" charset="0"/>
              </a:rPr>
              <a:t>https://docs.microsoft.com/fr-fr/learn/modules/protect-against-security-threats-azure/summary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b="0">
                <a:latin typeface="Calibri" panose="020F0502020204030204" pitchFamily="34" charset="0"/>
                <a:ea typeface="Calibri" panose="020F0502020204030204" pitchFamily="34" charset="0"/>
              </a:rPr>
              <a:t>https://docs.microsoft.com/fr-fr/learn/modules/secure-network-connectivity-azure/summary</a:t>
            </a: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0579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https://docs.microsoft.com/fr-fr/learn/modules/iot-fundamentals/1-introduction</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9884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000" b="0" i="0">
                <a:solidFill>
                  <a:srgbClr val="171717"/>
                </a:solidFill>
                <a:latin typeface="Segoe UI" panose="020B0502040204020203" pitchFamily="34" charset="0"/>
              </a:rPr>
              <a:t>Azure Security Center est un système de gestion de la sécurité de l’infrastructure unifié qui renforce la posture de sécurité de vos centres de données et fournit une protection avancée contre les menaces pour vos charges de travail hybrides dans le cloud (dans Azure ou non), ainsi qu’en local.</a:t>
            </a:r>
          </a:p>
          <a:p>
            <a:pPr algn="l">
              <a:buFont typeface="Arial" panose="020B0604020202020204" pitchFamily="34" charset="0"/>
              <a:buChar char="•"/>
            </a:pPr>
            <a:r>
              <a:rPr lang="fr-FR" sz="2000" b="1" i="0">
                <a:solidFill>
                  <a:srgbClr val="171717"/>
                </a:solidFill>
                <a:latin typeface="Segoe UI" panose="020B0502040204020203" pitchFamily="34" charset="0"/>
              </a:rPr>
              <a:t>Renforcer la posture de sécurité</a:t>
            </a:r>
            <a:r>
              <a:rPr lang="fr-FR" sz="2000" i="0">
                <a:solidFill>
                  <a:srgbClr val="171717"/>
                </a:solidFill>
                <a:latin typeface="Segoe UI" panose="020B0502040204020203" pitchFamily="34" charset="0"/>
              </a:rPr>
              <a:t> :</a:t>
            </a:r>
            <a:r>
              <a:rPr lang="fr-FR" sz="2000" b="0" i="0">
                <a:solidFill>
                  <a:srgbClr val="171717"/>
                </a:solidFill>
                <a:latin typeface="Segoe UI" panose="020B0502040204020203" pitchFamily="34" charset="0"/>
              </a:rPr>
              <a:t> Security Center évalue votre environnement. Il permet de comprendre l’état de vos ressources et de savoir si elles sont sécurisées.</a:t>
            </a:r>
          </a:p>
          <a:p>
            <a:pPr algn="l">
              <a:buFont typeface="Arial" panose="020B0604020202020204" pitchFamily="34" charset="0"/>
              <a:buChar char="•"/>
            </a:pPr>
            <a:r>
              <a:rPr lang="fr-FR" sz="2000" b="1" i="0">
                <a:solidFill>
                  <a:srgbClr val="171717"/>
                </a:solidFill>
                <a:latin typeface="Segoe UI" panose="020B0502040204020203" pitchFamily="34" charset="0"/>
              </a:rPr>
              <a:t>Assurer la protection contre les menaces </a:t>
            </a:r>
            <a:r>
              <a:rPr lang="fr-FR" sz="2000" b="0" i="0">
                <a:solidFill>
                  <a:srgbClr val="171717"/>
                </a:solidFill>
                <a:latin typeface="Segoe UI" panose="020B0502040204020203" pitchFamily="34" charset="0"/>
              </a:rPr>
              <a:t>: Security Center évalue vos charges de travail et émet des recommandations de prévention contre les menaces et des alertes de sécurité.</a:t>
            </a:r>
          </a:p>
          <a:p>
            <a:pPr algn="l">
              <a:buFont typeface="Arial" panose="020B0604020202020204" pitchFamily="34" charset="0"/>
              <a:buChar char="•"/>
            </a:pPr>
            <a:r>
              <a:rPr lang="fr-FR" sz="2000" b="1" i="0">
                <a:solidFill>
                  <a:srgbClr val="171717"/>
                </a:solidFill>
                <a:latin typeface="Segoe UI" panose="020B0502040204020203" pitchFamily="34" charset="0"/>
              </a:rPr>
              <a:t>Accélérer le déploiement de la sécurité </a:t>
            </a:r>
            <a:r>
              <a:rPr lang="fr-FR" sz="2000" b="0" i="0">
                <a:solidFill>
                  <a:srgbClr val="171717"/>
                </a:solidFill>
                <a:latin typeface="Segoe UI" panose="020B0502040204020203" pitchFamily="34" charset="0"/>
              </a:rPr>
              <a:t>: Dans Security Center, toutes les opérations sont réalisées à la vitesse du cloud. Étant donné qu’il est intégré en mode natif, le déploiement de Security Center est convivial et vous offre un provisionnement automatique et une protection avec les services Azure.</a:t>
            </a:r>
          </a:p>
          <a:p>
            <a:pPr marL="0" marR="0" indent="0" algn="ctr" rtl="0" eaLnBrk="1" fontAlgn="auto" latinLnBrk="0" hangingPunct="1">
              <a:spcBef>
                <a:spcPts val="0"/>
              </a:spcBef>
              <a:spcAft>
                <a:spcPts val="0"/>
              </a:spcAft>
            </a:pPr>
            <a:r>
              <a:rPr lang="fr-FR" sz="1800" b="1" i="0" u="none" strike="noStrike">
                <a:solidFill>
                  <a:srgbClr val="000000"/>
                </a:solidFill>
                <a:latin typeface="Segoe UI" panose="020B0502040204020203" pitchFamily="34" charset="0"/>
                <a:cs typeface="Segoe UI Semilight" panose="020B0402040204020203" pitchFamily="34" charset="0"/>
              </a:rPr>
              <a:t>Conformité à la stratégie</a:t>
            </a:r>
          </a:p>
          <a:p>
            <a:pPr marL="0" marR="0" indent="0" algn="ctr" rtl="0" eaLnBrk="1" fontAlgn="auto" latinLnBrk="0" hangingPunct="1">
              <a:spcBef>
                <a:spcPts val="0"/>
              </a:spcBef>
              <a:spcAft>
                <a:spcPts val="0"/>
              </a:spcAft>
            </a:pPr>
            <a:r>
              <a:rPr lang="fr-FR" sz="1800" b="0" i="0" u="none" strike="noStrike">
                <a:solidFill>
                  <a:srgbClr val="000000"/>
                </a:solidFill>
                <a:latin typeface="Segoe UI" panose="020B0502040204020203" pitchFamily="34" charset="0"/>
                <a:cs typeface="Segoe UI Semilight" panose="020B0402040204020203" pitchFamily="34" charset="0"/>
              </a:rPr>
              <a:t>Security Center est intégré avec les contrôles de stratégie Azure afin que vous puissiez </a:t>
            </a:r>
            <a:r>
              <a:rPr lang="fr-FR" sz="1800" b="1" i="0" u="none" strike="noStrike">
                <a:solidFill>
                  <a:srgbClr val="000000"/>
                </a:solidFill>
                <a:latin typeface="Segoe UI" panose="020B0502040204020203" pitchFamily="34" charset="0"/>
                <a:cs typeface="Segoe UI Semilight" panose="020B0402040204020203" pitchFamily="34" charset="0"/>
              </a:rPr>
              <a:t>configurer et surveiller</a:t>
            </a:r>
            <a:r>
              <a:rPr lang="fr-FR" sz="1800" b="0" i="0" u="none" strike="noStrike">
                <a:solidFill>
                  <a:srgbClr val="000000"/>
                </a:solidFill>
                <a:latin typeface="Segoe UI" panose="020B0502040204020203" pitchFamily="34" charset="0"/>
                <a:cs typeface="Segoe UI Semilight" panose="020B0402040204020203" pitchFamily="34" charset="0"/>
              </a:rPr>
              <a:t> l’exécution de vos stratégies sur les groupes d’administration, les abonnements et même un client tout entier.</a:t>
            </a:r>
          </a:p>
          <a:p>
            <a:pPr marL="0" marR="0" indent="0" algn="ctr" rtl="0" eaLnBrk="1" fontAlgn="auto" latinLnBrk="0" hangingPunct="1">
              <a:spcBef>
                <a:spcPts val="0"/>
              </a:spcBef>
              <a:spcAft>
                <a:spcPts val="0"/>
              </a:spcAft>
            </a:pPr>
            <a:r>
              <a:rPr lang="fr-FR" sz="1800" b="1" i="0" u="none" strike="noStrike">
                <a:solidFill>
                  <a:srgbClr val="000000"/>
                </a:solidFill>
                <a:latin typeface="Segoe UI" panose="020B0502040204020203" pitchFamily="34" charset="0"/>
                <a:cs typeface="Segoe UI Semilight" panose="020B0402040204020203" pitchFamily="34" charset="0"/>
              </a:rPr>
              <a:t>Alertes de sécurité</a:t>
            </a:r>
          </a:p>
          <a:p>
            <a:pPr marL="0" marR="0" indent="0" algn="ctr" rtl="0" eaLnBrk="1" fontAlgn="auto" latinLnBrk="0" hangingPunct="1">
              <a:spcBef>
                <a:spcPts val="0"/>
              </a:spcBef>
              <a:spcAft>
                <a:spcPts val="0"/>
              </a:spcAft>
            </a:pPr>
            <a:r>
              <a:rPr lang="fr-FR" sz="1800" b="0" i="0" u="none" strike="noStrike">
                <a:solidFill>
                  <a:srgbClr val="000000"/>
                </a:solidFill>
                <a:latin typeface="Segoe UI" panose="020B0502040204020203" pitchFamily="34" charset="0"/>
                <a:cs typeface="Segoe UI Semilight" panose="020B0402040204020203" pitchFamily="34" charset="0"/>
              </a:rPr>
              <a:t>Security Center collecte, analyse et intègre automatiquement les données des journaux de vos ressources Azure, par exemple la protection par pare-feu et point de terminaison, afin de détecter les menaces réelles. La liste des alertes de sécurité hiérarchisées s’affiche dans le Security Center avec les informations nécessaires à l’analyse et la correction rapides d’une attaque.</a:t>
            </a:r>
          </a:p>
          <a:p>
            <a:pPr marL="0" marR="0" indent="0" algn="ctr" rtl="0" eaLnBrk="1" fontAlgn="auto" latinLnBrk="0" hangingPunct="1">
              <a:spcBef>
                <a:spcPts val="0"/>
              </a:spcBef>
              <a:spcAft>
                <a:spcPts val="0"/>
              </a:spcAft>
            </a:pPr>
            <a:r>
              <a:rPr lang="fr-FR" sz="1800" b="1" i="0" u="none" strike="noStrike">
                <a:solidFill>
                  <a:srgbClr val="000000"/>
                </a:solidFill>
                <a:latin typeface="Segoe UI" panose="020B0502040204020203" pitchFamily="34" charset="0"/>
                <a:cs typeface="Segoe UI Semilight" panose="020B0402040204020203" pitchFamily="34" charset="0"/>
              </a:rPr>
              <a:t>Degré de sécurisation</a:t>
            </a:r>
          </a:p>
          <a:p>
            <a:pPr marL="0" marR="0" indent="0" algn="ctr" rtl="0" eaLnBrk="1" fontAlgn="auto" latinLnBrk="0" hangingPunct="1">
              <a:spcBef>
                <a:spcPts val="0"/>
              </a:spcBef>
              <a:spcAft>
                <a:spcPts val="0"/>
              </a:spcAft>
            </a:pPr>
            <a:r>
              <a:rPr lang="fr-FR" sz="1800" b="0" i="0" u="none" strike="noStrike">
                <a:solidFill>
                  <a:srgbClr val="000000"/>
                </a:solidFill>
                <a:latin typeface="Segoe UI" panose="020B0502040204020203" pitchFamily="34" charset="0"/>
                <a:cs typeface="Segoe UI Semilight" panose="020B0402040204020203" pitchFamily="34" charset="0"/>
              </a:rPr>
              <a:t>Security Center évalue continuellement vos ressources pour rechercher d’éventuels problèmes de sécurité. Il agrège ensuite toutes ses découvertes sous forme d’un score qui vous permet de déterminer votre niveau de sécurité actuel.</a:t>
            </a:r>
          </a:p>
          <a:p>
            <a:pPr marL="0" marR="0" indent="0" algn="ctr" rtl="0" eaLnBrk="1" fontAlgn="auto" latinLnBrk="0" hangingPunct="1">
              <a:spcBef>
                <a:spcPts val="0"/>
              </a:spcBef>
              <a:spcAft>
                <a:spcPts val="0"/>
              </a:spcAft>
            </a:pPr>
            <a:r>
              <a:rPr lang="fr-FR" sz="1800" b="1" i="0" u="none" strike="noStrike">
                <a:solidFill>
                  <a:srgbClr val="000000"/>
                </a:solidFill>
                <a:latin typeface="Segoe UI" panose="020B0502040204020203" pitchFamily="34" charset="0"/>
                <a:cs typeface="Segoe UI Semilight" panose="020B0402040204020203" pitchFamily="34" charset="0"/>
              </a:rPr>
              <a:t>Hygiène de sécurité des ressources</a:t>
            </a:r>
          </a:p>
          <a:p>
            <a:pPr marL="0" marR="0" indent="0" algn="ctr" rtl="0" eaLnBrk="1" fontAlgn="auto" latinLnBrk="0" hangingPunct="1">
              <a:spcBef>
                <a:spcPts val="0"/>
              </a:spcBef>
              <a:spcAft>
                <a:spcPts val="0"/>
              </a:spcAft>
            </a:pPr>
            <a:r>
              <a:rPr lang="fr-FR" sz="1800" b="0" i="0" u="none" strike="noStrike">
                <a:solidFill>
                  <a:srgbClr val="000000"/>
                </a:solidFill>
                <a:latin typeface="Segoe UI" panose="020B0502040204020203" pitchFamily="34" charset="0"/>
                <a:cs typeface="Segoe UI Semilight" panose="020B0402040204020203" pitchFamily="34" charset="0"/>
              </a:rPr>
              <a:t>Visibilité de la sécurité et recommandations par ressource.</a:t>
            </a:r>
          </a:p>
          <a:p>
            <a:pPr algn="l">
              <a:buFont typeface="Arial" panose="020B0604020202020204" pitchFamily="34" charset="0"/>
              <a:buChar char="•"/>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Sécurité Azure :</a:t>
            </a:r>
            <a:r>
              <a:rPr lang="fr-FR" sz="900" b="0" i="0" u="none" strike="noStrike">
                <a:solidFill>
                  <a:schemeClr val="tx1"/>
                </a:solidFill>
                <a:latin typeface="Segoe UI Light" pitchFamily="34" charset="0"/>
                <a:ea typeface="+mn-ea"/>
                <a:cs typeface="+mn-cs"/>
              </a:rPr>
              <a:t> https://azure.microsoft.com/fr-fr/services/security-center/</a:t>
            </a:r>
          </a:p>
          <a:p>
            <a:endParaRPr lang="en-IE" sz="900" b="0" i="0" u="none" strike="noStrike" kern="1200" dirty="0">
              <a:solidFill>
                <a:schemeClr val="tx1"/>
              </a:solidFill>
              <a:effectLst/>
              <a:latin typeface="Segoe UI Light" pitchFamily="34" charset="0"/>
              <a:ea typeface="+mn-ea"/>
              <a:cs typeface="+mn-cs"/>
            </a:endParaRPr>
          </a:p>
          <a:p>
            <a:r>
              <a:rPr lang="fr-FR" sz="1400" b="1"/>
              <a:t>Remarque sur l’ordre du contenu dans Learn et SkillPipe :</a:t>
            </a:r>
          </a:p>
          <a:p>
            <a:r>
              <a:rPr lang="fr-FR" sz="1400" b="0"/>
              <a:t>Diapositives 6 et 8-9</a:t>
            </a:r>
          </a:p>
          <a:p>
            <a:r>
              <a:rPr lang="fr-FR" sz="1400" b="0"/>
              <a:t>https://docs.microsoft.com/fr-fr/learn/modules/protect-against-security-threats-azure/2-protect-threats-security-center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60592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562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a:solidFill>
                  <a:schemeClr val="tx1"/>
                </a:solidFill>
                <a:latin typeface="Segoe UI Light" pitchFamily="34" charset="0"/>
                <a:ea typeface="+mn-ea"/>
                <a:cs typeface="+mn-cs"/>
              </a:rPr>
              <a:t>Azure Security Center :</a:t>
            </a:r>
            <a:r>
              <a:rPr lang="fr-FR" sz="900" b="0" i="0" u="none" strike="noStrike">
                <a:solidFill>
                  <a:schemeClr val="tx1"/>
                </a:solidFill>
                <a:latin typeface="Segoe UI Light" pitchFamily="34" charset="0"/>
                <a:ea typeface="+mn-ea"/>
                <a:cs typeface="+mn-cs"/>
              </a:rPr>
              <a:t> https://azure.microsoft.com/fr-fr/services/security-center/</a:t>
            </a:r>
          </a:p>
          <a:p>
            <a:r>
              <a:rPr lang="fr-FR" sz="900" b="0" i="0" u="none" strike="noStrike">
                <a:solidFill>
                  <a:schemeClr val="tx1"/>
                </a:solidFill>
                <a:latin typeface="Segoe UI Light" pitchFamily="34" charset="0"/>
                <a:ea typeface="+mn-ea"/>
                <a:cs typeface="+mn-cs"/>
              </a:rPr>
              <a:t>https://docs.microsoft.com/fr-fr/azure/security-center/security-center-managing-and-responding-alerts</a:t>
            </a:r>
          </a:p>
          <a:p>
            <a:r>
              <a:rPr lang="fr-FR" sz="900" b="0" i="0" u="none" strike="noStrike">
                <a:solidFill>
                  <a:schemeClr val="tx1"/>
                </a:solidFill>
                <a:latin typeface="Segoe UI Light" pitchFamily="34" charset="0"/>
                <a:ea typeface="+mn-ea"/>
                <a:cs typeface="+mn-cs"/>
              </a:rPr>
              <a:t>https://docs.microsoft.com/fr-fr/azure/security-center/secure-score-security-controls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Degré de sécurisation - Security Center évalue continuellement vos ressources pour rechercher d’éventuels problèmes de sécurité. Il agrège ensuite toutes ses découvertes sous la forme d’un score qui vous permet de déterminer d’un coup d’œil votre niveau de sécurité actuel. Plus le score est élevé, plus le niveau de risque identifié est faible.</a:t>
            </a:r>
          </a:p>
          <a:p>
            <a:endParaRPr lang="en-IE" sz="900" b="0" i="0" u="none" strike="noStrike" kern="1200" dirty="0">
              <a:solidFill>
                <a:schemeClr val="tx1"/>
              </a:solidFill>
              <a:effectLst/>
              <a:latin typeface="Segoe UI Light" pitchFamily="34" charset="0"/>
              <a:ea typeface="+mn-ea"/>
              <a:cs typeface="+mn-cs"/>
            </a:endParaRPr>
          </a:p>
          <a:p>
            <a:r>
              <a:rPr lang="fr-FR" sz="900" b="1"/>
              <a:t>Remarque sur l’ordre du contenu dans Learn et SkillPipe :</a:t>
            </a:r>
          </a:p>
          <a:p>
            <a:r>
              <a:rPr lang="fr-FR" sz="900" b="0"/>
              <a:t>Diapositives 6 et 8-9</a:t>
            </a:r>
          </a:p>
          <a:p>
            <a:r>
              <a:rPr lang="fr-FR" sz="900" b="0"/>
              <a:t>https://docs.microsoft.com/fr-fr/learn/modules/protect-against-security-threats-azure/2-protect-threats-security-center</a:t>
            </a:r>
          </a:p>
          <a:p>
            <a:endParaRPr lang="en-US" sz="900" dirty="0"/>
          </a:p>
          <a:p>
            <a:endParaRPr lang="en-US" sz="900"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8406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a:solidFill>
                  <a:schemeClr val="tx1"/>
                </a:solidFill>
                <a:latin typeface="Segoe UI Light" pitchFamily="34" charset="0"/>
                <a:ea typeface="+mn-ea"/>
                <a:cs typeface="+mn-cs"/>
              </a:rPr>
              <a:t>Sécurité Azure :</a:t>
            </a:r>
            <a:r>
              <a:rPr lang="fr-FR" sz="900" b="0" i="0" u="none" strike="noStrike">
                <a:solidFill>
                  <a:schemeClr val="tx1"/>
                </a:solidFill>
                <a:latin typeface="Segoe UI Light" pitchFamily="34" charset="0"/>
                <a:ea typeface="+mn-ea"/>
                <a:cs typeface="+mn-cs"/>
              </a:rPr>
              <a:t> https://azure.microsoft.com/fr-fr/services/security-center/</a:t>
            </a:r>
          </a:p>
          <a:p>
            <a:r>
              <a:rPr lang="fr-FR" sz="900" b="0" i="0" u="none" strike="noStrike">
                <a:solidFill>
                  <a:schemeClr val="tx1"/>
                </a:solidFill>
                <a:latin typeface="Segoe UI Light" pitchFamily="34" charset="0"/>
                <a:ea typeface="+mn-ea"/>
                <a:cs typeface="+mn-cs"/>
              </a:rPr>
              <a:t>https://docs.microsoft.com/fr-fr/azure/security-center/security-center-managing-and-responding-alerts</a:t>
            </a:r>
          </a:p>
          <a:p>
            <a:r>
              <a:rPr lang="fr-FR" sz="900" b="0" i="0" u="none" strike="noStrike">
                <a:solidFill>
                  <a:schemeClr val="tx1"/>
                </a:solidFill>
                <a:latin typeface="Segoe UI Light" pitchFamily="34" charset="0"/>
                <a:ea typeface="+mn-ea"/>
                <a:cs typeface="+mn-cs"/>
              </a:rPr>
              <a:t>https://docs.microsoft.com/fr-fr/azure/security-center/secure-score-security-controls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fr-FR" sz="900" b="0" i="0" u="none" strike="noStrike">
                <a:solidFill>
                  <a:schemeClr val="tx1"/>
                </a:solidFill>
                <a:latin typeface="Segoe UI Light" pitchFamily="34" charset="0"/>
                <a:ea typeface="+mn-ea"/>
                <a:cs typeface="+mn-cs"/>
              </a:rPr>
              <a:t>Degré de sécurisation - Security Center évalue continuellement vos ressources pour rechercher d’éventuels problèmes de sécurité. Il agrège ensuite toutes ses découvertes sous la forme d’un score qui vous permet de déterminer d’un coup d’œil votre niveau de sécurité actuel. Plus le score est élevé, plus le niveau de risque identifié est faible.</a:t>
            </a:r>
          </a:p>
          <a:p>
            <a:endParaRPr lang="en-IE" sz="900" b="0" i="0" u="none" strike="noStrike" kern="1200" dirty="0">
              <a:solidFill>
                <a:schemeClr val="tx1"/>
              </a:solidFill>
              <a:effectLst/>
              <a:latin typeface="Segoe UI Light" pitchFamily="34" charset="0"/>
              <a:ea typeface="+mn-ea"/>
              <a:cs typeface="+mn-cs"/>
            </a:endParaRPr>
          </a:p>
          <a:p>
            <a:r>
              <a:rPr lang="fr-FR" sz="900" b="1"/>
              <a:t>Remarque sur l’ordre du contenu dans Learn et SkillPipe :</a:t>
            </a:r>
          </a:p>
          <a:p>
            <a:r>
              <a:rPr lang="fr-FR" sz="900" b="0"/>
              <a:t>Diapositives 6 et 8-9</a:t>
            </a:r>
          </a:p>
          <a:p>
            <a:r>
              <a:rPr lang="fr-FR" sz="900" b="0"/>
              <a:t>https://docs.microsoft.com/fr-fr/learn/modules/protect-against-security-threats-azure/2-protect-threats-security-center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217070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057299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738993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9367975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57553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71058970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310943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802923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buFont typeface="Arial" panose="020B0604020202020204" pitchFamily="34" charset="0"/>
              <a:buNone/>
              <a:defRPr sz="2400" b="0">
                <a:latin typeface="+mn-lt"/>
              </a:defRPr>
            </a:lvl1pPr>
            <a:lvl2pPr>
              <a:spcBef>
                <a:spcPts val="392"/>
              </a:spcBef>
              <a:spcAft>
                <a:spcPts val="588"/>
              </a:spcAft>
              <a:buFont typeface="Arial" panose="020B0604020202020204" pitchFamily="34" charset="0"/>
              <a:buNone/>
              <a:defRPr sz="2400" b="0">
                <a:latin typeface="+mn-lt"/>
              </a:defRPr>
            </a:lvl2pPr>
            <a:lvl3pPr>
              <a:spcBef>
                <a:spcPts val="392"/>
              </a:spcBef>
              <a:spcAft>
                <a:spcPts val="588"/>
              </a:spcAft>
              <a:buFont typeface="Arial" panose="020B0604020202020204" pitchFamily="34" charset="0"/>
              <a:buNone/>
              <a:defRPr sz="2400" b="0">
                <a:latin typeface="+mn-lt"/>
              </a:defRPr>
            </a:lvl3pPr>
            <a:lvl4pPr>
              <a:spcBef>
                <a:spcPts val="392"/>
              </a:spcBef>
              <a:spcAft>
                <a:spcPts val="588"/>
              </a:spcAft>
              <a:buFont typeface="Arial" panose="020B0604020202020204" pitchFamily="34" charset="0"/>
              <a:buNone/>
              <a:defRPr sz="2400" b="0">
                <a:latin typeface="+mn-lt"/>
              </a:defRPr>
            </a:lvl4pPr>
            <a:lvl5pPr>
              <a:spcBef>
                <a:spcPts val="392"/>
              </a:spcBef>
              <a:spcAft>
                <a:spcPts val="588"/>
              </a:spcAft>
              <a:buFont typeface="Arial" panose="020B0604020202020204" pitchFamily="34" charset="0"/>
              <a:buChar char="•"/>
              <a:defRPr sz="2400" b="0">
                <a:latin typeface="+mn-lt"/>
              </a:defRPr>
            </a:lvl5pPr>
          </a:lstStyle>
          <a:p>
            <a:pPr lvl="0"/>
            <a:r>
              <a:rPr lang="en-US" dirty="0"/>
              <a:t>Click to edit Master text styles</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346480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208505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7137958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417933"/>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7068533"/>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437561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264376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522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809217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33669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9505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1867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832646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8411706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61723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27584385"/>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175082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70245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006047"/>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2191127"/>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65909675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3902935"/>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607519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43670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192424"/>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81325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9777126"/>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778800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8062922"/>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7389410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45721402"/>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508658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0577646"/>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510668"/>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363317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747317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532407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7126899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948924019"/>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36974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641700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9A657535-9DF8-40B0-8F9B-096D701BFFE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7102504A-5DF7-41D1-9F7B-89944D6DBFB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ID" hidden="1">
            <a:extLst>
              <a:ext uri="{FF2B5EF4-FFF2-40B4-BE49-F238E27FC236}">
                <a16:creationId xmlns:a16="http://schemas.microsoft.com/office/drawing/2014/main" id="{6C8EB94D-BD4B-4709-BB2F-8D0486877F0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AACC76F5-6012-48E9-97F6-A14E727E7BB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443E46-DFC3-4CE3-8062-92812029F0F1}"/>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2A5CB8-BB73-4A14-9F56-2CB5A7E366D6}"/>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4D8F0-AEFA-4046-AAA0-406AD3389472}"/>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37FF53-7E51-4213-B636-5A3B52F94078}"/>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C425B-66CA-47C4-9F74-919653A10F4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0098AF-84C4-46AA-909A-1AC46268557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FFE7C8-68EB-469A-9CB4-C1F4A8E1806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8EB63D-8991-4767-A406-13720B87C42D}"/>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116E49-7F50-44D7-97F2-084C85A3162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DACB4D-652A-4382-9119-A1B15814C24B}"/>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41CC1A-FBAE-456B-92FB-0F2E7E38F5E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76DA3B-D4A2-42CE-A6A2-2550C9B7F40F}"/>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1749D-4E41-455C-8C4C-A9BD59AB6AC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4E459-9B64-4D1C-9C8A-CF23E6695CA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3A4246-EDE2-434E-A23A-2A23E374FCA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A72456-BF8E-468A-9C8F-71B882936BD6}"/>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709474-527D-4486-BC13-2E303D82D15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FFFC27-46A7-4E8A-A0BC-4B87CD70FF9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825DC7-7E1E-4383-BB82-700D3D6DA99E}"/>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3A088B-CA7F-4F5E-8045-D891C2F09A0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EC195-4CE4-49E7-8727-B3C558FC369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E4A7D-2EC8-4DB8-ACE8-08318838591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AFCE9-C15A-4224-81B9-FA6C9B4AFD5C}"/>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1EE91-8178-4D78-931B-0F33118078B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4298AB-365B-47B0-81A6-496E7E5A190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D3A91-9D95-40C0-BD43-09173486D62C}"/>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1F226A-5497-4406-B00B-1ED06CF95FCC}"/>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7D07C4-BDCE-4ADF-AC32-3D791112376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90D82F-0E2D-4D28-91E6-72C6AA65EEE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2F0BE3-BB2A-46D1-81CD-02A155BD93D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77E472-741B-4C44-989C-CC80B4FE05F9}"/>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D0BD81-EDB0-4D41-AE2B-F9559B613D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26081D-A377-4386-89B0-B0AE40F43C0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F14B2F30-5CB6-4DB7-B39C-878CA739BEF1}"/>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C33370D5-A868-4264-A18C-34B60523C8B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879929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42.emf"/><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44.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solidFill>
                  <a:schemeClr val="tx1"/>
                </a:solidFill>
                <a:latin typeface="Segoe UI Semibold (Headings)"/>
              </a:rPr>
              <a:t>AZ-900T01</a:t>
            </a:r>
            <a:br>
              <a:rPr lang="fr-FR" dirty="0">
                <a:solidFill>
                  <a:schemeClr val="tx1"/>
                </a:solidFill>
                <a:latin typeface="Segoe UI Semibold (Headings)"/>
              </a:rPr>
            </a:br>
            <a:r>
              <a:rPr lang="fr-FR" dirty="0">
                <a:solidFill>
                  <a:schemeClr val="tx1"/>
                </a:solidFill>
                <a:latin typeface="Segoe UI Semibold (Headings)"/>
              </a:rPr>
              <a:t>Module 04 : </a:t>
            </a:r>
            <a:br>
              <a:rPr lang="fr-FR" dirty="0">
                <a:solidFill>
                  <a:schemeClr val="tx1"/>
                </a:solidFill>
                <a:latin typeface="Segoe UI Semibold (Headings)"/>
              </a:rPr>
            </a:br>
            <a:r>
              <a:rPr lang="fr-FR" dirty="0">
                <a:solidFill>
                  <a:schemeClr val="tx1"/>
                </a:solidFill>
                <a:latin typeface="Segoe UI Semibold (Headings)"/>
              </a:rPr>
              <a:t>Sécurité</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1AA-28E3-4E52-A440-DF48E1ED17A0}"/>
              </a:ext>
            </a:extLst>
          </p:cNvPr>
          <p:cNvSpPr>
            <a:spLocks noGrp="1"/>
          </p:cNvSpPr>
          <p:nvPr>
            <p:ph type="title"/>
          </p:nvPr>
        </p:nvSpPr>
        <p:spPr>
          <a:xfrm>
            <a:off x="418643" y="147886"/>
            <a:ext cx="11341268" cy="680196"/>
          </a:xfrm>
        </p:spPr>
        <p:txBody>
          <a:bodyPr/>
          <a:lstStyle/>
          <a:p>
            <a:r>
              <a:rPr lang="fr-FR">
                <a:solidFill>
                  <a:schemeClr val="tx1"/>
                </a:solidFill>
              </a:rPr>
              <a:t>Azure Sentinel</a:t>
            </a:r>
          </a:p>
        </p:txBody>
      </p:sp>
      <p:sp>
        <p:nvSpPr>
          <p:cNvPr id="3" name="Content Placeholder 2">
            <a:extLst>
              <a:ext uri="{FF2B5EF4-FFF2-40B4-BE49-F238E27FC236}">
                <a16:creationId xmlns:a16="http://schemas.microsoft.com/office/drawing/2014/main" id="{421CC58C-FA06-4E18-BA7D-C933043EE2BC}"/>
              </a:ext>
            </a:extLst>
          </p:cNvPr>
          <p:cNvSpPr>
            <a:spLocks noGrp="1"/>
          </p:cNvSpPr>
          <p:nvPr>
            <p:ph sz="quarter" idx="4294967295"/>
          </p:nvPr>
        </p:nvSpPr>
        <p:spPr>
          <a:xfrm>
            <a:off x="419100" y="734225"/>
            <a:ext cx="11527367" cy="1215965"/>
          </a:xfrm>
        </p:spPr>
        <p:txBody>
          <a:bodyPr/>
          <a:lstStyle/>
          <a:p>
            <a:r>
              <a:rPr lang="fr-FR" b="1" dirty="0">
                <a:latin typeface="+mn-lt"/>
              </a:rPr>
              <a:t>Azure </a:t>
            </a:r>
            <a:r>
              <a:rPr lang="fr-FR" b="1" dirty="0" err="1">
                <a:latin typeface="+mn-lt"/>
              </a:rPr>
              <a:t>Sentinel</a:t>
            </a:r>
            <a:r>
              <a:rPr lang="fr-FR" dirty="0">
                <a:latin typeface="+mn-lt"/>
              </a:rPr>
              <a:t> est une solution SIEM (gestion des informations de sécurité) et SOAR (réponse automatisée de sécurité) qui fournit des analyses de sécurité et le renseignement sur les menaces propres à une entreprise. </a:t>
            </a:r>
          </a:p>
        </p:txBody>
      </p:sp>
      <p:sp>
        <p:nvSpPr>
          <p:cNvPr id="5" name="Content Placeholder 2">
            <a:extLst>
              <a:ext uri="{FF2B5EF4-FFF2-40B4-BE49-F238E27FC236}">
                <a16:creationId xmlns:a16="http://schemas.microsoft.com/office/drawing/2014/main" id="{30AD0195-8D8C-4ED2-86F4-F273A41F698F}"/>
              </a:ext>
            </a:extLst>
          </p:cNvPr>
          <p:cNvSpPr txBox="1">
            <a:spLocks/>
          </p:cNvSpPr>
          <p:nvPr/>
        </p:nvSpPr>
        <p:spPr>
          <a:xfrm>
            <a:off x="6326237" y="2838561"/>
            <a:ext cx="5333190" cy="235718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dirty="0"/>
              <a:t>Connecteur et intégrations :</a:t>
            </a:r>
          </a:p>
          <a:p>
            <a:pPr marL="342900" indent="-342900">
              <a:buFont typeface="Arial" panose="020B0604020202020204" pitchFamily="34" charset="0"/>
              <a:buChar char="•"/>
            </a:pPr>
            <a:r>
              <a:rPr lang="fr-FR" dirty="0">
                <a:latin typeface="+mn-lt"/>
              </a:rPr>
              <a:t>Office 365.</a:t>
            </a:r>
          </a:p>
          <a:p>
            <a:pPr marL="342900" indent="-342900">
              <a:buFont typeface="Arial" panose="020B0604020202020204" pitchFamily="34" charset="0"/>
              <a:buChar char="•"/>
            </a:pPr>
            <a:r>
              <a:rPr lang="fr-FR" dirty="0">
                <a:latin typeface="+mn-lt"/>
              </a:rPr>
              <a:t>Azure Active Directory</a:t>
            </a:r>
          </a:p>
          <a:p>
            <a:pPr marL="342900" indent="-342900">
              <a:buFont typeface="Arial" panose="020B0604020202020204" pitchFamily="34" charset="0"/>
              <a:buChar char="•"/>
            </a:pPr>
            <a:r>
              <a:rPr lang="fr-FR" dirty="0">
                <a:latin typeface="+mn-lt"/>
              </a:rPr>
              <a:t>Azure - Protection avancée contre </a:t>
            </a:r>
            <a:br>
              <a:rPr lang="fr-FR" dirty="0">
                <a:latin typeface="+mn-lt"/>
              </a:rPr>
            </a:br>
            <a:r>
              <a:rPr lang="fr-FR" dirty="0">
                <a:latin typeface="+mn-lt"/>
              </a:rPr>
              <a:t>les menaces</a:t>
            </a:r>
          </a:p>
          <a:p>
            <a:pPr marL="342900" indent="-342900">
              <a:buFont typeface="Arial" panose="020B0604020202020204" pitchFamily="34" charset="0"/>
              <a:buChar char="•"/>
            </a:pPr>
            <a:r>
              <a:rPr lang="fr-FR" dirty="0">
                <a:latin typeface="+mn-lt"/>
              </a:rPr>
              <a:t>Microsoft Cloud App Security</a:t>
            </a:r>
          </a:p>
        </p:txBody>
      </p:sp>
      <p:pic>
        <p:nvPicPr>
          <p:cNvPr id="6" name="Picture 2">
            <a:extLst>
              <a:ext uri="{FF2B5EF4-FFF2-40B4-BE49-F238E27FC236}">
                <a16:creationId xmlns:a16="http://schemas.microsoft.com/office/drawing/2014/main" id="{8AF33FA0-8805-4243-8A1D-5E2DA1F7BADA}"/>
              </a:ext>
            </a:extLst>
          </p:cNvPr>
          <p:cNvPicPr>
            <a:picLocks noChangeAspect="1" noChangeArrowheads="1"/>
          </p:cNvPicPr>
          <p:nvPr/>
        </p:nvPicPr>
        <p:blipFill>
          <a:blip r:embed="rId3"/>
          <a:srcRect/>
          <a:stretch/>
        </p:blipFill>
        <p:spPr bwMode="auto">
          <a:xfrm>
            <a:off x="1871800" y="1992722"/>
            <a:ext cx="3910374" cy="404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867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Key Vault</a:t>
            </a:r>
          </a:p>
        </p:txBody>
      </p:sp>
      <p:sp>
        <p:nvSpPr>
          <p:cNvPr id="3" name="Text Placeholder 2">
            <a:extLst>
              <a:ext uri="{FF2B5EF4-FFF2-40B4-BE49-F238E27FC236}">
                <a16:creationId xmlns:a16="http://schemas.microsoft.com/office/drawing/2014/main" id="{E178A79C-9AAE-4B8D-AA74-7285B8DC1294}"/>
              </a:ext>
            </a:extLst>
          </p:cNvPr>
          <p:cNvSpPr>
            <a:spLocks noGrp="1"/>
          </p:cNvSpPr>
          <p:nvPr>
            <p:ph sz="quarter" idx="10"/>
          </p:nvPr>
        </p:nvSpPr>
        <p:spPr>
          <a:xfrm>
            <a:off x="419100" y="1456897"/>
            <a:ext cx="7315443" cy="4390946"/>
          </a:xfrm>
        </p:spPr>
        <p:txBody>
          <a:bodyPr/>
          <a:lstStyle/>
          <a:p>
            <a:r>
              <a:rPr lang="fr-FR" b="1" dirty="0"/>
              <a:t>Azure Key </a:t>
            </a:r>
            <a:r>
              <a:rPr lang="fr-FR" b="1" dirty="0" err="1"/>
              <a:t>Vault</a:t>
            </a:r>
            <a:r>
              <a:rPr lang="fr-FR" b="1" dirty="0"/>
              <a:t> </a:t>
            </a:r>
            <a:r>
              <a:rPr lang="fr-FR" dirty="0"/>
              <a:t>stocke les secrets d’application </a:t>
            </a:r>
            <a:br>
              <a:rPr lang="fr-FR" dirty="0"/>
            </a:br>
            <a:r>
              <a:rPr lang="fr-FR" dirty="0"/>
              <a:t>dans un emplacement cloud centralisé pour </a:t>
            </a:r>
            <a:br>
              <a:rPr lang="fr-FR" dirty="0"/>
            </a:br>
            <a:r>
              <a:rPr lang="fr-FR" dirty="0"/>
              <a:t>contrôler en toute sécurité les autorisations </a:t>
            </a:r>
            <a:br>
              <a:rPr lang="fr-FR" dirty="0"/>
            </a:br>
            <a:r>
              <a:rPr lang="fr-FR" dirty="0"/>
              <a:t>d’accès et la journalisation des accès.</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Gestion des secrets.</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Gestion des clés.</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Gestion des certificats.</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Stockage de secrets soutenus par </a:t>
            </a:r>
            <a:br>
              <a:rPr lang="fr-FR" sz="2400" dirty="0">
                <a:latin typeface="Segoe UI" panose="020B0502040204020203" pitchFamily="34" charset="0"/>
                <a:cs typeface="Segoe UI" panose="020B0502040204020203" pitchFamily="34" charset="0"/>
              </a:rPr>
            </a:br>
            <a:r>
              <a:rPr lang="fr-FR" sz="2400" dirty="0">
                <a:latin typeface="Segoe UI" panose="020B0502040204020203" pitchFamily="34" charset="0"/>
                <a:cs typeface="Segoe UI" panose="020B0502040204020203" pitchFamily="34" charset="0"/>
              </a:rPr>
              <a:t>des modules de sécurité matérielle </a:t>
            </a:r>
            <a:br>
              <a:rPr lang="fr-FR" sz="2400" dirty="0">
                <a:latin typeface="Segoe UI" panose="020B0502040204020203" pitchFamily="34" charset="0"/>
                <a:cs typeface="Segoe UI" panose="020B0502040204020203" pitchFamily="34" charset="0"/>
              </a:rPr>
            </a:br>
            <a:r>
              <a:rPr lang="fr-FR" sz="2400" dirty="0">
                <a:latin typeface="Segoe UI" panose="020B0502040204020203" pitchFamily="34" charset="0"/>
                <a:cs typeface="Segoe UI" panose="020B0502040204020203" pitchFamily="34" charset="0"/>
              </a:rPr>
              <a:t>ou HSM (Hardware Security Modules).</a:t>
            </a:r>
          </a:p>
        </p:txBody>
      </p:sp>
      <p:pic>
        <p:nvPicPr>
          <p:cNvPr id="5" name="Graphic 4">
            <a:extLst>
              <a:ext uri="{FF2B5EF4-FFF2-40B4-BE49-F238E27FC236}">
                <a16:creationId xmlns:a16="http://schemas.microsoft.com/office/drawing/2014/main" id="{2A81C54A-C245-45C6-8754-9E31524A00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9379" y="1456897"/>
            <a:ext cx="3715842" cy="3715842"/>
          </a:xfrm>
          <a:prstGeom prst="rect">
            <a:avLst/>
          </a:prstGeom>
        </p:spPr>
      </p:pic>
    </p:spTree>
    <p:extLst>
      <p:ext uri="{BB962C8B-B14F-4D97-AF65-F5344CB8AC3E}">
        <p14:creationId xmlns:p14="http://schemas.microsoft.com/office/powerpoint/2010/main" val="21192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implémenter Azure Key Vault</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6859"/>
            <a:ext cx="5663533" cy="3093154"/>
          </a:xfrm>
        </p:spPr>
        <p:txBody>
          <a:bodyPr/>
          <a:lstStyle/>
          <a:p>
            <a:pPr marL="228600" lvl="1" indent="0">
              <a:buNone/>
            </a:pPr>
            <a:r>
              <a:rPr lang="fr-FR" sz="2400" dirty="0">
                <a:latin typeface="+mj-lt"/>
                <a:cs typeface="Segoe UI Semilight" panose="020B0402040204020203" pitchFamily="34" charset="0"/>
              </a:rPr>
              <a:t>Créez un coffre de clés Azure, puis créez un mot de passe secret dans </a:t>
            </a:r>
            <a:br>
              <a:rPr lang="fr-FR" sz="2400" dirty="0">
                <a:latin typeface="+mj-lt"/>
                <a:cs typeface="Segoe UI Semilight" panose="020B0402040204020203" pitchFamily="34" charset="0"/>
              </a:rPr>
            </a:br>
            <a:r>
              <a:rPr lang="fr-FR" sz="2400" dirty="0">
                <a:latin typeface="+mj-lt"/>
                <a:cs typeface="Segoe UI Semilight" panose="020B0402040204020203" pitchFamily="34" charset="0"/>
              </a:rPr>
              <a:t>le coffre de clés.</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fr-FR" sz="2400" dirty="0">
                <a:cs typeface="Segoe UI Semilight" panose="020B0402040204020203" pitchFamily="34" charset="0"/>
              </a:rPr>
              <a:t>Créez un coffre de clés Azure.</a:t>
            </a:r>
          </a:p>
          <a:p>
            <a:pPr marL="742950" lvl="1" indent="-514350">
              <a:buFont typeface="+mj-lt"/>
              <a:buAutoNum type="arabicPeriod"/>
            </a:pPr>
            <a:r>
              <a:rPr lang="fr-FR" sz="2400" dirty="0">
                <a:cs typeface="Segoe UI Semilight" panose="020B0402040204020203" pitchFamily="34" charset="0"/>
              </a:rPr>
              <a:t>Ajoutez un secret au coffre </a:t>
            </a:r>
            <a:br>
              <a:rPr lang="fr-FR" sz="2400" dirty="0">
                <a:cs typeface="Segoe UI Semilight" panose="020B0402040204020203" pitchFamily="34" charset="0"/>
              </a:rPr>
            </a:br>
            <a:r>
              <a:rPr lang="fr-FR" sz="2400" dirty="0">
                <a:cs typeface="Segoe UI Semilight" panose="020B0402040204020203" pitchFamily="34" charset="0"/>
              </a:rPr>
              <a:t>de clés Azure.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865-4513-45EE-90E6-218E9DAB541F}"/>
              </a:ext>
            </a:extLst>
          </p:cNvPr>
          <p:cNvSpPr>
            <a:spLocks noGrp="1"/>
          </p:cNvSpPr>
          <p:nvPr>
            <p:ph type="title"/>
          </p:nvPr>
        </p:nvSpPr>
        <p:spPr/>
        <p:txBody>
          <a:bodyPr/>
          <a:lstStyle/>
          <a:p>
            <a:r>
              <a:rPr lang="fr-FR"/>
              <a:t>Azure Dedicated Host</a:t>
            </a:r>
          </a:p>
        </p:txBody>
      </p:sp>
      <p:sp>
        <p:nvSpPr>
          <p:cNvPr id="3" name="Content Placeholder 2">
            <a:extLst>
              <a:ext uri="{FF2B5EF4-FFF2-40B4-BE49-F238E27FC236}">
                <a16:creationId xmlns:a16="http://schemas.microsoft.com/office/drawing/2014/main" id="{C8F7BD72-C561-4FAA-BADB-079C2EFD7409}"/>
              </a:ext>
            </a:extLst>
          </p:cNvPr>
          <p:cNvSpPr>
            <a:spLocks noGrp="1"/>
          </p:cNvSpPr>
          <p:nvPr>
            <p:ph sz="quarter" idx="10"/>
          </p:nvPr>
        </p:nvSpPr>
        <p:spPr>
          <a:xfrm>
            <a:off x="419100" y="1456897"/>
            <a:ext cx="11713633" cy="923330"/>
          </a:xfrm>
        </p:spPr>
        <p:txBody>
          <a:bodyPr/>
          <a:lstStyle/>
          <a:p>
            <a:r>
              <a:rPr lang="fr-FR" dirty="0">
                <a:latin typeface="+mn-lt"/>
              </a:rPr>
              <a:t>Le service </a:t>
            </a:r>
            <a:r>
              <a:rPr lang="fr-FR" b="1" dirty="0">
                <a:latin typeface="+mn-lt"/>
              </a:rPr>
              <a:t>Azure </a:t>
            </a:r>
            <a:r>
              <a:rPr lang="fr-FR" b="1" dirty="0" err="1">
                <a:latin typeface="+mn-lt"/>
              </a:rPr>
              <a:t>Dedicated</a:t>
            </a:r>
            <a:r>
              <a:rPr lang="fr-FR" b="1" dirty="0">
                <a:latin typeface="+mn-lt"/>
              </a:rPr>
              <a:t> Host </a:t>
            </a:r>
            <a:r>
              <a:rPr lang="fr-FR" dirty="0">
                <a:latin typeface="+mn-lt"/>
              </a:rPr>
              <a:t>fournit des serveurs physiques qui hébergent une ou plusieurs machines virtuelles Azure dédiées à la charge de travail d’une seule organisation.</a:t>
            </a:r>
          </a:p>
        </p:txBody>
      </p:sp>
      <p:grpSp>
        <p:nvGrpSpPr>
          <p:cNvPr id="9" name="Group 8" descr="Icône Azure Dedicated Host représentant une clé apposée à l’avant d’un serveur cloud.">
            <a:extLst>
              <a:ext uri="{FF2B5EF4-FFF2-40B4-BE49-F238E27FC236}">
                <a16:creationId xmlns:a16="http://schemas.microsoft.com/office/drawing/2014/main" id="{CB9E6AE9-55F1-48E0-88E6-39BF70B3D9CE}"/>
              </a:ext>
            </a:extLst>
          </p:cNvPr>
          <p:cNvGrpSpPr/>
          <p:nvPr/>
        </p:nvGrpSpPr>
        <p:grpSpPr>
          <a:xfrm>
            <a:off x="1419604" y="2518944"/>
            <a:ext cx="9764862" cy="3005476"/>
            <a:chOff x="1478957" y="2593895"/>
            <a:chExt cx="9764862" cy="3005476"/>
          </a:xfrm>
        </p:grpSpPr>
        <p:pic>
          <p:nvPicPr>
            <p:cNvPr id="7" name="Graphic 6">
              <a:extLst>
                <a:ext uri="{FF2B5EF4-FFF2-40B4-BE49-F238E27FC236}">
                  <a16:creationId xmlns:a16="http://schemas.microsoft.com/office/drawing/2014/main" id="{43DCD69C-4F21-4A4A-8DA8-71ACA213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957" y="2593895"/>
              <a:ext cx="2760831" cy="2760831"/>
            </a:xfrm>
            <a:prstGeom prst="rect">
              <a:avLst/>
            </a:prstGeom>
          </p:spPr>
        </p:pic>
        <p:sp>
          <p:nvSpPr>
            <p:cNvPr id="8" name="TextBox 7">
              <a:extLst>
                <a:ext uri="{FF2B5EF4-FFF2-40B4-BE49-F238E27FC236}">
                  <a16:creationId xmlns:a16="http://schemas.microsoft.com/office/drawing/2014/main" id="{17F318FD-E0EA-42B9-8FD1-0D818DE44E09}"/>
                </a:ext>
              </a:extLst>
            </p:cNvPr>
            <p:cNvSpPr txBox="1"/>
            <p:nvPr/>
          </p:nvSpPr>
          <p:spPr>
            <a:xfrm>
              <a:off x="4888148" y="3087914"/>
              <a:ext cx="6355671" cy="2511457"/>
            </a:xfrm>
            <a:prstGeom prst="rect">
              <a:avLst/>
            </a:prstGeom>
            <a:noFill/>
          </p:spPr>
          <p:txBody>
            <a:bodyPr wrap="square" lIns="182880" tIns="146304" rIns="182880" bIns="146304" rtlCol="0">
              <a:spAutoFit/>
            </a:bodyPr>
            <a:lstStyle/>
            <a:p>
              <a:r>
                <a:rPr lang="fr-FR" sz="2400" dirty="0">
                  <a:latin typeface="+mj-lt"/>
                </a:rPr>
                <a:t>Avantages</a:t>
              </a:r>
            </a:p>
            <a:p>
              <a:pPr marL="285750" indent="-285750">
                <a:buFont typeface="Arial" panose="020B0604020202020204" pitchFamily="34" charset="0"/>
                <a:buChar char="•"/>
              </a:pPr>
              <a:r>
                <a:rPr lang="fr-FR" sz="2400" dirty="0"/>
                <a:t>Isolement matériel au niveau du serveur</a:t>
              </a:r>
            </a:p>
            <a:p>
              <a:pPr marL="285750" indent="-285750">
                <a:buFont typeface="Arial" panose="020B0604020202020204" pitchFamily="34" charset="0"/>
                <a:buChar char="•"/>
              </a:pPr>
              <a:r>
                <a:rPr lang="fr-FR" sz="2400" dirty="0"/>
                <a:t>Contrôle de la périodicité des événements de maintenance</a:t>
              </a:r>
            </a:p>
            <a:p>
              <a:pPr marL="285750" indent="-285750">
                <a:buFont typeface="Arial" panose="020B0604020202020204" pitchFamily="34" charset="0"/>
                <a:buChar char="•"/>
              </a:pPr>
              <a:r>
                <a:rPr lang="fr-FR" sz="2400" dirty="0"/>
                <a:t>Aligné sur les avantages de l’utilisation hybride d’Azure</a:t>
              </a:r>
            </a:p>
          </p:txBody>
        </p:sp>
      </p:grpSp>
    </p:spTree>
    <p:extLst>
      <p:ext uri="{BB962C8B-B14F-4D97-AF65-F5344CB8AC3E}">
        <p14:creationId xmlns:p14="http://schemas.microsoft.com/office/powerpoint/2010/main" val="35184280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Sécuriser la connectivité réseau</a:t>
            </a:r>
          </a:p>
        </p:txBody>
      </p:sp>
      <p:pic>
        <p:nvPicPr>
          <p:cNvPr id="5" name="Graphic 4" descr="Serveur">
            <a:extLst>
              <a:ext uri="{FF2B5EF4-FFF2-40B4-BE49-F238E27FC236}">
                <a16:creationId xmlns:a16="http://schemas.microsoft.com/office/drawing/2014/main" id="{C73CA47A-986C-42B2-8A19-0B46A3390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6047" y="2764055"/>
            <a:ext cx="1329890" cy="1329890"/>
          </a:xfrm>
          <a:prstGeom prst="rect">
            <a:avLst/>
          </a:prstGeom>
        </p:spPr>
      </p:pic>
      <p:pic>
        <p:nvPicPr>
          <p:cNvPr id="7" name="Graphic 6" descr="Bouclier avec une coche">
            <a:extLst>
              <a:ext uri="{FF2B5EF4-FFF2-40B4-BE49-F238E27FC236}">
                <a16:creationId xmlns:a16="http://schemas.microsoft.com/office/drawing/2014/main" id="{51D96BD7-ACFB-44A2-91DE-90596E3B4B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0709" y="3418670"/>
            <a:ext cx="630455" cy="630455"/>
          </a:xfrm>
          <a:prstGeom prst="rect">
            <a:avLst/>
          </a:prstGeom>
        </p:spPr>
      </p:pic>
    </p:spTree>
    <p:extLst>
      <p:ext uri="{BB962C8B-B14F-4D97-AF65-F5344CB8AC3E}">
        <p14:creationId xmlns:p14="http://schemas.microsoft.com/office/powerpoint/2010/main" val="26057037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ABE8-A54C-4A99-8B25-C89526115079}"/>
              </a:ext>
            </a:extLst>
          </p:cNvPr>
          <p:cNvSpPr>
            <a:spLocks noGrp="1"/>
          </p:cNvSpPr>
          <p:nvPr>
            <p:ph type="title"/>
          </p:nvPr>
        </p:nvSpPr>
        <p:spPr/>
        <p:txBody>
          <a:bodyPr/>
          <a:lstStyle/>
          <a:p>
            <a:r>
              <a:rPr lang="fr-FR"/>
              <a:t>Sécuriser la connectivité réseau - Domaine d’objectif</a:t>
            </a:r>
          </a:p>
        </p:txBody>
      </p:sp>
      <p:sp>
        <p:nvSpPr>
          <p:cNvPr id="3" name="Text Placeholder 2">
            <a:extLst>
              <a:ext uri="{FF2B5EF4-FFF2-40B4-BE49-F238E27FC236}">
                <a16:creationId xmlns:a16="http://schemas.microsoft.com/office/drawing/2014/main" id="{0EF6FD3D-313A-4CD1-B33E-B54FE36B1626}"/>
              </a:ext>
            </a:extLst>
          </p:cNvPr>
          <p:cNvSpPr>
            <a:spLocks noGrp="1"/>
          </p:cNvSpPr>
          <p:nvPr>
            <p:ph sz="quarter" idx="4294967295"/>
          </p:nvPr>
        </p:nvSpPr>
        <p:spPr>
          <a:xfrm>
            <a:off x="419100" y="1456897"/>
            <a:ext cx="11340811" cy="3439852"/>
          </a:xfrm>
        </p:spPr>
        <p:txBody>
          <a:bodyPr/>
          <a:lstStyle/>
          <a:p>
            <a:pPr lvl="0" fontAlgn="base">
              <a:lnSpc>
                <a:spcPct val="150000"/>
              </a:lnSpc>
            </a:pPr>
            <a:r>
              <a:rPr lang="fr-FR" sz="2400"/>
              <a:t>Décrivez le concept et le fonctionnement des éléments suivants :</a:t>
            </a:r>
          </a:p>
          <a:p>
            <a:pPr marL="342900" lvl="0" indent="-342900" fontAlgn="base">
              <a:lnSpc>
                <a:spcPct val="150000"/>
              </a:lnSpc>
              <a:buFont typeface="Arial" panose="020B0604020202020204" pitchFamily="34" charset="0"/>
              <a:buChar char="•"/>
            </a:pPr>
            <a:r>
              <a:rPr lang="fr-FR" sz="2400">
                <a:latin typeface="Segoe UI" panose="020B0502040204020203" pitchFamily="34" charset="0"/>
                <a:cs typeface="Segoe UI" panose="020B0502040204020203" pitchFamily="34" charset="0"/>
              </a:rPr>
              <a:t>Défense en profondeur</a:t>
            </a:r>
          </a:p>
          <a:p>
            <a:pPr marL="342900" lvl="0" indent="-342900" fontAlgn="base">
              <a:lnSpc>
                <a:spcPct val="150000"/>
              </a:lnSpc>
              <a:buFont typeface="Arial" panose="020B0604020202020204" pitchFamily="34" charset="0"/>
              <a:buChar char="•"/>
            </a:pPr>
            <a:r>
              <a:rPr lang="fr-FR" sz="2400">
                <a:latin typeface="Segoe UI" panose="020B0502040204020203" pitchFamily="34" charset="0"/>
                <a:cs typeface="Segoe UI" panose="020B0502040204020203" pitchFamily="34" charset="0"/>
              </a:rPr>
              <a:t>Groupes de sécurité réseau (NSG)</a:t>
            </a:r>
          </a:p>
          <a:p>
            <a:pPr marL="342900" lvl="0" indent="-342900" fontAlgn="base">
              <a:lnSpc>
                <a:spcPct val="150000"/>
              </a:lnSpc>
              <a:buFont typeface="Arial" panose="020B0604020202020204" pitchFamily="34" charset="0"/>
              <a:buChar char="•"/>
            </a:pPr>
            <a:r>
              <a:rPr lang="fr-FR" sz="2400">
                <a:latin typeface="Segoe UI" panose="020B0502040204020203" pitchFamily="34" charset="0"/>
                <a:cs typeface="Segoe UI" panose="020B0502040204020203" pitchFamily="34" charset="0"/>
              </a:rPr>
              <a:t>Pare-feu Azure</a:t>
            </a:r>
          </a:p>
          <a:p>
            <a:pPr marL="342900" lvl="0" indent="-342900" fontAlgn="base">
              <a:lnSpc>
                <a:spcPct val="150000"/>
              </a:lnSpc>
              <a:buFont typeface="Arial" panose="020B0604020202020204" pitchFamily="34" charset="0"/>
              <a:buChar char="•"/>
            </a:pPr>
            <a:r>
              <a:rPr lang="fr-FR" sz="2400">
                <a:latin typeface="Segoe UI" panose="020B0502040204020203" pitchFamily="34" charset="0"/>
                <a:cs typeface="Segoe UI" panose="020B0502040204020203" pitchFamily="34" charset="0"/>
              </a:rPr>
              <a:t>Protection DDoS dans Azure </a:t>
            </a:r>
          </a:p>
          <a:p>
            <a:pPr>
              <a:lnSpc>
                <a:spcPct val="150000"/>
              </a:lnSpc>
            </a:pPr>
            <a:endParaRPr lang="en-US" sz="2400" dirty="0"/>
          </a:p>
        </p:txBody>
      </p:sp>
    </p:spTree>
    <p:extLst>
      <p:ext uri="{BB962C8B-B14F-4D97-AF65-F5344CB8AC3E}">
        <p14:creationId xmlns:p14="http://schemas.microsoft.com/office/powerpoint/2010/main" val="1576172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solidFill>
                  <a:schemeClr val="tx1"/>
                </a:solidFill>
              </a:rPr>
              <a:t>Défense en profondeur</a:t>
            </a:r>
          </a:p>
        </p:txBody>
      </p:sp>
      <p:sp>
        <p:nvSpPr>
          <p:cNvPr id="6" name="Text Placeholder 5"/>
          <p:cNvSpPr>
            <a:spLocks noGrp="1"/>
          </p:cNvSpPr>
          <p:nvPr>
            <p:ph sz="quarter" idx="10"/>
          </p:nvPr>
        </p:nvSpPr>
        <p:spPr>
          <a:xfrm>
            <a:off x="333867" y="1639288"/>
            <a:ext cx="6125194" cy="2442848"/>
          </a:xfrm>
        </p:spPr>
        <p:txBody>
          <a:bodyPr/>
          <a:lstStyle/>
          <a:p>
            <a:pPr marL="342900" indent="-342900">
              <a:buFont typeface="Arial" panose="020B0604020202020204" pitchFamily="34" charset="0"/>
              <a:buChar char="•"/>
            </a:pPr>
            <a:r>
              <a:rPr lang="fr-FR" sz="2400" dirty="0">
                <a:solidFill>
                  <a:schemeClr val="tx1"/>
                </a:solidFill>
                <a:latin typeface="+mn-lt"/>
              </a:rPr>
              <a:t>Une approche en couches pour sécuriser les systèmes informatiques.</a:t>
            </a:r>
          </a:p>
          <a:p>
            <a:pPr marL="342900" indent="-342900">
              <a:lnSpc>
                <a:spcPct val="114000"/>
              </a:lnSpc>
              <a:buFont typeface="Arial" panose="020B0604020202020204" pitchFamily="34" charset="0"/>
              <a:buChar char="•"/>
            </a:pPr>
            <a:r>
              <a:rPr lang="fr-FR" sz="2400" dirty="0">
                <a:solidFill>
                  <a:schemeClr val="tx1"/>
                </a:solidFill>
                <a:latin typeface="+mn-lt"/>
              </a:rPr>
              <a:t>Fournit plusieurs niveaux de protection. </a:t>
            </a:r>
          </a:p>
          <a:p>
            <a:pPr marL="342900" indent="-342900">
              <a:lnSpc>
                <a:spcPct val="114000"/>
              </a:lnSpc>
              <a:buFont typeface="Arial" panose="020B0604020202020204" pitchFamily="34" charset="0"/>
              <a:buChar char="•"/>
            </a:pPr>
            <a:r>
              <a:rPr lang="fr-FR" sz="2400" dirty="0">
                <a:solidFill>
                  <a:schemeClr val="tx1"/>
                </a:solidFill>
                <a:latin typeface="+mn-lt"/>
              </a:rPr>
              <a:t>Les attaques contre une couche </a:t>
            </a:r>
            <a:br>
              <a:rPr lang="fr-FR" sz="2400" dirty="0">
                <a:solidFill>
                  <a:schemeClr val="tx1"/>
                </a:solidFill>
                <a:latin typeface="+mn-lt"/>
              </a:rPr>
            </a:br>
            <a:r>
              <a:rPr lang="fr-FR" sz="2400" dirty="0">
                <a:solidFill>
                  <a:schemeClr val="tx1"/>
                </a:solidFill>
                <a:latin typeface="+mn-lt"/>
              </a:rPr>
              <a:t>sont isolées des couches suivantes. </a:t>
            </a:r>
          </a:p>
        </p:txBody>
      </p:sp>
      <p:grpSp>
        <p:nvGrpSpPr>
          <p:cNvPr id="2" name="Group 1" descr="Graphique de défense en profondeur : données, application, calcul, réseau, périmètre, identité et accès et sécurité physique.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Sécurité physique</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Identité et accès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Périmètre</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Réseau</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Calcul</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Données</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b="1">
                <a:solidFill>
                  <a:schemeClr val="tx1"/>
                </a:solidFill>
                <a:cs typeface="Segoe UI"/>
              </a:rPr>
              <a:t>Sécurité partagée</a:t>
            </a:r>
          </a:p>
        </p:txBody>
      </p:sp>
      <p:sp>
        <p:nvSpPr>
          <p:cNvPr id="6" name="Text Placeholder 5"/>
          <p:cNvSpPr>
            <a:spLocks noGrp="1"/>
          </p:cNvSpPr>
          <p:nvPr>
            <p:ph sz="quarter" idx="10"/>
          </p:nvPr>
        </p:nvSpPr>
        <p:spPr>
          <a:xfrm>
            <a:off x="419101" y="1456897"/>
            <a:ext cx="4333770" cy="4503797"/>
          </a:xfrm>
        </p:spPr>
        <p:txBody>
          <a:bodyPr/>
          <a:lstStyle/>
          <a:p>
            <a:pPr marL="342900" indent="-342900">
              <a:buFont typeface="Arial" panose="020B0604020202020204" pitchFamily="34" charset="0"/>
              <a:buChar char="•"/>
            </a:pPr>
            <a:r>
              <a:rPr lang="fr-FR" dirty="0">
                <a:solidFill>
                  <a:schemeClr val="tx1"/>
                </a:solidFill>
                <a:latin typeface="+mn-lt"/>
              </a:rPr>
              <a:t>La migration de centres </a:t>
            </a:r>
            <a:br>
              <a:rPr lang="fr-FR" dirty="0">
                <a:solidFill>
                  <a:schemeClr val="tx1"/>
                </a:solidFill>
                <a:latin typeface="+mn-lt"/>
              </a:rPr>
            </a:br>
            <a:r>
              <a:rPr lang="fr-FR" dirty="0">
                <a:solidFill>
                  <a:schemeClr val="tx1"/>
                </a:solidFill>
                <a:latin typeface="+mn-lt"/>
              </a:rPr>
              <a:t>de données contrôlés par </a:t>
            </a:r>
            <a:br>
              <a:rPr lang="fr-FR" dirty="0">
                <a:solidFill>
                  <a:schemeClr val="tx1"/>
                </a:solidFill>
                <a:latin typeface="+mn-lt"/>
              </a:rPr>
            </a:br>
            <a:r>
              <a:rPr lang="fr-FR" dirty="0">
                <a:solidFill>
                  <a:schemeClr val="tx1"/>
                </a:solidFill>
                <a:latin typeface="+mn-lt"/>
              </a:rPr>
              <a:t>le client vers des centres </a:t>
            </a:r>
            <a:br>
              <a:rPr lang="fr-FR" dirty="0">
                <a:solidFill>
                  <a:schemeClr val="tx1"/>
                </a:solidFill>
                <a:latin typeface="+mn-lt"/>
              </a:rPr>
            </a:br>
            <a:r>
              <a:rPr lang="fr-FR" dirty="0">
                <a:solidFill>
                  <a:schemeClr val="tx1"/>
                </a:solidFill>
                <a:latin typeface="+mn-lt"/>
              </a:rPr>
              <a:t>de données dans le cloud déplace la responsabilité </a:t>
            </a:r>
            <a:br>
              <a:rPr lang="fr-FR" dirty="0">
                <a:solidFill>
                  <a:schemeClr val="tx1"/>
                </a:solidFill>
                <a:latin typeface="+mn-lt"/>
              </a:rPr>
            </a:br>
            <a:r>
              <a:rPr lang="fr-FR" dirty="0">
                <a:solidFill>
                  <a:schemeClr val="tx1"/>
                </a:solidFill>
                <a:latin typeface="+mn-lt"/>
              </a:rPr>
              <a:t>de la sécurité.</a:t>
            </a:r>
          </a:p>
          <a:p>
            <a:pPr marL="342900" indent="-342900">
              <a:buFont typeface="Arial" panose="020B0604020202020204" pitchFamily="34" charset="0"/>
              <a:buChar char="•"/>
            </a:pPr>
            <a:endParaRPr lang="en-US" dirty="0">
              <a:solidFill>
                <a:schemeClr val="tx1"/>
              </a:solidFill>
              <a:latin typeface="+mn-lt"/>
            </a:endParaRPr>
          </a:p>
          <a:p>
            <a:pPr marL="342900" indent="-342900">
              <a:buFont typeface="Arial" panose="020B0604020202020204" pitchFamily="34" charset="0"/>
              <a:buChar char="•"/>
            </a:pPr>
            <a:r>
              <a:rPr lang="fr-FR" dirty="0">
                <a:solidFill>
                  <a:schemeClr val="tx1"/>
                </a:solidFill>
                <a:latin typeface="+mn-lt"/>
              </a:rPr>
              <a:t>La sécurité devient une responsabilité partagée </a:t>
            </a:r>
            <a:br>
              <a:rPr lang="fr-FR" dirty="0">
                <a:solidFill>
                  <a:schemeClr val="tx1"/>
                </a:solidFill>
                <a:latin typeface="+mn-lt"/>
              </a:rPr>
            </a:br>
            <a:r>
              <a:rPr lang="fr-FR" dirty="0">
                <a:solidFill>
                  <a:schemeClr val="tx1"/>
                </a:solidFill>
                <a:latin typeface="+mn-lt"/>
              </a:rPr>
              <a:t>entre les fournisseurs </a:t>
            </a:r>
            <a:br>
              <a:rPr lang="fr-FR" dirty="0">
                <a:solidFill>
                  <a:schemeClr val="tx1"/>
                </a:solidFill>
                <a:latin typeface="+mn-lt"/>
              </a:rPr>
            </a:br>
            <a:r>
              <a:rPr lang="fr-FR" dirty="0">
                <a:solidFill>
                  <a:schemeClr val="tx1"/>
                </a:solidFill>
                <a:latin typeface="+mn-lt"/>
              </a:rPr>
              <a:t>de cloud et les clients.</a:t>
            </a: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extLst>
              <p:ext uri="{D42A27DB-BD31-4B8C-83A1-F6EECF244321}">
                <p14:modId xmlns:p14="http://schemas.microsoft.com/office/powerpoint/2010/main" val="2014584053"/>
              </p:ext>
            </p:extLst>
          </p:nvPr>
        </p:nvGraphicFramePr>
        <p:xfrm>
          <a:off x="4982038" y="440494"/>
          <a:ext cx="6777873" cy="5381468"/>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fr-FR" sz="1400" dirty="0">
                          <a:solidFill>
                            <a:schemeClr val="tx1"/>
                          </a:solidFill>
                          <a:latin typeface="+mj-lt"/>
                        </a:rPr>
                        <a:t>Responsabilité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fr-FR" sz="1400">
                          <a:solidFill>
                            <a:schemeClr val="tx1"/>
                          </a:solidFill>
                          <a:latin typeface="+mj-lt"/>
                        </a:rPr>
                        <a:t>Gouvernance des données et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solidFill>
                            <a:schemeClr val="tx1"/>
                          </a:solidFill>
                          <a:latin typeface="+mj-lt"/>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fr-FR" sz="1400">
                          <a:solidFill>
                            <a:schemeClr val="tx1"/>
                          </a:solidFill>
                          <a:latin typeface="+mj-lt"/>
                        </a:rPr>
                        <a:t>Points de terminaison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fr-FR" sz="1400" dirty="0">
                          <a:solidFill>
                            <a:schemeClr val="tx1"/>
                          </a:solidFill>
                          <a:latin typeface="+mj-lt"/>
                        </a:rPr>
                        <a:t>Gestion des comptes </a:t>
                      </a:r>
                      <a:br>
                        <a:rPr lang="fr-FR" sz="1400" dirty="0">
                          <a:solidFill>
                            <a:schemeClr val="tx1"/>
                          </a:solidFill>
                          <a:latin typeface="+mj-lt"/>
                        </a:rPr>
                      </a:br>
                      <a:r>
                        <a:rPr lang="fr-FR" sz="1400" dirty="0">
                          <a:solidFill>
                            <a:schemeClr val="tx1"/>
                          </a:solidFill>
                          <a:latin typeface="+mj-lt"/>
                        </a:rPr>
                        <a:t>et des accès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fr-FR" sz="1400">
                          <a:solidFill>
                            <a:schemeClr val="tx1"/>
                          </a:solidFill>
                          <a:latin typeface="+mj-lt"/>
                        </a:rPr>
                        <a:t>Infrastructure d’identité et d’annuaire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fr-FR" sz="140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fr-FR" sz="1400">
                          <a:solidFill>
                            <a:schemeClr val="tx1"/>
                          </a:solidFill>
                          <a:latin typeface="+mj-lt"/>
                        </a:rPr>
                        <a:t>Contrôles réseau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fr-FR" sz="1400">
                          <a:solidFill>
                            <a:schemeClr val="tx1"/>
                          </a:solidFill>
                          <a:latin typeface="+mj-lt"/>
                        </a:rPr>
                        <a:t>Système d’exploitation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fr-FR" sz="140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fr-FR" sz="1400">
                          <a:solidFill>
                            <a:schemeClr val="tx1"/>
                          </a:solidFill>
                          <a:latin typeface="+mj-lt"/>
                        </a:rPr>
                        <a:t>Hôtes physiques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fr-FR" sz="1400">
                          <a:solidFill>
                            <a:schemeClr val="tx1"/>
                          </a:solidFill>
                          <a:latin typeface="+mj-lt"/>
                        </a:rPr>
                        <a:t>Réseau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fr-FR" sz="1400">
                          <a:solidFill>
                            <a:schemeClr val="tx1"/>
                          </a:solidFill>
                          <a:latin typeface="+mj-lt"/>
                        </a:rPr>
                        <a:t>Centre de données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Groupes de sécurité réseau (NSG)</a:t>
            </a:r>
          </a:p>
        </p:txBody>
      </p:sp>
      <p:sp>
        <p:nvSpPr>
          <p:cNvPr id="6" name="Text Placeholder 5"/>
          <p:cNvSpPr>
            <a:spLocks noGrp="1"/>
          </p:cNvSpPr>
          <p:nvPr>
            <p:ph sz="quarter" idx="4294967295"/>
          </p:nvPr>
        </p:nvSpPr>
        <p:spPr>
          <a:xfrm>
            <a:off x="419100" y="1456896"/>
            <a:ext cx="11340811" cy="4660763"/>
          </a:xfrm>
        </p:spPr>
        <p:txBody>
          <a:bodyPr/>
          <a:lstStyle/>
          <a:p>
            <a:pPr marL="0" indent="0">
              <a:buNone/>
            </a:pPr>
            <a:r>
              <a:rPr lang="fr-FR" sz="2400" noProof="0" dirty="0">
                <a:latin typeface="+mn-lt"/>
              </a:rPr>
              <a:t>Les </a:t>
            </a:r>
            <a:r>
              <a:rPr lang="fr-FR" sz="2400" b="1" noProof="0" dirty="0">
                <a:latin typeface="+mn-lt"/>
              </a:rPr>
              <a:t>groupes de sécurité réseau (NSG) </a:t>
            </a:r>
            <a:r>
              <a:rPr lang="fr-FR" sz="2400" noProof="0" dirty="0">
                <a:latin typeface="+mn-lt"/>
              </a:rPr>
              <a:t>permettent de filtrer le trafic réseau vers </a:t>
            </a:r>
            <a:br>
              <a:rPr lang="fr-FR" sz="2400" noProof="0" dirty="0">
                <a:latin typeface="+mn-lt"/>
              </a:rPr>
            </a:br>
            <a:r>
              <a:rPr lang="fr-FR" sz="2400" noProof="0" dirty="0">
                <a:latin typeface="+mn-lt"/>
              </a:rPr>
              <a:t>et depuis les ressources Azure dans les réseaux virtuels Azure.</a:t>
            </a:r>
          </a:p>
          <a:p>
            <a:pPr marL="0" indent="0">
              <a:buNone/>
            </a:pPr>
            <a:endParaRPr lang="en-US" sz="2400" noProof="0" dirty="0">
              <a:latin typeface="+mn-lt"/>
            </a:endParaRPr>
          </a:p>
          <a:p>
            <a:pPr marL="285750" indent="-285750">
              <a:lnSpc>
                <a:spcPct val="114000"/>
              </a:lnSpc>
              <a:buFont typeface="Arial" panose="020B0604020202020204" pitchFamily="34" charset="0"/>
              <a:buChar char="•"/>
            </a:pPr>
            <a:r>
              <a:rPr lang="fr-FR" sz="2400" dirty="0">
                <a:latin typeface="+mn-lt"/>
              </a:rPr>
              <a:t>Définissez des règles entrantes et sortantes pour filtrer par adresse IP source </a:t>
            </a:r>
            <a:br>
              <a:rPr lang="fr-FR" sz="2400" dirty="0">
                <a:latin typeface="+mn-lt"/>
              </a:rPr>
            </a:br>
            <a:r>
              <a:rPr lang="fr-FR" sz="2400" dirty="0">
                <a:latin typeface="+mn-lt"/>
              </a:rPr>
              <a:t>et destination, port et protocole.</a:t>
            </a:r>
          </a:p>
          <a:p>
            <a:pPr marL="285750" indent="-285750">
              <a:lnSpc>
                <a:spcPct val="114000"/>
              </a:lnSpc>
              <a:buFont typeface="Arial" panose="020B0604020202020204" pitchFamily="34" charset="0"/>
              <a:buChar char="•"/>
            </a:pPr>
            <a:r>
              <a:rPr lang="fr-FR" sz="2400" dirty="0">
                <a:latin typeface="+mn-lt"/>
              </a:rPr>
              <a:t>Ajoutez plusieurs règles, si nécessaire, dans les limites </a:t>
            </a:r>
            <a:br>
              <a:rPr lang="fr-FR" sz="2400" dirty="0">
                <a:latin typeface="+mn-lt"/>
              </a:rPr>
            </a:br>
            <a:r>
              <a:rPr lang="fr-FR" sz="2400" dirty="0">
                <a:latin typeface="+mn-lt"/>
              </a:rPr>
              <a:t>de l’abonnement. </a:t>
            </a:r>
          </a:p>
          <a:p>
            <a:pPr marL="285750" indent="-285750">
              <a:lnSpc>
                <a:spcPct val="114000"/>
              </a:lnSpc>
              <a:buFont typeface="Arial" panose="020B0604020202020204" pitchFamily="34" charset="0"/>
              <a:buChar char="•"/>
            </a:pPr>
            <a:r>
              <a:rPr lang="fr-FR" sz="2400" dirty="0">
                <a:latin typeface="+mn-lt"/>
              </a:rPr>
              <a:t>Azure applique des règles de sécurité de base par défaut </a:t>
            </a:r>
            <a:br>
              <a:rPr lang="fr-FR" sz="2400" dirty="0">
                <a:latin typeface="+mn-lt"/>
              </a:rPr>
            </a:br>
            <a:r>
              <a:rPr lang="fr-FR" sz="2400" dirty="0">
                <a:latin typeface="+mn-lt"/>
              </a:rPr>
              <a:t>aux nouveaux groupes de sécurité réseau.</a:t>
            </a:r>
          </a:p>
          <a:p>
            <a:pPr marL="285750" indent="-285750">
              <a:lnSpc>
                <a:spcPct val="114000"/>
              </a:lnSpc>
              <a:buFont typeface="Arial" panose="020B0604020202020204" pitchFamily="34" charset="0"/>
              <a:buChar char="•"/>
            </a:pPr>
            <a:r>
              <a:rPr lang="fr-FR" sz="2400" dirty="0">
                <a:latin typeface="+mn-lt"/>
              </a:rPr>
              <a:t>Remplacez les règles par défaut par de nouvelles règles </a:t>
            </a:r>
            <a:br>
              <a:rPr lang="fr-FR" sz="2400" dirty="0">
                <a:latin typeface="+mn-lt"/>
              </a:rPr>
            </a:br>
            <a:r>
              <a:rPr lang="fr-FR" sz="2400" dirty="0">
                <a:latin typeface="+mn-lt"/>
              </a:rPr>
              <a:t>de priorité plus élevée.</a:t>
            </a:r>
          </a:p>
        </p:txBody>
      </p:sp>
      <p:pic>
        <p:nvPicPr>
          <p:cNvPr id="4" name="Picture 3" descr="Image représentant le groupe de sécurité réseau (Network Security Group ou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302" y="3137997"/>
            <a:ext cx="2236064" cy="2142406"/>
          </a:xfrm>
          <a:prstGeom prst="rect">
            <a:avLst/>
          </a:prstGeom>
        </p:spPr>
      </p:pic>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Pare-feu Azure</a:t>
            </a:r>
          </a:p>
        </p:txBody>
      </p:sp>
      <p:sp>
        <p:nvSpPr>
          <p:cNvPr id="6" name="Text Placeholder 5"/>
          <p:cNvSpPr>
            <a:spLocks noGrp="1"/>
          </p:cNvSpPr>
          <p:nvPr>
            <p:ph sz="quarter" idx="10"/>
          </p:nvPr>
        </p:nvSpPr>
        <p:spPr>
          <a:xfrm>
            <a:off x="419100" y="1456897"/>
            <a:ext cx="11340811" cy="4065728"/>
          </a:xfrm>
        </p:spPr>
        <p:txBody>
          <a:bodyPr/>
          <a:lstStyle/>
          <a:p>
            <a:pPr marL="0" indent="0">
              <a:lnSpc>
                <a:spcPct val="114000"/>
              </a:lnSpc>
              <a:buNone/>
            </a:pPr>
            <a:r>
              <a:rPr lang="fr-FR" dirty="0"/>
              <a:t>Pare-feu géré, avec état (Firewall as a Service ou </a:t>
            </a:r>
            <a:r>
              <a:rPr lang="fr-FR" dirty="0" err="1"/>
              <a:t>FaaS</a:t>
            </a:r>
            <a:r>
              <a:rPr lang="fr-FR" dirty="0"/>
              <a:t>), qui accorde ou refuse l’accès </a:t>
            </a:r>
            <a:br>
              <a:rPr lang="fr-FR" dirty="0"/>
            </a:br>
            <a:r>
              <a:rPr lang="fr-FR" dirty="0"/>
              <a:t>au serveur en fonction de l’adresse IP d’origine pour protéger </a:t>
            </a:r>
            <a:br>
              <a:rPr lang="fr-FR" dirty="0"/>
            </a:br>
            <a:r>
              <a:rPr lang="fr-FR" dirty="0"/>
              <a:t>les ressources du réseau.</a:t>
            </a:r>
          </a:p>
          <a:p>
            <a:pPr marL="342900" indent="-342900">
              <a:lnSpc>
                <a:spcPct val="114000"/>
              </a:lnSpc>
              <a:buFont typeface="Arial" panose="020B0604020202020204" pitchFamily="34" charset="0"/>
              <a:buChar char="•"/>
            </a:pPr>
            <a:r>
              <a:rPr lang="fr-FR" dirty="0"/>
              <a:t>Applique les règles de filtrage du trafic entrant </a:t>
            </a:r>
            <a:br>
              <a:rPr lang="fr-FR" dirty="0"/>
            </a:br>
            <a:r>
              <a:rPr lang="fr-FR" dirty="0"/>
              <a:t>et sortant</a:t>
            </a:r>
          </a:p>
          <a:p>
            <a:pPr marL="342900" indent="-342900">
              <a:lnSpc>
                <a:spcPct val="114000"/>
              </a:lnSpc>
              <a:buFont typeface="Arial" panose="020B0604020202020204" pitchFamily="34" charset="0"/>
              <a:buChar char="•"/>
            </a:pPr>
            <a:r>
              <a:rPr lang="fr-FR" noProof="0" dirty="0"/>
              <a:t>Haute disponibilité intégrée</a:t>
            </a:r>
          </a:p>
          <a:p>
            <a:pPr marL="342900" indent="-342900">
              <a:lnSpc>
                <a:spcPct val="114000"/>
              </a:lnSpc>
              <a:buFont typeface="Arial" panose="020B0604020202020204" pitchFamily="34" charset="0"/>
              <a:buChar char="•"/>
            </a:pPr>
            <a:r>
              <a:rPr lang="fr-FR" dirty="0"/>
              <a:t>Extensibilité du cloud sans limites</a:t>
            </a:r>
          </a:p>
          <a:p>
            <a:pPr marL="342900" indent="-342900">
              <a:lnSpc>
                <a:spcPct val="114000"/>
              </a:lnSpc>
              <a:buFont typeface="Arial" panose="020B0604020202020204" pitchFamily="34" charset="0"/>
              <a:buChar char="•"/>
            </a:pPr>
            <a:r>
              <a:rPr lang="fr-FR" dirty="0"/>
              <a:t>Utilise les journaux Azure Monitor</a:t>
            </a:r>
          </a:p>
        </p:txBody>
      </p:sp>
      <p:pic>
        <p:nvPicPr>
          <p:cNvPr id="8" name="Graphic 7">
            <a:extLst>
              <a:ext uri="{FF2B5EF4-FFF2-40B4-BE49-F238E27FC236}">
                <a16:creationId xmlns:a16="http://schemas.microsoft.com/office/drawing/2014/main" id="{699A1371-042B-4BD4-A880-2D0C6A6512B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896" y="2112459"/>
            <a:ext cx="2642478" cy="2642478"/>
          </a:xfrm>
          <a:prstGeom prst="rect">
            <a:avLst/>
          </a:prstGeom>
        </p:spPr>
      </p:pic>
      <p:grpSp>
        <p:nvGrpSpPr>
          <p:cNvPr id="3" name="Group 2" descr="Icône Azure Application Gateway représentant un mur de brique devant les applications dans le cloud.">
            <a:extLst>
              <a:ext uri="{FF2B5EF4-FFF2-40B4-BE49-F238E27FC236}">
                <a16:creationId xmlns:a16="http://schemas.microsoft.com/office/drawing/2014/main" id="{5CB9A4C7-ABA6-4B21-9F30-6312FFD3F391}"/>
              </a:ext>
            </a:extLst>
          </p:cNvPr>
          <p:cNvGrpSpPr/>
          <p:nvPr/>
        </p:nvGrpSpPr>
        <p:grpSpPr>
          <a:xfrm>
            <a:off x="418643" y="5480190"/>
            <a:ext cx="11354714" cy="646331"/>
            <a:chOff x="418643" y="4786537"/>
            <a:chExt cx="11354714" cy="646331"/>
          </a:xfrm>
        </p:grpSpPr>
        <p:sp>
          <p:nvSpPr>
            <p:cNvPr id="2" name="Rectangle 1">
              <a:extLst>
                <a:ext uri="{FF2B5EF4-FFF2-40B4-BE49-F238E27FC236}">
                  <a16:creationId xmlns:a16="http://schemas.microsoft.com/office/drawing/2014/main" id="{FC351924-337F-4BF9-AB0F-C284E0A75DDA}"/>
                </a:ext>
              </a:extLst>
            </p:cNvPr>
            <p:cNvSpPr/>
            <p:nvPr/>
          </p:nvSpPr>
          <p:spPr>
            <a:xfrm>
              <a:off x="1091270" y="4786537"/>
              <a:ext cx="10682087" cy="646331"/>
            </a:xfrm>
            <a:prstGeom prst="rect">
              <a:avLst/>
            </a:prstGeom>
          </p:spPr>
          <p:txBody>
            <a:bodyPr wrap="square">
              <a:spAutoFit/>
            </a:bodyPr>
            <a:lstStyle/>
            <a:p>
              <a:r>
                <a:rPr lang="fr-FR" sz="1800" b="1" dirty="0">
                  <a:gradFill>
                    <a:gsLst>
                      <a:gs pos="1250">
                        <a:schemeClr val="tx1"/>
                      </a:gs>
                      <a:gs pos="100000">
                        <a:schemeClr val="tx1"/>
                      </a:gs>
                    </a:gsLst>
                    <a:lin ang="5400000" scaled="0"/>
                  </a:gradFill>
                  <a:cs typeface="Segoe UI Semilight" panose="020B0402040204020203" pitchFamily="34" charset="0"/>
                </a:rPr>
                <a:t>Azure Application Gateway </a:t>
              </a:r>
              <a:r>
                <a:rPr lang="fr-FR" sz="1800" dirty="0">
                  <a:gradFill>
                    <a:gsLst>
                      <a:gs pos="1250">
                        <a:schemeClr val="tx1"/>
                      </a:gs>
                      <a:gs pos="100000">
                        <a:schemeClr val="tx1"/>
                      </a:gs>
                    </a:gsLst>
                    <a:lin ang="5400000" scaled="0"/>
                  </a:gradFill>
                  <a:cs typeface="Segoe UI Semilight" panose="020B0402040204020203" pitchFamily="34" charset="0"/>
                </a:rPr>
                <a:t>fournit également un pare-feu d’applications Web, le WAF (Web Application Firewall). Le WAF fournit une protection centralisée et entrante à vos applications Web.</a:t>
              </a:r>
            </a:p>
          </p:txBody>
        </p:sp>
        <p:pic>
          <p:nvPicPr>
            <p:cNvPr id="5" name="Graphic 4">
              <a:extLst>
                <a:ext uri="{FF2B5EF4-FFF2-40B4-BE49-F238E27FC236}">
                  <a16:creationId xmlns:a16="http://schemas.microsoft.com/office/drawing/2014/main" id="{FEA8DE28-8815-46DB-9446-C230FB27D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612489" cy="612489"/>
            </a:xfrm>
            <a:prstGeom prst="rect">
              <a:avLst/>
            </a:prstGeom>
          </p:spPr>
        </p:pic>
      </p:gr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Résumé du module</a:t>
            </a:r>
          </a:p>
        </p:txBody>
      </p:sp>
      <p:pic>
        <p:nvPicPr>
          <p:cNvPr id="5" name="Graphic 4" descr="Réflexion scientifique">
            <a:extLst>
              <a:ext uri="{FF2B5EF4-FFF2-40B4-BE49-F238E27FC236}">
                <a16:creationId xmlns:a16="http://schemas.microsoft.com/office/drawing/2014/main" id="{8BDC60DA-415C-40BA-9147-C430D7066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4364"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Protection par déni de service distribué ou DDoS (Distributed Denial of Service)</a:t>
            </a:r>
          </a:p>
        </p:txBody>
      </p:sp>
      <p:sp>
        <p:nvSpPr>
          <p:cNvPr id="6" name="Text Placeholder 5"/>
          <p:cNvSpPr>
            <a:spLocks noGrp="1"/>
          </p:cNvSpPr>
          <p:nvPr>
            <p:ph sz="quarter" idx="10"/>
          </p:nvPr>
        </p:nvSpPr>
        <p:spPr>
          <a:xfrm>
            <a:off x="419100" y="1623383"/>
            <a:ext cx="11340811" cy="2956579"/>
          </a:xfrm>
        </p:spPr>
        <p:txBody>
          <a:bodyPr vert="horz" wrap="square" lIns="0" tIns="91440" rIns="146304" bIns="91440" rtlCol="0" anchor="t">
            <a:spAutoFit/>
          </a:bodyPr>
          <a:lstStyle/>
          <a:p>
            <a:r>
              <a:rPr lang="fr-FR" dirty="0"/>
              <a:t>Les attaques </a:t>
            </a:r>
            <a:r>
              <a:rPr lang="fr-FR" dirty="0" err="1"/>
              <a:t>DDoS</a:t>
            </a:r>
            <a:r>
              <a:rPr lang="fr-FR" dirty="0"/>
              <a:t> submergent et épuisent les ressources réseau, ce qui ralentit </a:t>
            </a:r>
            <a:br>
              <a:rPr lang="fr-FR" dirty="0"/>
            </a:br>
            <a:r>
              <a:rPr lang="fr-FR" dirty="0"/>
              <a:t>ou paralyse les applications.</a:t>
            </a:r>
          </a:p>
          <a:p>
            <a:pPr marL="342900" indent="-342900">
              <a:lnSpc>
                <a:spcPct val="114000"/>
              </a:lnSpc>
              <a:buFont typeface="Arial" panose="020B0604020202020204" pitchFamily="34" charset="0"/>
              <a:buChar char="•"/>
            </a:pPr>
            <a:r>
              <a:rPr lang="fr-FR" dirty="0">
                <a:latin typeface="+mn-lt"/>
              </a:rPr>
              <a:t>Assainit le trafic réseau indésirable avant qu’il n’affecte la disponibilité des services.</a:t>
            </a:r>
          </a:p>
          <a:p>
            <a:pPr marL="342900" indent="-342900">
              <a:lnSpc>
                <a:spcPct val="114000"/>
              </a:lnSpc>
              <a:buFont typeface="Arial" panose="020B0604020202020204" pitchFamily="34" charset="0"/>
              <a:buChar char="•"/>
            </a:pPr>
            <a:r>
              <a:rPr lang="fr-FR" dirty="0">
                <a:latin typeface="+mn-lt"/>
              </a:rPr>
              <a:t>Le niveau de service Général est automatiquement activé dans Azure.</a:t>
            </a:r>
          </a:p>
          <a:p>
            <a:pPr marL="342900" indent="-342900">
              <a:lnSpc>
                <a:spcPct val="114000"/>
              </a:lnSpc>
              <a:buFont typeface="Arial" panose="020B0604020202020204" pitchFamily="34" charset="0"/>
              <a:buChar char="•"/>
            </a:pPr>
            <a:r>
              <a:rPr lang="fr-FR" dirty="0"/>
              <a:t>Le niveau de service Standard</a:t>
            </a:r>
            <a:r>
              <a:rPr lang="fr-FR" i="1" dirty="0"/>
              <a:t> </a:t>
            </a:r>
            <a:r>
              <a:rPr lang="fr-FR" dirty="0"/>
              <a:t>ajoute des capacités d’atténuation qui sont optimisées pour protéger les ressources du réseau virtuel Azure.</a:t>
            </a:r>
          </a:p>
        </p:txBody>
      </p:sp>
      <p:pic>
        <p:nvPicPr>
          <p:cNvPr id="7" name="Picture 6">
            <a:extLst>
              <a:ext uri="{FF2B5EF4-FFF2-40B4-BE49-F238E27FC236}">
                <a16:creationId xmlns:a16="http://schemas.microsoft.com/office/drawing/2014/main" id="{6A6910E8-2F4A-4967-9CED-18BB3D744AB1}"/>
              </a:ext>
            </a:extLst>
          </p:cNvPr>
          <p:cNvPicPr>
            <a:picLocks noChangeAspect="1"/>
          </p:cNvPicPr>
          <p:nvPr/>
        </p:nvPicPr>
        <p:blipFill>
          <a:blip r:embed="rId3"/>
          <a:srcRect/>
          <a:stretch/>
        </p:blipFill>
        <p:spPr>
          <a:xfrm>
            <a:off x="2157305" y="4675867"/>
            <a:ext cx="7509802" cy="1456852"/>
          </a:xfrm>
          <a:prstGeom prst="rect">
            <a:avLst/>
          </a:prstGeom>
        </p:spPr>
      </p:pic>
    </p:spTree>
    <p:extLst>
      <p:ext uri="{BB962C8B-B14F-4D97-AF65-F5344CB8AC3E}">
        <p14:creationId xmlns:p14="http://schemas.microsoft.com/office/powerpoint/2010/main" val="39235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Présentation de la sécurité en profondeur</a:t>
            </a:r>
          </a:p>
        </p:txBody>
      </p:sp>
      <p:sp>
        <p:nvSpPr>
          <p:cNvPr id="6" name="Text Placeholder 5"/>
          <p:cNvSpPr>
            <a:spLocks noGrp="1"/>
          </p:cNvSpPr>
          <p:nvPr>
            <p:ph sz="quarter" idx="4294967295"/>
          </p:nvPr>
        </p:nvSpPr>
        <p:spPr>
          <a:xfrm>
            <a:off x="419101" y="1456897"/>
            <a:ext cx="6158008" cy="4616648"/>
          </a:xfrm>
        </p:spPr>
        <p:txBody>
          <a:bodyPr vert="horz" wrap="square" lIns="0" tIns="91440" rIns="146304" bIns="91440" rtlCol="0" anchor="t">
            <a:spAutoFit/>
          </a:bodyPr>
          <a:lstStyle/>
          <a:p>
            <a:r>
              <a:rPr lang="fr-FR" sz="2400" dirty="0"/>
              <a:t>Combinaison de solutions de sécurité réseau</a:t>
            </a:r>
          </a:p>
          <a:p>
            <a:pPr marL="342900" indent="-342900">
              <a:buFont typeface="Arial" panose="020B0604020202020204" pitchFamily="34" charset="0"/>
              <a:buChar char="•"/>
            </a:pPr>
            <a:r>
              <a:rPr lang="fr-FR" sz="2400" b="1" dirty="0">
                <a:latin typeface="+mn-lt"/>
              </a:rPr>
              <a:t>Groupes de sécurité réseau </a:t>
            </a:r>
            <a:r>
              <a:rPr lang="fr-FR" sz="2400" dirty="0">
                <a:latin typeface="+mn-lt"/>
              </a:rPr>
              <a:t>avec </a:t>
            </a:r>
            <a:r>
              <a:rPr lang="fr-FR" sz="2400" b="1" dirty="0">
                <a:latin typeface="+mn-lt"/>
              </a:rPr>
              <a:t>Azure Firewall</a:t>
            </a:r>
            <a:r>
              <a:rPr lang="fr-FR" sz="2400" dirty="0">
                <a:latin typeface="+mn-lt"/>
              </a:rPr>
              <a:t> </a:t>
            </a:r>
            <a:r>
              <a:rPr lang="fr-FR" sz="2400" dirty="0">
                <a:solidFill>
                  <a:schemeClr val="tx1"/>
                </a:solidFill>
                <a:latin typeface="+mn-lt"/>
              </a:rPr>
              <a:t>pour mettre en place une défense en profondeur. </a:t>
            </a:r>
          </a:p>
          <a:p>
            <a:pPr marL="342900" indent="-342900">
              <a:buFont typeface="Arial" panose="020B0604020202020204" pitchFamily="34" charset="0"/>
              <a:buChar char="•"/>
            </a:pPr>
            <a:r>
              <a:rPr lang="fr-FR" sz="2400" noProof="0" dirty="0">
                <a:latin typeface="+mn-lt"/>
              </a:rPr>
              <a:t>La</a:t>
            </a:r>
            <a:r>
              <a:rPr lang="fr-FR" sz="2400" b="1" noProof="0" dirty="0">
                <a:latin typeface="+mn-lt"/>
              </a:rPr>
              <a:t> couche de périmètre </a:t>
            </a:r>
            <a:r>
              <a:rPr lang="fr-FR" sz="2400" noProof="0" dirty="0">
                <a:latin typeface="+mn-lt"/>
              </a:rPr>
              <a:t>protège les limites de vos réseaux avec Azure </a:t>
            </a:r>
            <a:r>
              <a:rPr lang="fr-FR" sz="2400" noProof="0" dirty="0" err="1">
                <a:latin typeface="+mn-lt"/>
              </a:rPr>
              <a:t>DDoS</a:t>
            </a:r>
            <a:r>
              <a:rPr lang="fr-FR" sz="2400" noProof="0" dirty="0">
                <a:latin typeface="+mn-lt"/>
              </a:rPr>
              <a:t> Protection et le pare-feu Azure.</a:t>
            </a:r>
          </a:p>
          <a:p>
            <a:pPr marL="342900" indent="-342900">
              <a:buFont typeface="Arial" panose="020B0604020202020204" pitchFamily="34" charset="0"/>
              <a:buChar char="•"/>
            </a:pPr>
            <a:r>
              <a:rPr lang="fr-FR" sz="2400" b="1" noProof="0" dirty="0">
                <a:latin typeface="+mn-lt"/>
              </a:rPr>
              <a:t>La couche réseau </a:t>
            </a:r>
            <a:r>
              <a:rPr lang="fr-FR" sz="2400" noProof="0" dirty="0">
                <a:latin typeface="+mn-lt"/>
              </a:rPr>
              <a:t>autorise uniquement </a:t>
            </a:r>
            <a:br>
              <a:rPr lang="fr-FR" sz="2400" noProof="0" dirty="0">
                <a:latin typeface="+mn-lt"/>
              </a:rPr>
            </a:br>
            <a:r>
              <a:rPr lang="fr-FR" sz="2400" noProof="0" dirty="0">
                <a:latin typeface="+mn-lt"/>
              </a:rPr>
              <a:t>le trafic entre les ressources en réseau </a:t>
            </a:r>
            <a:br>
              <a:rPr lang="fr-FR" sz="2400" noProof="0" dirty="0">
                <a:latin typeface="+mn-lt"/>
              </a:rPr>
            </a:br>
            <a:r>
              <a:rPr lang="fr-FR" sz="2400" noProof="0" dirty="0">
                <a:latin typeface="+mn-lt"/>
              </a:rPr>
              <a:t>avec les règles entrantes et sortantes </a:t>
            </a:r>
            <a:br>
              <a:rPr lang="fr-FR" sz="2400" noProof="0" dirty="0">
                <a:latin typeface="+mn-lt"/>
              </a:rPr>
            </a:br>
            <a:r>
              <a:rPr lang="fr-FR" sz="2400" noProof="0" dirty="0">
                <a:latin typeface="+mn-lt"/>
              </a:rPr>
              <a:t>du groupe de sécurité réseau ou NSG (Network Security Group).</a:t>
            </a:r>
          </a:p>
        </p:txBody>
      </p:sp>
      <p:grpSp>
        <p:nvGrpSpPr>
          <p:cNvPr id="2" name="Group 1" descr="Graphique de défense en profondeur : données, application, calcul, réseau, périmètre, identité et accès et sécurité physique. ">
            <a:extLst>
              <a:ext uri="{FF2B5EF4-FFF2-40B4-BE49-F238E27FC236}">
                <a16:creationId xmlns:a16="http://schemas.microsoft.com/office/drawing/2014/main" id="{D844EFE4-F557-47FD-B48B-E92C88C692BB}"/>
              </a:ext>
            </a:extLst>
          </p:cNvPr>
          <p:cNvGrpSpPr/>
          <p:nvPr/>
        </p:nvGrpSpPr>
        <p:grpSpPr>
          <a:xfrm>
            <a:off x="6742377" y="1396403"/>
            <a:ext cx="5012801" cy="3754695"/>
            <a:chOff x="6366893" y="1369646"/>
            <a:chExt cx="2568045" cy="2816227"/>
          </a:xfrm>
        </p:grpSpPr>
        <p:sp>
          <p:nvSpPr>
            <p:cNvPr id="7" name="Rectangle 6">
              <a:extLst>
                <a:ext uri="{FF2B5EF4-FFF2-40B4-BE49-F238E27FC236}">
                  <a16:creationId xmlns:a16="http://schemas.microsoft.com/office/drawing/2014/main" id="{7C56C9B4-7FE3-4EC5-BF7C-FD47C08D7DE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Sécurité physique</a:t>
              </a:r>
            </a:p>
          </p:txBody>
        </p:sp>
        <p:sp>
          <p:nvSpPr>
            <p:cNvPr id="8" name="Rectangle 7">
              <a:extLst>
                <a:ext uri="{FF2B5EF4-FFF2-40B4-BE49-F238E27FC236}">
                  <a16:creationId xmlns:a16="http://schemas.microsoft.com/office/drawing/2014/main" id="{D1F37FA4-52AD-4D14-91E2-7411A17FF5E2}"/>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Identité et accès</a:t>
              </a:r>
            </a:p>
          </p:txBody>
        </p:sp>
        <p:sp>
          <p:nvSpPr>
            <p:cNvPr id="9" name="Rectangle 8">
              <a:extLst>
                <a:ext uri="{FF2B5EF4-FFF2-40B4-BE49-F238E27FC236}">
                  <a16:creationId xmlns:a16="http://schemas.microsoft.com/office/drawing/2014/main" id="{F02755D6-CE95-41B4-AB29-F66E7FCB6E65}"/>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Périmètre</a:t>
              </a:r>
            </a:p>
          </p:txBody>
        </p:sp>
        <p:sp>
          <p:nvSpPr>
            <p:cNvPr id="10" name="Rectangle 9">
              <a:extLst>
                <a:ext uri="{FF2B5EF4-FFF2-40B4-BE49-F238E27FC236}">
                  <a16:creationId xmlns:a16="http://schemas.microsoft.com/office/drawing/2014/main" id="{2B0C5988-5E19-44D0-BF7D-0F5693694A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Réseau</a:t>
              </a:r>
            </a:p>
          </p:txBody>
        </p:sp>
        <p:sp>
          <p:nvSpPr>
            <p:cNvPr id="11" name="Rectangle 10">
              <a:extLst>
                <a:ext uri="{FF2B5EF4-FFF2-40B4-BE49-F238E27FC236}">
                  <a16:creationId xmlns:a16="http://schemas.microsoft.com/office/drawing/2014/main" id="{1F4352B3-7860-4327-A404-2E33A601A562}"/>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Calcul</a:t>
              </a:r>
            </a:p>
          </p:txBody>
        </p:sp>
        <p:sp>
          <p:nvSpPr>
            <p:cNvPr id="12" name="Rectangle 11">
              <a:extLst>
                <a:ext uri="{FF2B5EF4-FFF2-40B4-BE49-F238E27FC236}">
                  <a16:creationId xmlns:a16="http://schemas.microsoft.com/office/drawing/2014/main" id="{671DBBDC-E6B9-4B33-8C12-AB1CCFAE76BB}"/>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Application</a:t>
              </a:r>
            </a:p>
          </p:txBody>
        </p:sp>
        <p:sp>
          <p:nvSpPr>
            <p:cNvPr id="13" name="Rectangle 12">
              <a:extLst>
                <a:ext uri="{FF2B5EF4-FFF2-40B4-BE49-F238E27FC236}">
                  <a16:creationId xmlns:a16="http://schemas.microsoft.com/office/drawing/2014/main" id="{0D107C82-D597-4BED-9FBC-6CE7BF8594B2}"/>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Données</a:t>
              </a:r>
            </a:p>
          </p:txBody>
        </p:sp>
      </p:grpSp>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sécuriser le trafic réseau</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575758" cy="4760278"/>
          </a:xfrm>
        </p:spPr>
        <p:txBody>
          <a:bodyPr vert="horz" wrap="square" lIns="0" tIns="91440" rIns="146304" bIns="91440" rtlCol="0" anchor="t">
            <a:spAutoFit/>
          </a:bodyPr>
          <a:lstStyle/>
          <a:p>
            <a:pPr marL="228600" lvl="1" indent="0">
              <a:buNone/>
            </a:pPr>
            <a:r>
              <a:rPr lang="fr-FR" sz="2400" dirty="0">
                <a:latin typeface="Segoe UI Semibold"/>
                <a:cs typeface="Segoe UI Semibold"/>
              </a:rPr>
              <a:t>Créez et configurez des règles </a:t>
            </a:r>
            <a:br>
              <a:rPr lang="fr-FR" sz="2400" dirty="0">
                <a:latin typeface="Segoe UI Semibold"/>
                <a:cs typeface="Segoe UI Semibold"/>
              </a:rPr>
            </a:br>
            <a:r>
              <a:rPr lang="fr-FR" sz="2400" dirty="0">
                <a:latin typeface="Segoe UI Semibold"/>
                <a:cs typeface="Segoe UI Semibold"/>
              </a:rPr>
              <a:t>de port de sécurité entrantes </a:t>
            </a:r>
            <a:br>
              <a:rPr lang="fr-FR" sz="2400" dirty="0">
                <a:latin typeface="Segoe UI Semibold"/>
                <a:cs typeface="Segoe UI Semibold"/>
              </a:rPr>
            </a:br>
            <a:r>
              <a:rPr lang="fr-FR" sz="2400" dirty="0">
                <a:latin typeface="Segoe UI Semibold"/>
                <a:cs typeface="Segoe UI Semibold"/>
              </a:rPr>
              <a:t>et sortantes.</a:t>
            </a:r>
          </a:p>
          <a:p>
            <a:pPr marL="747395" lvl="0" indent="-514350">
              <a:buFont typeface="+mj-lt"/>
              <a:buAutoNum type="arabicPeriod"/>
              <a:tabLst>
                <a:tab pos="515938" algn="l"/>
              </a:tabLst>
            </a:pPr>
            <a:r>
              <a:rPr lang="fr-FR" dirty="0">
                <a:gradFill>
                  <a:gsLst>
                    <a:gs pos="1250">
                      <a:srgbClr val="1A1A1A"/>
                    </a:gs>
                    <a:gs pos="100000">
                      <a:srgbClr val="1A1A1A"/>
                    </a:gs>
                  </a:gsLst>
                  <a:lin ang="5400000" scaled="0"/>
                </a:gradFill>
                <a:latin typeface="+mn-lt"/>
              </a:rPr>
              <a:t>Déployez un modèle personnalisé pour créer une machine virtuelle.</a:t>
            </a:r>
          </a:p>
          <a:p>
            <a:pPr marL="747395" lvl="0" indent="-514350">
              <a:buFont typeface="+mj-lt"/>
              <a:buAutoNum type="arabicPeriod"/>
              <a:tabLst>
                <a:tab pos="515938" algn="l"/>
              </a:tabLst>
            </a:pPr>
            <a:r>
              <a:rPr lang="fr-FR" dirty="0">
                <a:gradFill>
                  <a:gsLst>
                    <a:gs pos="1250">
                      <a:srgbClr val="1A1A1A"/>
                    </a:gs>
                    <a:gs pos="100000">
                      <a:srgbClr val="1A1A1A"/>
                    </a:gs>
                  </a:gsLst>
                  <a:lin ang="5400000" scaled="0"/>
                </a:gradFill>
                <a:latin typeface="+mn-lt"/>
              </a:rPr>
              <a:t>Créez un groupe de sécurité réseau.</a:t>
            </a:r>
          </a:p>
          <a:p>
            <a:pPr marL="747395" lvl="0" indent="-514350">
              <a:buFont typeface="+mj-lt"/>
              <a:buAutoNum type="arabicPeriod"/>
              <a:tabLst>
                <a:tab pos="515938" algn="l"/>
              </a:tabLst>
            </a:pPr>
            <a:r>
              <a:rPr lang="fr-FR" dirty="0">
                <a:gradFill>
                  <a:gsLst>
                    <a:gs pos="1250">
                      <a:srgbClr val="1A1A1A"/>
                    </a:gs>
                    <a:gs pos="100000">
                      <a:srgbClr val="1A1A1A"/>
                    </a:gs>
                  </a:gsLst>
                  <a:lin ang="5400000" scaled="0"/>
                </a:gradFill>
                <a:latin typeface="+mn-lt"/>
              </a:rPr>
              <a:t>Créez une règle de port de sécurité entrante pour autoriser RDP.</a:t>
            </a:r>
          </a:p>
          <a:p>
            <a:pPr marL="747395" lvl="0" indent="-514350">
              <a:buFont typeface="+mj-lt"/>
              <a:buAutoNum type="arabicPeriod"/>
              <a:tabLst>
                <a:tab pos="515938" algn="l"/>
              </a:tabLst>
            </a:pPr>
            <a:r>
              <a:rPr lang="fr-FR" dirty="0">
                <a:gradFill>
                  <a:gsLst>
                    <a:gs pos="1250">
                      <a:srgbClr val="1A1A1A"/>
                    </a:gs>
                    <a:gs pos="100000">
                      <a:srgbClr val="1A1A1A"/>
                    </a:gs>
                  </a:gsLst>
                  <a:lin ang="5400000" scaled="0"/>
                </a:gradFill>
                <a:latin typeface="+mn-lt"/>
                <a:cs typeface="Segoe UI Semilight" panose="020B0402040204020203" pitchFamily="34" charset="0"/>
              </a:rPr>
              <a:t>Configurez une règle de port </a:t>
            </a:r>
            <a:br>
              <a:rPr lang="fr-FR" dirty="0">
                <a:gradFill>
                  <a:gsLst>
                    <a:gs pos="1250">
                      <a:srgbClr val="1A1A1A"/>
                    </a:gs>
                    <a:gs pos="100000">
                      <a:srgbClr val="1A1A1A"/>
                    </a:gs>
                  </a:gsLst>
                  <a:lin ang="5400000" scaled="0"/>
                </a:gradFill>
                <a:latin typeface="+mn-lt"/>
                <a:cs typeface="Segoe UI Semilight" panose="020B0402040204020203" pitchFamily="34" charset="0"/>
              </a:rPr>
            </a:br>
            <a:r>
              <a:rPr lang="fr-FR" dirty="0">
                <a:gradFill>
                  <a:gsLst>
                    <a:gs pos="1250">
                      <a:srgbClr val="1A1A1A"/>
                    </a:gs>
                    <a:gs pos="100000">
                      <a:srgbClr val="1A1A1A"/>
                    </a:gs>
                  </a:gsLst>
                  <a:lin ang="5400000" scaled="0"/>
                </a:gradFill>
                <a:latin typeface="+mn-lt"/>
                <a:cs typeface="Segoe UI Semilight" panose="020B0402040204020203" pitchFamily="34" charset="0"/>
              </a:rPr>
              <a:t>de sécurité sortante pour </a:t>
            </a:r>
            <a:br>
              <a:rPr lang="fr-FR" dirty="0">
                <a:gradFill>
                  <a:gsLst>
                    <a:gs pos="1250">
                      <a:srgbClr val="1A1A1A"/>
                    </a:gs>
                    <a:gs pos="100000">
                      <a:srgbClr val="1A1A1A"/>
                    </a:gs>
                  </a:gsLst>
                  <a:lin ang="5400000" scaled="0"/>
                </a:gradFill>
                <a:latin typeface="+mn-lt"/>
                <a:cs typeface="Segoe UI Semilight" panose="020B0402040204020203" pitchFamily="34" charset="0"/>
              </a:rPr>
            </a:br>
            <a:r>
              <a:rPr lang="fr-FR" dirty="0">
                <a:gradFill>
                  <a:gsLst>
                    <a:gs pos="1250">
                      <a:srgbClr val="1A1A1A"/>
                    </a:gs>
                    <a:gs pos="100000">
                      <a:srgbClr val="1A1A1A"/>
                    </a:gs>
                  </a:gsLst>
                  <a:lin ang="5400000" scaled="0"/>
                </a:gradFill>
                <a:latin typeface="+mn-lt"/>
                <a:cs typeface="Segoe UI Semilight" panose="020B0402040204020203" pitchFamily="34" charset="0"/>
              </a:rPr>
              <a:t>refuser l’accès à Internet.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07853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dirty="0">
                <a:solidFill>
                  <a:srgbClr val="C00000"/>
                </a:solidFill>
                <a:latin typeface="+mn-lt"/>
                <a:ea typeface="Times New Roman" panose="02020603050405020304" pitchFamily="18" charset="0"/>
              </a:rPr>
              <a:t>Donnez des instructions d’utilisation </a:t>
            </a:r>
            <a:br>
              <a:rPr lang="fr-FR" sz="2400" i="1" dirty="0">
                <a:solidFill>
                  <a:srgbClr val="C00000"/>
                </a:solidFill>
                <a:latin typeface="+mn-lt"/>
                <a:ea typeface="Times New Roman" panose="02020603050405020304" pitchFamily="18" charset="0"/>
              </a:rPr>
            </a:br>
            <a:r>
              <a:rPr lang="fr-FR" sz="2400" i="1" dirty="0">
                <a:solidFill>
                  <a:srgbClr val="C00000"/>
                </a:solidFill>
                <a:latin typeface="+mn-lt"/>
                <a:ea typeface="Times New Roman" panose="02020603050405020304" pitchFamily="18" charset="0"/>
              </a:rPr>
              <a:t>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3"/>
              <a:t>Module 4</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2" y="3630663"/>
            <a:ext cx="5575757"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dirty="0"/>
              <a:t>Utilisez vos smartphones ou appareils mobiles</a:t>
            </a:r>
          </a:p>
          <a:p>
            <a:pPr marL="448193" indent="-448193">
              <a:buFont typeface="+mj-lt"/>
              <a:buAutoNum type="arabicPeriod"/>
            </a:pPr>
            <a:r>
              <a:rPr lang="fr-FR" sz="1961" dirty="0"/>
              <a:t>Accédez à </a:t>
            </a:r>
            <a:r>
              <a:rPr lang="fr-FR" sz="1961" i="1" dirty="0"/>
              <a:t>(</a:t>
            </a:r>
            <a:r>
              <a:rPr lang="fr-FR" sz="1961" b="1" i="1" dirty="0">
                <a:solidFill>
                  <a:srgbClr val="0777D3"/>
                </a:solidFill>
              </a:rPr>
              <a:t>insérer le lien de l’application d’interrogation de votre choix</a:t>
            </a:r>
            <a:r>
              <a:rPr lang="fr-FR" sz="1961" i="1" dirty="0"/>
              <a:t>)</a:t>
            </a:r>
          </a:p>
          <a:p>
            <a:pPr marL="448193" indent="-448193">
              <a:buFont typeface="+mj-lt"/>
              <a:buAutoNum type="arabicPeriod"/>
            </a:pPr>
            <a:r>
              <a:rPr lang="fr-FR" sz="1961" dirty="0"/>
              <a:t>Entrez le code : </a:t>
            </a:r>
            <a:r>
              <a:rPr lang="fr-FR" sz="1961" b="1" dirty="0">
                <a:solidFill>
                  <a:srgbClr val="0777D3"/>
                </a:solidFill>
              </a:rPr>
              <a:t>123-45-678</a:t>
            </a:r>
          </a:p>
          <a:p>
            <a:pPr marL="448193" indent="-448193">
              <a:buFont typeface="+mj-lt"/>
              <a:buAutoNum type="arabicPeriod"/>
            </a:pPr>
            <a:r>
              <a:rPr lang="fr-FR" sz="1961" dirty="0"/>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représentant un écran d’ordinateur affichant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85367"/>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0667"/>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0667"/>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4</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77247" y="2148219"/>
            <a:ext cx="4320000" cy="2568297"/>
            <a:chOff x="1740971" y="3420820"/>
            <a:chExt cx="4320000" cy="2568297"/>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dirty="0"/>
                <a:t>Modules Microsoft </a:t>
              </a:r>
              <a:r>
                <a:rPr lang="fr-FR" sz="2100" baseline="0" dirty="0" err="1"/>
                <a:t>Learn</a:t>
              </a:r>
              <a:r>
                <a:rPr lang="fr-FR" sz="2100" baseline="0" dirty="0"/>
                <a:t> (docs.microsoft.com/fr-fr/</a:t>
              </a:r>
              <a:r>
                <a:rPr lang="fr-FR" sz="2100" baseline="0" dirty="0" err="1"/>
                <a:t>Learn</a:t>
              </a:r>
              <a:r>
                <a:rPr lang="fr-FR" sz="2100" baseline="0" dirty="0"/>
                <a:t>)</a:t>
              </a:r>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4294967295"/>
          </p:nvPr>
        </p:nvSpPr>
        <p:spPr>
          <a:xfrm>
            <a:off x="5084648" y="1486636"/>
            <a:ext cx="6385684" cy="2913618"/>
          </a:xfrm>
        </p:spPr>
        <p:txBody>
          <a:bodyPr vert="horz" wrap="square" lIns="0" tIns="91440" rIns="146304" bIns="91440" rtlCol="0" anchor="t">
            <a:spAutoFit/>
          </a:bodyPr>
          <a:lstStyle/>
          <a:p>
            <a:pPr marL="560070" lvl="1" indent="-335915">
              <a:buFont typeface="Arial" panose="020B0604020202020204" pitchFamily="34" charset="0"/>
              <a:buChar char="•"/>
            </a:pPr>
            <a:r>
              <a:rPr lang="fr-FR" sz="2400" dirty="0"/>
              <a:t>Azure Security Center et hygiène </a:t>
            </a:r>
            <a:br>
              <a:rPr lang="fr-FR" sz="2400" dirty="0"/>
            </a:br>
            <a:r>
              <a:rPr lang="fr-FR" sz="2400" dirty="0"/>
              <a:t>des ressources</a:t>
            </a:r>
          </a:p>
          <a:p>
            <a:pPr marL="560070" lvl="1" indent="-335915">
              <a:buFont typeface="Arial" panose="020B0604020202020204" pitchFamily="34" charset="0"/>
              <a:buChar char="•"/>
            </a:pPr>
            <a:r>
              <a:rPr lang="fr-FR" sz="2400" dirty="0"/>
              <a:t>Key </a:t>
            </a:r>
            <a:r>
              <a:rPr lang="fr-FR" sz="2400" dirty="0" err="1"/>
              <a:t>Vault</a:t>
            </a:r>
            <a:r>
              <a:rPr lang="fr-FR" sz="2400" dirty="0"/>
              <a:t>, </a:t>
            </a:r>
            <a:r>
              <a:rPr lang="fr-FR" sz="2400" dirty="0" err="1"/>
              <a:t>Sentinel</a:t>
            </a:r>
            <a:r>
              <a:rPr lang="fr-FR" sz="2400" dirty="0"/>
              <a:t> et hôtes dédiés</a:t>
            </a:r>
          </a:p>
          <a:p>
            <a:pPr marL="560070" lvl="1" indent="-335915">
              <a:buFont typeface="Arial" panose="020B0604020202020204" pitchFamily="34" charset="0"/>
              <a:buChar char="•"/>
            </a:pPr>
            <a:r>
              <a:rPr lang="fr-FR" sz="2400" dirty="0"/>
              <a:t>Défense en profondeur</a:t>
            </a:r>
          </a:p>
          <a:p>
            <a:pPr marL="560070" lvl="1" indent="-335915">
              <a:buFont typeface="Arial" panose="020B0604020202020204" pitchFamily="34" charset="0"/>
              <a:buChar char="•"/>
            </a:pPr>
            <a:r>
              <a:rPr lang="fr-FR" sz="2400" dirty="0"/>
              <a:t>Protection </a:t>
            </a:r>
            <a:r>
              <a:rPr lang="fr-FR" sz="2400" dirty="0" err="1"/>
              <a:t>DDoS</a:t>
            </a:r>
            <a:endParaRPr lang="fr-FR" sz="2400" dirty="0"/>
          </a:p>
          <a:p>
            <a:pPr>
              <a:spcBef>
                <a:spcPts val="392"/>
              </a:spcBef>
              <a:spcAft>
                <a:spcPts val="588"/>
              </a:spcAft>
            </a:pPr>
            <a:endParaRPr lang="en-US" sz="2400" spc="0" dirty="0">
              <a:solidFill>
                <a:srgbClr val="171717"/>
              </a:solidFill>
              <a:latin typeface="Segoe UI"/>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Module 04 - Résumé</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562879"/>
            <a:ext cx="5394960" cy="2831544"/>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fr-FR" sz="2400">
                <a:latin typeface="+mj-lt"/>
              </a:rPr>
              <a:t>Vous allez découvrir les concepts suivants :</a:t>
            </a:r>
          </a:p>
          <a:p>
            <a:pPr marL="0" indent="0">
              <a:lnSpc>
                <a:spcPct val="100000"/>
              </a:lnSpc>
              <a:buNone/>
            </a:pPr>
            <a:endParaRPr lang="en-US" sz="2000" dirty="0"/>
          </a:p>
          <a:p>
            <a:pPr>
              <a:lnSpc>
                <a:spcPct val="100000"/>
              </a:lnSpc>
              <a:buFont typeface="Wingdings" panose="05000000000000000000" pitchFamily="2" charset="2"/>
              <a:buChar char="§"/>
            </a:pPr>
            <a:r>
              <a:rPr lang="fr-FR" sz="2000" b="1"/>
              <a:t>Fonctions de sécurité Azure</a:t>
            </a:r>
          </a:p>
          <a:p>
            <a:pPr marL="560241" lvl="1" indent="-336145">
              <a:buFont typeface="Arial" panose="020B0604020202020204" pitchFamily="34" charset="0"/>
              <a:buChar char="•"/>
            </a:pPr>
            <a:r>
              <a:rPr lang="fr-FR" sz="2000"/>
              <a:t>Security Center et hygiène des ressources</a:t>
            </a:r>
          </a:p>
          <a:p>
            <a:pPr marL="560241" lvl="1" indent="-336145">
              <a:buFont typeface="Arial" panose="020B0604020202020204" pitchFamily="34" charset="0"/>
              <a:buChar char="•"/>
            </a:pPr>
            <a:r>
              <a:rPr lang="fr-FR" sz="2000"/>
              <a:t>Key Vault, Sentinel et hôtes dédiés</a:t>
            </a:r>
          </a:p>
          <a:p>
            <a:pPr>
              <a:lnSpc>
                <a:spcPct val="100000"/>
              </a:lnSpc>
              <a:buFont typeface="Wingdings" panose="05000000000000000000" pitchFamily="2" charset="2"/>
              <a:buChar char="§"/>
            </a:pPr>
            <a:r>
              <a:rPr lang="fr-FR" sz="2000" b="1"/>
              <a:t>Sécurité réseau Azure</a:t>
            </a:r>
          </a:p>
          <a:p>
            <a:pPr marL="560241" lvl="1" indent="-336145">
              <a:buFont typeface="Arial" panose="020B0604020202020204" pitchFamily="34" charset="0"/>
              <a:buChar char="•"/>
            </a:pPr>
            <a:r>
              <a:rPr lang="fr-FR" sz="2000"/>
              <a:t>Défense en profondeur</a:t>
            </a:r>
          </a:p>
          <a:p>
            <a:pPr marL="560241" lvl="1" indent="-336145">
              <a:buFont typeface="Arial" panose="020B0604020202020204" pitchFamily="34" charset="0"/>
              <a:buChar char="•"/>
            </a:pPr>
            <a:r>
              <a:rPr lang="fr-FR" sz="2000"/>
              <a:t>Groupes de sécurité réseau et pare-feu</a:t>
            </a:r>
          </a:p>
          <a:p>
            <a:pPr marL="560241" lvl="1" indent="-336145">
              <a:buFont typeface="Arial" panose="020B0604020202020204" pitchFamily="34" charset="0"/>
              <a:buChar char="•"/>
            </a:pPr>
            <a:r>
              <a:rPr lang="fr-FR" sz="2000"/>
              <a:t>Protection DDoS</a:t>
            </a:r>
          </a:p>
        </p:txBody>
      </p:sp>
      <p:pic>
        <p:nvPicPr>
          <p:cNvPr id="3" name="Graphic 3">
            <a:extLst>
              <a:ext uri="{FF2B5EF4-FFF2-40B4-BE49-F238E27FC236}">
                <a16:creationId xmlns:a16="http://schemas.microsoft.com/office/drawing/2014/main" id="{0C65532B-8184-4372-9DF4-0E81C07298F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Outils et fonctions de sécurité</a:t>
            </a:r>
          </a:p>
        </p:txBody>
      </p:sp>
      <p:pic>
        <p:nvPicPr>
          <p:cNvPr id="5" name="Graphic 4" descr="Bouclier avec une coche">
            <a:extLst>
              <a:ext uri="{FF2B5EF4-FFF2-40B4-BE49-F238E27FC236}">
                <a16:creationId xmlns:a16="http://schemas.microsoft.com/office/drawing/2014/main" id="{ED15557A-7D37-4374-A200-1D0CFE4EC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804491"/>
            <a:ext cx="1249018" cy="1249018"/>
          </a:xfrm>
          <a:prstGeom prst="rect">
            <a:avLst/>
          </a:prstGeom>
        </p:spPr>
      </p:pic>
    </p:spTree>
    <p:extLst>
      <p:ext uri="{BB962C8B-B14F-4D97-AF65-F5344CB8AC3E}">
        <p14:creationId xmlns:p14="http://schemas.microsoft.com/office/powerpoint/2010/main" val="42478930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fr-FR"/>
              <a:t>Outils et fonctionnalités de sécurité - Domaine d’objectif</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4294967295"/>
          </p:nvPr>
        </p:nvSpPr>
        <p:spPr>
          <a:xfrm>
            <a:off x="419100" y="1456897"/>
            <a:ext cx="11340811" cy="3439852"/>
          </a:xfrm>
        </p:spPr>
        <p:txBody>
          <a:bodyPr/>
          <a:lstStyle/>
          <a:p>
            <a:pPr lvl="0" fontAlgn="base">
              <a:lnSpc>
                <a:spcPct val="150000"/>
              </a:lnSpc>
            </a:pPr>
            <a:r>
              <a:rPr lang="fr-FR" sz="2400"/>
              <a:t>Décrivez les fonctionnalités et le fonctionnement de :</a:t>
            </a:r>
          </a:p>
          <a:p>
            <a:pPr marL="457200" lvl="0" indent="-457200" fontAlgn="base">
              <a:lnSpc>
                <a:spcPct val="150000"/>
              </a:lnSpc>
              <a:buFont typeface="Arial" panose="020B0604020202020204" pitchFamily="34" charset="0"/>
              <a:buChar char="•"/>
            </a:pPr>
            <a:r>
              <a:rPr lang="fr-FR" sz="2400">
                <a:latin typeface="+mn-lt"/>
              </a:rPr>
              <a:t>Azure Security Center, y compris la conformité à la stratégie, les alertes de sécurité, le degré de sécurisation et l’hygiène des ressources</a:t>
            </a:r>
          </a:p>
          <a:p>
            <a:pPr marL="457200" indent="-457200" fontAlgn="base">
              <a:lnSpc>
                <a:spcPct val="150000"/>
              </a:lnSpc>
              <a:buFont typeface="Arial" panose="020B0604020202020204" pitchFamily="34" charset="0"/>
              <a:buChar char="•"/>
            </a:pPr>
            <a:r>
              <a:rPr lang="fr-FR" sz="2400">
                <a:latin typeface="+mn-lt"/>
              </a:rPr>
              <a:t>Azure Sentinel</a:t>
            </a:r>
          </a:p>
          <a:p>
            <a:pPr marL="457200" lvl="0" indent="-457200" fontAlgn="base">
              <a:lnSpc>
                <a:spcPct val="150000"/>
              </a:lnSpc>
              <a:buFont typeface="Arial" panose="020B0604020202020204" pitchFamily="34" charset="0"/>
              <a:buChar char="•"/>
            </a:pPr>
            <a:r>
              <a:rPr lang="fr-FR" sz="2400">
                <a:latin typeface="+mn-lt"/>
              </a:rPr>
              <a:t>Key Vault</a:t>
            </a:r>
          </a:p>
          <a:p>
            <a:pPr marL="457200" lvl="0" indent="-457200" fontAlgn="base">
              <a:lnSpc>
                <a:spcPct val="150000"/>
              </a:lnSpc>
              <a:buFont typeface="Arial" panose="020B0604020202020204" pitchFamily="34" charset="0"/>
              <a:buChar char="•"/>
            </a:pPr>
            <a:r>
              <a:rPr lang="fr-FR" sz="2400">
                <a:latin typeface="+mn-lt"/>
              </a:rPr>
              <a:t>Hôtes dédiés Azure</a:t>
            </a: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Security Center</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fr-FR" b="0" i="0" dirty="0">
                <a:solidFill>
                  <a:srgbClr val="171717"/>
                </a:solidFill>
                <a:latin typeface="Segoe UI" panose="020B0502040204020203" pitchFamily="34" charset="0"/>
              </a:rPr>
              <a:t>Azure Security Center est un service de surveillance qui offre une protection contre </a:t>
            </a:r>
            <a:br>
              <a:rPr lang="fr-FR" b="0" i="0" dirty="0">
                <a:solidFill>
                  <a:srgbClr val="171717"/>
                </a:solidFill>
                <a:latin typeface="Segoe UI" panose="020B0502040204020203" pitchFamily="34" charset="0"/>
              </a:rPr>
            </a:br>
            <a:r>
              <a:rPr lang="fr-FR" b="0" i="0" dirty="0">
                <a:solidFill>
                  <a:srgbClr val="171717"/>
                </a:solidFill>
                <a:latin typeface="Segoe UI" panose="020B0502040204020203" pitchFamily="34" charset="0"/>
              </a:rPr>
              <a:t>les menaces dans tous vos centres de données, à la fois dans Azure et en local. </a:t>
            </a:r>
          </a:p>
        </p:txBody>
      </p:sp>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2880789"/>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fr-FR" sz="2400" dirty="0">
                <a:solidFill>
                  <a:srgbClr val="171717"/>
                </a:solidFill>
                <a:latin typeface="Segoe UI" panose="020B0502040204020203" pitchFamily="34" charset="0"/>
              </a:rPr>
              <a:t>Suggestions en matière de sécurité</a:t>
            </a:r>
          </a:p>
          <a:p>
            <a:pPr marL="342900" indent="-342900" algn="l">
              <a:buFont typeface="Arial" panose="020B0604020202020204" pitchFamily="34" charset="0"/>
              <a:buChar char="•"/>
            </a:pPr>
            <a:r>
              <a:rPr lang="fr-FR" sz="2400" dirty="0">
                <a:solidFill>
                  <a:srgbClr val="171717"/>
                </a:solidFill>
                <a:latin typeface="Segoe UI" panose="020B0502040204020203" pitchFamily="34" charset="0"/>
              </a:rPr>
              <a:t>Détection et blocage des </a:t>
            </a:r>
            <a:br>
              <a:rPr lang="fr-FR" sz="2400" dirty="0">
                <a:solidFill>
                  <a:srgbClr val="171717"/>
                </a:solidFill>
                <a:latin typeface="Segoe UI" panose="020B0502040204020203" pitchFamily="34" charset="0"/>
              </a:rPr>
            </a:br>
            <a:r>
              <a:rPr lang="fr-FR" sz="2400" dirty="0">
                <a:solidFill>
                  <a:srgbClr val="171717"/>
                </a:solidFill>
                <a:latin typeface="Segoe UI" panose="020B0502040204020203" pitchFamily="34" charset="0"/>
              </a:rPr>
              <a:t>programmes malveillants</a:t>
            </a:r>
          </a:p>
          <a:p>
            <a:pPr marL="342900" indent="-342900" algn="l">
              <a:buFont typeface="Arial" panose="020B0604020202020204" pitchFamily="34" charset="0"/>
              <a:buChar char="•"/>
            </a:pPr>
            <a:r>
              <a:rPr lang="fr-FR" sz="2400" dirty="0">
                <a:solidFill>
                  <a:srgbClr val="171717"/>
                </a:solidFill>
                <a:latin typeface="Segoe UI" panose="020B0502040204020203" pitchFamily="34" charset="0"/>
              </a:rPr>
              <a:t>Analyse et identification des </a:t>
            </a:r>
            <a:br>
              <a:rPr lang="fr-FR" sz="2400" dirty="0">
                <a:solidFill>
                  <a:srgbClr val="171717"/>
                </a:solidFill>
                <a:latin typeface="Segoe UI" panose="020B0502040204020203" pitchFamily="34" charset="0"/>
              </a:rPr>
            </a:br>
            <a:r>
              <a:rPr lang="fr-FR" sz="2400" dirty="0">
                <a:solidFill>
                  <a:srgbClr val="171717"/>
                </a:solidFill>
                <a:latin typeface="Segoe UI" panose="020B0502040204020203" pitchFamily="34" charset="0"/>
              </a:rPr>
              <a:t>attaques potentielles</a:t>
            </a:r>
          </a:p>
          <a:p>
            <a:pPr marL="342900" indent="-342900" algn="l">
              <a:buFont typeface="Arial" panose="020B0604020202020204" pitchFamily="34" charset="0"/>
              <a:buChar char="•"/>
            </a:pPr>
            <a:r>
              <a:rPr lang="fr-FR" sz="2400" dirty="0">
                <a:solidFill>
                  <a:srgbClr val="171717"/>
                </a:solidFill>
                <a:latin typeface="Segoe UI" panose="020B0502040204020203" pitchFamily="34" charset="0"/>
              </a:rPr>
              <a:t>Contrôle des accès en flux tendus </a:t>
            </a:r>
            <a:br>
              <a:rPr lang="fr-FR" sz="2400" dirty="0">
                <a:solidFill>
                  <a:srgbClr val="171717"/>
                </a:solidFill>
                <a:latin typeface="Segoe UI" panose="020B0502040204020203" pitchFamily="34" charset="0"/>
              </a:rPr>
            </a:br>
            <a:r>
              <a:rPr lang="fr-FR" sz="2400" dirty="0">
                <a:solidFill>
                  <a:srgbClr val="171717"/>
                </a:solidFill>
                <a:latin typeface="Segoe UI" panose="020B0502040204020203" pitchFamily="34" charset="0"/>
              </a:rPr>
              <a:t>pour les ports</a:t>
            </a:r>
          </a:p>
        </p:txBody>
      </p:sp>
      <p:pic>
        <p:nvPicPr>
          <p:cNvPr id="7" name="Picture 6">
            <a:extLst>
              <a:ext uri="{FF2B5EF4-FFF2-40B4-BE49-F238E27FC236}">
                <a16:creationId xmlns:a16="http://schemas.microsoft.com/office/drawing/2014/main" id="{66182892-A269-4E89-A4D4-DA6B5CCFE6CC}"/>
              </a:ext>
            </a:extLst>
          </p:cNvPr>
          <p:cNvPicPr>
            <a:picLocks noChangeAspect="1"/>
          </p:cNvPicPr>
          <p:nvPr/>
        </p:nvPicPr>
        <p:blipFill>
          <a:blip r:embed="rId3"/>
          <a:stretch>
            <a:fillRect/>
          </a:stretch>
        </p:blipFill>
        <p:spPr>
          <a:xfrm>
            <a:off x="6274340" y="2310318"/>
            <a:ext cx="5422962" cy="2597286"/>
          </a:xfrm>
          <a:prstGeom prst="rect">
            <a:avLst/>
          </a:prstGeom>
          <a:ln>
            <a:solidFill>
              <a:schemeClr val="tx1"/>
            </a:solidFill>
          </a:ln>
        </p:spPr>
      </p:pic>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Azure Security Center</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447034"/>
            <a:ext cx="5508024" cy="4216539"/>
          </a:xfrm>
        </p:spPr>
        <p:txBody>
          <a:bodyPr/>
          <a:lstStyle/>
          <a:p>
            <a:pPr marL="228600" lvl="1" indent="0">
              <a:buNone/>
            </a:pPr>
            <a:r>
              <a:rPr lang="fr-FR" sz="2400" dirty="0">
                <a:latin typeface="+mj-lt"/>
                <a:cs typeface="Segoe UI Semilight" panose="020B0402040204020203" pitchFamily="34" charset="0"/>
              </a:rPr>
              <a:t>Ouvrez Azure Security Center et consultez des fonctionnalités et options de configuration courantes.</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fr-FR" sz="2400" dirty="0">
                <a:cs typeface="Segoe UI Semilight" panose="020B0402040204020203" pitchFamily="34" charset="0"/>
              </a:rPr>
              <a:t>Lancez Azure Security Center.</a:t>
            </a:r>
          </a:p>
          <a:p>
            <a:pPr marL="742950" lvl="1" indent="-514350">
              <a:buFont typeface="+mj-lt"/>
              <a:buAutoNum type="arabicPeriod"/>
            </a:pPr>
            <a:r>
              <a:rPr lang="fr-FR" sz="2400" dirty="0">
                <a:cs typeface="Segoe UI Semilight" panose="020B0402040204020203" pitchFamily="34" charset="0"/>
              </a:rPr>
              <a:t>Affichez les options de conformité à la stratégie.</a:t>
            </a:r>
          </a:p>
          <a:p>
            <a:pPr marL="742950" lvl="1" indent="-514350">
              <a:buFont typeface="+mj-lt"/>
              <a:buAutoNum type="arabicPeriod"/>
            </a:pPr>
            <a:r>
              <a:rPr lang="fr-FR" sz="2400" dirty="0">
                <a:cs typeface="Segoe UI Semilight" panose="020B0402040204020203" pitchFamily="34" charset="0"/>
              </a:rPr>
              <a:t>Vérifiez votre score de sécurité.</a:t>
            </a:r>
          </a:p>
          <a:p>
            <a:pPr marL="742950" lvl="1" indent="-514350">
              <a:buFont typeface="+mj-lt"/>
              <a:buAutoNum type="arabicPeriod"/>
            </a:pPr>
            <a:r>
              <a:rPr lang="fr-FR" sz="2400" dirty="0">
                <a:cs typeface="Segoe UI Semilight" panose="020B0402040204020203" pitchFamily="34" charset="0"/>
              </a:rPr>
              <a:t>Configurez une alerte de sécurité.</a:t>
            </a:r>
          </a:p>
          <a:p>
            <a:pPr marL="742950" lvl="1" indent="-514350">
              <a:buFont typeface="+mj-lt"/>
              <a:buAutoNum type="arabicPeriod"/>
            </a:pPr>
            <a:r>
              <a:rPr lang="fr-FR" sz="2400" dirty="0">
                <a:cs typeface="Segoe UI Semilight" panose="020B0402040204020203" pitchFamily="34" charset="0"/>
              </a:rPr>
              <a:t>Examinez l’hygiène de sécurité des ressources.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865878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4462"/>
            <a:ext cx="11341268" cy="680196"/>
          </a:xfrm>
        </p:spPr>
        <p:txBody>
          <a:bodyPr/>
          <a:lstStyle/>
          <a:p>
            <a:r>
              <a:rPr lang="fr-FR" noProof="0"/>
              <a:t>Azure Security Center - Fonctionnalités </a:t>
            </a:r>
          </a:p>
        </p:txBody>
      </p:sp>
      <p:graphicFrame>
        <p:nvGraphicFramePr>
          <p:cNvPr id="9" name="Table 9">
            <a:extLst>
              <a:ext uri="{FF2B5EF4-FFF2-40B4-BE49-F238E27FC236}">
                <a16:creationId xmlns:a16="http://schemas.microsoft.com/office/drawing/2014/main" id="{9A5DAA41-1C1C-42A4-B8CD-A1ADFFAD59B4}"/>
              </a:ext>
            </a:extLst>
          </p:cNvPr>
          <p:cNvGraphicFramePr>
            <a:graphicFrameLocks noGrp="1"/>
          </p:cNvGraphicFramePr>
          <p:nvPr>
            <p:extLst>
              <p:ext uri="{D42A27DB-BD31-4B8C-83A1-F6EECF244321}">
                <p14:modId xmlns:p14="http://schemas.microsoft.com/office/powerpoint/2010/main" val="2872805531"/>
              </p:ext>
            </p:extLst>
          </p:nvPr>
        </p:nvGraphicFramePr>
        <p:xfrm>
          <a:off x="301487" y="1219008"/>
          <a:ext cx="11589026" cy="4286599"/>
        </p:xfrm>
        <a:graphic>
          <a:graphicData uri="http://schemas.openxmlformats.org/drawingml/2006/table">
            <a:tbl>
              <a:tblPr firstRow="1" bandRow="1">
                <a:tableStyleId>{5C22544A-7EE6-4342-B048-85BDC9FD1C3A}</a:tableStyleId>
              </a:tblPr>
              <a:tblGrid>
                <a:gridCol w="5794513">
                  <a:extLst>
                    <a:ext uri="{9D8B030D-6E8A-4147-A177-3AD203B41FA5}">
                      <a16:colId xmlns:a16="http://schemas.microsoft.com/office/drawing/2014/main" val="2519877831"/>
                    </a:ext>
                  </a:extLst>
                </a:gridCol>
                <a:gridCol w="5794513">
                  <a:extLst>
                    <a:ext uri="{9D8B030D-6E8A-4147-A177-3AD203B41FA5}">
                      <a16:colId xmlns:a16="http://schemas.microsoft.com/office/drawing/2014/main" val="3993310095"/>
                    </a:ext>
                  </a:extLst>
                </a:gridCol>
              </a:tblGrid>
              <a:tr h="2391282">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1" dirty="0">
                          <a:solidFill>
                            <a:schemeClr val="tx1"/>
                          </a:solidFill>
                          <a:latin typeface="+mn-lt"/>
                          <a:cs typeface="Segoe UI Semilight"/>
                        </a:rPr>
                        <a:t>Conformité à la stratégie</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fr-FR" sz="1600" b="0" dirty="0">
                          <a:solidFill>
                            <a:schemeClr val="tx1"/>
                          </a:solidFill>
                          <a:latin typeface="+mn-lt"/>
                          <a:cs typeface="Segoe UI Semilight"/>
                        </a:rPr>
                        <a:t>Security Center est intégré avec les contrôles de stratégie Azure afin que vous puissiez </a:t>
                      </a:r>
                      <a:r>
                        <a:rPr lang="fr-FR" sz="1600" b="1" dirty="0">
                          <a:solidFill>
                            <a:schemeClr val="tx1"/>
                          </a:solidFill>
                          <a:latin typeface="+mn-lt"/>
                          <a:cs typeface="Segoe UI Semilight"/>
                        </a:rPr>
                        <a:t>configurer et surveiller</a:t>
                      </a:r>
                      <a:r>
                        <a:rPr lang="fr-FR" sz="1600" b="0" dirty="0">
                          <a:solidFill>
                            <a:schemeClr val="tx1"/>
                          </a:solidFill>
                          <a:latin typeface="+mn-lt"/>
                          <a:cs typeface="Segoe UI Semilight"/>
                        </a:rPr>
                        <a:t> l’exécution de vos stratégies sur les groupes d’administration, les abonnements et même un client tout entier.</a:t>
                      </a:r>
                    </a:p>
                  </a:txBody>
                  <a:tcPr>
                    <a:solidFill>
                      <a:schemeClr val="accent2">
                        <a:lumMod val="20000"/>
                        <a:lumOff val="80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1" dirty="0">
                          <a:solidFill>
                            <a:schemeClr val="tx1"/>
                          </a:solidFill>
                          <a:latin typeface="+mn-lt"/>
                          <a:cs typeface="Segoe UI Semilight"/>
                        </a:rPr>
                        <a:t>Alertes de sécurité</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fr-FR" sz="1600" b="0" spc="-20" baseline="0" dirty="0">
                          <a:solidFill>
                            <a:schemeClr val="tx1"/>
                          </a:solidFill>
                          <a:latin typeface="+mn-lt"/>
                          <a:cs typeface="Segoe UI Semilight"/>
                        </a:rPr>
                        <a:t>Security Center collecte, analyse et intègre automatiquement les données des journaux de vos ressources Azure, par exemple la protection par pare-feu et point de terminaison, afin de détecter les menaces réelles. La liste des alertes de sécurité hiérarchisées s’affiche dans le Security Center avec les informations nécessaires à l’analyse et la correction rapides d’une attaque.</a:t>
                      </a:r>
                    </a:p>
                  </a:txBody>
                  <a:tcPr>
                    <a:solidFill>
                      <a:schemeClr val="accent2">
                        <a:lumMod val="20000"/>
                        <a:lumOff val="80000"/>
                      </a:schemeClr>
                    </a:solidFill>
                  </a:tcPr>
                </a:tc>
                <a:extLst>
                  <a:ext uri="{0D108BD9-81ED-4DB2-BD59-A6C34878D82A}">
                    <a16:rowId xmlns:a16="http://schemas.microsoft.com/office/drawing/2014/main" val="2325249282"/>
                  </a:ext>
                </a:extLst>
              </a:tr>
              <a:tr h="1895317">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1" dirty="0">
                          <a:solidFill>
                            <a:schemeClr val="tx1"/>
                          </a:solidFill>
                          <a:latin typeface="+mn-lt"/>
                          <a:cs typeface="Segoe UI Semilight"/>
                        </a:rPr>
                        <a:t>Degré de sécurisation</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fr-FR" sz="1600" b="0" dirty="0">
                          <a:solidFill>
                            <a:schemeClr val="tx1"/>
                          </a:solidFill>
                          <a:latin typeface="+mn-lt"/>
                          <a:cs typeface="Segoe UI Semilight"/>
                        </a:rPr>
                        <a:t>Security Center évalue continuellement vos ressources pour rechercher d’éventuels problèmes de sécurité. Il agrège ensuite toutes ses découvertes sous forme d’un score qui </a:t>
                      </a:r>
                      <a:br>
                        <a:rPr lang="fr-FR" sz="1600" b="0" dirty="0">
                          <a:solidFill>
                            <a:schemeClr val="tx1"/>
                          </a:solidFill>
                          <a:latin typeface="+mn-lt"/>
                          <a:cs typeface="Segoe UI Semilight"/>
                        </a:rPr>
                      </a:br>
                      <a:r>
                        <a:rPr lang="fr-FR" sz="1600" b="0" dirty="0">
                          <a:solidFill>
                            <a:schemeClr val="tx1"/>
                          </a:solidFill>
                          <a:latin typeface="+mn-lt"/>
                          <a:cs typeface="Segoe UI Semilight"/>
                        </a:rPr>
                        <a:t>vous permet de déterminer votre niveau de sécurité actuel.</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2400" b="1" dirty="0">
                          <a:solidFill>
                            <a:schemeClr val="tx1"/>
                          </a:solidFill>
                          <a:latin typeface="+mn-lt"/>
                          <a:cs typeface="Segoe UI Semilight"/>
                        </a:rPr>
                        <a:t>Hygiène de sécurité des ressources</a:t>
                      </a:r>
                    </a:p>
                    <a:p>
                      <a:pPr marL="0" marR="0" lvl="0" indent="0" algn="ctr" defTabSz="914367" rtl="0" eaLnBrk="1" fontAlgn="auto" latinLnBrk="0" hangingPunct="1">
                        <a:lnSpc>
                          <a:spcPct val="100000"/>
                        </a:lnSpc>
                        <a:spcBef>
                          <a:spcPts val="0"/>
                        </a:spcBef>
                        <a:spcAft>
                          <a:spcPts val="0"/>
                        </a:spcAft>
                        <a:buClrTx/>
                        <a:buSzTx/>
                        <a:buFontTx/>
                        <a:buNone/>
                        <a:tabLst/>
                        <a:defRPr/>
                      </a:pPr>
                      <a:r>
                        <a:rPr lang="fr-FR" sz="1600" b="0" dirty="0">
                          <a:solidFill>
                            <a:schemeClr val="tx1"/>
                          </a:solidFill>
                          <a:latin typeface="+mn-lt"/>
                          <a:cs typeface="Segoe UI Semilight"/>
                        </a:rPr>
                        <a:t>Visibilité de la sécurité et recommandations par ressource.</a:t>
                      </a:r>
                    </a:p>
                  </a:txBody>
                  <a:tcPr/>
                </a:tc>
                <a:extLst>
                  <a:ext uri="{0D108BD9-81ED-4DB2-BD59-A6C34878D82A}">
                    <a16:rowId xmlns:a16="http://schemas.microsoft.com/office/drawing/2014/main" val="2481572178"/>
                  </a:ext>
                </a:extLst>
              </a:tr>
            </a:tbl>
          </a:graphicData>
        </a:graphic>
      </p:graphicFrame>
      <p:pic>
        <p:nvPicPr>
          <p:cNvPr id="4" name="Picture 3" descr="Icône Azure Security Center">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8580" y="114240"/>
            <a:ext cx="1331933" cy="1452178"/>
          </a:xfrm>
          <a:prstGeom prst="rect">
            <a:avLst/>
          </a:prstGeom>
        </p:spPr>
      </p:pic>
      <p:sp>
        <p:nvSpPr>
          <p:cNvPr id="2" name="TextBox 1">
            <a:extLst>
              <a:ext uri="{FF2B5EF4-FFF2-40B4-BE49-F238E27FC236}">
                <a16:creationId xmlns:a16="http://schemas.microsoft.com/office/drawing/2014/main" id="{CEA4346A-6B57-4448-8595-0971E27B1C96}"/>
              </a:ext>
            </a:extLst>
          </p:cNvPr>
          <p:cNvSpPr txBox="1"/>
          <p:nvPr/>
        </p:nvSpPr>
        <p:spPr>
          <a:xfrm>
            <a:off x="3417712" y="5638992"/>
            <a:ext cx="6380703" cy="683264"/>
          </a:xfrm>
          <a:prstGeom prst="rect">
            <a:avLst/>
          </a:prstGeom>
          <a:noFill/>
        </p:spPr>
        <p:txBody>
          <a:bodyPr wrap="square" lIns="182880" tIns="146304" rIns="182880" bIns="146304" rtlCol="0">
            <a:spAutoFit/>
          </a:bodyPr>
          <a:lstStyle/>
          <a:p>
            <a:pPr>
              <a:lnSpc>
                <a:spcPct val="90000"/>
              </a:lnSpc>
              <a:spcAft>
                <a:spcPts val="600"/>
              </a:spcAft>
            </a:pPr>
            <a:r>
              <a:rPr lang="fr-FR" sz="1400" dirty="0">
                <a:solidFill>
                  <a:srgbClr val="FF0000"/>
                </a:solidFill>
              </a:rPr>
              <a:t>Diapositive masquée FACULTATIVE.  Vous pouvez présenter son contenu sous forme de démonstration ou de procédure pas à pas.  Vous pouvez aussi en expliquer chaque point aux participants.</a:t>
            </a:r>
          </a:p>
        </p:txBody>
      </p:sp>
      <p:pic>
        <p:nvPicPr>
          <p:cNvPr id="7" name="Picture 6">
            <a:extLst>
              <a:ext uri="{FF2B5EF4-FFF2-40B4-BE49-F238E27FC236}">
                <a16:creationId xmlns:a16="http://schemas.microsoft.com/office/drawing/2014/main" id="{78B2AB53-BE76-4AE2-936D-BDFF578FB6AD}"/>
              </a:ext>
            </a:extLst>
          </p:cNvPr>
          <p:cNvPicPr>
            <a:picLocks noChangeAspect="1"/>
          </p:cNvPicPr>
          <p:nvPr/>
        </p:nvPicPr>
        <p:blipFill>
          <a:blip r:embed="rId4"/>
          <a:stretch>
            <a:fillRect/>
          </a:stretch>
        </p:blipFill>
        <p:spPr>
          <a:xfrm>
            <a:off x="7965350" y="4324507"/>
            <a:ext cx="2057400" cy="1181100"/>
          </a:xfrm>
          <a:prstGeom prst="rect">
            <a:avLst/>
          </a:prstGeom>
        </p:spPr>
      </p:pic>
    </p:spTree>
    <p:extLst>
      <p:ext uri="{BB962C8B-B14F-4D97-AF65-F5344CB8AC3E}">
        <p14:creationId xmlns:p14="http://schemas.microsoft.com/office/powerpoint/2010/main" val="41558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Security Center - Fonctionnalités</a:t>
            </a:r>
          </a:p>
        </p:txBody>
      </p:sp>
      <p:grpSp>
        <p:nvGrpSpPr>
          <p:cNvPr id="23" name="Group 22">
            <a:extLst>
              <a:ext uri="{FF2B5EF4-FFF2-40B4-BE49-F238E27FC236}">
                <a16:creationId xmlns:a16="http://schemas.microsoft.com/office/drawing/2014/main" id="{F9E1F50D-FBB4-496D-99D2-4A20CDB3E8B0}"/>
              </a:ext>
              <a:ext uri="{C183D7F6-B498-43B3-948B-1728B52AA6E4}">
                <adec:decorative xmlns:adec="http://schemas.microsoft.com/office/drawing/2017/decorative" val="1"/>
              </a:ext>
            </a:extLst>
          </p:cNvPr>
          <p:cNvGrpSpPr/>
          <p:nvPr/>
        </p:nvGrpSpPr>
        <p:grpSpPr>
          <a:xfrm>
            <a:off x="788632" y="1292896"/>
            <a:ext cx="10601289" cy="4146308"/>
            <a:chOff x="818745" y="1355846"/>
            <a:chExt cx="10601289" cy="4146308"/>
          </a:xfrm>
        </p:grpSpPr>
        <p:sp>
          <p:nvSpPr>
            <p:cNvPr id="6" name="Rectangle: Rounded Corners 5">
              <a:extLst>
                <a:ext uri="{FF2B5EF4-FFF2-40B4-BE49-F238E27FC236}">
                  <a16:creationId xmlns:a16="http://schemas.microsoft.com/office/drawing/2014/main" id="{CCA35B26-8640-4D2D-90E9-3B044C798C03}"/>
                </a:ext>
              </a:extLst>
            </p:cNvPr>
            <p:cNvSpPr/>
            <p:nvPr/>
          </p:nvSpPr>
          <p:spPr bwMode="auto">
            <a:xfrm>
              <a:off x="818745"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F39BE854-F13D-4CF3-8C77-2D9995611A3C}"/>
                </a:ext>
              </a:extLst>
            </p:cNvPr>
            <p:cNvSpPr/>
            <p:nvPr/>
          </p:nvSpPr>
          <p:spPr bwMode="auto">
            <a:xfrm>
              <a:off x="6142778"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3334160-4241-4B1B-A944-0E77612D05CF}"/>
                </a:ext>
              </a:extLst>
            </p:cNvPr>
            <p:cNvSpPr/>
            <p:nvPr/>
          </p:nvSpPr>
          <p:spPr bwMode="auto">
            <a:xfrm>
              <a:off x="825468"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4863C7F-3945-478A-A1C0-4F8A48F5BB8B}"/>
                </a:ext>
              </a:extLst>
            </p:cNvPr>
            <p:cNvSpPr/>
            <p:nvPr/>
          </p:nvSpPr>
          <p:spPr bwMode="auto">
            <a:xfrm>
              <a:off x="6142779"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A1DAD022-6BDC-4DCB-BD99-2B990DA75565}"/>
                </a:ext>
              </a:extLst>
            </p:cNvPr>
            <p:cNvSpPr/>
            <p:nvPr/>
          </p:nvSpPr>
          <p:spPr bwMode="auto">
            <a:xfrm>
              <a:off x="5428892" y="2745579"/>
              <a:ext cx="1427772" cy="1417806"/>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709FE9AD-B0A8-4201-90C7-7ED0BF9CAC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3291" y="2829315"/>
              <a:ext cx="1298974" cy="1298974"/>
            </a:xfrm>
            <a:prstGeom prst="rect">
              <a:avLst/>
            </a:prstGeom>
          </p:spPr>
        </p:pic>
        <p:sp>
          <p:nvSpPr>
            <p:cNvPr id="14" name="TextBox 13">
              <a:extLst>
                <a:ext uri="{FF2B5EF4-FFF2-40B4-BE49-F238E27FC236}">
                  <a16:creationId xmlns:a16="http://schemas.microsoft.com/office/drawing/2014/main" id="{F7BE81D1-C055-4E5F-BAD9-FB7BDC47C86A}"/>
                </a:ext>
              </a:extLst>
            </p:cNvPr>
            <p:cNvSpPr txBox="1"/>
            <p:nvPr/>
          </p:nvSpPr>
          <p:spPr>
            <a:xfrm>
              <a:off x="1230549" y="1468877"/>
              <a:ext cx="4362855"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latin typeface="+mj-lt"/>
                </a:rPr>
                <a:t>Conformité à la stratégie</a:t>
              </a:r>
            </a:p>
          </p:txBody>
        </p:sp>
        <p:sp>
          <p:nvSpPr>
            <p:cNvPr id="16" name="TextBox 15">
              <a:extLst>
                <a:ext uri="{FF2B5EF4-FFF2-40B4-BE49-F238E27FC236}">
                  <a16:creationId xmlns:a16="http://schemas.microsoft.com/office/drawing/2014/main" id="{005F4D8D-7E2A-49B2-A508-040F49B1014D}"/>
                </a:ext>
              </a:extLst>
            </p:cNvPr>
            <p:cNvSpPr txBox="1"/>
            <p:nvPr/>
          </p:nvSpPr>
          <p:spPr>
            <a:xfrm>
              <a:off x="6598596" y="1456622"/>
              <a:ext cx="4362855"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a:gradFill>
                    <a:gsLst>
                      <a:gs pos="2917">
                        <a:schemeClr val="tx1"/>
                      </a:gs>
                      <a:gs pos="30000">
                        <a:schemeClr val="tx1"/>
                      </a:gs>
                    </a:gsLst>
                    <a:lin ang="5400000" scaled="0"/>
                  </a:gradFill>
                  <a:latin typeface="+mj-lt"/>
                </a:rPr>
                <a:t>Évaluations continues</a:t>
              </a:r>
            </a:p>
          </p:txBody>
        </p:sp>
        <p:sp>
          <p:nvSpPr>
            <p:cNvPr id="18" name="TextBox 17">
              <a:extLst>
                <a:ext uri="{FF2B5EF4-FFF2-40B4-BE49-F238E27FC236}">
                  <a16:creationId xmlns:a16="http://schemas.microsoft.com/office/drawing/2014/main" id="{4E23F94D-9D83-497B-BE50-032CE59899F4}"/>
                </a:ext>
              </a:extLst>
            </p:cNvPr>
            <p:cNvSpPr txBox="1"/>
            <p:nvPr/>
          </p:nvSpPr>
          <p:spPr>
            <a:xfrm>
              <a:off x="917967" y="3564878"/>
              <a:ext cx="4750946"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dirty="0">
                  <a:gradFill>
                    <a:gsLst>
                      <a:gs pos="2917">
                        <a:schemeClr val="tx1"/>
                      </a:gs>
                      <a:gs pos="30000">
                        <a:schemeClr val="tx1"/>
                      </a:gs>
                    </a:gsLst>
                    <a:lin ang="5400000" scaled="0"/>
                  </a:gradFill>
                  <a:latin typeface="+mj-lt"/>
                </a:rPr>
                <a:t>Recommandations personnalisées</a:t>
              </a:r>
            </a:p>
          </p:txBody>
        </p:sp>
        <p:sp>
          <p:nvSpPr>
            <p:cNvPr id="19" name="TextBox 18">
              <a:extLst>
                <a:ext uri="{FF2B5EF4-FFF2-40B4-BE49-F238E27FC236}">
                  <a16:creationId xmlns:a16="http://schemas.microsoft.com/office/drawing/2014/main" id="{4156FFA0-F7E7-430E-B6B9-094BD3C2C60D}"/>
                </a:ext>
              </a:extLst>
            </p:cNvPr>
            <p:cNvSpPr txBox="1"/>
            <p:nvPr/>
          </p:nvSpPr>
          <p:spPr>
            <a:xfrm>
              <a:off x="6784442" y="3535521"/>
              <a:ext cx="4549970" cy="600164"/>
            </a:xfrm>
            <a:prstGeom prst="rect">
              <a:avLst/>
            </a:prstGeom>
            <a:noFill/>
          </p:spPr>
          <p:txBody>
            <a:bodyPr wrap="square" lIns="182880" tIns="146304" rIns="182880" bIns="146304" rtlCol="0">
              <a:spAutoFit/>
            </a:bodyPr>
            <a:lstStyle/>
            <a:p>
              <a:pPr algn="ctr">
                <a:lnSpc>
                  <a:spcPct val="90000"/>
                </a:lnSpc>
                <a:spcAft>
                  <a:spcPts val="600"/>
                </a:spcAft>
              </a:pPr>
              <a:r>
                <a:rPr lang="fr-FR" sz="2200" dirty="0">
                  <a:gradFill>
                    <a:gsLst>
                      <a:gs pos="2917">
                        <a:schemeClr val="tx1"/>
                      </a:gs>
                      <a:gs pos="30000">
                        <a:schemeClr val="tx1"/>
                      </a:gs>
                    </a:gsLst>
                    <a:lin ang="5400000" scaled="0"/>
                  </a:gradFill>
                  <a:latin typeface="+mj-lt"/>
                </a:rPr>
                <a:t>Protection contre les menaces</a:t>
              </a:r>
            </a:p>
          </p:txBody>
        </p:sp>
        <p:sp>
          <p:nvSpPr>
            <p:cNvPr id="15" name="TextBox 14">
              <a:extLst>
                <a:ext uri="{FF2B5EF4-FFF2-40B4-BE49-F238E27FC236}">
                  <a16:creationId xmlns:a16="http://schemas.microsoft.com/office/drawing/2014/main" id="{C10100F7-E0F1-452B-B8AA-40A0492CB3E9}"/>
                </a:ext>
              </a:extLst>
            </p:cNvPr>
            <p:cNvSpPr txBox="1"/>
            <p:nvPr/>
          </p:nvSpPr>
          <p:spPr>
            <a:xfrm>
              <a:off x="825468"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fr-FR" sz="2000" dirty="0">
                  <a:gradFill>
                    <a:gsLst>
                      <a:gs pos="2917">
                        <a:schemeClr val="tx1"/>
                      </a:gs>
                      <a:gs pos="30000">
                        <a:schemeClr val="tx1"/>
                      </a:gs>
                    </a:gsLst>
                    <a:lin ang="5400000" scaled="0"/>
                  </a:gradFill>
                </a:rPr>
                <a:t>Exécutez des stratégies à travers des groupes de gestion, abonnements ou locataires. </a:t>
              </a:r>
            </a:p>
          </p:txBody>
        </p:sp>
        <p:sp>
          <p:nvSpPr>
            <p:cNvPr id="20" name="TextBox 19">
              <a:extLst>
                <a:ext uri="{FF2B5EF4-FFF2-40B4-BE49-F238E27FC236}">
                  <a16:creationId xmlns:a16="http://schemas.microsoft.com/office/drawing/2014/main" id="{490D6176-2F78-4C28-A12A-0D194D8A6B85}"/>
                </a:ext>
              </a:extLst>
            </p:cNvPr>
            <p:cNvSpPr txBox="1"/>
            <p:nvPr/>
          </p:nvSpPr>
          <p:spPr>
            <a:xfrm>
              <a:off x="818745"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fr-FR" sz="2000" dirty="0">
                  <a:gradFill>
                    <a:gsLst>
                      <a:gs pos="2917">
                        <a:schemeClr val="tx1"/>
                      </a:gs>
                      <a:gs pos="30000">
                        <a:schemeClr val="tx1"/>
                      </a:gs>
                    </a:gsLst>
                    <a:lin ang="5400000" scaled="0"/>
                  </a:gradFill>
                </a:rPr>
                <a:t>Recommandations basées sur la charge </a:t>
              </a:r>
              <a:br>
                <a:rPr lang="fr-FR" sz="2000" dirty="0">
                  <a:gradFill>
                    <a:gsLst>
                      <a:gs pos="2917">
                        <a:schemeClr val="tx1"/>
                      </a:gs>
                      <a:gs pos="30000">
                        <a:schemeClr val="tx1"/>
                      </a:gs>
                    </a:gsLst>
                    <a:lin ang="5400000" scaled="0"/>
                  </a:gradFill>
                </a:rPr>
              </a:br>
              <a:r>
                <a:rPr lang="fr-FR" sz="2000" dirty="0">
                  <a:gradFill>
                    <a:gsLst>
                      <a:gs pos="2917">
                        <a:schemeClr val="tx1"/>
                      </a:gs>
                      <a:gs pos="30000">
                        <a:schemeClr val="tx1"/>
                      </a:gs>
                    </a:gsLst>
                    <a:lin ang="5400000" scaled="0"/>
                  </a:gradFill>
                </a:rPr>
                <a:t>de travail existante avec des instructions sur leur implémentation. </a:t>
              </a:r>
            </a:p>
          </p:txBody>
        </p:sp>
        <p:sp>
          <p:nvSpPr>
            <p:cNvPr id="21" name="TextBox 20">
              <a:extLst>
                <a:ext uri="{FF2B5EF4-FFF2-40B4-BE49-F238E27FC236}">
                  <a16:creationId xmlns:a16="http://schemas.microsoft.com/office/drawing/2014/main" id="{6896D8A2-05D5-40D2-8AEB-8532D490DE43}"/>
                </a:ext>
              </a:extLst>
            </p:cNvPr>
            <p:cNvSpPr txBox="1"/>
            <p:nvPr/>
          </p:nvSpPr>
          <p:spPr>
            <a:xfrm>
              <a:off x="6127067"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fr-FR" sz="2000">
                  <a:gradFill>
                    <a:gsLst>
                      <a:gs pos="2917">
                        <a:schemeClr val="tx1"/>
                      </a:gs>
                      <a:gs pos="30000">
                        <a:schemeClr val="tx1"/>
                      </a:gs>
                    </a:gsLst>
                    <a:lin ang="5400000" scaled="0"/>
                  </a:gradFill>
                </a:rPr>
                <a:t>Évaluez les ressources nouvelles et déjà déployées pour vous assurer qu’elles sont correctement configurées.  </a:t>
              </a:r>
            </a:p>
          </p:txBody>
        </p:sp>
        <p:sp>
          <p:nvSpPr>
            <p:cNvPr id="22" name="TextBox 21">
              <a:extLst>
                <a:ext uri="{FF2B5EF4-FFF2-40B4-BE49-F238E27FC236}">
                  <a16:creationId xmlns:a16="http://schemas.microsoft.com/office/drawing/2014/main" id="{CBE922E9-C1E6-4F2B-87D5-59E512047ED6}"/>
                </a:ext>
              </a:extLst>
            </p:cNvPr>
            <p:cNvSpPr txBox="1"/>
            <p:nvPr/>
          </p:nvSpPr>
          <p:spPr>
            <a:xfrm>
              <a:off x="6120344"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fr-FR" sz="2000" dirty="0">
                  <a:gradFill>
                    <a:gsLst>
                      <a:gs pos="2917">
                        <a:schemeClr val="tx1"/>
                      </a:gs>
                      <a:gs pos="30000">
                        <a:schemeClr val="tx1"/>
                      </a:gs>
                    </a:gsLst>
                    <a:lin ang="5400000" scaled="0"/>
                  </a:gradFill>
                </a:rPr>
                <a:t>Analyse des tentatives de violation </a:t>
              </a:r>
              <a:br>
                <a:rPr lang="fr-FR" sz="2000" dirty="0">
                  <a:gradFill>
                    <a:gsLst>
                      <a:gs pos="2917">
                        <a:schemeClr val="tx1"/>
                      </a:gs>
                      <a:gs pos="30000">
                        <a:schemeClr val="tx1"/>
                      </a:gs>
                    </a:gsLst>
                    <a:lin ang="5400000" scaled="0"/>
                  </a:gradFill>
                </a:rPr>
              </a:br>
              <a:r>
                <a:rPr lang="fr-FR" sz="2000" dirty="0">
                  <a:gradFill>
                    <a:gsLst>
                      <a:gs pos="2917">
                        <a:schemeClr val="tx1"/>
                      </a:gs>
                      <a:gs pos="30000">
                        <a:schemeClr val="tx1"/>
                      </a:gs>
                    </a:gsLst>
                    <a:lin ang="5400000" scaled="0"/>
                  </a:gradFill>
                </a:rPr>
                <a:t>via des alertes et rapports sur les ressources affectées. </a:t>
              </a:r>
            </a:p>
          </p:txBody>
        </p:sp>
      </p:grpSp>
    </p:spTree>
    <p:extLst>
      <p:ext uri="{BB962C8B-B14F-4D97-AF65-F5344CB8AC3E}">
        <p14:creationId xmlns:p14="http://schemas.microsoft.com/office/powerpoint/2010/main" val="20451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920E3E-C9E4-4A6F-830C-975C78DCC90A}">
  <ds:schemaRefs>
    <ds:schemaRef ds:uri="http://schemas.microsoft.com/sharepoint/v3/contenttype/forms"/>
  </ds:schemaRefs>
</ds:datastoreItem>
</file>

<file path=customXml/itemProps2.xml><?xml version="1.0" encoding="utf-8"?>
<ds:datastoreItem xmlns:ds="http://schemas.openxmlformats.org/officeDocument/2006/customXml" ds:itemID="{922CA896-A39A-461B-B69C-2B9A24A33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E4379D-1DA4-48E9-97B8-AFC19E7B5484}">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7cc3f53-dbdf-4ffb-90f1-33d3d1806439"/>
    <ds:schemaRef ds:uri="6656ffad-92b0-4efb-bc78-5d5af2c7fd93"/>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4264</Words>
  <Application>Microsoft Office PowerPoint</Application>
  <PresentationFormat>Widescreen</PresentationFormat>
  <Paragraphs>431</Paragraphs>
  <Slides>24</Slides>
  <Notes>24</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AZ-900T01 Module 04 :  Sécurité</vt:lpstr>
      <vt:lpstr>Résumé du module</vt:lpstr>
      <vt:lpstr>Module 04 - Résumé</vt:lpstr>
      <vt:lpstr>Outils et fonctions de sécurité</vt:lpstr>
      <vt:lpstr>Outils et fonctionnalités de sécurité - Domaine d’objectif</vt:lpstr>
      <vt:lpstr>Azure Security Center</vt:lpstr>
      <vt:lpstr>Procédure pas à pas : Azure Security Center</vt:lpstr>
      <vt:lpstr>Azure Security Center - Fonctionnalités </vt:lpstr>
      <vt:lpstr>Azure Security Center - Fonctionnalités</vt:lpstr>
      <vt:lpstr>Azure Sentinel</vt:lpstr>
      <vt:lpstr>Azure Key Vault</vt:lpstr>
      <vt:lpstr>Procédure pas à pas : implémenter Azure Key Vault</vt:lpstr>
      <vt:lpstr>Azure Dedicated Host</vt:lpstr>
      <vt:lpstr>Sécuriser la connectivité réseau</vt:lpstr>
      <vt:lpstr>Sécuriser la connectivité réseau - Domaine d’objectif</vt:lpstr>
      <vt:lpstr>Défense en profondeur</vt:lpstr>
      <vt:lpstr>Sécurité partagée</vt:lpstr>
      <vt:lpstr>Groupes de sécurité réseau (NSG)</vt:lpstr>
      <vt:lpstr>Pare-feu Azure</vt:lpstr>
      <vt:lpstr>Protection par déni de service distribué ou DDoS (Distributed Denial of Service)</vt:lpstr>
      <vt:lpstr>Présentation de la sécurité en profondeur</vt:lpstr>
      <vt:lpstr>Procédure pas à pas : sécuriser le trafic réseau</vt:lpstr>
      <vt:lpstr>Contrôle des connaissances</vt:lpstr>
      <vt:lpstr>Révision du module 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04:  Security</dc:title>
  <dc:subject/>
  <dc:creator/>
  <cp:keywords/>
  <dc:description/>
  <cp:lastModifiedBy/>
  <cp:revision>142</cp:revision>
  <dcterms:created xsi:type="dcterms:W3CDTF">2019-10-20T18:53:17Z</dcterms:created>
  <dcterms:modified xsi:type="dcterms:W3CDTF">2021-11-02T12:53:48Z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2020-08-18T21:14:07Z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448a4eda-7236-4b86-89d1-c2d8c5f6c365</vt:lpwstr>
  </property>
  <property fmtid="{D5CDD505-2E9C-101B-9397-08002B2CF9AE}" pid="9" name="MSIP_Label_f42aa342-8706-4288-bd11-ebb85995028c_ContentBits">
    <vt:lpwstr>0</vt:lpwstr>
  </property>
</Properties>
</file>