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40"/>
  </p:notesMasterIdLst>
  <p:handoutMasterIdLst>
    <p:handoutMasterId r:id="rId41"/>
  </p:handoutMasterIdLst>
  <p:sldIdLst>
    <p:sldId id="1719" r:id="rId6"/>
    <p:sldId id="1856" r:id="rId7"/>
    <p:sldId id="1945" r:id="rId8"/>
    <p:sldId id="1864" r:id="rId9"/>
    <p:sldId id="1937" r:id="rId10"/>
    <p:sldId id="1946" r:id="rId11"/>
    <p:sldId id="1958" r:id="rId12"/>
    <p:sldId id="1904" r:id="rId13"/>
    <p:sldId id="1944" r:id="rId14"/>
    <p:sldId id="1933" r:id="rId15"/>
    <p:sldId id="1876" r:id="rId16"/>
    <p:sldId id="1938" r:id="rId17"/>
    <p:sldId id="1963" r:id="rId18"/>
    <p:sldId id="1964" r:id="rId19"/>
    <p:sldId id="1949" r:id="rId20"/>
    <p:sldId id="1965" r:id="rId21"/>
    <p:sldId id="1950" r:id="rId22"/>
    <p:sldId id="1966" r:id="rId23"/>
    <p:sldId id="1947" r:id="rId24"/>
    <p:sldId id="1967" r:id="rId25"/>
    <p:sldId id="1942" r:id="rId26"/>
    <p:sldId id="1888" r:id="rId27"/>
    <p:sldId id="1941" r:id="rId28"/>
    <p:sldId id="1972" r:id="rId29"/>
    <p:sldId id="1970" r:id="rId30"/>
    <p:sldId id="1969" r:id="rId31"/>
    <p:sldId id="1973" r:id="rId32"/>
    <p:sldId id="1974" r:id="rId33"/>
    <p:sldId id="1953" r:id="rId34"/>
    <p:sldId id="1975" r:id="rId35"/>
    <p:sldId id="1976" r:id="rId36"/>
    <p:sldId id="1925" r:id="rId37"/>
    <p:sldId id="1977" r:id="rId38"/>
    <p:sldId id="1957" r:id="rId39"/>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856"/>
            <p14:sldId id="1945"/>
            <p14:sldId id="1864"/>
            <p14:sldId id="1937"/>
            <p14:sldId id="1946"/>
            <p14:sldId id="1958"/>
            <p14:sldId id="1904"/>
            <p14:sldId id="1944"/>
            <p14:sldId id="1933"/>
            <p14:sldId id="1876"/>
            <p14:sldId id="1938"/>
            <p14:sldId id="1963"/>
            <p14:sldId id="1964"/>
            <p14:sldId id="1949"/>
            <p14:sldId id="1965"/>
            <p14:sldId id="1950"/>
            <p14:sldId id="1966"/>
            <p14:sldId id="1947"/>
            <p14:sldId id="1967"/>
            <p14:sldId id="1942"/>
            <p14:sldId id="1888"/>
            <p14:sldId id="1941"/>
            <p14:sldId id="1972"/>
            <p14:sldId id="1970"/>
            <p14:sldId id="1969"/>
            <p14:sldId id="1973"/>
            <p14:sldId id="1974"/>
            <p14:sldId id="1953"/>
            <p14:sldId id="1975"/>
            <p14:sldId id="1976"/>
            <p14:sldId id="1925"/>
            <p14:sldId id="1977"/>
            <p14:sldId id="1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0079D6"/>
    <a:srgbClr val="75757A"/>
    <a:srgbClr val="FFFFFF"/>
    <a:srgbClr val="243A5E"/>
    <a:srgbClr val="E7ECF7"/>
    <a:srgbClr val="CBD6EF"/>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4AD43-8212-46AA-BED1-A762917CA37F}" v="1" dt="2021-05-07T22:38:45.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122" autoAdjust="0"/>
    <p:restoredTop sz="68508" autoAdjust="0"/>
  </p:normalViewPr>
  <p:slideViewPr>
    <p:cSldViewPr snapToGrid="0">
      <p:cViewPr varScale="1">
        <p:scale>
          <a:sx n="74" d="100"/>
          <a:sy n="74" d="100"/>
        </p:scale>
        <p:origin x="2502"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583"/>
            <a:ext cx="2950475" cy="497046"/>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11/2/2021 1:51 PM</a:t>
            </a:fld>
            <a:endParaRPr lang="en-US">
              <a:latin typeface="Segoe UI" pitchFamily="34" charset="0"/>
            </a:endParaRPr>
          </a:p>
        </p:txBody>
      </p:sp>
      <p:sp>
        <p:nvSpPr>
          <p:cNvPr id="8" name="Footer Placeholder 7"/>
          <p:cNvSpPr>
            <a:spLocks noGrp="1"/>
          </p:cNvSpPr>
          <p:nvPr>
            <p:ph type="ftr" sz="quarter" idx="2"/>
          </p:nvPr>
        </p:nvSpPr>
        <p:spPr>
          <a:xfrm>
            <a:off x="0" y="9442153"/>
            <a:ext cx="5753426" cy="361407"/>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9442154"/>
            <a:ext cx="1065135" cy="49704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3879"/>
            <a:ext cx="5878254" cy="386987"/>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11/2/2021 1:48 PM</a:t>
            </a:fld>
            <a:endParaRPr lang="en-US"/>
          </a:p>
        </p:txBody>
      </p:sp>
      <p:sp>
        <p:nvSpPr>
          <p:cNvPr id="12" name="Notes Placeholder 11"/>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5" y="9442154"/>
            <a:ext cx="940307" cy="49704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microsoft.com/fr-fr/trustcenter/compliance/complianceoffering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fr-fr/azure/active-directory/conditional-acces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a:t>Sur la page de couverture, remplacez le titre par AZ-900T00 ou AZ-900T01.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https://docs.microsoft.com/fr-fr/learn/paths/az-900-describe-identity-governance-privacy-compliance-features/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9825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11-12 </a:t>
            </a:r>
          </a:p>
          <a:p>
            <a:r>
              <a:rPr lang="fr-FR"/>
              <a:t>https://docs.microsoft.com/fr-fr/learn/modules/build-cloud-governance-strategy-azure/1-introduction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2603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11-12 </a:t>
            </a:r>
          </a:p>
          <a:p>
            <a:r>
              <a:rPr lang="fr-FR"/>
              <a:t>https://docs.microsoft.com/fr-fr/learn/modules/build-cloud-governance-strategy-azure/1-introduction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5628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a:solidFill>
                  <a:schemeClr val="tx1"/>
                </a:solidFill>
                <a:latin typeface="Segoe UI Light" pitchFamily="34" charset="0"/>
                <a:ea typeface="+mn-ea"/>
                <a:cs typeface="+mn-cs"/>
              </a:rPr>
              <a:t>Azure RBAC </a:t>
            </a:r>
            <a:r>
              <a:rPr lang="fr-FR" sz="900" b="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https://docs.microsoft.com/fr-fr/azure/role-based-access-control/overview</a:t>
            </a:r>
          </a:p>
          <a:p>
            <a:endParaRPr lang="en-IE" sz="900" b="0" i="0" u="none" strike="noStrike" kern="1200" dirty="0">
              <a:solidFill>
                <a:schemeClr val="tx1"/>
              </a:solidFill>
              <a:effectLst/>
              <a:latin typeface="Segoe UI Light" pitchFamily="34" charset="0"/>
              <a:ea typeface="+mn-ea"/>
              <a:cs typeface="+mn-cs"/>
            </a:endParaRPr>
          </a:p>
          <a:p>
            <a:r>
              <a:rPr lang="fr-FR" sz="900" b="1"/>
              <a:t>Remarque sur l’ordre du contenu dans Learn et SkillPipe :</a:t>
            </a:r>
          </a:p>
          <a:p>
            <a:r>
              <a:rPr lang="fr-FR" sz="900"/>
              <a:t>https://docs.microsoft.com/fr-fr/learn/modules/build-cloud-governance-strategy-azure/4-control-access-azure-rbac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875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dirty="0">
                <a:solidFill>
                  <a:schemeClr val="tx1"/>
                </a:solidFill>
                <a:latin typeface="Segoe UI Light" pitchFamily="34" charset="0"/>
                <a:ea typeface="+mn-ea"/>
                <a:cs typeface="+mn-cs"/>
              </a:rPr>
              <a:t>Verrous de ressources </a:t>
            </a:r>
            <a:r>
              <a:rPr lang="fr-FR" sz="900" dirty="0">
                <a:solidFill>
                  <a:schemeClr val="tx1"/>
                </a:solidFill>
                <a:latin typeface="Segoe UI Light" pitchFamily="34" charset="0"/>
                <a:ea typeface="+mn-ea"/>
                <a:cs typeface="+mn-cs"/>
              </a:rPr>
              <a:t>: </a:t>
            </a:r>
            <a:r>
              <a:rPr lang="fr-FR" sz="900" b="0" i="0" u="none" strike="noStrike" dirty="0">
                <a:solidFill>
                  <a:schemeClr val="tx1"/>
                </a:solidFill>
                <a:latin typeface="Segoe UI Light" pitchFamily="34" charset="0"/>
                <a:ea typeface="+mn-ea"/>
                <a:cs typeface="+mn-cs"/>
              </a:rPr>
              <a:t>https://docs.microsoft.com/fr-fr/azure/azure-resource-manager/resource-group-lock-resources</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dirty="0">
                <a:solidFill>
                  <a:schemeClr val="tx1"/>
                </a:solidFill>
                <a:latin typeface="Segoe UI Light" pitchFamily="34" charset="0"/>
                <a:ea typeface="+mn-ea"/>
                <a:cs typeface="+mn-cs"/>
              </a:rPr>
              <a:t>Remarque sur l’ordre du contenu dans </a:t>
            </a:r>
            <a:r>
              <a:rPr lang="fr-FR" sz="900" b="1" i="0" u="none" strike="noStrike" dirty="0" err="1">
                <a:solidFill>
                  <a:schemeClr val="tx1"/>
                </a:solidFill>
                <a:latin typeface="Segoe UI Light" pitchFamily="34" charset="0"/>
                <a:ea typeface="+mn-ea"/>
                <a:cs typeface="+mn-cs"/>
              </a:rPr>
              <a:t>Learn</a:t>
            </a:r>
            <a:r>
              <a:rPr lang="fr-FR" sz="900" b="1" i="0" u="none" strike="noStrike" dirty="0">
                <a:solidFill>
                  <a:schemeClr val="tx1"/>
                </a:solidFill>
                <a:latin typeface="Segoe UI Light" pitchFamily="34" charset="0"/>
                <a:ea typeface="+mn-ea"/>
                <a:cs typeface="+mn-cs"/>
              </a:rPr>
              <a:t> et </a:t>
            </a:r>
            <a:r>
              <a:rPr lang="fr-FR" sz="900" b="1" i="0" u="none" strike="noStrike" dirty="0" err="1">
                <a:solidFill>
                  <a:schemeClr val="tx1"/>
                </a:solidFill>
                <a:latin typeface="Segoe UI Light" pitchFamily="34" charset="0"/>
                <a:ea typeface="+mn-ea"/>
                <a:cs typeface="+mn-cs"/>
              </a:rPr>
              <a:t>SkillPipe</a:t>
            </a:r>
            <a:r>
              <a:rPr lang="fr-FR" sz="900" b="1" i="0" u="none" strike="noStrike" dirty="0">
                <a:solidFill>
                  <a:schemeClr val="tx1"/>
                </a:solidFill>
                <a:latin typeface="Segoe UI Light" pitchFamily="34" charset="0"/>
                <a:ea typeface="+mn-ea"/>
                <a:cs typeface="+mn-cs"/>
              </a:rPr>
              <a:t> :</a:t>
            </a:r>
          </a:p>
          <a:p>
            <a:r>
              <a:rPr lang="fr-FR" sz="900" dirty="0">
                <a:solidFill>
                  <a:schemeClr val="tx1"/>
                </a:solidFill>
                <a:latin typeface="Segoe UI Light" pitchFamily="34" charset="0"/>
                <a:ea typeface="+mn-ea"/>
                <a:cs typeface="+mn-cs"/>
              </a:rPr>
              <a:t>https://docs.microsoft.com/fr-fr/learn/modules/build-cloud-governance-strategy-azure/5-prevent-changes-resource-locks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1800">
                <a:solidFill>
                  <a:srgbClr val="000000"/>
                </a:solidFill>
                <a:latin typeface="Segoe UI Light" panose="020B0502040204020203" pitchFamily="34" charset="0"/>
              </a:rPr>
              <a:t>Learn propose un exercice de bac à sable - </a:t>
            </a:r>
            <a:r>
              <a:rPr lang="fr-FR" sz="4400" b="1" i="0">
                <a:solidFill>
                  <a:srgbClr val="171717"/>
                </a:solidFill>
                <a:latin typeface="Segoe UI" panose="020B0502040204020203" pitchFamily="34" charset="0"/>
              </a:rPr>
              <a:t>Exercice : protéger un compte de stockage contre une suppression accidentelle à l’aide du verrouillage des ressources</a:t>
            </a:r>
          </a:p>
          <a:p>
            <a:pPr>
              <a:spcBef>
                <a:spcPts val="0"/>
              </a:spcBef>
              <a:spcAft>
                <a:spcPts val="300"/>
              </a:spcAft>
            </a:pPr>
            <a:r>
              <a:rPr lang="fr-FR" sz="1800">
                <a:solidFill>
                  <a:srgbClr val="171717"/>
                </a:solidFill>
                <a:latin typeface="Segoe UI" panose="020B0502040204020203" pitchFamily="34" charset="0"/>
              </a:rPr>
              <a:t>https://docs.microsoft.com/fr-fr/learn/modules/build-cloud-governance-strategy-azure/6-protect-storage-account-resource-lock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9328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882" b="1">
                <a:solidFill>
                  <a:schemeClr val="tx1"/>
                </a:solidFill>
                <a:latin typeface="Segoe UI Light" pitchFamily="34" charset="0"/>
                <a:ea typeface="+mn-ea"/>
                <a:cs typeface="+mn-cs"/>
              </a:rPr>
              <a:t>Balises : </a:t>
            </a:r>
            <a:r>
              <a:rPr lang="fr-FR" sz="882" b="0">
                <a:solidFill>
                  <a:schemeClr val="tx1"/>
                </a:solidFill>
                <a:latin typeface="Segoe UI Light" pitchFamily="34" charset="0"/>
                <a:ea typeface="+mn-ea"/>
                <a:cs typeface="+mn-cs"/>
              </a:rPr>
              <a:t>https://docs.microsoft.com/fr-fr/azure/azure-resource-manager/resource-group-using-tags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b="1">
                <a:solidFill>
                  <a:schemeClr val="tx1"/>
                </a:solidFill>
                <a:latin typeface="Segoe UI Light" pitchFamily="34" charset="0"/>
                <a:ea typeface="+mn-ea"/>
                <a:cs typeface="+mn-cs"/>
              </a:rPr>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a:solidFill>
                  <a:schemeClr val="tx1"/>
                </a:solidFill>
                <a:latin typeface="Segoe UI Light" pitchFamily="34" charset="0"/>
                <a:ea typeface="+mn-ea"/>
                <a:cs typeface="+mn-cs"/>
              </a:rPr>
              <a:t>https://docs.microsoft.com/fr-frlearn/modules/build-cloud-governance-strategy-azure/7-organize-resource-tags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8657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15518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a:solidFill>
                  <a:schemeClr val="tx1"/>
                </a:solidFill>
                <a:latin typeface="Segoe UI Light" pitchFamily="34" charset="0"/>
                <a:ea typeface="+mn-ea"/>
                <a:cs typeface="+mn-cs"/>
              </a:rPr>
              <a:t>Azure Policy</a:t>
            </a:r>
            <a:r>
              <a:rPr lang="fr-FR" sz="900">
                <a:solidFill>
                  <a:schemeClr val="tx1"/>
                </a:solidFill>
                <a:latin typeface="Segoe UI Light" pitchFamily="34" charset="0"/>
                <a:ea typeface="+mn-ea"/>
                <a:cs typeface="+mn-cs"/>
              </a:rPr>
              <a:t> : </a:t>
            </a:r>
            <a:r>
              <a:rPr lang="fr-FR" sz="900" b="0" i="0" u="none" strike="noStrike">
                <a:solidFill>
                  <a:schemeClr val="tx1"/>
                </a:solidFill>
                <a:latin typeface="Segoe UI Light" pitchFamily="34" charset="0"/>
                <a:ea typeface="+mn-ea"/>
                <a:cs typeface="+mn-cs"/>
              </a:rPr>
              <a:t>https://azure.microsoft.com/fr-fr/services/azure-policy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fr-FR" noProof="0"/>
              <a:t>Restez conforme à vos normes d’entreprise et à vos contrats SLA. Pour ce faire, utilisez des définitions de stratégie pour appliquer les règles et les effets à vos ressources Azure.</a:t>
            </a:r>
          </a:p>
          <a:p>
            <a:pPr lvl="1">
              <a:lnSpc>
                <a:spcPct val="114000"/>
              </a:lnSpc>
            </a:pPr>
            <a:r>
              <a:rPr lang="fr-FR" sz="2800">
                <a:latin typeface="Segoe UI Semilight" panose="020B0402040204020203" pitchFamily="34" charset="0"/>
                <a:cs typeface="Segoe UI Semilight" panose="020B0402040204020203" pitchFamily="34" charset="0"/>
              </a:rPr>
              <a:t>Évalue et identifie les ressources Azure qui ne sont pas conformes à vos stratégies.</a:t>
            </a:r>
          </a:p>
          <a:p>
            <a:pPr lvl="1">
              <a:lnSpc>
                <a:spcPct val="114000"/>
              </a:lnSpc>
            </a:pPr>
            <a:r>
              <a:rPr lang="fr-FR" sz="2800">
                <a:latin typeface="Segoe UI Semilight" panose="020B0402040204020203" pitchFamily="34" charset="0"/>
                <a:cs typeface="Segoe UI Semilight" panose="020B0402040204020203" pitchFamily="34" charset="0"/>
              </a:rPr>
              <a:t>Fournit des définitions de stratégie et d’initiative intégrées, dans des catégories telles que le stockage, la mise en réseau, le calcul, le centre de sécurité et la surveillance.</a:t>
            </a:r>
          </a:p>
          <a:p>
            <a:pPr marL="107153" lvl="1" indent="0">
              <a:lnSpc>
                <a:spcPct val="114000"/>
              </a:lnSpc>
              <a:buNone/>
            </a:pPr>
            <a:endParaRPr lang="en-US" sz="2800" dirty="0">
              <a:latin typeface="Segoe UI Semilight" panose="020B0402040204020203" pitchFamily="34" charset="0"/>
              <a:cs typeface="Segoe UI Semilight" panose="020B0402040204020203" pitchFamily="34" charset="0"/>
            </a:endParaRPr>
          </a:p>
          <a:p>
            <a:pPr marL="0" lvl="0" indent="-105829">
              <a:lnSpc>
                <a:spcPct val="114000"/>
              </a:lnSpc>
              <a:buNone/>
            </a:pPr>
            <a:r>
              <a:rPr lang="fr-FR" sz="2800" b="1">
                <a:latin typeface="Segoe UI Semilight" panose="020B0402040204020203" pitchFamily="34" charset="0"/>
                <a:cs typeface="Segoe UI Semilight" panose="020B0402040204020203" pitchFamily="34" charset="0"/>
              </a:rPr>
              <a:t>Remarques sur le contenu dans Learn :</a:t>
            </a:r>
          </a:p>
          <a:p>
            <a:pPr marL="0" lvl="0" indent="-105829">
              <a:lnSpc>
                <a:spcPct val="114000"/>
              </a:lnSpc>
              <a:buNone/>
            </a:pPr>
            <a:r>
              <a:rPr lang="fr-FR" sz="2800" b="0">
                <a:latin typeface="Segoe UI Semilight" panose="020B0402040204020203" pitchFamily="34" charset="0"/>
                <a:cs typeface="Segoe UI Semilight" panose="020B0402040204020203" pitchFamily="34" charset="0"/>
              </a:rPr>
              <a:t>https://docs.microsoft.com/fr-fr/learn/modules/build-cloud-governance-strategy-azure/8-control-audit-resources-azure-policy</a:t>
            </a:r>
          </a:p>
          <a:p>
            <a:pPr marL="0" lvl="0" indent="-105829">
              <a:lnSpc>
                <a:spcPct val="114000"/>
              </a:lnSpc>
              <a:buNone/>
            </a:pPr>
            <a:endParaRPr lang="en-US" sz="2800" b="0" dirty="0">
              <a:latin typeface="Segoe UI Semilight" panose="020B0402040204020203" pitchFamily="34" charset="0"/>
              <a:cs typeface="Segoe UI Semilight" panose="020B0402040204020203" pitchFamily="34" charset="0"/>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1800">
                <a:solidFill>
                  <a:srgbClr val="000000"/>
                </a:solidFill>
                <a:latin typeface="Segoe UI Light" panose="020B0502040204020203" pitchFamily="34" charset="0"/>
              </a:rPr>
              <a:t>Learn propose un exercice de bac à sable - </a:t>
            </a:r>
            <a:r>
              <a:rPr lang="fr-FR" sz="4400" b="1" i="0">
                <a:solidFill>
                  <a:srgbClr val="171717"/>
                </a:solidFill>
                <a:latin typeface="Segoe UI" panose="020B0502040204020203" pitchFamily="34" charset="0"/>
              </a:rPr>
              <a:t>Exercice : limiter les déploiements à un emplacement spécifique à l’aide d’Azure Policy</a:t>
            </a:r>
          </a:p>
          <a:p>
            <a:pPr>
              <a:spcBef>
                <a:spcPts val="0"/>
              </a:spcBef>
              <a:spcAft>
                <a:spcPts val="300"/>
              </a:spcAft>
            </a:pPr>
            <a:r>
              <a:rPr lang="fr-FR" sz="1800">
                <a:solidFill>
                  <a:srgbClr val="171717"/>
                </a:solidFill>
                <a:latin typeface="Segoe UI" panose="020B0502040204020203" pitchFamily="34" charset="0"/>
              </a:rPr>
              <a:t>https://docs.microsoft.com/fr-fr/learn/modules/build-cloud-governance-strategy-azure/9-restrict-location-azure-policy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9020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1-5</a:t>
            </a:r>
          </a:p>
          <a:p>
            <a:r>
              <a:rPr lang="fr-FR"/>
              <a:t>https://docs.microsoft.com/fr-fr/learn/modules/secure-access-azure-identity-services/1-introduction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a:solidFill>
                  <a:schemeClr val="tx1"/>
                </a:solidFill>
                <a:latin typeface="Segoe UI Light" pitchFamily="34" charset="0"/>
                <a:ea typeface="+mn-ea"/>
                <a:cs typeface="+mn-cs"/>
              </a:rPr>
              <a:t>Azure Blueprints : </a:t>
            </a:r>
            <a:r>
              <a:rPr lang="fr-FR" sz="900" b="0" i="0" u="none" strike="noStrike">
                <a:solidFill>
                  <a:schemeClr val="tx1"/>
                </a:solidFill>
                <a:latin typeface="Segoe UI Light" pitchFamily="34" charset="0"/>
                <a:ea typeface="+mn-ea"/>
                <a:cs typeface="+mn-cs"/>
              </a:rPr>
              <a:t>https://azure.microsoft.com/fr-fr/services/blueprints/ </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a:solidFill>
                  <a:schemeClr val="tx1"/>
                </a:solidFill>
                <a:latin typeface="Segoe UI Light" pitchFamily="34" charset="0"/>
                <a:ea typeface="+mn-ea"/>
                <a:cs typeface="+mn-cs"/>
              </a:rPr>
              <a:t>https://docs.microsoft.com/fr-fr/learn/modules/build-cloud-governance-strategy-azure/10-govern-subscriptions-azure-blueprints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https://docs.microsoft.com/fr-fr/learn/modules/build-cloud-governance-strategy-azure/2-accelerate-cloud-adoption-framework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3064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22-24</a:t>
            </a:r>
          </a:p>
          <a:p>
            <a:r>
              <a:rPr lang="fr-FR" b="0"/>
              <a:t>https://docs.microsoft.com/fr-fr/learn/modules/examine-privacy-compliance-data-protection-standards/1-introduction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76343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22-24</a:t>
            </a:r>
          </a:p>
          <a:p>
            <a:r>
              <a:rPr lang="fr-FR" b="0"/>
              <a:t>https://docs.microsoft.com/fr-fr/learn/modules/examine-privacy-compliance-data-protection-standards/1-introduction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8543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22-24</a:t>
            </a:r>
          </a:p>
          <a:p>
            <a:r>
              <a:rPr lang="fr-FR" b="0"/>
              <a:t>https://docs.microsoft.com/fr-fr/learn/modules/examine-privacy-compliance-data-protection-standards/1-introduction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992601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a:solidFill>
                  <a:schemeClr val="tx1"/>
                </a:solidFill>
                <a:latin typeface="Segoe UI Light" pitchFamily="34" charset="0"/>
                <a:ea typeface="+mn-ea"/>
                <a:cs typeface="+mn-cs"/>
              </a:rPr>
              <a:t>Il est conseillé de discuter des questions suivantes avec les participants. Quand vous sélectionnez un fournisseur cloud pour héberger vos solutions, renseignez-vous pour savoir comment ce fournisseur peut vous aider à respecter les normes et les réglementations en vigueur. Voici quelques questions à se poser sur un fournisseur potentiel :</a:t>
            </a:r>
          </a:p>
          <a:p>
            <a:pPr marL="171450" indent="-171450">
              <a:buFont typeface="Arial" panose="020B0604020202020204" pitchFamily="34" charset="0"/>
              <a:buChar char="•"/>
            </a:pPr>
            <a:r>
              <a:rPr lang="fr-FR" sz="900" b="0" i="0" u="none" strike="noStrike">
                <a:solidFill>
                  <a:schemeClr val="tx1"/>
                </a:solidFill>
                <a:latin typeface="Segoe UI Light" pitchFamily="34" charset="0"/>
                <a:ea typeface="+mn-ea"/>
                <a:cs typeface="+mn-cs"/>
              </a:rPr>
              <a:t>Quel est le degré de conformité du fournisseur de cloud en matière de gestion des données sensibles ?</a:t>
            </a:r>
          </a:p>
          <a:p>
            <a:pPr marL="171450" indent="-171450">
              <a:buFont typeface="Arial" panose="020B0604020202020204" pitchFamily="34" charset="0"/>
              <a:buChar char="•"/>
            </a:pPr>
            <a:r>
              <a:rPr lang="fr-FR" sz="900" b="0" i="0" u="none" strike="noStrike">
                <a:solidFill>
                  <a:schemeClr val="tx1"/>
                </a:solidFill>
                <a:latin typeface="Segoe UI Light" pitchFamily="34" charset="0"/>
                <a:ea typeface="+mn-ea"/>
                <a:cs typeface="+mn-cs"/>
              </a:rPr>
              <a:t>Quel est le degré de conformité des services proposés par le fournisseur de cloud ?</a:t>
            </a:r>
          </a:p>
          <a:p>
            <a:pPr marL="171450" indent="-171450">
              <a:buFont typeface="Arial" panose="020B0604020202020204" pitchFamily="34" charset="0"/>
              <a:buChar char="•"/>
            </a:pPr>
            <a:r>
              <a:rPr lang="fr-FR" sz="900" b="0" i="0" u="none" strike="noStrike">
                <a:solidFill>
                  <a:schemeClr val="tx1"/>
                </a:solidFill>
                <a:latin typeface="Segoe UI Light" pitchFamily="34" charset="0"/>
                <a:ea typeface="+mn-ea"/>
                <a:cs typeface="+mn-cs"/>
              </a:rPr>
              <a:t>Comment déployer mes propres solutions cloud dans des scénarios impliquant des exigences d’accréditation ou de conformité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fr-FR" sz="900"/>
              <a:t>Vous pouvez consulter toutes les offres de conformité Microsoft dans la section </a:t>
            </a:r>
            <a:r>
              <a:rPr lang="fr-FR" sz="900">
                <a:hlinkClick r:id="rId3"/>
              </a:rPr>
              <a:t>Centre de conformité Microsoft - Offres de conformité</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b="0" i="0" u="none" strike="noStrike">
                <a:solidFill>
                  <a:schemeClr val="tx1"/>
                </a:solidFill>
                <a:latin typeface="Segoe UI Light" pitchFamily="34" charset="0"/>
                <a:ea typeface="+mn-ea"/>
                <a:cs typeface="+mn-cs"/>
              </a:rPr>
              <a:t>https://docs.microsoft.com/fr-fr/learn/modules/examine-privacy-compliance-data-protection-standards/2-explore-compliance-terms-requirements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71348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Lisez la Déclaration de confidentialité ici : </a:t>
            </a:r>
            <a:r>
              <a:rPr lang="fr-FR">
                <a:hlinkClick r:id="rId3"/>
              </a:rPr>
              <a:t>microsoft.com/privacystatement</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1" i="0" u="none" strike="noStrike">
                <a:solidFill>
                  <a:schemeClr val="tx1"/>
                </a:solidFill>
                <a:latin typeface="Segoe UI Light" pitchFamily="34" charset="0"/>
                <a:ea typeface="+mn-ea"/>
                <a:cs typeface="+mn-cs"/>
              </a:rPr>
              <a:t>Remarque sur l’ordre du contenu dans Learn et SkillPipe :</a:t>
            </a:r>
          </a:p>
          <a:p>
            <a:r>
              <a:rPr lang="fr-FR"/>
              <a:t>Diapositives 26-67</a:t>
            </a:r>
          </a:p>
          <a:p>
            <a:r>
              <a:rPr lang="fr-FR"/>
              <a:t>https://docs.microsoft.com/fr-fr/learn/modules/examine-privacy-compliance-data-protection-standards/3-access-microsoft-privacy-statement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686964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Conditions des services en ligne : https://www.microsoft.com/fr-fr/licensing/product-licensing/products</a:t>
            </a:r>
          </a:p>
          <a:p>
            <a:r>
              <a:rPr lang="fr-FR"/>
              <a:t>Addendum à la protection des données (DPA) : https://www.microsoftvolumelicensing.com/DocumentSearch.aspx?Mode=3&amp;DocumentTypeId=67</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b="1" i="0" u="none" strike="noStrike">
                <a:solidFill>
                  <a:schemeClr val="tx1"/>
                </a:solidFill>
                <a:latin typeface="Segoe UI Light" pitchFamily="34" charset="0"/>
                <a:ea typeface="+mn-ea"/>
                <a:cs typeface="+mn-cs"/>
              </a:rPr>
              <a:t>Remarque sur l’ordre du contenu dans Learn et SkillPipe :</a:t>
            </a:r>
          </a:p>
          <a:p>
            <a:r>
              <a:rPr lang="fr-FR"/>
              <a:t>Diapositives 26-67</a:t>
            </a:r>
          </a:p>
          <a:p>
            <a:r>
              <a:rPr lang="fr-FR"/>
              <a:t>https://docs.microsoft.com/fr-fr/learn/modules/examine-privacy-compliance-data-protection-standards/3-access-microsoft-privacy-statement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62689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baseline="0">
                <a:solidFill>
                  <a:schemeClr val="tx1"/>
                </a:solidFill>
                <a:latin typeface="Segoe UI Light" pitchFamily="34" charset="0"/>
                <a:ea typeface="+mn-ea"/>
                <a:cs typeface="+mn-cs"/>
              </a:rPr>
              <a:t>Centre de gestion de la confidentialité</a:t>
            </a:r>
            <a:r>
              <a:rPr lang="fr-FR" sz="900" b="0" i="0" u="none" strike="noStrike" baseline="0">
                <a:solidFill>
                  <a:schemeClr val="tx1"/>
                </a:solidFill>
                <a:latin typeface="Segoe UI Light" pitchFamily="34" charset="0"/>
                <a:ea typeface="+mn-ea"/>
                <a:cs typeface="+mn-cs"/>
              </a:rPr>
              <a:t> : </a:t>
            </a:r>
            <a:r>
              <a:rPr lang="fr-FR" sz="900" b="0" i="0" u="none" strike="noStrike">
                <a:solidFill>
                  <a:schemeClr val="tx1"/>
                </a:solidFill>
                <a:latin typeface="Segoe UI Light" pitchFamily="34" charset="0"/>
                <a:ea typeface="+mn-ea"/>
                <a:cs typeface="+mn-cs"/>
              </a:rPr>
              <a:t> https://www.microsoft.com/trustcenter</a:t>
            </a:r>
          </a:p>
          <a:p>
            <a:endParaRPr lang="en-US" dirty="0"/>
          </a:p>
          <a:p>
            <a:r>
              <a:rPr lang="fr-FR" b="1"/>
              <a:t>Remarque sur l’ordre du contenu dans Learn et SkillPipe :</a:t>
            </a:r>
          </a:p>
          <a:p>
            <a:r>
              <a:rPr lang="fr-FR"/>
              <a:t>https://docs.microsoft.com/fr-fr/learn/modules/examine-privacy-compliance-data-protection-standards/4-explore-trust-center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91150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1800">
                <a:solidFill>
                  <a:srgbClr val="000000"/>
                </a:solidFill>
                <a:latin typeface="Segoe UI Light" panose="020B0502040204020203" pitchFamily="34" charset="0"/>
              </a:rPr>
              <a:t>Learn propose un exercice hors bac à sable - </a:t>
            </a:r>
            <a:r>
              <a:rPr lang="fr-FR" sz="4400" b="1" i="0">
                <a:solidFill>
                  <a:srgbClr val="171717"/>
                </a:solidFill>
                <a:latin typeface="Segoe UI" panose="020B0502040204020203" pitchFamily="34" charset="0"/>
              </a:rPr>
              <a:t>Découvrir le Centre de gestion de la confidentialité</a:t>
            </a:r>
          </a:p>
          <a:p>
            <a:pPr>
              <a:spcBef>
                <a:spcPts val="0"/>
              </a:spcBef>
              <a:spcAft>
                <a:spcPts val="300"/>
              </a:spcAft>
            </a:pPr>
            <a:r>
              <a:rPr lang="fr-FR" sz="1800">
                <a:solidFill>
                  <a:srgbClr val="171717"/>
                </a:solidFill>
                <a:latin typeface="Segoe UI" panose="020B0502040204020203" pitchFamily="34" charset="0"/>
              </a:rPr>
              <a:t>https://docs.microsoft.com/fr-fr/learn/modules/examine-privacy-compliance-data-protection-standards/4-explore-trust-center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92007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1-5</a:t>
            </a:r>
          </a:p>
          <a:p>
            <a:r>
              <a:rPr lang="fr-FR"/>
              <a:t>https://docs.microsoft.com/fr-fr/learn/modules/secure-access-azure-identity-services/1-introduction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https://docs.microsoft.com/fr-fr/azure/compliance/</a:t>
            </a:r>
          </a:p>
          <a:p>
            <a:endParaRPr lang="en-US" dirty="0"/>
          </a:p>
          <a:p>
            <a:r>
              <a:rPr lang="fr-FR"/>
              <a:t>Ensemble étendu des normes de conformité observées par Microsoft dans ses services et ses ressources et qui permettent de vous conformer aux réglementations auxquelles votre entreprise est soumise.</a:t>
            </a:r>
          </a:p>
          <a:p>
            <a:endParaRPr lang="en-US" dirty="0"/>
          </a:p>
          <a:p>
            <a:r>
              <a:rPr lang="fr-FR" b="1"/>
              <a:t>Remarque sur l’ordre du contenu dans Learn et SkillPipe :</a:t>
            </a:r>
          </a:p>
          <a:p>
            <a:r>
              <a:rPr lang="fr-FR"/>
              <a:t>https://docs.microsoft.com/fr-fr/learn/modules/examine-privacy-compliance-data-protection-standards/5-access-azure-compliance-documentation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57345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0" i="0" u="none" strike="noStrike">
                <a:solidFill>
                  <a:schemeClr val="tx1"/>
                </a:solidFill>
                <a:latin typeface="Segoe UI Light" pitchFamily="34" charset="0"/>
                <a:ea typeface="+mn-ea"/>
                <a:cs typeface="+mn-cs"/>
              </a:rPr>
              <a:t>Azure Government : https://azure.microsoft.com/fr-fr/global-infrastructure/government/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i="0" u="none" strike="noStrike">
                <a:solidFill>
                  <a:schemeClr val="tx1"/>
                </a:solidFill>
                <a:latin typeface="Segoe UI Light" pitchFamily="34" charset="0"/>
                <a:ea typeface="+mn-ea"/>
                <a:cs typeface="+mn-cs"/>
              </a:rPr>
              <a:t>Présentation des acronymes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FedRAMP</a:t>
            </a:r>
            <a:r>
              <a:rPr lang="fr-FR" sz="900" baseline="0"/>
              <a:t> : Le programme fédéral américain de gestion des risques et autorisations, ou FedRAMP (US Federal Risk and Authorization Management Program) est une approche normalisée qui permet d’évaluer, de surveiller et d’autoriser les produits et services de cloud computing en vertu de la loi fédérale américaine de gestion de sécurité des informations (ou FISMA, Federal Information Security Management Act).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NIST 800.171 (DIB)</a:t>
            </a:r>
            <a:r>
              <a:rPr lang="fr-FR" sz="900"/>
              <a:t> : L’Institut national de la normalisation et de la technologie ou NIST (National Institute of Standards and Technology) 800.171 normalise les exigences de sécurité pour le traitement des informations non classifiées sous contrôle fédéral américain.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ITAR</a:t>
            </a:r>
            <a:r>
              <a:rPr lang="fr-FR" sz="900"/>
              <a:t> : Le Règlement sur le trafic international d’armes ou ITAR (International Traffic in Arms Regulations) est relatif </a:t>
            </a:r>
            <a:r>
              <a:rPr lang="fr-FR" sz="900" baseline="0"/>
              <a:t>à </a:t>
            </a:r>
            <a:r>
              <a:rPr lang="fr-FR" sz="900"/>
              <a:t>la gestion de l’exportation et de l’importation de matériel de défense</a:t>
            </a:r>
            <a:r>
              <a:rPr lang="fr-FR" sz="900" baseline="0"/>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IRS 1075</a:t>
            </a:r>
            <a:r>
              <a:rPr lang="fr-FR" sz="900"/>
              <a:t> : La publication 1075 du Service fiscal interne ou IRS (Internal Revenue Service) des États-Unis comporte des directives à l’intention des agences gouvernementales américaines en vue de protéger les informations fiscales fédérales.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DoD L2, L4 et L5</a:t>
            </a:r>
            <a:r>
              <a:rPr lang="fr-FR" sz="900"/>
              <a:t> : Les niveaux 2, 4 et 5 du Département américain de la Défense ou DoD (Department of Defense) sont</a:t>
            </a:r>
            <a:r>
              <a:rPr lang="fr-FR" sz="900" baseline="0"/>
              <a:t> </a:t>
            </a:r>
            <a:r>
              <a:rPr lang="fr-FR" sz="900"/>
              <a:t>des exigences</a:t>
            </a:r>
            <a:r>
              <a:rPr lang="fr-FR" sz="900" baseline="0"/>
              <a:t> d’autorisation de sécurité </a:t>
            </a:r>
            <a:r>
              <a:rPr lang="fr-FR" sz="900"/>
              <a:t>destinées aux fournisseurs de services cloud qui hébergent des informations, des systèmes et des applications du DoD.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fr-FR" sz="900" b="1"/>
              <a:t>CJIS</a:t>
            </a:r>
            <a:r>
              <a:rPr lang="fr-FR" sz="900" baseline="0"/>
              <a:t> : </a:t>
            </a:r>
            <a:r>
              <a:rPr lang="fr-FR" sz="900"/>
              <a:t>Les politiques </a:t>
            </a:r>
            <a:r>
              <a:rPr lang="fr-FR" sz="900" baseline="0"/>
              <a:t>américaines </a:t>
            </a:r>
            <a:r>
              <a:rPr lang="fr-FR" sz="900" b="0"/>
              <a:t>des Services d’information sur la justice pénale ou CJIS (Criminal Justice Information Services) établissent des exigences et des contrôles de sécurité pour protéger les informations relatives à la justice pénale.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b="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fr-FR" sz="900" b="1"/>
              <a:t>Remarque sur l’ordre du contenu dans Learn et SkillPipe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fr-FR" sz="900" b="0"/>
              <a:t>https://docs.microsoft.com/fr-fr/learn/modules/examine-privacy-compliance-data-protection-standards/6-what-is-azure-government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05982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1" i="0" u="none" strike="noStrike">
                <a:solidFill>
                  <a:schemeClr val="tx1"/>
                </a:solidFill>
                <a:latin typeface="Segoe UI Light" pitchFamily="34" charset="0"/>
                <a:ea typeface="+mn-ea"/>
                <a:cs typeface="+mn-cs"/>
              </a:rPr>
              <a:t>Azure China 21Vianet</a:t>
            </a:r>
            <a:r>
              <a:rPr lang="fr-FR" sz="900" b="0" i="0" u="none" strike="noStrike">
                <a:solidFill>
                  <a:schemeClr val="tx1"/>
                </a:solidFill>
                <a:latin typeface="Segoe UI Light" pitchFamily="34" charset="0"/>
                <a:ea typeface="+mn-ea"/>
                <a:cs typeface="+mn-cs"/>
              </a:rPr>
              <a:t> : https://docs.microsoft.com/fr-fr/azure/china/</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b="0" i="0" u="none" strike="noStrike">
                <a:solidFill>
                  <a:schemeClr val="tx1"/>
                </a:solidFill>
                <a:latin typeface="Segoe UI Light" pitchFamily="34" charset="0"/>
                <a:ea typeface="+mn-ea"/>
                <a:cs typeface="+mn-cs"/>
              </a:rPr>
              <a:t>https://docs.microsoft.com/fr-fr/learn/modules/examine-privacy-compliance-data-protection-standards/7-what-is-azure-china-21vianet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et de préférence à la fin de chaque section. Cela permet de répartir les classes et optimise l’interactivité, en particulier pour les classes à distance.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Times New Roman" panose="02020603050405020304" pitchFamily="18" charset="0"/>
              </a:rP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b="0">
                <a:latin typeface="Calibri" panose="020F0502020204030204" pitchFamily="34" charset="0"/>
                <a:ea typeface="Calibri" panose="020F0502020204030204" pitchFamily="34" charset="0"/>
              </a:rPr>
              <a:t>SkillPipe comporte une diapositive de questions d’évaluation du module 5 tandis que Learn propose des contrôles des connaissances individuels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Calibri" panose="020F0502020204030204" pitchFamily="34" charset="0"/>
              </a:rPr>
              <a:t>https://docs.microsoft.com/fr-fr/learn/modules/secure-access-azure-identity-services/5-knowledge-check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Calibri" panose="020F0502020204030204" pitchFamily="34" charset="0"/>
              </a:rPr>
              <a:t>https://docs.microsoft.com/fr-fr/learn/modules/build-cloud-governance-strategy-azure/11-knowledge-check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Calibri" panose="020F0502020204030204" pitchFamily="34" charset="0"/>
              </a:rPr>
              <a:t>https://docs.microsoft.com/fr-fr/learn/modules/examine-privacy-compliance-data-protection-standards/8-knowledge-check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fr-FR" sz="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b="0">
                <a:latin typeface="Calibri" panose="020F0502020204030204" pitchFamily="34" charset="0"/>
                <a:ea typeface="Calibri" panose="020F0502020204030204" pitchFamily="34" charset="0"/>
              </a:rPr>
              <a:t>SkillPipe comporte une diapositive Résumé du module 3 tandis que Learn propose des unités de résumé individuelles tout au long des modules Learn suivant cette présentation PPT.</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a:latin typeface="Calibri" panose="020F0502020204030204" pitchFamily="34" charset="0"/>
                <a:ea typeface="Calibri" panose="020F0502020204030204" pitchFamily="34" charset="0"/>
              </a:rPr>
              <a:t>https://docs.microsoft.com/fr-fr/learn/modules/secure-access-azure-identity-services/summary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a:latin typeface="Calibri" panose="020F0502020204030204" pitchFamily="34" charset="0"/>
                <a:ea typeface="Calibri" panose="020F0502020204030204" pitchFamily="34" charset="0"/>
              </a:rPr>
              <a:t>https://docs.microsoft.com/fr-fr/learn/modules/build-cloud-governance-strategy-azure/summary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a:latin typeface="Calibri" panose="020F0502020204030204" pitchFamily="34" charset="0"/>
                <a:ea typeface="Calibri" panose="020F0502020204030204" pitchFamily="34" charset="0"/>
              </a:rPr>
              <a:t>https://docs.microsoft.com/fr-fr/learn/modules/examine-privacy-compliance-data-protection-standards/summary</a:t>
            </a: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1-5</a:t>
            </a:r>
          </a:p>
          <a:p>
            <a:r>
              <a:rPr lang="fr-FR"/>
              <a:t>https://docs.microsoft.com/fr-fr/learn/modules/secure-access-azure-identity-services/1-introduction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808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1-5</a:t>
            </a:r>
          </a:p>
          <a:p>
            <a:r>
              <a:rPr lang="fr-FR"/>
              <a:t>https://docs.microsoft.com/fr-fr/learn/modules/secure-access-azure-identity-services/1-introduction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7932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882" b="0" i="0" u="none" strike="noStrike">
                <a:solidFill>
                  <a:schemeClr val="tx1"/>
                </a:solidFill>
                <a:latin typeface="Segoe UI Light" pitchFamily="34" charset="0"/>
                <a:ea typeface="+mn-ea"/>
                <a:cs typeface="+mn-cs"/>
              </a:rPr>
              <a:t>✔️</a:t>
            </a:r>
            <a:r>
              <a:rPr lang="fr-FR" sz="900" b="0" i="0" u="none" strike="noStrike">
                <a:solidFill>
                  <a:schemeClr val="tx1"/>
                </a:solidFill>
                <a:latin typeface="Segoe UI Light" pitchFamily="34" charset="0"/>
                <a:ea typeface="+mn-ea"/>
                <a:cs typeface="+mn-cs"/>
              </a:rPr>
              <a:t>L’authentification est parfois abrégée par </a:t>
            </a:r>
            <a:r>
              <a:rPr lang="fr-FR" sz="900" b="0" i="1" u="none" strike="noStrike">
                <a:solidFill>
                  <a:schemeClr val="tx1"/>
                </a:solidFill>
                <a:latin typeface="Segoe UI Light" pitchFamily="34" charset="0"/>
                <a:ea typeface="+mn-ea"/>
                <a:cs typeface="+mn-cs"/>
              </a:rPr>
              <a:t>AuthN</a:t>
            </a:r>
            <a:r>
              <a:rPr lang="fr-FR" sz="900" b="0" i="0" u="none" strike="noStrike">
                <a:solidFill>
                  <a:schemeClr val="tx1"/>
                </a:solidFill>
                <a:latin typeface="Segoe UI Light" pitchFamily="34" charset="0"/>
                <a:ea typeface="+mn-ea"/>
                <a:cs typeface="+mn-cs"/>
              </a:rPr>
              <a:t>, et l’autorisation est parfois abrégée par </a:t>
            </a:r>
            <a:r>
              <a:rPr lang="fr-FR" sz="900" b="0" i="1" u="none" strike="noStrike">
                <a:solidFill>
                  <a:schemeClr val="tx1"/>
                </a:solidFill>
                <a:latin typeface="Segoe UI Light" pitchFamily="34" charset="0"/>
                <a:ea typeface="+mn-ea"/>
                <a:cs typeface="+mn-cs"/>
              </a:rPr>
              <a:t>AuthZ</a:t>
            </a:r>
            <a:r>
              <a:rPr lang="fr-FR" sz="900" b="0" i="0" u="none" strike="noStrike">
                <a:solidFill>
                  <a:schemeClr val="tx1"/>
                </a:solidFill>
                <a:latin typeface="Segoe UI Light" pitchFamily="34" charset="0"/>
                <a:ea typeface="+mn-ea"/>
                <a:cs typeface="+mn-cs"/>
              </a:rPr>
              <a:t>.</a:t>
            </a:r>
          </a:p>
          <a:p>
            <a:endParaRPr lang="en-US" dirty="0"/>
          </a:p>
          <a:p>
            <a:pPr marL="0" indent="0">
              <a:buNone/>
            </a:pPr>
            <a:r>
              <a:rPr lang="fr-FR" b="1"/>
              <a:t>Authentification</a:t>
            </a:r>
          </a:p>
          <a:p>
            <a:pPr marL="171450" indent="-171450">
              <a:buFont typeface="Arial" panose="020B0604020202020204" pitchFamily="34" charset="0"/>
              <a:buChar char="•"/>
            </a:pPr>
            <a:r>
              <a:rPr lang="fr-FR"/>
              <a:t>Identifie la personne ou le service cherchant à accéder à une ressource. </a:t>
            </a:r>
          </a:p>
          <a:p>
            <a:pPr marL="171450" indent="-171450">
              <a:buFont typeface="Arial" panose="020B0604020202020204" pitchFamily="34" charset="0"/>
              <a:buChar char="•"/>
            </a:pPr>
            <a:r>
              <a:rPr lang="fr-FR"/>
              <a:t>Demande des informations d’identification d’accès légitimes.</a:t>
            </a:r>
          </a:p>
          <a:p>
            <a:pPr marL="171450" indent="-171450">
              <a:buFont typeface="Arial" panose="020B0604020202020204" pitchFamily="34" charset="0"/>
              <a:buChar char="•"/>
            </a:pPr>
            <a:r>
              <a:rPr lang="fr-FR"/>
              <a:t>Sert de fondement pour créer des principes sécurisés d’identité et de contrôle d’accès.</a:t>
            </a:r>
          </a:p>
          <a:p>
            <a:pPr marL="0" indent="0">
              <a:buNone/>
            </a:pPr>
            <a:r>
              <a:rPr lang="fr-FR" b="1"/>
              <a:t>Autorisation</a:t>
            </a:r>
          </a:p>
          <a:p>
            <a:pPr marL="171450" indent="-171450">
              <a:buFont typeface="Arial" panose="020B0604020202020204" pitchFamily="34" charset="0"/>
              <a:buChar char="•"/>
            </a:pPr>
            <a:r>
              <a:rPr lang="fr-FR"/>
              <a:t>Détermine le niveau d’accès d’une personne authentifiée ou d’un service.</a:t>
            </a:r>
          </a:p>
          <a:p>
            <a:pPr marL="171450" indent="-171450">
              <a:buFont typeface="Arial" panose="020B0604020202020204" pitchFamily="34" charset="0"/>
              <a:buChar char="•"/>
            </a:pPr>
            <a:r>
              <a:rPr lang="fr-FR"/>
              <a:t>Définit les données auxquelles ils peuvent accéder et ce qu’ils peuvent en faire.</a:t>
            </a:r>
          </a:p>
          <a:p>
            <a:pPr marL="0" indent="0">
              <a:buFont typeface="Arial" panose="020B0604020202020204" pitchFamily="34" charset="0"/>
              <a:buNone/>
            </a:pPr>
            <a:endParaRPr lang="en-US" dirty="0"/>
          </a:p>
          <a:p>
            <a:r>
              <a:rPr lang="fr-FR" b="1"/>
              <a:t>Remarque sur l’ordre du contenu dans Learn et SkillPipe :</a:t>
            </a:r>
          </a:p>
          <a:p>
            <a:r>
              <a:rPr lang="fr-FR" b="0"/>
              <a:t>https://docs.microsoft.com/fr-fr/learn/modules/secure-access-azure-identity-services/2-compare-authentication-authorization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9806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900" b="0" i="1"/>
              <a:t>Discutez de ce qui pourrait être admissible pour chacun des éléments énumérés</a:t>
            </a:r>
          </a:p>
          <a:p>
            <a:pPr marL="171450" indent="-171450">
              <a:buFont typeface="Arial" panose="020B0604020202020204" pitchFamily="34" charset="0"/>
              <a:buChar char="•"/>
            </a:pPr>
            <a:r>
              <a:rPr lang="fr-FR" sz="900" b="1" i="1"/>
              <a:t>Quelque chose que vous savez :</a:t>
            </a:r>
            <a:r>
              <a:rPr lang="fr-FR" sz="900"/>
              <a:t> Cela peut être un mot de passe ou la réponse à une question de sécurité.</a:t>
            </a:r>
          </a:p>
          <a:p>
            <a:pPr marL="171450" indent="-171450">
              <a:buFont typeface="Arial" panose="020B0604020202020204" pitchFamily="34" charset="0"/>
              <a:buChar char="•"/>
            </a:pPr>
            <a:r>
              <a:rPr lang="fr-FR" sz="900" b="1" i="1"/>
              <a:t>Quelque chose que vous possédez</a:t>
            </a:r>
            <a:r>
              <a:rPr lang="fr-FR" sz="900" i="1"/>
              <a:t> :</a:t>
            </a:r>
            <a:r>
              <a:rPr lang="fr-FR" sz="900"/>
              <a:t> Il peut s’agir d’une application mobile qui reçoit une notification ou d’un appareil générateur de jetons.</a:t>
            </a:r>
          </a:p>
          <a:p>
            <a:pPr marL="171450" indent="-171450">
              <a:buFont typeface="Arial" panose="020B0604020202020204" pitchFamily="34" charset="0"/>
              <a:buChar char="•"/>
            </a:pPr>
            <a:r>
              <a:rPr lang="fr-FR" sz="900" b="1" i="1"/>
              <a:t>Quelque chose qui vous identifie</a:t>
            </a:r>
            <a:r>
              <a:rPr lang="fr-FR" sz="900" i="1"/>
              <a:t> :</a:t>
            </a:r>
            <a:r>
              <a:rPr lang="fr-FR" sz="900"/>
              <a:t> Il s’agit généralement d’une propriété biométrique, comme une empreinte digitale ou un scan du visage utilisé sur de nombreux appareils mobiles.</a:t>
            </a:r>
          </a:p>
          <a:p>
            <a:endParaRPr lang="en-IE" sz="900" b="0" i="0" u="none" strike="noStrike" kern="1200" dirty="0">
              <a:solidFill>
                <a:schemeClr val="tx1"/>
              </a:solidFill>
              <a:effectLst/>
              <a:latin typeface="Segoe UI Light" pitchFamily="34" charset="0"/>
              <a:ea typeface="+mn-ea"/>
              <a:cs typeface="+mn-cs"/>
            </a:endParaRPr>
          </a:p>
          <a:p>
            <a:r>
              <a:rPr lang="fr-FR" sz="900" b="1">
                <a:solidFill>
                  <a:schemeClr val="tx1"/>
                </a:solidFill>
                <a:latin typeface="Segoe UI Light" pitchFamily="34" charset="0"/>
                <a:ea typeface="+mn-ea"/>
                <a:cs typeface="+mn-cs"/>
              </a:rPr>
              <a:t>AMF : </a:t>
            </a:r>
            <a:r>
              <a:rPr lang="fr-FR" sz="900">
                <a:solidFill>
                  <a:schemeClr val="tx1"/>
                </a:solidFill>
                <a:latin typeface="Segoe UI Light" pitchFamily="34" charset="0"/>
                <a:ea typeface="+mn-ea"/>
                <a:cs typeface="+mn-cs"/>
              </a:rPr>
              <a:t> </a:t>
            </a:r>
            <a:r>
              <a:rPr lang="fr-FR" sz="900" b="0" i="0" u="none" strike="noStrike">
                <a:solidFill>
                  <a:schemeClr val="tx1"/>
                </a:solidFill>
                <a:latin typeface="Segoe UI Light" pitchFamily="34" charset="0"/>
                <a:ea typeface="+mn-ea"/>
                <a:cs typeface="+mn-cs"/>
              </a:rPr>
              <a:t>https://docs.microsoft.com/fr-fr/azure/active-directory/authentication/concept-mfa-howitworks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a:p>
            <a:r>
              <a:rPr lang="fr-FR" sz="900" b="1" i="0" u="none" strike="noStrike">
                <a:solidFill>
                  <a:schemeClr val="tx1"/>
                </a:solidFill>
                <a:latin typeface="Segoe UI Light" pitchFamily="34" charset="0"/>
                <a:ea typeface="+mn-ea"/>
                <a:cs typeface="+mn-cs"/>
              </a:rPr>
              <a:t>Remarque sur l’ordre du contenu dans Learn et SkillPipe :</a:t>
            </a:r>
          </a:p>
          <a:p>
            <a:r>
              <a:rPr lang="fr-FR" sz="900" b="0">
                <a:solidFill>
                  <a:schemeClr val="tx1"/>
                </a:solidFill>
                <a:latin typeface="Segoe UI Light" pitchFamily="34" charset="0"/>
                <a:ea typeface="+mn-ea"/>
                <a:cs typeface="+mn-cs"/>
              </a:rPr>
              <a:t>Diapositives 7 et 9</a:t>
            </a:r>
          </a:p>
          <a:p>
            <a:r>
              <a:rPr lang="fr-FR" sz="900" b="0">
                <a:solidFill>
                  <a:schemeClr val="tx1"/>
                </a:solidFill>
                <a:latin typeface="Segoe UI Light" pitchFamily="34" charset="0"/>
                <a:ea typeface="+mn-ea"/>
                <a:cs typeface="+mn-cs"/>
              </a:rPr>
              <a:t>https://docs.microsoft.com/fr-fr/learn/modules/secure-access-azure-identity-services/2-compare-authentication-authorization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6028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900" b="1">
                <a:solidFill>
                  <a:schemeClr val="tx1"/>
                </a:solidFill>
                <a:latin typeface="Segoe UI Light" pitchFamily="34" charset="0"/>
                <a:ea typeface="+mn-ea"/>
                <a:cs typeface="+mn-cs"/>
              </a:rPr>
              <a:t>Azure AD</a:t>
            </a:r>
            <a:r>
              <a:rPr lang="fr-FR" sz="900">
                <a:solidFill>
                  <a:schemeClr val="tx1"/>
                </a:solidFill>
                <a:latin typeface="Segoe UI Light" pitchFamily="34" charset="0"/>
                <a:ea typeface="+mn-ea"/>
                <a:cs typeface="+mn-cs"/>
              </a:rPr>
              <a:t> : </a:t>
            </a:r>
            <a:r>
              <a:rPr lang="fr-FR" sz="900" b="0" i="0" u="none" strike="noStrike">
                <a:solidFill>
                  <a:schemeClr val="tx1"/>
                </a:solidFill>
                <a:latin typeface="Segoe UI Light" pitchFamily="34" charset="0"/>
                <a:ea typeface="+mn-ea"/>
                <a:cs typeface="+mn-cs"/>
              </a:rPr>
              <a:t>https://azure.microsoft.com/fr-fr/services/active-directory/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fr-FR" sz="2800" b="1"/>
              <a:t>Client Azure</a:t>
            </a:r>
          </a:p>
          <a:p>
            <a:r>
              <a:rPr lang="fr-FR" sz="2800">
                <a:latin typeface="+mn-lt"/>
              </a:rPr>
              <a:t>Instance dédiée et approuvée d’Azure AD qui est automatiquement créée quand votre organisation souscrit un abonnement à un service cloud Microsoft tel que Microsoft Azure, Microsoft Intune ou Office 365. Un locataire Azure représente une seule organisation.</a:t>
            </a:r>
          </a:p>
          <a:p>
            <a:r>
              <a:rPr lang="fr-FR" sz="2800" b="1"/>
              <a:t>Annuaire Azure AD</a:t>
            </a:r>
          </a:p>
          <a:p>
            <a:r>
              <a:rPr lang="fr-FR" sz="2800">
                <a:latin typeface="+mn-lt"/>
              </a:rPr>
              <a:t>Chaque locataire Azure a un annuaire Azure AD dédié et approuvé. L’annuaire Azure AD inclut les utilisateurs, groupes et applications du locataire. Il permet d’effectuer les fonctions de gestion des identités et des accès pour les ressources des locataires.</a:t>
            </a:r>
          </a:p>
          <a:p>
            <a:endParaRPr lang="en-US" sz="2800" dirty="0">
              <a:latin typeface="+mn-lt"/>
            </a:endParaRPr>
          </a:p>
          <a:p>
            <a:r>
              <a:rPr lang="fr-FR" sz="2800" b="1">
                <a:latin typeface="+mn-lt"/>
              </a:rPr>
              <a:t>Remarque sur l’ordre du contenu dans Learn et SkillPipe : </a:t>
            </a:r>
          </a:p>
          <a:p>
            <a:r>
              <a:rPr lang="fr-FR" sz="2800">
                <a:latin typeface="+mn-lt"/>
              </a:rPr>
              <a:t>https://docs.microsoft.com/fr-fr/learn/modules/secure-access-azure-identity-services/3-what-is-azure-active-directory</a:t>
            </a:r>
          </a:p>
          <a:p>
            <a:pPr marL="0" indent="0">
              <a:buFont typeface="Arial" panose="020B0604020202020204" pitchFamily="34" charset="0"/>
              <a:buNone/>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hlinkClick r:id="rId3"/>
              </a:rPr>
              <a:t>https://docs.microsoft.com/fr-fr/azure/active-directory/conditional-access/overview</a:t>
            </a:r>
          </a:p>
          <a:p>
            <a:endParaRPr lang="en-US" dirty="0"/>
          </a:p>
          <a:p>
            <a:pPr algn="l"/>
            <a:r>
              <a:rPr lang="fr-FR" b="0" i="0">
                <a:solidFill>
                  <a:srgbClr val="171717"/>
                </a:solidFill>
                <a:latin typeface="Segoe UI" panose="020B0502040204020203" pitchFamily="34" charset="0"/>
              </a:rPr>
              <a:t>Le périmètre de sécurité moderne s’étend désormais au-delà du réseau d’une organisation pour inclure l’identité de l’utilisateur et de l’appareil. Les organisations peuvent utiliser ces signaux d’identité dans le cadre de leurs décisions de contrôle d’accès.</a:t>
            </a:r>
          </a:p>
          <a:p>
            <a:pPr algn="l"/>
            <a:r>
              <a:rPr lang="fr-FR" b="0" i="0">
                <a:solidFill>
                  <a:srgbClr val="171717"/>
                </a:solidFill>
                <a:latin typeface="Segoe UI" panose="020B0502040204020203" pitchFamily="34" charset="0"/>
              </a:rPr>
              <a:t>L’accès conditionnel est l’outil utilisé par Azure Active Directory pour réunir des signaux, prendre des décisions et appliquer des stratégies d’organisation. L’accès conditionnel est au cœur du nouveau plan de contrôle basé sur les identités.</a:t>
            </a:r>
          </a:p>
          <a:p>
            <a:pPr algn="l"/>
            <a:r>
              <a:rPr lang="fr-FR" b="0" i="0">
                <a:solidFill>
                  <a:srgbClr val="171717"/>
                </a:solidFill>
                <a:latin typeface="Segoe UI" panose="020B0502040204020203" pitchFamily="34" charset="0"/>
              </a:rPr>
              <a:t>Les stratégies d’accès conditionnel, dans leur forme la plus simple, sont des instructions if-then : si un utilisateur souhaite accéder à une ressource, il doit effectuer une action. Exemple : Un gestionnaire de la paie souhaite accéder à l’application des paiements et doit effectuer une authentification multifacteur pour y accéder.</a:t>
            </a:r>
          </a:p>
          <a:p>
            <a:pPr algn="l"/>
            <a:r>
              <a:rPr lang="fr-FR" b="0" i="0">
                <a:solidFill>
                  <a:srgbClr val="171717"/>
                </a:solidFill>
                <a:latin typeface="Segoe UI" panose="020B0502040204020203" pitchFamily="34" charset="0"/>
              </a:rPr>
              <a:t>Les administrateurs sont confrontés à deux objectifs principaux :</a:t>
            </a:r>
          </a:p>
          <a:p>
            <a:pPr algn="l">
              <a:buFont typeface="Arial" panose="020B0604020202020204" pitchFamily="34" charset="0"/>
              <a:buChar char="•"/>
            </a:pPr>
            <a:r>
              <a:rPr lang="fr-FR" b="0" i="0">
                <a:solidFill>
                  <a:srgbClr val="171717"/>
                </a:solidFill>
                <a:latin typeface="Segoe UI" panose="020B0502040204020203" pitchFamily="34" charset="0"/>
              </a:rPr>
              <a:t>Permettre aux utilisateurs d’être productifs où et quand ils le souhaitent</a:t>
            </a:r>
          </a:p>
          <a:p>
            <a:pPr algn="l">
              <a:buFont typeface="Arial" panose="020B0604020202020204" pitchFamily="34" charset="0"/>
              <a:buChar char="•"/>
            </a:pPr>
            <a:r>
              <a:rPr lang="fr-FR" b="0" i="0">
                <a:solidFill>
                  <a:srgbClr val="171717"/>
                </a:solidFill>
                <a:latin typeface="Segoe UI" panose="020B0502040204020203" pitchFamily="34" charset="0"/>
              </a:rPr>
              <a:t>Protéger les ressources de l’entreprise</a:t>
            </a:r>
          </a:p>
          <a:p>
            <a:pPr algn="l"/>
            <a:r>
              <a:rPr lang="fr-FR" b="0" i="0">
                <a:solidFill>
                  <a:srgbClr val="171717"/>
                </a:solidFill>
                <a:latin typeface="Segoe UI" panose="020B0502040204020203" pitchFamily="34" charset="0"/>
              </a:rPr>
              <a:t>En utilisant des stratégies d’accès conditionnel, vous pouvez appliquer les contrôles d’accès nécessaires pour garantir la sécurité de votre organisation sans pour autant freiner inutilement les utilisateurs.</a:t>
            </a:r>
          </a:p>
          <a:p>
            <a:endParaRPr lang="en-US" dirty="0"/>
          </a:p>
          <a:p>
            <a:r>
              <a:rPr lang="fr-FR" sz="800" b="1" i="0" u="none" strike="noStrike">
                <a:solidFill>
                  <a:schemeClr val="tx1"/>
                </a:solidFill>
                <a:latin typeface="Segoe UI Light" pitchFamily="34" charset="0"/>
                <a:ea typeface="+mn-ea"/>
                <a:cs typeface="+mn-cs"/>
              </a:rPr>
              <a:t>Remarque sur l’ordre du contenu dans Learn et SkillPipe :</a:t>
            </a:r>
          </a:p>
          <a:p>
            <a:r>
              <a:rPr lang="fr-FR" sz="800" b="0">
                <a:solidFill>
                  <a:schemeClr val="tx1"/>
                </a:solidFill>
                <a:latin typeface="Segoe UI Light" pitchFamily="34" charset="0"/>
                <a:ea typeface="+mn-ea"/>
                <a:cs typeface="+mn-cs"/>
              </a:rPr>
              <a:t>Diapositives 7 et 9</a:t>
            </a:r>
          </a:p>
          <a:p>
            <a:r>
              <a:rPr lang="fr-FR" sz="800" b="0">
                <a:solidFill>
                  <a:schemeClr val="tx1"/>
                </a:solidFill>
                <a:latin typeface="Segoe UI Light" pitchFamily="34" charset="0"/>
                <a:ea typeface="+mn-ea"/>
                <a:cs typeface="+mn-cs"/>
              </a:rPr>
              <a:t>https://docs.microsoft.com/fr-fr/learn/modules/secure-access-azure-identity-services/2-compare-authentication-authorization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6237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86807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55070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85611115"/>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7468227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214154245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7675209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888409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2473174"/>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6099930"/>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077080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61624081"/>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346740"/>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9331249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08378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8292701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050551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8617051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6914817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4369006"/>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26845756"/>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85052646"/>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468455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401338606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284352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7745376"/>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367641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9878733"/>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65262116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5270174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248593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95705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727728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3354916"/>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988497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3516082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7162197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28964631"/>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246502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2981479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641258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7935363"/>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3505311"/>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3535775"/>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2802126"/>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647890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793051697"/>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3213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04304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CEF2ED8F-31D4-420F-9D61-704FD8E7C843}"/>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0111FADA-DE23-4B5F-B22E-47972D70E50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7A2BBA0C-6C26-4E6D-944B-9C840495A1DF}"/>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4748521-AF25-4BBB-B5EC-07C69C341EE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2535EB-364E-4841-89B5-DBBC279633C2}"/>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59B9E6-A9AF-4F3C-B49F-1E9F9899008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5535C-A479-4959-8AE9-738E82B46CE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EFCF61-FF6B-4713-A6EB-9182548234E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3E9D4-7FC7-4D73-87B1-B739D3DC22CD}"/>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BA2563-1DE5-437B-AEB0-FB25DEBE3A2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38C6FC-53FE-4764-9DBB-C3D63575B776}"/>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59490E-98FA-4FA1-AB99-0CCAEC1B2C1E}"/>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CD70E6-A660-414E-9CF6-21452B8B4B1B}"/>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21A0ED-044E-41CE-B599-F93A6C068200}"/>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280A4-5041-47DB-A5DB-01F1C7CD802D}"/>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208A3C-0C9C-4C37-9A8D-FD90E96B511B}"/>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5CC399-5BB5-40AD-802C-00200021594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CB6D16-7D1D-48C9-A4D0-462AB09A0C2D}"/>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0E8F40-A56F-45A7-BC61-134F5B97AD2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FA1E2D-9F48-4C34-A9DE-E754F4F4F7F4}"/>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2B8F84-0A44-403A-A7AA-5B7AF89465EC}"/>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80A8-DDFC-454B-973F-5DC6DB899150}"/>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09BBD5-8310-413C-8BF0-4920E972796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51FF44-679E-41C4-AB59-9A8B24B7B59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5199FB-1BCF-47B6-8A59-EC19E369A90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36C202E-09B2-4F4C-AF2D-14A6CFD09AD1}"/>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ACFD4E-6DB9-4A1A-A800-DBB6D47C820D}"/>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94A019-34AD-463A-BD44-90161B846D83}"/>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50D4C3-A648-4D19-94CB-11C056D1BAD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94FAE-607C-4274-BE62-8082CD36D8C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E46433-83E8-4352-9553-3F295D51CBF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1C79139-AC94-4DE7-8B8C-EB7A00D8B8F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FE188E-2ED6-4DA4-9846-AE77F5E3D5BB}"/>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8F675F-0C91-4552-8ECB-FB3D640AFC0B}"/>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6A4CE6-A0C6-45A1-81D9-994937FDD1F3}"/>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B62C0-555B-4723-838B-FEA337A87A4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814037-12AC-4AF7-9846-3729EA7E74B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301479B6-D5C0-4FB6-89A6-EFFD72D5382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27B7F857-C180-4EBB-85E4-596D6E286755}"/>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539223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50.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4.xml"/><Relationship Id="rId4" Type="http://schemas.openxmlformats.org/officeDocument/2006/relationships/image" Target="../media/image5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58.emf"/><Relationship Id="rId5" Type="http://schemas.microsoft.com/office/2007/relationships/hdphoto" Target="../media/hdphoto1.wdp"/><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image" Target="../media/image61.emf"/></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25.xml"/><Relationship Id="rId5" Type="http://schemas.openxmlformats.org/officeDocument/2006/relationships/image" Target="../media/image73.emf"/><Relationship Id="rId4" Type="http://schemas.openxmlformats.org/officeDocument/2006/relationships/image" Target="../media/image72.sv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75.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sv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sv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2999173"/>
            <a:ext cx="5789239" cy="1793104"/>
          </a:xfrm>
        </p:spPr>
        <p:txBody>
          <a:bodyPr/>
          <a:lstStyle/>
          <a:p>
            <a:r>
              <a:rPr lang="fr-FR" sz="4400" dirty="0">
                <a:solidFill>
                  <a:schemeClr val="tx1"/>
                </a:solidFill>
                <a:latin typeface="Segoe UI Semibold (Headings)"/>
              </a:rPr>
              <a:t>AZ-900T01</a:t>
            </a:r>
            <a:br>
              <a:rPr lang="fr-FR" sz="4400" dirty="0">
                <a:solidFill>
                  <a:schemeClr val="tx1"/>
                </a:solidFill>
                <a:latin typeface="Segoe UI Semibold (Headings)"/>
              </a:rPr>
            </a:br>
            <a:r>
              <a:rPr lang="fr-FR" sz="4400" dirty="0">
                <a:solidFill>
                  <a:schemeClr val="tx1"/>
                </a:solidFill>
                <a:latin typeface="Segoe UI Semibold (Headings)"/>
              </a:rPr>
              <a:t>Module 05 : </a:t>
            </a:r>
            <a:br>
              <a:rPr lang="fr-FR" sz="4400" dirty="0">
                <a:solidFill>
                  <a:schemeClr val="tx1"/>
                </a:solidFill>
                <a:latin typeface="Segoe UI Semibold (Headings)"/>
              </a:rPr>
            </a:br>
            <a:r>
              <a:rPr lang="fr-FR" sz="4400" dirty="0">
                <a:solidFill>
                  <a:schemeClr val="tx1"/>
                </a:solidFill>
                <a:latin typeface="Segoe UI Semibold (Headings)"/>
              </a:rPr>
              <a:t>Identité, gouvernance, confidentialité et conformité</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gestion des accès avec RBAC</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7923"/>
            <a:ext cx="5394960" cy="3093154"/>
          </a:xfrm>
        </p:spPr>
        <p:txBody>
          <a:bodyPr/>
          <a:lstStyle/>
          <a:p>
            <a:pPr marL="228600" lvl="1" indent="0">
              <a:buNone/>
            </a:pPr>
            <a:r>
              <a:rPr lang="fr-FR" sz="2400" dirty="0">
                <a:latin typeface="+mj-lt"/>
                <a:cs typeface="Segoe UI Semibold" panose="020B0702040204020203" pitchFamily="34" charset="0"/>
              </a:rPr>
              <a:t>Attribuez des rôles et affichez </a:t>
            </a:r>
            <a:br>
              <a:rPr lang="fr-FR" sz="2400" dirty="0">
                <a:latin typeface="+mj-lt"/>
                <a:cs typeface="Segoe UI Semibold" panose="020B0702040204020203" pitchFamily="34" charset="0"/>
              </a:rPr>
            </a:br>
            <a:r>
              <a:rPr lang="fr-FR" sz="2400" dirty="0">
                <a:latin typeface="+mj-lt"/>
                <a:cs typeface="Segoe UI Semibold" panose="020B0702040204020203" pitchFamily="34" charset="0"/>
              </a:rPr>
              <a:t>les journaux d’activité.</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fr-FR" sz="2400" dirty="0">
                <a:cs typeface="Segoe UI" panose="020B0502040204020203" pitchFamily="34" charset="0"/>
              </a:rPr>
              <a:t>Affichez et attribuez des rôles.</a:t>
            </a:r>
          </a:p>
          <a:p>
            <a:pPr marL="742950" lvl="1" indent="-514350">
              <a:buFont typeface="+mj-lt"/>
              <a:buAutoNum type="arabicPeriod"/>
            </a:pPr>
            <a:r>
              <a:rPr lang="fr-FR" sz="2400" dirty="0">
                <a:cs typeface="Segoe UI" panose="020B0502040204020203" pitchFamily="34" charset="0"/>
              </a:rPr>
              <a:t>Affichez le journal d’activité </a:t>
            </a:r>
            <a:br>
              <a:rPr lang="fr-FR" sz="2400" dirty="0">
                <a:cs typeface="Segoe UI" panose="020B0502040204020203" pitchFamily="34" charset="0"/>
              </a:rPr>
            </a:br>
            <a:r>
              <a:rPr lang="fr-FR" sz="2400" dirty="0">
                <a:cs typeface="Segoe UI" panose="020B0502040204020203" pitchFamily="34" charset="0"/>
              </a:rPr>
              <a:t>et supprimez une attribution </a:t>
            </a:r>
            <a:br>
              <a:rPr lang="fr-FR" sz="2400" dirty="0">
                <a:cs typeface="Segoe UI" panose="020B0502040204020203" pitchFamily="34" charset="0"/>
              </a:rPr>
            </a:br>
            <a:r>
              <a:rPr lang="fr-FR" sz="2400" dirty="0">
                <a:cs typeface="Segoe UI" panose="020B0502040204020203" pitchFamily="34" charset="0"/>
              </a:rPr>
              <a:t>de rôle.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Méthodologies de Gouvernance Azure</a:t>
            </a:r>
          </a:p>
        </p:txBody>
      </p:sp>
      <p:pic>
        <p:nvPicPr>
          <p:cNvPr id="5" name="Graphic 4" descr="Cercles avec des flèches">
            <a:extLst>
              <a:ext uri="{FF2B5EF4-FFF2-40B4-BE49-F238E27FC236}">
                <a16:creationId xmlns:a16="http://schemas.microsoft.com/office/drawing/2014/main" id="{EC9D315F-83DF-43F5-9E3F-F21AE7D13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38" y="2769219"/>
            <a:ext cx="1319561" cy="1319561"/>
          </a:xfrm>
          <a:prstGeom prst="rect">
            <a:avLst/>
          </a:prstGeom>
        </p:spPr>
      </p:pic>
    </p:spTree>
    <p:extLst>
      <p:ext uri="{BB962C8B-B14F-4D97-AF65-F5344CB8AC3E}">
        <p14:creationId xmlns:p14="http://schemas.microsoft.com/office/powerpoint/2010/main" val="442354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3B6-509E-41FA-8FD5-CB89A9E4996E}"/>
              </a:ext>
            </a:extLst>
          </p:cNvPr>
          <p:cNvSpPr>
            <a:spLocks noGrp="1"/>
          </p:cNvSpPr>
          <p:nvPr>
            <p:ph type="title"/>
          </p:nvPr>
        </p:nvSpPr>
        <p:spPr/>
        <p:txBody>
          <a:bodyPr/>
          <a:lstStyle/>
          <a:p>
            <a:r>
              <a:rPr lang="fr-FR"/>
              <a:t>Méthodologies de gouvernance Azure - Domaine d’objectif</a:t>
            </a:r>
          </a:p>
        </p:txBody>
      </p:sp>
      <p:sp>
        <p:nvSpPr>
          <p:cNvPr id="3" name="Text Placeholder 2">
            <a:extLst>
              <a:ext uri="{FF2B5EF4-FFF2-40B4-BE49-F238E27FC236}">
                <a16:creationId xmlns:a16="http://schemas.microsoft.com/office/drawing/2014/main" id="{CD8780B6-9273-411A-9536-09DE1D036BDE}"/>
              </a:ext>
            </a:extLst>
          </p:cNvPr>
          <p:cNvSpPr>
            <a:spLocks noGrp="1"/>
          </p:cNvSpPr>
          <p:nvPr>
            <p:ph sz="quarter" idx="10"/>
          </p:nvPr>
        </p:nvSpPr>
        <p:spPr>
          <a:xfrm>
            <a:off x="419100" y="1456897"/>
            <a:ext cx="11340811" cy="3539430"/>
          </a:xfrm>
        </p:spPr>
        <p:txBody>
          <a:bodyPr/>
          <a:lstStyle/>
          <a:p>
            <a:pPr lvl="0" fontAlgn="base"/>
            <a:r>
              <a:rPr lang="fr-FR">
                <a:latin typeface="+mj-lt"/>
              </a:rPr>
              <a:t>Décrire le fonctionnement et l’utilisation des éléments suivants :</a:t>
            </a:r>
          </a:p>
          <a:p>
            <a:pPr marL="342900" lvl="0" indent="-342900" fontAlgn="base">
              <a:buFont typeface="Arial" panose="020B0604020202020204" pitchFamily="34" charset="0"/>
              <a:buChar char="•"/>
            </a:pPr>
            <a:r>
              <a:rPr lang="fr-FR">
                <a:latin typeface="+mn-lt"/>
              </a:rPr>
              <a:t>Contrôle d’accès en fonction du rôle</a:t>
            </a:r>
          </a:p>
          <a:p>
            <a:pPr marL="342900" lvl="0" indent="-342900" fontAlgn="base">
              <a:buFont typeface="Arial" panose="020B0604020202020204" pitchFamily="34" charset="0"/>
              <a:buChar char="•"/>
            </a:pPr>
            <a:r>
              <a:rPr lang="fr-FR">
                <a:latin typeface="+mn-lt"/>
              </a:rPr>
              <a:t>Verrous de ressources</a:t>
            </a:r>
          </a:p>
          <a:p>
            <a:pPr marL="342900" lvl="0" indent="-342900" fontAlgn="base">
              <a:buFont typeface="Arial" panose="020B0604020202020204" pitchFamily="34" charset="0"/>
              <a:buChar char="•"/>
            </a:pPr>
            <a:r>
              <a:rPr lang="fr-FR">
                <a:latin typeface="+mn-lt"/>
              </a:rPr>
              <a:t>Balises</a:t>
            </a:r>
          </a:p>
          <a:p>
            <a:pPr marL="342900" lvl="0" indent="-342900" fontAlgn="base">
              <a:buFont typeface="Arial" panose="020B0604020202020204" pitchFamily="34" charset="0"/>
              <a:buChar char="•"/>
            </a:pPr>
            <a:r>
              <a:rPr lang="fr-FR">
                <a:latin typeface="+mn-lt"/>
              </a:rPr>
              <a:t>Azure Policy</a:t>
            </a:r>
          </a:p>
          <a:p>
            <a:pPr marL="342900" lvl="0" indent="-342900" fontAlgn="base">
              <a:buFont typeface="Arial" panose="020B0604020202020204" pitchFamily="34" charset="0"/>
              <a:buChar char="•"/>
            </a:pPr>
            <a:r>
              <a:rPr lang="fr-FR">
                <a:latin typeface="+mn-lt"/>
              </a:rPr>
              <a:t>Azure Blueprints</a:t>
            </a:r>
          </a:p>
          <a:p>
            <a:pPr marL="342900" lvl="0" indent="-342900" fontAlgn="base">
              <a:buFont typeface="Arial" panose="020B0604020202020204" pitchFamily="34" charset="0"/>
              <a:buChar char="•"/>
            </a:pPr>
            <a:r>
              <a:rPr lang="fr-FR">
                <a:latin typeface="+mn-lt"/>
              </a:rPr>
              <a:t>Cloud Adoption Framework pour Azure</a:t>
            </a:r>
          </a:p>
        </p:txBody>
      </p:sp>
    </p:spTree>
    <p:extLst>
      <p:ext uri="{BB962C8B-B14F-4D97-AF65-F5344CB8AC3E}">
        <p14:creationId xmlns:p14="http://schemas.microsoft.com/office/powerpoint/2010/main" val="15288986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Découvrir le contrôle d’accès en fonction du rôle (RBAC)</a:t>
            </a:r>
          </a:p>
        </p:txBody>
      </p:sp>
      <p:grpSp>
        <p:nvGrpSpPr>
          <p:cNvPr id="7" name="Group 6" descr="Les utilisateurs, les applications et les groupes d’utilisateurs sont affichés à l’aide d’Azure Active Directory pour accéder à un abonnement Azure avec des groupes de ressources. ">
            <a:extLst>
              <a:ext uri="{FF2B5EF4-FFF2-40B4-BE49-F238E27FC236}">
                <a16:creationId xmlns:a16="http://schemas.microsoft.com/office/drawing/2014/main" id="{70B0E3CB-0EC7-411F-8A0B-4DAAECFD6F02}"/>
              </a:ext>
            </a:extLst>
          </p:cNvPr>
          <p:cNvGrpSpPr/>
          <p:nvPr/>
        </p:nvGrpSpPr>
        <p:grpSpPr>
          <a:xfrm>
            <a:off x="429721" y="1449975"/>
            <a:ext cx="5201117" cy="3572969"/>
            <a:chOff x="6116126" y="1188720"/>
            <a:chExt cx="5734475"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7"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0072C6"/>
                  </a:solidFill>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0072C6"/>
                  </a:solidFill>
                  <a:uLnTx/>
                  <a:uFillTx/>
                  <a:latin typeface="Segoe UI"/>
                  <a:ea typeface="+mn-ea"/>
                  <a:cs typeface="+mn-cs"/>
                </a:rPr>
                <a:t>Active Directory</a:t>
              </a: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0072C6"/>
                  </a:solidFill>
                  <a:uLnTx/>
                  <a:uFillTx/>
                  <a:latin typeface="Segoe UI"/>
                  <a:ea typeface="+mn-ea"/>
                  <a:cs typeface="+mn-cs"/>
                </a:rPr>
                <a:t>Groupe de ressources</a:t>
              </a: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dirty="0">
                  <a:ln>
                    <a:noFill/>
                  </a:ln>
                  <a:solidFill>
                    <a:srgbClr val="0072C6"/>
                  </a:solidFill>
                  <a:uLnTx/>
                  <a:uFillTx/>
                  <a:latin typeface="Segoe UI"/>
                  <a:ea typeface="+mn-ea"/>
                  <a:cs typeface="+mn-cs"/>
                </a:rPr>
                <a:t>Groupe de ressources</a:t>
              </a: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16126"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dirty="0">
                  <a:ln>
                    <a:noFill/>
                  </a:ln>
                  <a:solidFill>
                    <a:srgbClr val="0072C6"/>
                  </a:solidFill>
                  <a:uLnTx/>
                  <a:uFillTx/>
                  <a:latin typeface="Segoe UI"/>
                  <a:ea typeface="+mn-ea"/>
                  <a:cs typeface="+mn-cs"/>
                </a:rPr>
                <a:t>Utilisateur</a:t>
              </a:r>
            </a:p>
          </p:txBody>
        </p:sp>
        <p:sp>
          <p:nvSpPr>
            <p:cNvPr id="24" name="Rectangle 23">
              <a:extLst>
                <a:ext uri="{FF2B5EF4-FFF2-40B4-BE49-F238E27FC236}">
                  <a16:creationId xmlns:a16="http://schemas.microsoft.com/office/drawing/2014/main" id="{9F0C9A37-CE2E-420A-8392-953A2123CCAD}"/>
                </a:ext>
              </a:extLst>
            </p:cNvPr>
            <p:cNvSpPr/>
            <p:nvPr/>
          </p:nvSpPr>
          <p:spPr>
            <a:xfrm>
              <a:off x="6989654"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dirty="0">
                  <a:ln>
                    <a:noFill/>
                  </a:ln>
                  <a:solidFill>
                    <a:srgbClr val="0072C6"/>
                  </a:solidFill>
                  <a:uLnTx/>
                  <a:uFillTx/>
                  <a:latin typeface="Segoe UI"/>
                  <a:ea typeface="+mn-ea"/>
                  <a:cs typeface="+mn-cs"/>
                </a:rPr>
                <a:t>Applications</a:t>
              </a:r>
            </a:p>
          </p:txBody>
        </p:sp>
        <p:sp>
          <p:nvSpPr>
            <p:cNvPr id="25" name="Rectangle 24">
              <a:extLst>
                <a:ext uri="{FF2B5EF4-FFF2-40B4-BE49-F238E27FC236}">
                  <a16:creationId xmlns:a16="http://schemas.microsoft.com/office/drawing/2014/main" id="{628F00B6-1F4B-478F-A8D4-525A7666CBD4}"/>
                </a:ext>
              </a:extLst>
            </p:cNvPr>
            <p:cNvSpPr/>
            <p:nvPr/>
          </p:nvSpPr>
          <p:spPr>
            <a:xfrm>
              <a:off x="7550299" y="4159746"/>
              <a:ext cx="1150711" cy="55058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dirty="0">
                  <a:ln>
                    <a:noFill/>
                  </a:ln>
                  <a:solidFill>
                    <a:srgbClr val="0072C6"/>
                  </a:solidFill>
                  <a:uLnTx/>
                  <a:uFillTx/>
                  <a:latin typeface="Segoe UI"/>
                  <a:ea typeface="+mn-ea"/>
                  <a:cs typeface="+mn-cs"/>
                </a:rPr>
                <a:t>Groupes </a:t>
              </a:r>
              <a:br>
                <a:rPr kumimoji="0" lang="fr-FR" sz="1200" b="0" i="0" u="none" strike="noStrike" cap="none" normalizeH="0" baseline="0" noProof="0" dirty="0">
                  <a:ln>
                    <a:noFill/>
                  </a:ln>
                  <a:solidFill>
                    <a:srgbClr val="0072C6"/>
                  </a:solidFill>
                  <a:uLnTx/>
                  <a:uFillTx/>
                  <a:latin typeface="Segoe UI"/>
                  <a:ea typeface="+mn-ea"/>
                  <a:cs typeface="+mn-cs"/>
                </a:rPr>
              </a:br>
              <a:r>
                <a:rPr kumimoji="0" lang="fr-FR" sz="1200" b="0" i="0" u="none" strike="noStrike" cap="none" normalizeH="0" baseline="0" noProof="0" dirty="0">
                  <a:ln>
                    <a:noFill/>
                  </a:ln>
                  <a:solidFill>
                    <a:srgbClr val="0072C6"/>
                  </a:solidFill>
                  <a:uLnTx/>
                  <a:uFillTx/>
                  <a:latin typeface="Segoe UI"/>
                  <a:ea typeface="+mn-ea"/>
                  <a:cs typeface="+mn-cs"/>
                </a:rPr>
                <a:t>d’utilisateurs</a:t>
              </a: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0072C6"/>
                  </a:solidFill>
                  <a:uLnTx/>
                  <a:uFillTx/>
                  <a:latin typeface="Segoe UI"/>
                  <a:ea typeface="+mn-ea"/>
                  <a:cs typeface="+mn-cs"/>
                </a:rPr>
                <a:t>Abonnement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cap="none" normalizeH="0" baseline="0" noProof="0">
                  <a:ln>
                    <a:noFill/>
                  </a:ln>
                  <a:solidFill>
                    <a:srgbClr val="0072C6"/>
                  </a:solidFill>
                  <a:uLnTx/>
                  <a:uFillTx/>
                  <a:latin typeface="Segoe UI"/>
                  <a:ea typeface="+mn-ea"/>
                  <a:cs typeface="+mn-cs"/>
                </a:rPr>
                <a:t>Azure</a:t>
              </a: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3026470"/>
          </a:xfrm>
        </p:spPr>
        <p:txBody>
          <a:bodyPr vert="horz" wrap="square" lIns="0" tIns="91440" rIns="146304" bIns="91440" rtlCol="0" anchor="t">
            <a:spAutoFit/>
          </a:bodyPr>
          <a:lstStyle/>
          <a:p>
            <a:pPr marL="285750" indent="-285750">
              <a:buFont typeface="Arial" panose="020B0604020202020204" pitchFamily="34" charset="0"/>
              <a:buChar char="•"/>
            </a:pPr>
            <a:r>
              <a:rPr lang="fr-FR" noProof="0" dirty="0">
                <a:latin typeface="+mn-lt"/>
              </a:rPr>
              <a:t>Gestion affinée des accès.</a:t>
            </a:r>
          </a:p>
          <a:p>
            <a:pPr marL="285750" indent="-285750">
              <a:buFont typeface="Arial" panose="020B0604020202020204" pitchFamily="34" charset="0"/>
              <a:buChar char="•"/>
            </a:pPr>
            <a:r>
              <a:rPr lang="fr-FR" dirty="0">
                <a:latin typeface="+mn-lt"/>
              </a:rPr>
              <a:t>Vous pouvez séparer les tâches au sein </a:t>
            </a:r>
            <a:br>
              <a:rPr lang="fr-FR" dirty="0">
                <a:latin typeface="+mn-lt"/>
              </a:rPr>
            </a:br>
            <a:r>
              <a:rPr lang="fr-FR" dirty="0">
                <a:latin typeface="+mn-lt"/>
              </a:rPr>
              <a:t>de l’équipe et n’accorder aux utilisateurs que les accès dont ils ont besoin pour effectuer leur travail.</a:t>
            </a:r>
          </a:p>
          <a:p>
            <a:pPr marL="285750" indent="-285750">
              <a:buFont typeface="Arial" panose="020B0604020202020204" pitchFamily="34" charset="0"/>
              <a:buChar char="•"/>
            </a:pPr>
            <a:r>
              <a:rPr lang="fr-FR" dirty="0">
                <a:latin typeface="+mn-lt"/>
              </a:rPr>
              <a:t>Autorise l’accès au portail Azure </a:t>
            </a:r>
            <a:br>
              <a:rPr lang="fr-FR" dirty="0">
                <a:latin typeface="+mn-lt"/>
              </a:rPr>
            </a:br>
            <a:r>
              <a:rPr lang="fr-FR" dirty="0">
                <a:latin typeface="+mn-lt"/>
              </a:rPr>
              <a:t>et contrôle l’accès aux ressources.</a:t>
            </a: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Verrous de ressources</a:t>
            </a:r>
          </a:p>
        </p:txBody>
      </p:sp>
      <p:sp>
        <p:nvSpPr>
          <p:cNvPr id="6" name="Text Placeholder 5"/>
          <p:cNvSpPr>
            <a:spLocks noGrp="1"/>
          </p:cNvSpPr>
          <p:nvPr>
            <p:ph sz="quarter" idx="10"/>
          </p:nvPr>
        </p:nvSpPr>
        <p:spPr>
          <a:xfrm>
            <a:off x="419100" y="1456897"/>
            <a:ext cx="11688233" cy="1420902"/>
          </a:xfrm>
        </p:spPr>
        <p:txBody>
          <a:bodyPr/>
          <a:lstStyle/>
          <a:p>
            <a:pPr marL="457200" indent="-457200">
              <a:buFont typeface="Arial" panose="020B0604020202020204" pitchFamily="34" charset="0"/>
              <a:buChar char="•"/>
            </a:pPr>
            <a:r>
              <a:rPr lang="fr-FR" noProof="0" dirty="0">
                <a:latin typeface="+mn-lt"/>
              </a:rPr>
              <a:t>Protégez vos ressources Azure contre toute suppression ou modification accidentelle. </a:t>
            </a:r>
          </a:p>
          <a:p>
            <a:pPr marL="457200" indent="-457200">
              <a:buFont typeface="Arial" panose="020B0604020202020204" pitchFamily="34" charset="0"/>
              <a:buChar char="•"/>
            </a:pPr>
            <a:r>
              <a:rPr lang="fr-FR" noProof="0" dirty="0">
                <a:latin typeface="+mn-lt"/>
              </a:rPr>
              <a:t>Gérez les verrous au niveau de l’abonnement, du groupe de ressources ou des ressources individuelles dans le portail Azure.</a:t>
            </a:r>
          </a:p>
        </p:txBody>
      </p:sp>
      <p:graphicFrame>
        <p:nvGraphicFramePr>
          <p:cNvPr id="2" name="Table 1"/>
          <p:cNvGraphicFramePr>
            <a:graphicFrameLocks noGrp="1"/>
          </p:cNvGraphicFramePr>
          <p:nvPr>
            <p:extLst>
              <p:ext uri="{D42A27DB-BD31-4B8C-83A1-F6EECF244321}">
                <p14:modId xmlns:p14="http://schemas.microsoft.com/office/powerpoint/2010/main" val="2883580604"/>
              </p:ext>
            </p:extLst>
          </p:nvPr>
        </p:nvGraphicFramePr>
        <p:xfrm>
          <a:off x="1115161" y="3371581"/>
          <a:ext cx="9948232" cy="192024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fr-FR" sz="2400" b="0" dirty="0">
                          <a:latin typeface="+mj-lt"/>
                        </a:rPr>
                        <a:t>Types de verrouillage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latin typeface="+mj-lt"/>
                        </a:rPr>
                        <a:t>Lecture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latin typeface="+mj-lt"/>
                        </a:rPr>
                        <a:t>Mise à jour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latin typeface="+mj-lt"/>
                        </a:rPr>
                        <a:t>Suppression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fr-FR" sz="2400" b="0" dirty="0"/>
                        <a:t>Suppression impossible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t>Oui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t>Oui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t>Non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fr-FR" sz="2400" b="0"/>
                        <a:t>Lecture seule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2400" b="0"/>
                        <a:t>Oui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2400" b="0"/>
                        <a:t>Non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2400" b="0"/>
                        <a:t>Non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gérer le verrouillage des ressources</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1918" y="1525707"/>
            <a:ext cx="5794149" cy="4760278"/>
          </a:xfrm>
        </p:spPr>
        <p:txBody>
          <a:bodyPr/>
          <a:lstStyle/>
          <a:p>
            <a:pPr marL="228600" lvl="1" indent="0">
              <a:buNone/>
            </a:pPr>
            <a:r>
              <a:rPr lang="fr-FR" sz="2400" spc="-20" dirty="0">
                <a:latin typeface="+mj-lt"/>
                <a:cs typeface="Segoe UI Semibold" panose="020B0702040204020203" pitchFamily="34" charset="0"/>
              </a:rPr>
              <a:t>Créez un groupe de ressources, ajoutez un verrou et testez la suppression</a:t>
            </a:r>
            <a:r>
              <a:rPr lang="fr-FR" sz="2400" spc="-20">
                <a:latin typeface="+mj-lt"/>
                <a:cs typeface="Segoe UI Semibold" panose="020B0702040204020203" pitchFamily="34" charset="0"/>
              </a:rPr>
              <a:t>. </a:t>
            </a:r>
            <a:br>
              <a:rPr lang="fr-FR" sz="2400" spc="-20">
                <a:latin typeface="+mj-lt"/>
                <a:cs typeface="Segoe UI Semibold" panose="020B0702040204020203" pitchFamily="34" charset="0"/>
              </a:rPr>
            </a:br>
            <a:r>
              <a:rPr lang="fr-FR" sz="2400" spc="-20" dirty="0">
                <a:latin typeface="+mj-lt"/>
                <a:cs typeface="Segoe UI Semibold" panose="020B0702040204020203" pitchFamily="34" charset="0"/>
              </a:rPr>
              <a:t>Testez ensuite la suppression d’une ressource dans le groupe de ressources.</a:t>
            </a:r>
          </a:p>
          <a:p>
            <a:pPr marL="685800" lvl="1" indent="-457200">
              <a:buFont typeface="+mj-lt"/>
              <a:buAutoNum type="arabicPeriod"/>
            </a:pPr>
            <a:r>
              <a:rPr lang="fr-FR" sz="2400" dirty="0">
                <a:cs typeface="Segoe UI" panose="020B0502040204020203" pitchFamily="34" charset="0"/>
              </a:rPr>
              <a:t>Créez un groupe de ressources.</a:t>
            </a:r>
          </a:p>
          <a:p>
            <a:pPr marL="685800" lvl="1" indent="-457200">
              <a:buFont typeface="+mj-lt"/>
              <a:buAutoNum type="arabicPeriod"/>
            </a:pPr>
            <a:r>
              <a:rPr lang="fr-FR" sz="2400" dirty="0">
                <a:cs typeface="Segoe UI" panose="020B0502040204020203" pitchFamily="34" charset="0"/>
              </a:rPr>
              <a:t>Ajoutez un verrou de ressource </a:t>
            </a:r>
            <a:br>
              <a:rPr lang="fr-FR" sz="2400" dirty="0">
                <a:cs typeface="Segoe UI" panose="020B0502040204020203" pitchFamily="34" charset="0"/>
              </a:rPr>
            </a:br>
            <a:r>
              <a:rPr lang="fr-FR" sz="2400" dirty="0">
                <a:cs typeface="Segoe UI" panose="020B0502040204020203" pitchFamily="34" charset="0"/>
              </a:rPr>
              <a:t>pour empêcher la suppression </a:t>
            </a:r>
            <a:br>
              <a:rPr lang="fr-FR" sz="2400" dirty="0">
                <a:cs typeface="Segoe UI" panose="020B0502040204020203" pitchFamily="34" charset="0"/>
              </a:rPr>
            </a:br>
            <a:r>
              <a:rPr lang="fr-FR" sz="2400" dirty="0">
                <a:cs typeface="Segoe UI" panose="020B0502040204020203" pitchFamily="34" charset="0"/>
              </a:rPr>
              <a:t>d’un groupe de ressources.</a:t>
            </a:r>
          </a:p>
          <a:p>
            <a:pPr marL="685800" lvl="1" indent="-457200">
              <a:buFont typeface="+mj-lt"/>
              <a:buAutoNum type="arabicPeriod"/>
            </a:pPr>
            <a:r>
              <a:rPr lang="fr-FR" sz="2400" dirty="0">
                <a:cs typeface="Segoe UI" panose="020B0502040204020203" pitchFamily="34" charset="0"/>
              </a:rPr>
              <a:t>Essayez de supprimer un membre </a:t>
            </a:r>
            <a:br>
              <a:rPr lang="fr-FR" sz="2400" dirty="0">
                <a:cs typeface="Segoe UI" panose="020B0502040204020203" pitchFamily="34" charset="0"/>
              </a:rPr>
            </a:br>
            <a:r>
              <a:rPr lang="fr-FR" sz="2400" dirty="0">
                <a:cs typeface="Segoe UI" panose="020B0502040204020203" pitchFamily="34" charset="0"/>
              </a:rPr>
              <a:t>du groupe de ressources.</a:t>
            </a:r>
          </a:p>
          <a:p>
            <a:pPr marL="685800" lvl="1" indent="-457200">
              <a:buFont typeface="+mj-lt"/>
              <a:buAutoNum type="arabicPeriod"/>
            </a:pPr>
            <a:r>
              <a:rPr lang="fr-FR" sz="2400" dirty="0">
                <a:cs typeface="Segoe UI" panose="020B0502040204020203" pitchFamily="34" charset="0"/>
              </a:rPr>
              <a:t>Retirez le verrou de ressource.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92780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Balises</a:t>
            </a:r>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154710"/>
          </a:xfrm>
        </p:spPr>
        <p:txBody>
          <a:bodyPr/>
          <a:lstStyle/>
          <a:p>
            <a:pPr marL="282575" indent="-282575">
              <a:buFont typeface="Arial" panose="020B0604020202020204" pitchFamily="34" charset="0"/>
              <a:buChar char="•"/>
            </a:pPr>
            <a:r>
              <a:rPr lang="fr-FR" dirty="0">
                <a:latin typeface="+mn-lt"/>
              </a:rPr>
              <a:t>Fournissent des métadonnées pour </a:t>
            </a:r>
            <a:br>
              <a:rPr lang="fr-FR" dirty="0">
                <a:latin typeface="+mn-lt"/>
              </a:rPr>
            </a:br>
            <a:r>
              <a:rPr lang="fr-FR" dirty="0">
                <a:latin typeface="+mn-lt"/>
              </a:rPr>
              <a:t>vos ressources Azure. </a:t>
            </a:r>
          </a:p>
          <a:p>
            <a:pPr marL="282575" indent="-282575">
              <a:buFont typeface="Arial" panose="020B0604020202020204" pitchFamily="34" charset="0"/>
              <a:buChar char="•"/>
            </a:pPr>
            <a:r>
              <a:rPr lang="fr-FR" dirty="0">
                <a:latin typeface="+mn-lt"/>
              </a:rPr>
              <a:t>Organisent logiquement les ressources dans une taxonomie. </a:t>
            </a:r>
          </a:p>
          <a:p>
            <a:pPr marL="282575" indent="-282575">
              <a:buFont typeface="Arial" panose="020B0604020202020204" pitchFamily="34" charset="0"/>
              <a:buChar char="•"/>
            </a:pPr>
            <a:r>
              <a:rPr lang="fr-FR" dirty="0">
                <a:latin typeface="+mn-lt"/>
              </a:rPr>
              <a:t>Se composent d’une paire </a:t>
            </a:r>
            <a:r>
              <a:rPr lang="fr-FR" dirty="0" err="1">
                <a:latin typeface="+mn-lt"/>
              </a:rPr>
              <a:t>nom-valeur</a:t>
            </a:r>
            <a:r>
              <a:rPr lang="fr-FR" dirty="0">
                <a:latin typeface="+mn-lt"/>
              </a:rPr>
              <a:t>.</a:t>
            </a:r>
          </a:p>
          <a:p>
            <a:pPr marL="282575" indent="-282575">
              <a:buFont typeface="Arial" panose="020B0604020202020204" pitchFamily="34" charset="0"/>
              <a:buChar char="•"/>
            </a:pPr>
            <a:r>
              <a:rPr lang="fr-FR" dirty="0">
                <a:latin typeface="+mn-lt"/>
              </a:rPr>
              <a:t>Sont très utiles pour regrouper </a:t>
            </a:r>
            <a:br>
              <a:rPr lang="fr-FR" dirty="0">
                <a:latin typeface="+mn-lt"/>
              </a:rPr>
            </a:br>
            <a:r>
              <a:rPr lang="fr-FR" dirty="0">
                <a:latin typeface="+mn-lt"/>
              </a:rPr>
              <a:t>les informations de facturation.</a:t>
            </a:r>
          </a:p>
        </p:txBody>
      </p:sp>
      <p:grpSp>
        <p:nvGrpSpPr>
          <p:cNvPr id="3" name="Group 2" descr="Paquet avec une étiquette indiquant que le propriétaire est Joe, du service marketing, et une autre étiquette indiquant que le centre de coût du paquet est le service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Plusieurs balises sont affichées : propriétaire : joe, service : marketing, environnement : production et centre de coûts : 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cap="none" normalizeH="0" baseline="0" noProof="0" dirty="0">
                    <a:ln>
                      <a:noFill/>
                    </a:ln>
                    <a:solidFill>
                      <a:srgbClr val="505050"/>
                    </a:solidFill>
                    <a:uLnTx/>
                    <a:uFillTx/>
                    <a:latin typeface="Segoe UI"/>
                    <a:ea typeface="+mn-ea"/>
                    <a:cs typeface="+mn-cs"/>
                  </a:rPr>
                  <a:t>propriétaire : </a:t>
                </a:r>
                <a:r>
                  <a:rPr kumimoji="0" lang="fr-FR" sz="1600" b="0" i="0" u="none" strike="noStrike" cap="none" normalizeH="0" baseline="0" noProof="0" dirty="0" err="1">
                    <a:ln>
                      <a:noFill/>
                    </a:ln>
                    <a:solidFill>
                      <a:srgbClr val="505050"/>
                    </a:solidFill>
                    <a:uLnTx/>
                    <a:uFillTx/>
                    <a:latin typeface="Segoe UI"/>
                    <a:ea typeface="+mn-ea"/>
                    <a:cs typeface="+mn-cs"/>
                  </a:rPr>
                  <a:t>joe</a:t>
                </a:r>
                <a:endParaRPr kumimoji="0" lang="fr-FR" sz="1600" b="0" i="0" u="none" strike="noStrike" cap="none" normalizeH="0" baseline="0" noProof="0" dirty="0">
                  <a:ln>
                    <a:noFill/>
                  </a:ln>
                  <a:solidFill>
                    <a:srgbClr val="505050"/>
                  </a:solidFill>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cap="none" normalizeH="0" baseline="0" noProof="0" dirty="0">
                    <a:ln>
                      <a:noFill/>
                    </a:ln>
                    <a:solidFill>
                      <a:srgbClr val="505050"/>
                    </a:solidFill>
                    <a:uLnTx/>
                    <a:uFillTx/>
                    <a:latin typeface="Segoe UI"/>
                    <a:ea typeface="+mn-ea"/>
                    <a:cs typeface="+mn-cs"/>
                  </a:rPr>
                  <a:t>département :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cap="none" normalizeH="0" baseline="0" noProof="0" dirty="0">
                    <a:ln>
                      <a:noFill/>
                    </a:ln>
                    <a:solidFill>
                      <a:srgbClr val="505050"/>
                    </a:solidFill>
                    <a:uLnTx/>
                    <a:uFillTx/>
                    <a:latin typeface="Segoe UI"/>
                    <a:ea typeface="+mn-ea"/>
                    <a:cs typeface="+mn-cs"/>
                  </a:rPr>
                  <a:t>environnement :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cap="none" spc="-20" normalizeH="0" noProof="0" dirty="0">
                    <a:ln>
                      <a:noFill/>
                    </a:ln>
                    <a:solidFill>
                      <a:srgbClr val="505050"/>
                    </a:solidFill>
                    <a:uLnTx/>
                    <a:uFillTx/>
                    <a:latin typeface="Segoe UI"/>
                    <a:ea typeface="+mn-ea"/>
                    <a:cs typeface="+mn-cs"/>
                  </a:rPr>
                  <a:t>centre de coût : marketing</a:t>
                </a:r>
              </a:p>
            </p:txBody>
          </p:sp>
        </p:grpSp>
        <p:grpSp>
          <p:nvGrpSpPr>
            <p:cNvPr id="13" name="Group 12" descr="Une balise est associée à une ressource ou à un groupe de ressources.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uLnTx/>
                      <a:uFillTx/>
                      <a:latin typeface="Segoe UI"/>
                      <a:ea typeface="+mn-ea"/>
                      <a:cs typeface="+mn-cs"/>
                    </a:rPr>
                    <a:t>OU</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implémenter le balisage des ressources</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28246"/>
            <a:ext cx="5394960" cy="4329390"/>
          </a:xfrm>
        </p:spPr>
        <p:txBody>
          <a:bodyPr/>
          <a:lstStyle/>
          <a:p>
            <a:pPr marL="228600" lvl="1" indent="0">
              <a:buNone/>
            </a:pPr>
            <a:r>
              <a:rPr lang="fr-FR" sz="2400" dirty="0">
                <a:latin typeface="Segoe UI Semibold" panose="020B0702040204020203" pitchFamily="34" charset="0"/>
                <a:cs typeface="Segoe UI Semibold" panose="020B0702040204020203" pitchFamily="34" charset="0"/>
              </a:rPr>
              <a:t>Créez une affectation de stratégie qui exige un balisage, puis créez </a:t>
            </a:r>
            <a:br>
              <a:rPr lang="fr-FR" sz="2400" dirty="0">
                <a:latin typeface="Segoe UI Semibold" panose="020B0702040204020203" pitchFamily="34" charset="0"/>
                <a:cs typeface="Segoe UI Semibold" panose="020B0702040204020203" pitchFamily="34" charset="0"/>
              </a:rPr>
            </a:br>
            <a:r>
              <a:rPr lang="fr-FR" sz="2400" dirty="0">
                <a:latin typeface="Segoe UI Semibold" panose="020B0702040204020203" pitchFamily="34" charset="0"/>
                <a:cs typeface="Segoe UI Semibold" panose="020B0702040204020203" pitchFamily="34" charset="0"/>
              </a:rPr>
              <a:t>un compte de stockage et testez </a:t>
            </a:r>
            <a:br>
              <a:rPr lang="fr-FR" sz="2400" dirty="0">
                <a:latin typeface="Segoe UI Semibold" panose="020B0702040204020203" pitchFamily="34" charset="0"/>
                <a:cs typeface="Segoe UI Semibold" panose="020B0702040204020203" pitchFamily="34" charset="0"/>
              </a:rPr>
            </a:br>
            <a:r>
              <a:rPr lang="fr-FR" sz="2400" dirty="0">
                <a:latin typeface="Segoe UI Semibold" panose="020B0702040204020203" pitchFamily="34" charset="0"/>
                <a:cs typeface="Segoe UI Semibold" panose="020B0702040204020203" pitchFamily="34" charset="0"/>
              </a:rPr>
              <a:t>le balisage.</a:t>
            </a:r>
          </a:p>
          <a:p>
            <a:pPr marL="742950" lvl="1" indent="-514350">
              <a:buFont typeface="+mj-lt"/>
              <a:buAutoNum type="arabicPeriod"/>
            </a:pPr>
            <a:r>
              <a:rPr lang="fr-FR" dirty="0">
                <a:latin typeface="Segoe UI" panose="020B0502040204020203" pitchFamily="34" charset="0"/>
                <a:cs typeface="Segoe UI" panose="020B0502040204020203" pitchFamily="34" charset="0"/>
              </a:rPr>
              <a:t>Créez une affectation de stratégie </a:t>
            </a:r>
            <a:br>
              <a:rPr lang="fr-FR" dirty="0">
                <a:latin typeface="Segoe UI" panose="020B0502040204020203" pitchFamily="34" charset="0"/>
                <a:cs typeface="Segoe UI" panose="020B0502040204020203" pitchFamily="34" charset="0"/>
              </a:rPr>
            </a:br>
            <a:r>
              <a:rPr lang="fr-FR" dirty="0">
                <a:latin typeface="Segoe UI" panose="020B0502040204020203" pitchFamily="34" charset="0"/>
                <a:cs typeface="Segoe UI" panose="020B0502040204020203" pitchFamily="34" charset="0"/>
              </a:rPr>
              <a:t>qui exige un balisage.</a:t>
            </a:r>
          </a:p>
          <a:p>
            <a:pPr marL="742950" lvl="1" indent="-514350">
              <a:buFont typeface="+mj-lt"/>
              <a:buAutoNum type="arabicPeriod"/>
            </a:pPr>
            <a:r>
              <a:rPr lang="fr-FR" dirty="0">
                <a:latin typeface="Segoe UI" panose="020B0502040204020203" pitchFamily="34" charset="0"/>
                <a:cs typeface="Segoe UI" panose="020B0502040204020203" pitchFamily="34" charset="0"/>
              </a:rPr>
              <a:t>Créez un compte de stockage </a:t>
            </a:r>
            <a:br>
              <a:rPr lang="fr-FR" dirty="0">
                <a:latin typeface="Segoe UI" panose="020B0502040204020203" pitchFamily="34" charset="0"/>
                <a:cs typeface="Segoe UI" panose="020B0502040204020203" pitchFamily="34" charset="0"/>
              </a:rPr>
            </a:br>
            <a:r>
              <a:rPr lang="fr-FR" dirty="0">
                <a:latin typeface="Segoe UI" panose="020B0502040204020203" pitchFamily="34" charset="0"/>
                <a:cs typeface="Segoe UI" panose="020B0502040204020203" pitchFamily="34" charset="0"/>
              </a:rPr>
              <a:t>pour tester le balisage requis.</a:t>
            </a:r>
          </a:p>
          <a:p>
            <a:pPr marL="742950" lvl="1" indent="-514350">
              <a:buFont typeface="+mj-lt"/>
              <a:buAutoNum type="arabicPeriod"/>
            </a:pPr>
            <a:r>
              <a:rPr lang="fr-FR" dirty="0">
                <a:latin typeface="Segoe UI" panose="020B0502040204020203" pitchFamily="34" charset="0"/>
                <a:cs typeface="Segoe UI" panose="020B0502040204020203" pitchFamily="34" charset="0"/>
              </a:rPr>
              <a:t>Affichez toutes les ressources </a:t>
            </a:r>
            <a:br>
              <a:rPr lang="fr-FR" dirty="0">
                <a:latin typeface="Segoe UI" panose="020B0502040204020203" pitchFamily="34" charset="0"/>
                <a:cs typeface="Segoe UI" panose="020B0502040204020203" pitchFamily="34" charset="0"/>
              </a:rPr>
            </a:br>
            <a:r>
              <a:rPr lang="fr-FR" dirty="0">
                <a:latin typeface="Segoe UI" panose="020B0502040204020203" pitchFamily="34" charset="0"/>
                <a:cs typeface="Segoe UI" panose="020B0502040204020203" pitchFamily="34" charset="0"/>
              </a:rPr>
              <a:t>dotées d’une balise spécifique.</a:t>
            </a:r>
          </a:p>
          <a:p>
            <a:pPr marL="742950" lvl="1" indent="-514350">
              <a:buFont typeface="+mj-lt"/>
              <a:buAutoNum type="arabicPeriod"/>
            </a:pPr>
            <a:r>
              <a:rPr lang="fr-FR" dirty="0">
                <a:latin typeface="Segoe UI" panose="020B0502040204020203" pitchFamily="34" charset="0"/>
                <a:cs typeface="Segoe UI" panose="020B0502040204020203" pitchFamily="34" charset="0"/>
              </a:rPr>
              <a:t>Supprimez l’affectation de stratégie.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705267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fr-FR" i="0" dirty="0">
                <a:solidFill>
                  <a:srgbClr val="171717"/>
                </a:solidFill>
                <a:latin typeface="+mj-lt"/>
              </a:rPr>
              <a:t>Azure Policy</a:t>
            </a:r>
            <a:r>
              <a:rPr lang="fr-FR" b="1" i="0" dirty="0">
                <a:solidFill>
                  <a:srgbClr val="171717"/>
                </a:solidFill>
                <a:latin typeface="Segoe UI" panose="020B0502040204020203" pitchFamily="34" charset="0"/>
              </a:rPr>
              <a:t> </a:t>
            </a:r>
            <a:r>
              <a:rPr lang="fr-FR" b="0" i="0" dirty="0">
                <a:solidFill>
                  <a:srgbClr val="171717"/>
                </a:solidFill>
                <a:latin typeface="Segoe UI" panose="020B0502040204020203" pitchFamily="34" charset="0"/>
              </a:rPr>
              <a:t>vous permet d’appliquer les normes de l’organisation et d’évaluer </a:t>
            </a:r>
            <a:br>
              <a:rPr lang="fr-FR" b="0" i="0" dirty="0">
                <a:solidFill>
                  <a:srgbClr val="171717"/>
                </a:solidFill>
                <a:latin typeface="Segoe UI" panose="020B0502040204020203" pitchFamily="34" charset="0"/>
              </a:rPr>
            </a:br>
            <a:r>
              <a:rPr lang="fr-FR" b="0" i="0" dirty="0">
                <a:solidFill>
                  <a:srgbClr val="171717"/>
                </a:solidFill>
                <a:latin typeface="Segoe UI" panose="020B0502040204020203" pitchFamily="34" charset="0"/>
              </a:rPr>
              <a:t>la conformité à grande échelle. </a:t>
            </a:r>
            <a:r>
              <a:rPr lang="fr-FR" dirty="0">
                <a:solidFill>
                  <a:srgbClr val="171717"/>
                </a:solidFill>
              </a:rPr>
              <a:t>Assure la cohérence de la gouvernance et des ressources en termes de conformité réglementaire, de sécurité, de coûts et de gestion.</a:t>
            </a:r>
            <a:r>
              <a:rPr lang="fr-FR" dirty="0">
                <a:solidFill>
                  <a:srgbClr val="171717"/>
                </a:solidFill>
                <a:latin typeface="Segoe UI" panose="020B0502040204020203" pitchFamily="34" charset="0"/>
              </a:rPr>
              <a:t> </a:t>
            </a: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3898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fr-FR" sz="2400" dirty="0">
                <a:cs typeface="Segoe UI Semilight" panose="020B0402040204020203" pitchFamily="34" charset="0"/>
              </a:rPr>
              <a:t>Évalue et identifie les ressources Azure </a:t>
            </a:r>
            <a:br>
              <a:rPr lang="fr-FR" sz="2400" dirty="0">
                <a:cs typeface="Segoe UI Semilight" panose="020B0402040204020203" pitchFamily="34" charset="0"/>
              </a:rPr>
            </a:br>
            <a:r>
              <a:rPr lang="fr-FR" sz="2400" dirty="0">
                <a:cs typeface="Segoe UI Semilight" panose="020B0402040204020203" pitchFamily="34" charset="0"/>
              </a:rPr>
              <a:t>qui ne sont pas conformes à vos stratégies.</a:t>
            </a:r>
          </a:p>
          <a:p>
            <a:pPr marL="457200" lvl="1" indent="-457200">
              <a:lnSpc>
                <a:spcPct val="114000"/>
              </a:lnSpc>
              <a:buFont typeface="Arial" panose="020B0604020202020204" pitchFamily="34" charset="0"/>
              <a:buChar char="•"/>
            </a:pPr>
            <a:r>
              <a:rPr lang="fr-FR" sz="2400" dirty="0">
                <a:cs typeface="Segoe UI Semilight" panose="020B0402040204020203" pitchFamily="34" charset="0"/>
              </a:rPr>
              <a:t>Fournit des définitions de stratégie et d’initiative intégrées, dans des catégories telles que le stockage, la mise en réseau, le calcul, le centre de sécurité et la surveillance.</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créer une stratégie Azure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604217"/>
            <a:ext cx="5524957" cy="3960058"/>
          </a:xfrm>
        </p:spPr>
        <p:txBody>
          <a:bodyPr/>
          <a:lstStyle/>
          <a:p>
            <a:pPr marL="228600" lvl="1" indent="0">
              <a:buNone/>
            </a:pPr>
            <a:r>
              <a:rPr lang="fr-FR" sz="2400" dirty="0">
                <a:latin typeface="+mj-lt"/>
                <a:cs typeface="Segoe UI Semibold" panose="020B0702040204020203" pitchFamily="34" charset="0"/>
              </a:rPr>
              <a:t>Créez une stratégie Azure pour limiter le déploiement des ressources Azure à un emplacement spécifique.</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fr-FR" sz="2400" dirty="0">
                <a:cs typeface="Segoe UI" panose="020B0502040204020203" pitchFamily="34" charset="0"/>
              </a:rPr>
              <a:t>Créez une affectation de stratégie</a:t>
            </a:r>
          </a:p>
          <a:p>
            <a:pPr marL="742950" lvl="1" indent="-514350">
              <a:buFont typeface="+mj-lt"/>
              <a:buAutoNum type="arabicPeriod"/>
            </a:pPr>
            <a:r>
              <a:rPr lang="fr-FR" sz="2400" dirty="0">
                <a:cs typeface="Segoe UI" panose="020B0502040204020203" pitchFamily="34" charset="0"/>
              </a:rPr>
              <a:t>Testez la stratégie de localisation autorisée.</a:t>
            </a:r>
          </a:p>
          <a:p>
            <a:pPr marL="742950" lvl="1" indent="-514350">
              <a:buFont typeface="+mj-lt"/>
              <a:buAutoNum type="arabicPeriod"/>
            </a:pPr>
            <a:r>
              <a:rPr lang="fr-FR" sz="2400" dirty="0">
                <a:cs typeface="Segoe UI" panose="020B0502040204020203" pitchFamily="34" charset="0"/>
              </a:rPr>
              <a:t>Supprimez l’affectation </a:t>
            </a:r>
            <a:br>
              <a:rPr lang="fr-FR" sz="2400" dirty="0">
                <a:cs typeface="Segoe UI" panose="020B0502040204020203" pitchFamily="34" charset="0"/>
              </a:rPr>
            </a:br>
            <a:r>
              <a:rPr lang="fr-FR" sz="2400" dirty="0">
                <a:cs typeface="Segoe UI" panose="020B0502040204020203" pitchFamily="34" charset="0"/>
              </a:rPr>
              <a:t>de stratégie.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991393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Résumé du module</a:t>
            </a:r>
          </a:p>
        </p:txBody>
      </p:sp>
      <p:pic>
        <p:nvPicPr>
          <p:cNvPr id="5" name="Graphic 4" descr="Réflexion scientifique">
            <a:extLst>
              <a:ext uri="{FF2B5EF4-FFF2-40B4-BE49-F238E27FC236}">
                <a16:creationId xmlns:a16="http://schemas.microsoft.com/office/drawing/2014/main" id="{C35655B0-596F-4960-AACA-E96A9425F8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Blueprints</a:t>
            </a:r>
          </a:p>
        </p:txBody>
      </p:sp>
      <p:sp>
        <p:nvSpPr>
          <p:cNvPr id="6" name="Text Placeholder 5"/>
          <p:cNvSpPr>
            <a:spLocks noGrp="1"/>
          </p:cNvSpPr>
          <p:nvPr>
            <p:ph sz="quarter" idx="10"/>
          </p:nvPr>
        </p:nvSpPr>
        <p:spPr>
          <a:xfrm>
            <a:off x="419100" y="1456897"/>
            <a:ext cx="11340811" cy="4390946"/>
          </a:xfrm>
        </p:spPr>
        <p:txBody>
          <a:bodyPr/>
          <a:lstStyle/>
          <a:p>
            <a:r>
              <a:rPr lang="fr-FR" i="0" dirty="0">
                <a:solidFill>
                  <a:srgbClr val="171717"/>
                </a:solidFill>
                <a:latin typeface="+mj-lt"/>
              </a:rPr>
              <a:t>Azure </a:t>
            </a:r>
            <a:r>
              <a:rPr lang="fr-FR" i="0" dirty="0" err="1">
                <a:solidFill>
                  <a:srgbClr val="171717"/>
                </a:solidFill>
                <a:latin typeface="+mj-lt"/>
              </a:rPr>
              <a:t>Blueprints</a:t>
            </a:r>
            <a:r>
              <a:rPr lang="fr-FR" b="1" i="0" dirty="0">
                <a:solidFill>
                  <a:srgbClr val="171717"/>
                </a:solidFill>
                <a:latin typeface="Segoe UI" panose="020B0502040204020203" pitchFamily="34" charset="0"/>
              </a:rPr>
              <a:t> </a:t>
            </a:r>
            <a:r>
              <a:rPr lang="fr-FR" b="0" i="0" dirty="0">
                <a:solidFill>
                  <a:srgbClr val="171717"/>
                </a:solidFill>
                <a:latin typeface="Segoe UI" panose="020B0502040204020203" pitchFamily="34" charset="0"/>
              </a:rPr>
              <a:t>permet aux équipes de développement de créer et de déployer rapidement de nouveaux environnements. </a:t>
            </a:r>
            <a:r>
              <a:rPr lang="fr-FR" dirty="0">
                <a:solidFill>
                  <a:srgbClr val="171717"/>
                </a:solidFill>
              </a:rPr>
              <a:t>Les équipes de développement peuvent rapidement établir la confiance en assurant la conformité de l’organisation via un ensemble de composants intégrés (ressources </a:t>
            </a:r>
            <a:br>
              <a:rPr lang="fr-FR" dirty="0">
                <a:solidFill>
                  <a:srgbClr val="171717"/>
                </a:solidFill>
              </a:rPr>
            </a:br>
            <a:r>
              <a:rPr lang="fr-FR" dirty="0">
                <a:solidFill>
                  <a:srgbClr val="171717"/>
                </a:solidFill>
              </a:rPr>
              <a:t>réseau par exemple) afin d’accélérer le </a:t>
            </a:r>
            <a:br>
              <a:rPr lang="fr-FR" dirty="0">
                <a:solidFill>
                  <a:srgbClr val="171717"/>
                </a:solidFill>
              </a:rPr>
            </a:br>
            <a:r>
              <a:rPr lang="fr-FR" dirty="0">
                <a:solidFill>
                  <a:srgbClr val="171717"/>
                </a:solidFill>
              </a:rPr>
              <a:t>développement et la livraison.</a:t>
            </a:r>
          </a:p>
          <a:p>
            <a:pPr marL="342900" indent="-342900">
              <a:buFont typeface="Arial" panose="020B0604020202020204" pitchFamily="34" charset="0"/>
              <a:buChar char="•"/>
            </a:pPr>
            <a:r>
              <a:rPr lang="fr-FR" sz="2400" noProof="0" dirty="0">
                <a:solidFill>
                  <a:srgbClr val="171717"/>
                </a:solidFill>
                <a:latin typeface="Segoe UI" panose="020B0502040204020203" pitchFamily="34" charset="0"/>
                <a:cs typeface="Segoe UI" panose="020B0502040204020203" pitchFamily="34" charset="0"/>
              </a:rPr>
              <a:t>Affectations de rôles</a:t>
            </a:r>
          </a:p>
          <a:p>
            <a:pPr marL="342900" indent="-342900">
              <a:buFont typeface="Arial" panose="020B0604020202020204" pitchFamily="34" charset="0"/>
              <a:buChar char="•"/>
            </a:pPr>
            <a:r>
              <a:rPr lang="fr-FR" sz="2400" noProof="0" dirty="0">
                <a:solidFill>
                  <a:srgbClr val="171717"/>
                </a:solidFill>
                <a:latin typeface="Segoe UI" panose="020B0502040204020203" pitchFamily="34" charset="0"/>
                <a:cs typeface="Segoe UI" panose="020B0502040204020203" pitchFamily="34" charset="0"/>
              </a:rPr>
              <a:t>Affectations de stratégies</a:t>
            </a:r>
          </a:p>
          <a:p>
            <a:pPr marL="342900" indent="-342900">
              <a:buFont typeface="Arial" panose="020B0604020202020204" pitchFamily="34" charset="0"/>
              <a:buChar char="•"/>
            </a:pPr>
            <a:r>
              <a:rPr lang="fr-FR" dirty="0">
                <a:solidFill>
                  <a:srgbClr val="171717"/>
                </a:solidFill>
                <a:latin typeface="Segoe UI" panose="020B0502040204020203" pitchFamily="34" charset="0"/>
                <a:cs typeface="Segoe UI" panose="020B0502040204020203" pitchFamily="34" charset="0"/>
              </a:rPr>
              <a:t>Modèles Azure Resource Manager</a:t>
            </a:r>
          </a:p>
          <a:p>
            <a:pPr marL="342900" indent="-342900">
              <a:buFont typeface="Arial" panose="020B0604020202020204" pitchFamily="34" charset="0"/>
              <a:buChar char="•"/>
            </a:pPr>
            <a:r>
              <a:rPr lang="fr-FR" sz="2400" noProof="0" dirty="0">
                <a:solidFill>
                  <a:srgbClr val="171717"/>
                </a:solidFill>
                <a:latin typeface="Segoe UI" panose="020B0502040204020203" pitchFamily="34" charset="0"/>
                <a:cs typeface="Segoe UI" panose="020B0502040204020203" pitchFamily="34" charset="0"/>
              </a:rPr>
              <a:t>Groupes de ressources</a:t>
            </a: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064F-5CD9-4CE4-B9F3-98778056BE1F}"/>
              </a:ext>
            </a:extLst>
          </p:cNvPr>
          <p:cNvSpPr>
            <a:spLocks noGrp="1"/>
          </p:cNvSpPr>
          <p:nvPr>
            <p:ph type="title"/>
          </p:nvPr>
        </p:nvSpPr>
        <p:spPr/>
        <p:txBody>
          <a:bodyPr/>
          <a:lstStyle/>
          <a:p>
            <a:r>
              <a:rPr lang="fr-FR">
                <a:solidFill>
                  <a:schemeClr val="tx1"/>
                </a:solidFill>
              </a:rPr>
              <a:t>Cloud Adoption Framework</a:t>
            </a:r>
          </a:p>
        </p:txBody>
      </p:sp>
      <p:sp>
        <p:nvSpPr>
          <p:cNvPr id="3" name="Text Placeholder 2">
            <a:extLst>
              <a:ext uri="{FF2B5EF4-FFF2-40B4-BE49-F238E27FC236}">
                <a16:creationId xmlns:a16="http://schemas.microsoft.com/office/drawing/2014/main" id="{D081D35A-5944-4612-9F2D-B9D28C18B34E}"/>
              </a:ext>
            </a:extLst>
          </p:cNvPr>
          <p:cNvSpPr>
            <a:spLocks noGrp="1"/>
          </p:cNvSpPr>
          <p:nvPr>
            <p:ph sz="quarter" idx="10"/>
          </p:nvPr>
        </p:nvSpPr>
        <p:spPr>
          <a:xfrm>
            <a:off x="1520536" y="4002030"/>
            <a:ext cx="9150927" cy="1364476"/>
          </a:xfrm>
        </p:spPr>
        <p:txBody>
          <a:bodyPr vert="horz" wrap="square" lIns="0" tIns="0" rIns="0" bIns="0" rtlCol="0" anchor="t">
            <a:spAutoFit/>
          </a:bodyPr>
          <a:lstStyle/>
          <a:p>
            <a:pPr marL="457200" indent="-457200">
              <a:buFont typeface="Arial" panose="05000000000000000000" pitchFamily="2" charset="2"/>
              <a:buChar char="•"/>
            </a:pPr>
            <a:r>
              <a:rPr lang="fr-FR">
                <a:latin typeface="+mn-lt"/>
                <a:cs typeface="Segoe UI Semilight"/>
              </a:rPr>
              <a:t>Approche One Microsoft pour l’adoption du cloud dans Azure.</a:t>
            </a:r>
          </a:p>
          <a:p>
            <a:pPr marL="457200" indent="-457200">
              <a:buFont typeface="Arial" panose="05000000000000000000" pitchFamily="2" charset="2"/>
              <a:buChar char="•"/>
            </a:pPr>
            <a:r>
              <a:rPr lang="fr-FR">
                <a:latin typeface="+mn-lt"/>
                <a:cs typeface="Segoe UI Semilight"/>
              </a:rPr>
              <a:t>Meilleures pratiques des employés, partenaires et clients Microsoft.</a:t>
            </a:r>
          </a:p>
          <a:p>
            <a:pPr marL="457200" indent="-457200">
              <a:buFont typeface="Arial" panose="05000000000000000000" pitchFamily="2" charset="2"/>
              <a:buChar char="•"/>
            </a:pPr>
            <a:r>
              <a:rPr lang="fr-FR">
                <a:latin typeface="+mn-lt"/>
                <a:cs typeface="Segoe UI Semilight"/>
              </a:rPr>
              <a:t>Outils, recommandations et récits des stratégies et des résultats.</a:t>
            </a:r>
          </a:p>
        </p:txBody>
      </p:sp>
      <p:pic>
        <p:nvPicPr>
          <p:cNvPr id="5" name="Picture 4" descr="Image contenant un oiseau, une fleur  Description générée avec un niveau de confiance élevé">
            <a:extLst>
              <a:ext uri="{FF2B5EF4-FFF2-40B4-BE49-F238E27FC236}">
                <a16:creationId xmlns:a16="http://schemas.microsoft.com/office/drawing/2014/main" id="{3DC52ACA-A484-496D-90E6-959D59FE1E88}"/>
              </a:ext>
            </a:extLst>
          </p:cNvPr>
          <p:cNvPicPr>
            <a:picLocks noChangeAspect="1"/>
          </p:cNvPicPr>
          <p:nvPr/>
        </p:nvPicPr>
        <p:blipFill>
          <a:blip r:embed="rId3"/>
          <a:stretch>
            <a:fillRect/>
          </a:stretch>
        </p:blipFill>
        <p:spPr>
          <a:xfrm>
            <a:off x="1381983" y="1218252"/>
            <a:ext cx="9414587" cy="2592698"/>
          </a:xfrm>
          <a:prstGeom prst="rect">
            <a:avLst/>
          </a:prstGeom>
          <a:ln>
            <a:solidFill>
              <a:schemeClr val="accent1"/>
            </a:solidFill>
          </a:ln>
        </p:spPr>
      </p:pic>
    </p:spTree>
    <p:extLst>
      <p:ext uri="{BB962C8B-B14F-4D97-AF65-F5344CB8AC3E}">
        <p14:creationId xmlns:p14="http://schemas.microsoft.com/office/powerpoint/2010/main" val="19492978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Segoe UI Semibold (Headings)"/>
              </a:rPr>
              <a:t>Normes de confidentialité, de conformité </a:t>
            </a:r>
            <a:br>
              <a:rPr lang="fr-FR" dirty="0">
                <a:latin typeface="Segoe UI Semibold (Headings)"/>
              </a:rPr>
            </a:br>
            <a:r>
              <a:rPr lang="fr-FR" dirty="0">
                <a:latin typeface="Segoe UI Semibold (Headings)"/>
              </a:rPr>
              <a:t>et de protection des données</a:t>
            </a:r>
          </a:p>
        </p:txBody>
      </p:sp>
      <p:pic>
        <p:nvPicPr>
          <p:cNvPr id="5" name="Graphic 4" descr="Contrat">
            <a:extLst>
              <a:ext uri="{FF2B5EF4-FFF2-40B4-BE49-F238E27FC236}">
                <a16:creationId xmlns:a16="http://schemas.microsoft.com/office/drawing/2014/main" id="{3E86EB4A-4B7C-4E24-8872-BAB37527A1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3734" y="2669370"/>
            <a:ext cx="1498600" cy="1498600"/>
          </a:xfrm>
          <a:prstGeom prst="rect">
            <a:avLst/>
          </a:prstGeom>
        </p:spPr>
      </p:pic>
    </p:spTree>
    <p:extLst>
      <p:ext uri="{BB962C8B-B14F-4D97-AF65-F5344CB8AC3E}">
        <p14:creationId xmlns:p14="http://schemas.microsoft.com/office/powerpoint/2010/main" val="3441866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9BDB-6670-46DD-B177-A153771A2601}"/>
              </a:ext>
            </a:extLst>
          </p:cNvPr>
          <p:cNvSpPr>
            <a:spLocks noGrp="1"/>
          </p:cNvSpPr>
          <p:nvPr>
            <p:ph type="title"/>
          </p:nvPr>
        </p:nvSpPr>
        <p:spPr/>
        <p:txBody>
          <a:bodyPr/>
          <a:lstStyle/>
          <a:p>
            <a:r>
              <a:rPr lang="fr-FR" dirty="0"/>
              <a:t>Normes de confidentialité, de conformité et de protection </a:t>
            </a:r>
            <a:br>
              <a:rPr lang="fr-FR" dirty="0"/>
            </a:br>
            <a:r>
              <a:rPr lang="fr-FR" dirty="0"/>
              <a:t>des données - Domaine d’objectif</a:t>
            </a:r>
          </a:p>
        </p:txBody>
      </p:sp>
      <p:sp>
        <p:nvSpPr>
          <p:cNvPr id="3" name="Text Placeholder 2">
            <a:extLst>
              <a:ext uri="{FF2B5EF4-FFF2-40B4-BE49-F238E27FC236}">
                <a16:creationId xmlns:a16="http://schemas.microsoft.com/office/drawing/2014/main" id="{A7CB0E8F-550A-4C5C-8BB6-10949A6D717F}"/>
              </a:ext>
            </a:extLst>
          </p:cNvPr>
          <p:cNvSpPr>
            <a:spLocks noGrp="1"/>
          </p:cNvSpPr>
          <p:nvPr>
            <p:ph sz="quarter" idx="10"/>
          </p:nvPr>
        </p:nvSpPr>
        <p:spPr>
          <a:xfrm>
            <a:off x="419100" y="1710897"/>
            <a:ext cx="11340811" cy="3965188"/>
          </a:xfrm>
        </p:spPr>
        <p:txBody>
          <a:bodyPr vert="horz" wrap="square" lIns="0" tIns="0" rIns="0" bIns="0" rtlCol="0" anchor="t">
            <a:spAutoFit/>
          </a:bodyPr>
          <a:lstStyle/>
          <a:p>
            <a:pPr fontAlgn="base"/>
            <a:r>
              <a:rPr lang="fr-FR" dirty="0">
                <a:latin typeface="+mj-lt"/>
                <a:cs typeface="Segoe UI Semibold" panose="020B0702040204020203" pitchFamily="34" charset="0"/>
              </a:rPr>
              <a:t>Décrire les objectifs suivants :</a:t>
            </a:r>
          </a:p>
          <a:p>
            <a:pPr marL="457200" indent="-457200" fontAlgn="base">
              <a:buFont typeface="Arial" panose="020B0604020202020204" pitchFamily="34" charset="0"/>
              <a:buChar char="•"/>
            </a:pPr>
            <a:r>
              <a:rPr lang="fr-FR" dirty="0"/>
              <a:t>Principales fonctions Microsoft en termes de sécurité, de confidentialité </a:t>
            </a:r>
            <a:br>
              <a:rPr lang="fr-FR" dirty="0"/>
            </a:br>
            <a:r>
              <a:rPr lang="fr-FR" dirty="0"/>
              <a:t>et de conformité</a:t>
            </a:r>
          </a:p>
          <a:p>
            <a:pPr marL="457200" indent="-457200" fontAlgn="base">
              <a:buFont typeface="Arial" panose="020B0604020202020204" pitchFamily="34" charset="0"/>
              <a:buChar char="•"/>
            </a:pPr>
            <a:r>
              <a:rPr lang="fr-FR" dirty="0"/>
              <a:t>Déclaration de confidentialité Microsoft, Conditions des services en ligne (OST) </a:t>
            </a:r>
            <a:br>
              <a:rPr lang="fr-FR" dirty="0"/>
            </a:br>
            <a:r>
              <a:rPr lang="fr-FR" dirty="0"/>
              <a:t>et Amendement relatif à la protection des données (DPA)</a:t>
            </a:r>
          </a:p>
          <a:p>
            <a:pPr marL="457200" indent="-457200" fontAlgn="base">
              <a:buFont typeface="Arial" panose="020B0604020202020204" pitchFamily="34" charset="0"/>
              <a:buChar char="•"/>
            </a:pPr>
            <a:r>
              <a:rPr lang="fr-FR" dirty="0"/>
              <a:t>Centre de gestion de la confidentialité</a:t>
            </a:r>
          </a:p>
          <a:p>
            <a:pPr marL="457200" indent="-457200" fontAlgn="base">
              <a:buFont typeface="Arial" panose="020B0604020202020204" pitchFamily="34" charset="0"/>
              <a:buChar char="•"/>
            </a:pPr>
            <a:r>
              <a:rPr lang="fr-FR" dirty="0"/>
              <a:t>Documentation sur la conformité Azure</a:t>
            </a:r>
          </a:p>
          <a:p>
            <a:pPr marL="457200" indent="-457200" fontAlgn="base">
              <a:buFont typeface="Arial" panose="020B0604020202020204" pitchFamily="34" charset="0"/>
              <a:buChar char="•"/>
            </a:pPr>
            <a:r>
              <a:rPr lang="fr-FR" dirty="0"/>
              <a:t>Régions souveraines Azure (services cloud Azure </a:t>
            </a:r>
            <a:r>
              <a:rPr lang="fr-FR" dirty="0" err="1"/>
              <a:t>Government</a:t>
            </a:r>
            <a:r>
              <a:rPr lang="fr-FR" dirty="0"/>
              <a:t> et services cloud Azure Chine)</a:t>
            </a:r>
          </a:p>
        </p:txBody>
      </p:sp>
    </p:spTree>
    <p:extLst>
      <p:ext uri="{BB962C8B-B14F-4D97-AF65-F5344CB8AC3E}">
        <p14:creationId xmlns:p14="http://schemas.microsoft.com/office/powerpoint/2010/main" val="29988105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5EE0-9E7E-4199-BBD5-5D459A55E85D}"/>
              </a:ext>
            </a:extLst>
          </p:cNvPr>
          <p:cNvSpPr>
            <a:spLocks noGrp="1"/>
          </p:cNvSpPr>
          <p:nvPr>
            <p:ph type="title"/>
          </p:nvPr>
        </p:nvSpPr>
        <p:spPr>
          <a:xfrm>
            <a:off x="418643" y="325256"/>
            <a:ext cx="11341268" cy="680196"/>
          </a:xfrm>
        </p:spPr>
        <p:txBody>
          <a:bodyPr/>
          <a:lstStyle/>
          <a:p>
            <a:r>
              <a:rPr lang="fr-FR"/>
              <a:t>Sécurité, confidentialité et conformité</a:t>
            </a:r>
          </a:p>
        </p:txBody>
      </p:sp>
      <p:grpSp>
        <p:nvGrpSpPr>
          <p:cNvPr id="4" name="Group 3" descr="Icône de sécurité - Cadenas fermé">
            <a:extLst>
              <a:ext uri="{FF2B5EF4-FFF2-40B4-BE49-F238E27FC236}">
                <a16:creationId xmlns:a16="http://schemas.microsoft.com/office/drawing/2014/main" id="{A9C3A1BA-648D-4118-AEC3-DFE98E29124B}"/>
              </a:ext>
            </a:extLst>
          </p:cNvPr>
          <p:cNvGrpSpPr/>
          <p:nvPr/>
        </p:nvGrpSpPr>
        <p:grpSpPr>
          <a:xfrm>
            <a:off x="596092" y="1201796"/>
            <a:ext cx="11392708" cy="1292662"/>
            <a:chOff x="596092" y="1532433"/>
            <a:chExt cx="11392708" cy="1292662"/>
          </a:xfrm>
        </p:grpSpPr>
        <p:pic>
          <p:nvPicPr>
            <p:cNvPr id="12" name="Picture 11">
              <a:extLst>
                <a:ext uri="{FF2B5EF4-FFF2-40B4-BE49-F238E27FC236}">
                  <a16:creationId xmlns:a16="http://schemas.microsoft.com/office/drawing/2014/main" id="{DEEF3450-E99E-4B3D-A00B-03E623FE09E4}"/>
                </a:ext>
              </a:extLst>
            </p:cNvPr>
            <p:cNvPicPr>
              <a:picLocks noChangeAspect="1"/>
            </p:cNvPicPr>
            <p:nvPr/>
          </p:nvPicPr>
          <p:blipFill rotWithShape="1">
            <a:blip r:embed="rId3"/>
            <a:srcRect r="-18" b="27004"/>
            <a:stretch/>
          </p:blipFill>
          <p:spPr>
            <a:xfrm>
              <a:off x="596092" y="1589153"/>
              <a:ext cx="957759" cy="1179223"/>
            </a:xfrm>
            <a:prstGeom prst="rect">
              <a:avLst/>
            </a:prstGeom>
          </p:spPr>
        </p:pic>
        <p:sp>
          <p:nvSpPr>
            <p:cNvPr id="3" name="TextBox 2">
              <a:extLst>
                <a:ext uri="{FF2B5EF4-FFF2-40B4-BE49-F238E27FC236}">
                  <a16:creationId xmlns:a16="http://schemas.microsoft.com/office/drawing/2014/main" id="{CA0B9AFF-47F0-4C7B-9D65-1F3C24EFE018}"/>
                </a:ext>
              </a:extLst>
            </p:cNvPr>
            <p:cNvSpPr txBox="1"/>
            <p:nvPr/>
          </p:nvSpPr>
          <p:spPr>
            <a:xfrm>
              <a:off x="1879600" y="1532433"/>
              <a:ext cx="10109200" cy="1292662"/>
            </a:xfrm>
            <a:prstGeom prst="rect">
              <a:avLst/>
            </a:prstGeom>
            <a:noFill/>
          </p:spPr>
          <p:txBody>
            <a:bodyPr wrap="square" lIns="182880" tIns="146304" rIns="182880" bIns="146304" rtlCol="0">
              <a:spAutoFit/>
            </a:bodyPr>
            <a:lstStyle/>
            <a:p>
              <a:pPr>
                <a:lnSpc>
                  <a:spcPct val="90000"/>
                </a:lnSpc>
                <a:spcAft>
                  <a:spcPts val="600"/>
                </a:spcAft>
              </a:pPr>
              <a:r>
                <a:rPr lang="fr-FR" sz="2400" b="1">
                  <a:gradFill>
                    <a:gsLst>
                      <a:gs pos="2917">
                        <a:schemeClr val="tx1"/>
                      </a:gs>
                      <a:gs pos="30000">
                        <a:schemeClr val="tx1"/>
                      </a:gs>
                    </a:gsLst>
                    <a:lin ang="5400000" scaled="0"/>
                  </a:gradFill>
                </a:rPr>
                <a:t>Sécurité : </a:t>
              </a:r>
              <a:r>
                <a:rPr lang="fr-FR" sz="2400">
                  <a:latin typeface="+mn-lt"/>
                </a:rPr>
                <a:t>Sécurité par défaut. Avec une sécurité intelligente intégrée, Microsoft vous protège contre les cyber-menaces connues et inconnues, en s’appuyant sur l’automatisation et l’intelligence artificielle.</a:t>
              </a:r>
            </a:p>
          </p:txBody>
        </p:sp>
      </p:grpSp>
      <p:grpSp>
        <p:nvGrpSpPr>
          <p:cNvPr id="5" name="Group 4" descr="Icône de confidentialité - une loupe avec une coche indiquant que vous êtes la seule personne autorisée à accéder à vos données.">
            <a:extLst>
              <a:ext uri="{FF2B5EF4-FFF2-40B4-BE49-F238E27FC236}">
                <a16:creationId xmlns:a16="http://schemas.microsoft.com/office/drawing/2014/main" id="{67D6A6C9-3BB3-467C-95E2-32F20DC4F9BF}"/>
              </a:ext>
            </a:extLst>
          </p:cNvPr>
          <p:cNvGrpSpPr/>
          <p:nvPr/>
        </p:nvGrpSpPr>
        <p:grpSpPr>
          <a:xfrm>
            <a:off x="469861" y="2805034"/>
            <a:ext cx="11518939" cy="1292662"/>
            <a:chOff x="469861" y="3253160"/>
            <a:chExt cx="11518939" cy="1292662"/>
          </a:xfrm>
        </p:grpSpPr>
        <p:pic>
          <p:nvPicPr>
            <p:cNvPr id="16" name="Picture 15">
              <a:extLst>
                <a:ext uri="{FF2B5EF4-FFF2-40B4-BE49-F238E27FC236}">
                  <a16:creationId xmlns:a16="http://schemas.microsoft.com/office/drawing/2014/main" id="{EC10EE84-7EB4-495D-B86A-09C7A5530C9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71" b="98689" l="9738" r="89888">
                          <a14:foregroundMark x1="48315" y1="6929" x2="58801" y2="7491"/>
                          <a14:foregroundMark x1="57491" y1="3371" x2="46067" y2="3371"/>
                          <a14:foregroundMark x1="59176" y1="91386" x2="59176" y2="91386"/>
                          <a14:foregroundMark x1="39888" y1="93258" x2="39888" y2="93258"/>
                          <a14:foregroundMark x1="38015" y1="97378" x2="38015" y2="97378"/>
                          <a14:foregroundMark x1="61985" y1="98502" x2="61985" y2="98502"/>
                          <a14:foregroundMark x1="37828" y1="98689" x2="37828" y2="98689"/>
                        </a14:backgroundRemoval>
                      </a14:imgEffect>
                    </a14:imgLayer>
                  </a14:imgProps>
                </a:ext>
              </a:extLst>
            </a:blip>
            <a:srcRect/>
            <a:stretch/>
          </p:blipFill>
          <p:spPr>
            <a:xfrm>
              <a:off x="469861" y="3309879"/>
              <a:ext cx="1179224" cy="1179224"/>
            </a:xfrm>
            <a:prstGeom prst="rect">
              <a:avLst/>
            </a:prstGeom>
          </p:spPr>
        </p:pic>
        <p:sp>
          <p:nvSpPr>
            <p:cNvPr id="9" name="TextBox 8">
              <a:extLst>
                <a:ext uri="{FF2B5EF4-FFF2-40B4-BE49-F238E27FC236}">
                  <a16:creationId xmlns:a16="http://schemas.microsoft.com/office/drawing/2014/main" id="{85AD4729-ED28-4001-936D-2B9DA963399B}"/>
                </a:ext>
              </a:extLst>
            </p:cNvPr>
            <p:cNvSpPr txBox="1"/>
            <p:nvPr/>
          </p:nvSpPr>
          <p:spPr>
            <a:xfrm>
              <a:off x="1879600" y="3253160"/>
              <a:ext cx="10109200" cy="1292662"/>
            </a:xfrm>
            <a:prstGeom prst="rect">
              <a:avLst/>
            </a:prstGeom>
            <a:noFill/>
          </p:spPr>
          <p:txBody>
            <a:bodyPr wrap="square" lIns="182880" tIns="146304" rIns="182880" bIns="146304" rtlCol="0">
              <a:spAutoFit/>
            </a:bodyPr>
            <a:lstStyle/>
            <a:p>
              <a:pPr>
                <a:lnSpc>
                  <a:spcPct val="90000"/>
                </a:lnSpc>
                <a:spcAft>
                  <a:spcPts val="600"/>
                </a:spcAft>
              </a:pPr>
              <a:r>
                <a:rPr lang="fr-FR" sz="2400" b="1">
                  <a:gradFill>
                    <a:gsLst>
                      <a:gs pos="2917">
                        <a:schemeClr val="tx1"/>
                      </a:gs>
                      <a:gs pos="30000">
                        <a:schemeClr val="tx1"/>
                      </a:gs>
                    </a:gsLst>
                    <a:lin ang="5400000" scaled="0"/>
                  </a:gradFill>
                </a:rPr>
                <a:t>Confidentialité : </a:t>
              </a:r>
              <a:r>
                <a:rPr lang="fr-FR" sz="2400" b="0" i="0">
                  <a:solidFill>
                    <a:srgbClr val="000000"/>
                  </a:solidFill>
                  <a:latin typeface="+mn-lt"/>
                </a:rPr>
                <a:t>Nous nous engageons à respecter la confidentialité des organisations par nos accords contractuels, avec contrôle des utilisateurs et garantie de transparence.</a:t>
              </a:r>
            </a:p>
          </p:txBody>
        </p:sp>
      </p:grpSp>
      <p:grpSp>
        <p:nvGrpSpPr>
          <p:cNvPr id="7" name="Group 6" descr="Icône de conformité : cercle avec une coche">
            <a:extLst>
              <a:ext uri="{FF2B5EF4-FFF2-40B4-BE49-F238E27FC236}">
                <a16:creationId xmlns:a16="http://schemas.microsoft.com/office/drawing/2014/main" id="{341A21DC-C70F-4708-9F75-30B4D8F82E1F}"/>
              </a:ext>
            </a:extLst>
          </p:cNvPr>
          <p:cNvGrpSpPr/>
          <p:nvPr/>
        </p:nvGrpSpPr>
        <p:grpSpPr>
          <a:xfrm>
            <a:off x="513314" y="4408273"/>
            <a:ext cx="11518939" cy="1179224"/>
            <a:chOff x="469861" y="4956734"/>
            <a:chExt cx="11518939" cy="1179224"/>
          </a:xfrm>
        </p:grpSpPr>
        <p:pic>
          <p:nvPicPr>
            <p:cNvPr id="10" name="Picture 9">
              <a:extLst>
                <a:ext uri="{FF2B5EF4-FFF2-40B4-BE49-F238E27FC236}">
                  <a16:creationId xmlns:a16="http://schemas.microsoft.com/office/drawing/2014/main" id="{BAF48BCC-16B1-439E-B02E-2E9EB5FFE596}"/>
                </a:ext>
              </a:extLst>
            </p:cNvPr>
            <p:cNvPicPr>
              <a:picLocks noChangeAspect="1"/>
            </p:cNvPicPr>
            <p:nvPr/>
          </p:nvPicPr>
          <p:blipFill>
            <a:blip r:embed="rId6"/>
            <a:stretch>
              <a:fillRect/>
            </a:stretch>
          </p:blipFill>
          <p:spPr>
            <a:xfrm>
              <a:off x="469861" y="4956734"/>
              <a:ext cx="1179224" cy="1179224"/>
            </a:xfrm>
            <a:prstGeom prst="rect">
              <a:avLst/>
            </a:prstGeom>
          </p:spPr>
        </p:pic>
        <p:sp>
          <p:nvSpPr>
            <p:cNvPr id="11" name="TextBox 10">
              <a:extLst>
                <a:ext uri="{FF2B5EF4-FFF2-40B4-BE49-F238E27FC236}">
                  <a16:creationId xmlns:a16="http://schemas.microsoft.com/office/drawing/2014/main" id="{B6A90413-DE88-41C3-8E90-6B4FCA921EC0}"/>
                </a:ext>
              </a:extLst>
            </p:cNvPr>
            <p:cNvSpPr txBox="1"/>
            <p:nvPr/>
          </p:nvSpPr>
          <p:spPr>
            <a:xfrm>
              <a:off x="1879600" y="5066215"/>
              <a:ext cx="10109200" cy="960263"/>
            </a:xfrm>
            <a:prstGeom prst="rect">
              <a:avLst/>
            </a:prstGeom>
            <a:noFill/>
          </p:spPr>
          <p:txBody>
            <a:bodyPr wrap="square" lIns="182880" tIns="146304" rIns="182880" bIns="146304" rtlCol="0" anchor="t">
              <a:spAutoFit/>
            </a:bodyPr>
            <a:lstStyle/>
            <a:p>
              <a:pPr>
                <a:lnSpc>
                  <a:spcPct val="90000"/>
                </a:lnSpc>
                <a:spcAft>
                  <a:spcPts val="600"/>
                </a:spcAft>
              </a:pPr>
              <a:r>
                <a:rPr lang="fr-FR" sz="2400" b="1" dirty="0">
                  <a:gradFill>
                    <a:gsLst>
                      <a:gs pos="2917">
                        <a:schemeClr val="tx1"/>
                      </a:gs>
                      <a:gs pos="30000">
                        <a:schemeClr val="tx1"/>
                      </a:gs>
                    </a:gsLst>
                    <a:lin ang="5400000" scaled="0"/>
                  </a:gradFill>
                </a:rPr>
                <a:t>Conformité : </a:t>
              </a:r>
              <a:r>
                <a:rPr lang="fr-FR" sz="2400" b="0" i="0" dirty="0">
                  <a:solidFill>
                    <a:srgbClr val="000000"/>
                  </a:solidFill>
                  <a:latin typeface="+mn-lt"/>
                </a:rPr>
                <a:t>Nous respectons les lois et les réglementations locales </a:t>
              </a:r>
              <a:br>
                <a:rPr lang="fr-FR" sz="2400" b="0" i="0" dirty="0">
                  <a:solidFill>
                    <a:srgbClr val="000000"/>
                  </a:solidFill>
                  <a:latin typeface="+mn-lt"/>
                </a:rPr>
              </a:br>
              <a:r>
                <a:rPr lang="fr-FR" sz="2400" b="0" i="0" dirty="0">
                  <a:solidFill>
                    <a:srgbClr val="000000"/>
                  </a:solidFill>
                  <a:latin typeface="+mn-lt"/>
                </a:rPr>
                <a:t>et nous fournissons une couverture complète des offres de conformité.</a:t>
              </a:r>
            </a:p>
          </p:txBody>
        </p:sp>
      </p:grpSp>
    </p:spTree>
    <p:extLst>
      <p:ext uri="{BB962C8B-B14F-4D97-AF65-F5344CB8AC3E}">
        <p14:creationId xmlns:p14="http://schemas.microsoft.com/office/powerpoint/2010/main" val="6653898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Conditions et exigences de conformité</a:t>
            </a:r>
          </a:p>
        </p:txBody>
      </p:sp>
      <p:sp>
        <p:nvSpPr>
          <p:cNvPr id="6" name="Text Placeholder 5"/>
          <p:cNvSpPr>
            <a:spLocks noGrp="1"/>
          </p:cNvSpPr>
          <p:nvPr>
            <p:ph sz="quarter" idx="10"/>
          </p:nvPr>
        </p:nvSpPr>
        <p:spPr>
          <a:xfrm>
            <a:off x="425594" y="1209224"/>
            <a:ext cx="11340811" cy="1292662"/>
          </a:xfrm>
        </p:spPr>
        <p:txBody>
          <a:bodyPr/>
          <a:lstStyle/>
          <a:p>
            <a:r>
              <a:rPr lang="fr-FR" dirty="0"/>
              <a:t>Microsoft fournit l’ensemble le plus complet d’offres de conformité (notamment </a:t>
            </a:r>
            <a:br>
              <a:rPr lang="fr-FR" dirty="0"/>
            </a:br>
            <a:r>
              <a:rPr lang="fr-FR" dirty="0"/>
              <a:t>des certifications et des attestations) parmi tous les fournisseurs de services cloud. Certaines des offres de conformité incluent les éléments suivants :</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4151137195"/>
              </p:ext>
            </p:extLst>
          </p:nvPr>
        </p:nvGraphicFramePr>
        <p:xfrm>
          <a:off x="785757" y="3047986"/>
          <a:ext cx="10607040" cy="2468880"/>
        </p:xfrm>
        <a:graphic>
          <a:graphicData uri="http://schemas.openxmlformats.org/drawingml/2006/table">
            <a:tbl>
              <a:tblPr firstRow="1" bandRow="1">
                <a:tableStyleId>{5940675A-B579-460E-94D1-54222C63F5DA}</a:tableStyleId>
              </a:tblPr>
              <a:tblGrid>
                <a:gridCol w="5303520">
                  <a:extLst>
                    <a:ext uri="{9D8B030D-6E8A-4147-A177-3AD203B41FA5}">
                      <a16:colId xmlns:a16="http://schemas.microsoft.com/office/drawing/2014/main" val="197318970"/>
                    </a:ext>
                  </a:extLst>
                </a:gridCol>
                <a:gridCol w="5303520">
                  <a:extLst>
                    <a:ext uri="{9D8B030D-6E8A-4147-A177-3AD203B41FA5}">
                      <a16:colId xmlns:a16="http://schemas.microsoft.com/office/drawing/2014/main" val="1780205784"/>
                    </a:ext>
                  </a:extLst>
                </a:gridCol>
              </a:tblGrid>
              <a:tr h="0">
                <a:tc>
                  <a:txBody>
                    <a:bodyPr/>
                    <a:lstStyle/>
                    <a:p>
                      <a:pPr algn="ctr"/>
                      <a:r>
                        <a:rPr lang="fr-FR" sz="2400" b="1" u="none" strike="noStrike" dirty="0">
                          <a:solidFill>
                            <a:schemeClr val="tx1"/>
                          </a:solidFill>
                        </a:rPr>
                        <a:t>CJIS </a:t>
                      </a:r>
                    </a:p>
                    <a:p>
                      <a:pPr algn="ctr"/>
                      <a:r>
                        <a:rPr lang="fr-FR" sz="1800" b="0" u="none" strike="noStrike" dirty="0">
                          <a:solidFill>
                            <a:schemeClr val="tx1"/>
                          </a:solidFill>
                        </a:rPr>
                        <a:t>Services d’informations en matière </a:t>
                      </a:r>
                      <a:br>
                        <a:rPr lang="fr-FR" sz="1800" b="0" u="none" strike="noStrike" dirty="0">
                          <a:solidFill>
                            <a:schemeClr val="tx1"/>
                          </a:solidFill>
                        </a:rPr>
                      </a:br>
                      <a:r>
                        <a:rPr lang="fr-FR" sz="1800" b="0" u="none" strike="noStrike" dirty="0">
                          <a:solidFill>
                            <a:schemeClr val="tx1"/>
                          </a:solidFill>
                        </a:rPr>
                        <a:t>de justice pénale américaine</a:t>
                      </a:r>
                    </a:p>
                  </a:txBody>
                  <a:tcPr anchor="ctr">
                    <a:solidFill>
                      <a:srgbClr val="F2F2F2"/>
                    </a:solidFill>
                  </a:tcPr>
                </a:tc>
                <a:tc>
                  <a:txBody>
                    <a:bodyPr/>
                    <a:lstStyle/>
                    <a:p>
                      <a:pPr algn="ctr"/>
                      <a:r>
                        <a:rPr lang="fr-FR" sz="2400" b="1" u="none" strike="noStrike" dirty="0">
                          <a:solidFill>
                            <a:schemeClr val="tx1"/>
                          </a:solidFill>
                        </a:rPr>
                        <a:t>Loi américaine HIPAA. </a:t>
                      </a:r>
                    </a:p>
                    <a:p>
                      <a:pPr algn="ctr"/>
                      <a:r>
                        <a:rPr lang="fr-FR" sz="1800" b="0" u="none" strike="noStrike" dirty="0">
                          <a:solidFill>
                            <a:schemeClr val="tx1"/>
                          </a:solidFill>
                        </a:rPr>
                        <a:t>Loi sur la transférabilité et la responsabilité </a:t>
                      </a:r>
                      <a:br>
                        <a:rPr lang="fr-FR" sz="1800" b="0" u="none" strike="noStrike" dirty="0">
                          <a:solidFill>
                            <a:schemeClr val="tx1"/>
                          </a:solidFill>
                        </a:rPr>
                      </a:br>
                      <a:r>
                        <a:rPr lang="fr-FR" sz="1800" b="0" u="none" strike="noStrike" dirty="0">
                          <a:solidFill>
                            <a:schemeClr val="tx1"/>
                          </a:solidFill>
                        </a:rPr>
                        <a:t>de l’assurance maladie (HIPAA) des États-Unis</a:t>
                      </a:r>
                    </a:p>
                  </a:txBody>
                  <a:tcPr anchor="ctr">
                    <a:solidFill>
                      <a:srgbClr val="F2F2F2"/>
                    </a:solidFill>
                  </a:tcPr>
                </a:tc>
                <a:extLst>
                  <a:ext uri="{0D108BD9-81ED-4DB2-BD59-A6C34878D82A}">
                    <a16:rowId xmlns:a16="http://schemas.microsoft.com/office/drawing/2014/main" val="3643159280"/>
                  </a:ext>
                </a:extLst>
              </a:tr>
              <a:tr h="731520">
                <a:tc>
                  <a:txBody>
                    <a:bodyPr/>
                    <a:lstStyle/>
                    <a:p>
                      <a:pPr algn="ctr"/>
                      <a:r>
                        <a:rPr lang="fr-FR" sz="2400" b="1" u="none" strike="noStrike">
                          <a:solidFill>
                            <a:schemeClr val="tx1"/>
                          </a:solidFill>
                        </a:rPr>
                        <a:t>Certification CSA STAR</a:t>
                      </a:r>
                    </a:p>
                  </a:txBody>
                  <a:tcPr anchor="ctr">
                    <a:solidFill>
                      <a:srgbClr val="F2F2F2"/>
                    </a:solidFill>
                  </a:tcPr>
                </a:tc>
                <a:tc>
                  <a:txBody>
                    <a:bodyPr/>
                    <a:lstStyle/>
                    <a:p>
                      <a:pPr algn="ctr"/>
                      <a:r>
                        <a:rPr lang="fr-FR" sz="2400" b="1" u="none" strike="noStrike">
                          <a:solidFill>
                            <a:schemeClr val="tx1"/>
                          </a:solidFill>
                        </a:rPr>
                        <a:t>Norme ISO/IEC 27018</a:t>
                      </a:r>
                    </a:p>
                  </a:txBody>
                  <a:tcPr anchor="ctr">
                    <a:solidFill>
                      <a:srgbClr val="F2F2F2"/>
                    </a:solidFill>
                  </a:tcPr>
                </a:tc>
                <a:extLst>
                  <a:ext uri="{0D108BD9-81ED-4DB2-BD59-A6C34878D82A}">
                    <a16:rowId xmlns:a16="http://schemas.microsoft.com/office/drawing/2014/main" val="1269128114"/>
                  </a:ext>
                </a:extLst>
              </a:tr>
              <a:tr h="0">
                <a:tc>
                  <a:txBody>
                    <a:bodyPr/>
                    <a:lstStyle/>
                    <a:p>
                      <a:pPr algn="ctr"/>
                      <a:r>
                        <a:rPr lang="fr-FR" sz="2400" b="1" u="none" strike="noStrike">
                          <a:solidFill>
                            <a:schemeClr val="tx1"/>
                          </a:solidFill>
                        </a:rPr>
                        <a:t>Clauses contractuelles types de l’UE</a:t>
                      </a:r>
                    </a:p>
                  </a:txBody>
                  <a:tcPr anchor="ctr">
                    <a:solidFill>
                      <a:srgbClr val="F2F2F2"/>
                    </a:solidFill>
                  </a:tcPr>
                </a:tc>
                <a:tc>
                  <a:txBody>
                    <a:bodyPr/>
                    <a:lstStyle/>
                    <a:p>
                      <a:pPr algn="ctr"/>
                      <a:r>
                        <a:rPr lang="fr-FR" sz="2400" b="1" u="none" strike="noStrike" dirty="0">
                          <a:solidFill>
                            <a:schemeClr val="tx1"/>
                          </a:solidFill>
                        </a:rPr>
                        <a:t>NIST</a:t>
                      </a:r>
                    </a:p>
                    <a:p>
                      <a:pPr algn="ctr"/>
                      <a:r>
                        <a:rPr lang="fr-FR" sz="1800" b="0" u="none" strike="noStrike" dirty="0">
                          <a:solidFill>
                            <a:schemeClr val="tx1"/>
                          </a:solidFill>
                        </a:rPr>
                        <a:t>Institut américain des normes et de la technologie</a:t>
                      </a:r>
                    </a:p>
                  </a:txBody>
                  <a:tcPr anchor="ctr">
                    <a:solidFill>
                      <a:srgbClr val="F2F2F2"/>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34887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Déclaration de confidentialité Microsoft</a:t>
            </a:r>
          </a:p>
        </p:txBody>
      </p:sp>
      <p:sp>
        <p:nvSpPr>
          <p:cNvPr id="2" name="Content Placeholder 1">
            <a:extLst>
              <a:ext uri="{FF2B5EF4-FFF2-40B4-BE49-F238E27FC236}">
                <a16:creationId xmlns:a16="http://schemas.microsoft.com/office/drawing/2014/main" id="{8C0B4109-6FD5-4BB2-8E15-B1E28FF525E9}"/>
              </a:ext>
            </a:extLst>
          </p:cNvPr>
          <p:cNvSpPr>
            <a:spLocks noGrp="1"/>
          </p:cNvSpPr>
          <p:nvPr>
            <p:ph sz="quarter" idx="10"/>
          </p:nvPr>
        </p:nvSpPr>
        <p:spPr>
          <a:xfrm>
            <a:off x="419100" y="1456897"/>
            <a:ext cx="11340811" cy="1420902"/>
          </a:xfrm>
        </p:spPr>
        <p:txBody>
          <a:bodyPr/>
          <a:lstStyle/>
          <a:p>
            <a:r>
              <a:rPr lang="fr-FR" dirty="0"/>
              <a:t>La déclaration de confidentialité de Microsoft fait preuve de transparence et d’honnêteté quant à la manière dont Microsoft traite les données des utilisateurs collectées à partir de ses produits et services.</a:t>
            </a:r>
          </a:p>
          <a:p>
            <a:endParaRPr lang="en-US" dirty="0"/>
          </a:p>
        </p:txBody>
      </p:sp>
      <p:sp>
        <p:nvSpPr>
          <p:cNvPr id="4" name="Text Placeholder 5"/>
          <p:cNvSpPr txBox="1">
            <a:spLocks/>
          </p:cNvSpPr>
          <p:nvPr/>
        </p:nvSpPr>
        <p:spPr>
          <a:xfrm>
            <a:off x="586740" y="2847524"/>
            <a:ext cx="11018520" cy="20682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dirty="0">
                <a:latin typeface="+mn-lt"/>
              </a:rPr>
              <a:t>La Déclaration de confidentialité Microsoft </a:t>
            </a:r>
            <a:br>
              <a:rPr lang="fr-FR" sz="2400" dirty="0">
                <a:latin typeface="+mn-lt"/>
              </a:rPr>
            </a:br>
            <a:r>
              <a:rPr lang="fr-FR" sz="2400" dirty="0">
                <a:latin typeface="+mn-lt"/>
              </a:rPr>
              <a:t>explique :</a:t>
            </a:r>
          </a:p>
          <a:p>
            <a:pPr marL="457200" indent="-457200">
              <a:buFont typeface="Arial" panose="020B0604020202020204" pitchFamily="34" charset="0"/>
              <a:buChar char="•"/>
            </a:pPr>
            <a:r>
              <a:rPr lang="fr-FR" sz="2400" dirty="0">
                <a:latin typeface="+mn-lt"/>
              </a:rPr>
              <a:t>Quelles données Microsoft traite.</a:t>
            </a:r>
          </a:p>
          <a:p>
            <a:pPr marL="457200" indent="-457200">
              <a:buFont typeface="Arial" panose="020B0604020202020204" pitchFamily="34" charset="0"/>
              <a:buChar char="•"/>
            </a:pPr>
            <a:r>
              <a:rPr lang="fr-FR" sz="2400" dirty="0">
                <a:latin typeface="+mn-lt"/>
              </a:rPr>
              <a:t>Comment Microsoft les traite.</a:t>
            </a:r>
          </a:p>
          <a:p>
            <a:pPr marL="457200" indent="-457200">
              <a:buFont typeface="Arial" panose="020B0604020202020204" pitchFamily="34" charset="0"/>
              <a:buChar char="•"/>
            </a:pPr>
            <a:r>
              <a:rPr lang="fr-FR" sz="2400" dirty="0">
                <a:latin typeface="+mn-lt"/>
              </a:rPr>
              <a:t>À quoi ces données vont servir.</a:t>
            </a:r>
          </a:p>
        </p:txBody>
      </p:sp>
      <p:pic>
        <p:nvPicPr>
          <p:cNvPr id="3074"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542" y="2276086"/>
            <a:ext cx="3300023" cy="300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0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700-D19F-4FD8-8205-6A0C4610E5C0}"/>
              </a:ext>
            </a:extLst>
          </p:cNvPr>
          <p:cNvSpPr>
            <a:spLocks noGrp="1"/>
          </p:cNvSpPr>
          <p:nvPr>
            <p:ph type="title"/>
          </p:nvPr>
        </p:nvSpPr>
        <p:spPr/>
        <p:txBody>
          <a:bodyPr/>
          <a:lstStyle/>
          <a:p>
            <a:r>
              <a:rPr lang="fr-FR"/>
              <a:t> Conditions des services en ligne et addendum à la Protection des données</a:t>
            </a:r>
          </a:p>
        </p:txBody>
      </p:sp>
      <p:pic>
        <p:nvPicPr>
          <p:cNvPr id="6" name="Picture 5" descr="Un document est constitué d’une liste d’exemples de conditions d’utilisation et de services.">
            <a:extLst>
              <a:ext uri="{FF2B5EF4-FFF2-40B4-BE49-F238E27FC236}">
                <a16:creationId xmlns:a16="http://schemas.microsoft.com/office/drawing/2014/main" id="{2A4D25E5-0352-412D-B75A-0482688C5254}"/>
              </a:ext>
            </a:extLst>
          </p:cNvPr>
          <p:cNvPicPr>
            <a:picLocks noChangeAspect="1"/>
          </p:cNvPicPr>
          <p:nvPr/>
        </p:nvPicPr>
        <p:blipFill>
          <a:blip r:embed="rId3"/>
          <a:stretch>
            <a:fillRect/>
          </a:stretch>
        </p:blipFill>
        <p:spPr>
          <a:xfrm>
            <a:off x="806314" y="1948799"/>
            <a:ext cx="777889" cy="1131307"/>
          </a:xfrm>
          <a:prstGeom prst="rect">
            <a:avLst/>
          </a:prstGeom>
        </p:spPr>
      </p:pic>
      <p:sp>
        <p:nvSpPr>
          <p:cNvPr id="3" name="Content Placeholder 2">
            <a:extLst>
              <a:ext uri="{FF2B5EF4-FFF2-40B4-BE49-F238E27FC236}">
                <a16:creationId xmlns:a16="http://schemas.microsoft.com/office/drawing/2014/main" id="{8C0E3AF8-40A3-484B-8B3E-C9F7D782C594}"/>
              </a:ext>
            </a:extLst>
          </p:cNvPr>
          <p:cNvSpPr>
            <a:spLocks noGrp="1"/>
          </p:cNvSpPr>
          <p:nvPr>
            <p:ph sz="quarter" idx="4294967295"/>
          </p:nvPr>
        </p:nvSpPr>
        <p:spPr>
          <a:xfrm>
            <a:off x="1885950" y="1897999"/>
            <a:ext cx="10261600" cy="1270925"/>
          </a:xfrm>
        </p:spPr>
        <p:txBody>
          <a:bodyPr/>
          <a:lstStyle/>
          <a:p>
            <a:r>
              <a:rPr lang="fr-FR" dirty="0"/>
              <a:t>Conditions des services en ligne : </a:t>
            </a:r>
            <a:r>
              <a:rPr lang="fr-FR" b="0" i="0" dirty="0">
                <a:solidFill>
                  <a:srgbClr val="000000"/>
                </a:solidFill>
                <a:latin typeface="Segoe UI" panose="020B0502040204020203" pitchFamily="34" charset="0"/>
              </a:rPr>
              <a:t>Les conditions de licence définissent </a:t>
            </a:r>
            <a:br>
              <a:rPr lang="fr-FR" b="0" i="0" dirty="0">
                <a:solidFill>
                  <a:srgbClr val="000000"/>
                </a:solidFill>
                <a:latin typeface="Segoe UI" panose="020B0502040204020203" pitchFamily="34" charset="0"/>
              </a:rPr>
            </a:br>
            <a:r>
              <a:rPr lang="fr-FR" b="0" i="0" dirty="0">
                <a:solidFill>
                  <a:srgbClr val="000000"/>
                </a:solidFill>
                <a:latin typeface="Segoe UI" panose="020B0502040204020203" pitchFamily="34" charset="0"/>
              </a:rPr>
              <a:t>les conditions générales des produits et services en ligne que vous </a:t>
            </a:r>
            <a:br>
              <a:rPr lang="fr-FR" b="0" i="0" dirty="0">
                <a:solidFill>
                  <a:srgbClr val="000000"/>
                </a:solidFill>
                <a:latin typeface="Segoe UI" panose="020B0502040204020203" pitchFamily="34" charset="0"/>
              </a:rPr>
            </a:br>
            <a:r>
              <a:rPr lang="fr-FR" b="0" i="0" dirty="0">
                <a:solidFill>
                  <a:srgbClr val="000000"/>
                </a:solidFill>
                <a:latin typeface="Segoe UI" panose="020B0502040204020203" pitchFamily="34" charset="0"/>
              </a:rPr>
              <a:t>achetez via les programmes de licence en volume de Microsoft.</a:t>
            </a:r>
          </a:p>
        </p:txBody>
      </p:sp>
      <p:pic>
        <p:nvPicPr>
          <p:cNvPr id="8" name="Picture 7" descr="Icône représentant une clé de verrouillage des données.">
            <a:extLst>
              <a:ext uri="{FF2B5EF4-FFF2-40B4-BE49-F238E27FC236}">
                <a16:creationId xmlns:a16="http://schemas.microsoft.com/office/drawing/2014/main" id="{64C29827-EF66-4E2F-8D09-FE78B684E24E}"/>
              </a:ext>
            </a:extLst>
          </p:cNvPr>
          <p:cNvPicPr>
            <a:picLocks noChangeAspect="1"/>
          </p:cNvPicPr>
          <p:nvPr/>
        </p:nvPicPr>
        <p:blipFill>
          <a:blip r:embed="rId4"/>
          <a:stretch>
            <a:fillRect/>
          </a:stretch>
        </p:blipFill>
        <p:spPr>
          <a:xfrm>
            <a:off x="684585" y="3785579"/>
            <a:ext cx="1021345" cy="1021345"/>
          </a:xfrm>
          <a:prstGeom prst="rect">
            <a:avLst/>
          </a:prstGeom>
        </p:spPr>
      </p:pic>
      <p:sp>
        <p:nvSpPr>
          <p:cNvPr id="4" name="Content Placeholder 3">
            <a:extLst>
              <a:ext uri="{FF2B5EF4-FFF2-40B4-BE49-F238E27FC236}">
                <a16:creationId xmlns:a16="http://schemas.microsoft.com/office/drawing/2014/main" id="{497E9BC1-3DEF-44CA-8A9B-DBCC99F9F9DD}"/>
              </a:ext>
            </a:extLst>
          </p:cNvPr>
          <p:cNvSpPr>
            <a:spLocks noGrp="1"/>
          </p:cNvSpPr>
          <p:nvPr>
            <p:ph sz="quarter" idx="4294967295"/>
          </p:nvPr>
        </p:nvSpPr>
        <p:spPr>
          <a:xfrm>
            <a:off x="1885950" y="3660789"/>
            <a:ext cx="9895680" cy="1633011"/>
          </a:xfrm>
        </p:spPr>
        <p:txBody>
          <a:bodyPr/>
          <a:lstStyle/>
          <a:p>
            <a:r>
              <a:rPr lang="fr-FR" dirty="0"/>
              <a:t>Addendum à la protection des données : </a:t>
            </a:r>
            <a:r>
              <a:rPr lang="fr-FR" dirty="0">
                <a:latin typeface="+mn-lt"/>
              </a:rPr>
              <a:t>L’addendum à la protection </a:t>
            </a:r>
            <a:br>
              <a:rPr lang="fr-FR" dirty="0">
                <a:latin typeface="+mn-lt"/>
              </a:rPr>
            </a:br>
            <a:r>
              <a:rPr lang="fr-FR" dirty="0">
                <a:latin typeface="+mn-lt"/>
              </a:rPr>
              <a:t>des données (ou DPA) définit les obligations en termes de respect du traitement et de la sécurité des données des clients et des données personnelles, en rapport avec les services en ligne. </a:t>
            </a:r>
          </a:p>
        </p:txBody>
      </p:sp>
    </p:spTree>
    <p:extLst>
      <p:ext uri="{BB962C8B-B14F-4D97-AF65-F5344CB8AC3E}">
        <p14:creationId xmlns:p14="http://schemas.microsoft.com/office/powerpoint/2010/main" val="2193575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Centre de gestion de la confidentialité</a:t>
            </a:r>
          </a:p>
        </p:txBody>
      </p:sp>
      <p:sp>
        <p:nvSpPr>
          <p:cNvPr id="6" name="Text Placeholder 5"/>
          <p:cNvSpPr>
            <a:spLocks noGrp="1"/>
          </p:cNvSpPr>
          <p:nvPr>
            <p:ph sz="quarter" idx="10"/>
          </p:nvPr>
        </p:nvSpPr>
        <p:spPr>
          <a:xfrm>
            <a:off x="419100" y="1384160"/>
            <a:ext cx="11340811" cy="2544286"/>
          </a:xfrm>
        </p:spPr>
        <p:txBody>
          <a:bodyPr/>
          <a:lstStyle/>
          <a:p>
            <a:r>
              <a:rPr lang="fr-FR"/>
              <a:t>Découvrez la sécurité, la confidentialité, la conformité, les politiques, les fonctionnalités et les pratiques des produits cloud de Microsoft.</a:t>
            </a:r>
          </a:p>
        </p:txBody>
      </p:sp>
      <p:pic>
        <p:nvPicPr>
          <p:cNvPr id="4098" name="Picture 2" descr="Icône Centre de gestion de la confidentialité. ">
            <a:extLs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2" y="2656303"/>
            <a:ext cx="3419456" cy="236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4273839" y="2279235"/>
            <a:ext cx="7703714" cy="40107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fr-FR" sz="2400" dirty="0">
                <a:latin typeface="+mn-lt"/>
              </a:rPr>
              <a:t>Le site web du Centre de gestion de la confidentialité fournit :</a:t>
            </a:r>
          </a:p>
          <a:p>
            <a:pPr marL="571500" lvl="1" indent="-342900">
              <a:lnSpc>
                <a:spcPct val="114000"/>
              </a:lnSpc>
              <a:buFont typeface="Arial" panose="020B0604020202020204" pitchFamily="34" charset="0"/>
              <a:buChar char="•"/>
            </a:pPr>
            <a:r>
              <a:rPr lang="fr-FR" sz="2400" dirty="0">
                <a:cs typeface="Segoe UI Semilight" panose="020B0402040204020203" pitchFamily="34" charset="0"/>
              </a:rPr>
              <a:t>Des informations spécialisées et pertinentes.</a:t>
            </a:r>
          </a:p>
          <a:p>
            <a:pPr marL="571500" lvl="1" indent="-342900">
              <a:lnSpc>
                <a:spcPct val="114000"/>
              </a:lnSpc>
              <a:buFont typeface="Arial" panose="020B0604020202020204" pitchFamily="34" charset="0"/>
              <a:buChar char="•"/>
            </a:pPr>
            <a:r>
              <a:rPr lang="fr-FR" sz="2400" dirty="0">
                <a:cs typeface="Segoe UI Semilight" panose="020B0402040204020203" pitchFamily="34" charset="0"/>
              </a:rPr>
              <a:t>Des listes organisées de ressources recommandées, classées par sujet.</a:t>
            </a:r>
          </a:p>
          <a:p>
            <a:pPr marL="571500" lvl="1" indent="-342900">
              <a:lnSpc>
                <a:spcPct val="114000"/>
              </a:lnSpc>
              <a:buFont typeface="Arial" panose="020B0604020202020204" pitchFamily="34" charset="0"/>
              <a:buChar char="•"/>
            </a:pPr>
            <a:r>
              <a:rPr lang="fr-FR" sz="2400" dirty="0">
                <a:cs typeface="Segoe UI Semilight" panose="020B0402040204020203" pitchFamily="34" charset="0"/>
              </a:rPr>
              <a:t>Des informations spécifiques au rôle pour les chefs d’entreprise, les administrateurs, les ingénieurs, </a:t>
            </a:r>
            <a:br>
              <a:rPr lang="fr-FR" sz="2400" dirty="0">
                <a:cs typeface="Segoe UI Semilight" panose="020B0402040204020203" pitchFamily="34" charset="0"/>
              </a:rPr>
            </a:br>
            <a:r>
              <a:rPr lang="fr-FR" sz="2400" dirty="0">
                <a:cs typeface="Segoe UI Semilight" panose="020B0402040204020203" pitchFamily="34" charset="0"/>
              </a:rPr>
              <a:t>les évaluateurs de risques, les responsables de </a:t>
            </a:r>
            <a:br>
              <a:rPr lang="fr-FR" sz="2400" dirty="0">
                <a:cs typeface="Segoe UI Semilight" panose="020B0402040204020203" pitchFamily="34" charset="0"/>
              </a:rPr>
            </a:br>
            <a:r>
              <a:rPr lang="fr-FR" sz="2400" dirty="0">
                <a:cs typeface="Segoe UI Semilight" panose="020B0402040204020203" pitchFamily="34" charset="0"/>
              </a:rPr>
              <a:t>la confidentialité et les équipes juridiques. </a:t>
            </a:r>
          </a:p>
        </p:txBody>
      </p:sp>
    </p:spTree>
    <p:extLst>
      <p:ext uri="{BB962C8B-B14F-4D97-AF65-F5344CB8AC3E}">
        <p14:creationId xmlns:p14="http://schemas.microsoft.com/office/powerpoint/2010/main" val="15014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dirty="0"/>
              <a:t>Procédure pas à pas : découvrir le Centre de gestion </a:t>
            </a:r>
            <a:br>
              <a:rPr lang="fr-FR" dirty="0"/>
            </a:br>
            <a:r>
              <a:rPr lang="fr-FR" dirty="0"/>
              <a:t>de la confidentialité</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21997"/>
            <a:ext cx="5457224" cy="4698722"/>
          </a:xfrm>
        </p:spPr>
        <p:txBody>
          <a:bodyPr/>
          <a:lstStyle/>
          <a:p>
            <a:pPr marL="0" indent="0">
              <a:buNone/>
            </a:pPr>
            <a:r>
              <a:rPr lang="fr-FR" dirty="0"/>
              <a:t>Accès au Centre de gestion de </a:t>
            </a:r>
            <a:br>
              <a:rPr lang="fr-FR" dirty="0"/>
            </a:br>
            <a:r>
              <a:rPr lang="fr-FR" dirty="0"/>
              <a:t>la confidentialité, au Portail d’approbation de services et </a:t>
            </a:r>
            <a:br>
              <a:rPr lang="fr-FR" dirty="0"/>
            </a:br>
            <a:r>
              <a:rPr lang="fr-FR" dirty="0"/>
              <a:t>au Gestionnaire de conformité.</a:t>
            </a:r>
          </a:p>
          <a:p>
            <a:pPr marL="0" indent="0">
              <a:buNone/>
            </a:pPr>
            <a:endParaRPr lang="en-US" sz="2000" dirty="0">
              <a:latin typeface="+mn-lt"/>
            </a:endParaRPr>
          </a:p>
          <a:p>
            <a:pPr marL="514350" indent="-514350">
              <a:buFont typeface="+mj-lt"/>
              <a:buAutoNum type="arabicPeriod"/>
            </a:pPr>
            <a:r>
              <a:rPr lang="fr-FR" dirty="0">
                <a:latin typeface="+mn-lt"/>
              </a:rPr>
              <a:t>Accès au Centre de gestion </a:t>
            </a:r>
            <a:br>
              <a:rPr lang="fr-FR" dirty="0">
                <a:latin typeface="+mn-lt"/>
              </a:rPr>
            </a:br>
            <a:r>
              <a:rPr lang="fr-FR" dirty="0">
                <a:latin typeface="+mn-lt"/>
              </a:rPr>
              <a:t>de la confidentialité.</a:t>
            </a:r>
          </a:p>
          <a:p>
            <a:pPr marL="514350" indent="-514350">
              <a:buFont typeface="+mj-lt"/>
              <a:buAutoNum type="arabicPeriod"/>
            </a:pPr>
            <a:r>
              <a:rPr lang="fr-FR" dirty="0">
                <a:latin typeface="+mn-lt"/>
              </a:rPr>
              <a:t>Accès au Portail d’approbation </a:t>
            </a:r>
            <a:br>
              <a:rPr lang="fr-FR" dirty="0">
                <a:latin typeface="+mn-lt"/>
              </a:rPr>
            </a:br>
            <a:r>
              <a:rPr lang="fr-FR" dirty="0">
                <a:latin typeface="+mn-lt"/>
              </a:rPr>
              <a:t>de services.</a:t>
            </a:r>
          </a:p>
          <a:p>
            <a:pPr marL="514350" indent="-514350">
              <a:buFont typeface="+mj-lt"/>
              <a:buAutoNum type="arabicPeriod"/>
            </a:pPr>
            <a:r>
              <a:rPr lang="fr-FR" dirty="0">
                <a:latin typeface="+mn-lt"/>
              </a:rPr>
              <a:t>Accès au Gestionnaire de conformité.</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4187011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Module 05 - Résumé</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7710" y="670989"/>
            <a:ext cx="7204299" cy="429271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245638"/>
            <a:ext cx="5546809" cy="5041508"/>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fr-FR" sz="2400" dirty="0">
                <a:latin typeface="+mj-lt"/>
              </a:rPr>
              <a:t>Vous allez découvrir les concepts suivants :</a:t>
            </a:r>
          </a:p>
          <a:p>
            <a:pPr marL="0" indent="0">
              <a:lnSpc>
                <a:spcPct val="100000"/>
              </a:lnSpc>
              <a:buNone/>
            </a:pPr>
            <a:endParaRPr lang="en-US" dirty="0"/>
          </a:p>
          <a:p>
            <a:pPr>
              <a:lnSpc>
                <a:spcPct val="100000"/>
              </a:lnSpc>
              <a:buFont typeface="Wingdings" panose="05000000000000000000" pitchFamily="2" charset="2"/>
              <a:buChar char="§"/>
            </a:pPr>
            <a:r>
              <a:rPr lang="fr-FR" sz="2000" b="1" dirty="0">
                <a:latin typeface="+mj-lt"/>
              </a:rPr>
              <a:t>Services d’identité Azure</a:t>
            </a:r>
          </a:p>
          <a:p>
            <a:pPr marL="560241" lvl="1" indent="-336145">
              <a:buFont typeface="Arial" panose="020B0604020202020204" pitchFamily="34" charset="0"/>
              <a:buChar char="•"/>
            </a:pPr>
            <a:r>
              <a:rPr lang="fr-FR" sz="2000" dirty="0"/>
              <a:t>Authentification et autorisation</a:t>
            </a:r>
          </a:p>
          <a:p>
            <a:pPr marL="560241" lvl="1" indent="-336145">
              <a:buFont typeface="Arial" panose="020B0604020202020204" pitchFamily="34" charset="0"/>
              <a:buChar char="•"/>
            </a:pPr>
            <a:r>
              <a:rPr lang="fr-FR" sz="2000" dirty="0"/>
              <a:t>Azure AD, MFA, SSO et accès conditionnel</a:t>
            </a:r>
          </a:p>
          <a:p>
            <a:pPr>
              <a:lnSpc>
                <a:spcPct val="100000"/>
              </a:lnSpc>
              <a:buFont typeface="Wingdings" panose="05000000000000000000" pitchFamily="2" charset="2"/>
              <a:buChar char="§"/>
            </a:pPr>
            <a:r>
              <a:rPr lang="fr-FR" sz="2000" b="1" dirty="0">
                <a:latin typeface="+mj-lt"/>
              </a:rPr>
              <a:t>Fonctions de gouvernance Azure</a:t>
            </a:r>
          </a:p>
          <a:p>
            <a:pPr marL="560241" lvl="1" indent="-336145">
              <a:buFont typeface="Arial" panose="020B0604020202020204" pitchFamily="34" charset="0"/>
              <a:buChar char="•"/>
            </a:pPr>
            <a:r>
              <a:rPr lang="fr-FR" sz="2000" dirty="0"/>
              <a:t>RBAC</a:t>
            </a:r>
          </a:p>
          <a:p>
            <a:pPr marL="560241" lvl="1" indent="-336145">
              <a:buFont typeface="Arial" panose="020B0604020202020204" pitchFamily="34" charset="0"/>
              <a:buChar char="•"/>
            </a:pPr>
            <a:r>
              <a:rPr lang="fr-FR" sz="2000" dirty="0"/>
              <a:t>Verrous et balises de ressources</a:t>
            </a:r>
          </a:p>
          <a:p>
            <a:pPr marL="560241" lvl="1" indent="-336145">
              <a:buFont typeface="Arial" panose="020B0604020202020204" pitchFamily="34" charset="0"/>
              <a:buChar char="•"/>
            </a:pPr>
            <a:r>
              <a:rPr lang="fr-FR" sz="2000" dirty="0"/>
              <a:t>Stratégie, </a:t>
            </a:r>
            <a:r>
              <a:rPr lang="fr-FR" sz="2000" dirty="0" err="1"/>
              <a:t>blueprints</a:t>
            </a:r>
            <a:r>
              <a:rPr lang="fr-FR" sz="2000" dirty="0"/>
              <a:t> et CAF</a:t>
            </a:r>
          </a:p>
          <a:p>
            <a:pPr>
              <a:lnSpc>
                <a:spcPct val="100000"/>
              </a:lnSpc>
              <a:buFont typeface="Wingdings" panose="05000000000000000000" pitchFamily="2" charset="2"/>
              <a:buChar char="§"/>
            </a:pPr>
            <a:r>
              <a:rPr lang="fr-FR" sz="2000" b="1" dirty="0">
                <a:latin typeface="+mj-lt"/>
              </a:rPr>
              <a:t>Confidentialité et conformité Azure</a:t>
            </a:r>
          </a:p>
          <a:p>
            <a:pPr marL="560241" lvl="1" indent="-336145">
              <a:buFont typeface="Arial" panose="020B0604020202020204" pitchFamily="34" charset="0"/>
              <a:buChar char="•"/>
            </a:pPr>
            <a:r>
              <a:rPr lang="fr-FR" sz="2000" dirty="0"/>
              <a:t>Déclaration de confidentialité et Conditions des services en ligne</a:t>
            </a:r>
          </a:p>
          <a:p>
            <a:pPr marL="560241" lvl="1" indent="-336145">
              <a:buFont typeface="Arial" panose="020B0604020202020204" pitchFamily="34" charset="0"/>
              <a:buChar char="•"/>
            </a:pPr>
            <a:r>
              <a:rPr lang="fr-FR" sz="2000" dirty="0"/>
              <a:t>Centre de gestion de la confidentialité </a:t>
            </a:r>
            <a:br>
              <a:rPr lang="fr-FR" sz="2000" dirty="0"/>
            </a:br>
            <a:r>
              <a:rPr lang="fr-FR" sz="2000" dirty="0"/>
              <a:t>et documentation de conformité</a:t>
            </a:r>
          </a:p>
          <a:p>
            <a:pPr marL="560241" lvl="1" indent="-336145">
              <a:buFont typeface="Arial" panose="020B0604020202020204" pitchFamily="34" charset="0"/>
              <a:buChar char="•"/>
            </a:pPr>
            <a:r>
              <a:rPr lang="fr-FR" sz="2000" dirty="0"/>
              <a:t>Régions souveraines Azure</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5DE5-22E6-4289-9D9C-BC5EB789721B}"/>
              </a:ext>
            </a:extLst>
          </p:cNvPr>
          <p:cNvSpPr>
            <a:spLocks noGrp="1"/>
          </p:cNvSpPr>
          <p:nvPr>
            <p:ph type="title"/>
          </p:nvPr>
        </p:nvSpPr>
        <p:spPr/>
        <p:txBody>
          <a:bodyPr/>
          <a:lstStyle/>
          <a:p>
            <a:r>
              <a:rPr lang="fr-FR"/>
              <a:t>Documentation sur la conformité Azure</a:t>
            </a:r>
          </a:p>
        </p:txBody>
      </p:sp>
      <p:sp>
        <p:nvSpPr>
          <p:cNvPr id="3" name="Content Placeholder 2">
            <a:extLst>
              <a:ext uri="{FF2B5EF4-FFF2-40B4-BE49-F238E27FC236}">
                <a16:creationId xmlns:a16="http://schemas.microsoft.com/office/drawing/2014/main" id="{7E5605ED-F5B7-4F69-8789-7CDB15C376FB}"/>
              </a:ext>
            </a:extLst>
          </p:cNvPr>
          <p:cNvSpPr>
            <a:spLocks noGrp="1"/>
          </p:cNvSpPr>
          <p:nvPr>
            <p:ph sz="quarter" idx="10"/>
          </p:nvPr>
        </p:nvSpPr>
        <p:spPr>
          <a:xfrm>
            <a:off x="419100" y="1456897"/>
            <a:ext cx="11340811" cy="1292662"/>
          </a:xfrm>
        </p:spPr>
        <p:txBody>
          <a:bodyPr/>
          <a:lstStyle/>
          <a:p>
            <a:r>
              <a:rPr lang="fr-FR" b="0" i="0" dirty="0">
                <a:solidFill>
                  <a:srgbClr val="171717"/>
                </a:solidFill>
                <a:latin typeface="Segoe UI" panose="020B0502040204020203" pitchFamily="34" charset="0"/>
              </a:rPr>
              <a:t>Microsoft propose un ensemble complet d’offres de conformité qui permet à votre organisation de se conformer aux exigences (nationales, régionales et spécifiques </a:t>
            </a:r>
            <a:br>
              <a:rPr lang="fr-FR" b="0" i="0" dirty="0">
                <a:solidFill>
                  <a:srgbClr val="171717"/>
                </a:solidFill>
                <a:latin typeface="Segoe UI" panose="020B0502040204020203" pitchFamily="34" charset="0"/>
              </a:rPr>
            </a:br>
            <a:r>
              <a:rPr lang="fr-FR" b="0" i="0" dirty="0">
                <a:solidFill>
                  <a:srgbClr val="171717"/>
                </a:solidFill>
                <a:latin typeface="Segoe UI" panose="020B0502040204020203" pitchFamily="34" charset="0"/>
              </a:rPr>
              <a:t>à un secteur d’activité) qui régissent la collecte et l’utilisation des données.</a:t>
            </a:r>
          </a:p>
        </p:txBody>
      </p:sp>
      <p:grpSp>
        <p:nvGrpSpPr>
          <p:cNvPr id="26" name="Group 25">
            <a:extLst>
              <a:ext uri="{FF2B5EF4-FFF2-40B4-BE49-F238E27FC236}">
                <a16:creationId xmlns:a16="http://schemas.microsoft.com/office/drawing/2014/main" id="{331FE231-85CF-480F-AC63-44BB4D8469C0}"/>
              </a:ext>
              <a:ext uri="{C183D7F6-B498-43B3-948B-1728B52AA6E4}">
                <adec:decorative xmlns:adec="http://schemas.microsoft.com/office/drawing/2017/decorative" val="1"/>
              </a:ext>
            </a:extLst>
          </p:cNvPr>
          <p:cNvGrpSpPr/>
          <p:nvPr/>
        </p:nvGrpSpPr>
        <p:grpSpPr>
          <a:xfrm>
            <a:off x="367665" y="3169683"/>
            <a:ext cx="2777490" cy="1592816"/>
            <a:chOff x="367665" y="3169683"/>
            <a:chExt cx="2777490" cy="1592816"/>
          </a:xfrm>
        </p:grpSpPr>
        <p:grpSp>
          <p:nvGrpSpPr>
            <p:cNvPr id="17" name="Group 16">
              <a:extLst>
                <a:ext uri="{FF2B5EF4-FFF2-40B4-BE49-F238E27FC236}">
                  <a16:creationId xmlns:a16="http://schemas.microsoft.com/office/drawing/2014/main" id="{692D2E37-AE4B-41D0-B9B8-B390FC6BC6DD}"/>
                </a:ext>
              </a:extLst>
            </p:cNvPr>
            <p:cNvGrpSpPr/>
            <p:nvPr/>
          </p:nvGrpSpPr>
          <p:grpSpPr>
            <a:xfrm>
              <a:off x="367665" y="3730005"/>
              <a:ext cx="2777490" cy="1032494"/>
              <a:chOff x="811530" y="3353443"/>
              <a:chExt cx="2777490" cy="1032494"/>
            </a:xfrm>
          </p:grpSpPr>
          <p:sp>
            <p:nvSpPr>
              <p:cNvPr id="13" name="Rectangle 12">
                <a:extLst>
                  <a:ext uri="{FF2B5EF4-FFF2-40B4-BE49-F238E27FC236}">
                    <a16:creationId xmlns:a16="http://schemas.microsoft.com/office/drawing/2014/main" id="{80CBDAEB-E021-49F3-9566-AA47D291ACCF}"/>
                  </a:ext>
                </a:extLst>
              </p:cNvPr>
              <p:cNvSpPr/>
              <p:nvPr/>
            </p:nvSpPr>
            <p:spPr bwMode="auto">
              <a:xfrm>
                <a:off x="811530" y="3353443"/>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47DC3B56-B572-44E9-931D-0900E05DB9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 y="3400742"/>
                <a:ext cx="2679700" cy="937895"/>
              </a:xfrm>
              <a:prstGeom prst="rect">
                <a:avLst/>
              </a:prstGeom>
            </p:spPr>
          </p:pic>
        </p:grpSp>
        <p:sp>
          <p:nvSpPr>
            <p:cNvPr id="22" name="TextBox 21">
              <a:extLst>
                <a:ext uri="{FF2B5EF4-FFF2-40B4-BE49-F238E27FC236}">
                  <a16:creationId xmlns:a16="http://schemas.microsoft.com/office/drawing/2014/main" id="{E8075559-D349-448F-83AB-5AC801369B5D}"/>
                </a:ext>
              </a:extLst>
            </p:cNvPr>
            <p:cNvSpPr txBox="1"/>
            <p:nvPr/>
          </p:nvSpPr>
          <p:spPr>
            <a:xfrm>
              <a:off x="36766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Global</a:t>
              </a:r>
            </a:p>
          </p:txBody>
        </p:sp>
      </p:grpSp>
      <p:grpSp>
        <p:nvGrpSpPr>
          <p:cNvPr id="27" name="Group 26">
            <a:extLst>
              <a:ext uri="{FF2B5EF4-FFF2-40B4-BE49-F238E27FC236}">
                <a16:creationId xmlns:a16="http://schemas.microsoft.com/office/drawing/2014/main" id="{2B7569E3-4FBB-435F-A6B0-2124622639F5}"/>
              </a:ext>
              <a:ext uri="{C183D7F6-B498-43B3-948B-1728B52AA6E4}">
                <adec:decorative xmlns:adec="http://schemas.microsoft.com/office/drawing/2017/decorative" val="1"/>
              </a:ext>
            </a:extLst>
          </p:cNvPr>
          <p:cNvGrpSpPr/>
          <p:nvPr/>
        </p:nvGrpSpPr>
        <p:grpSpPr>
          <a:xfrm>
            <a:off x="3260725" y="3169683"/>
            <a:ext cx="2777490" cy="1592816"/>
            <a:chOff x="3260725" y="3169683"/>
            <a:chExt cx="2777490" cy="1592816"/>
          </a:xfrm>
        </p:grpSpPr>
        <p:grpSp>
          <p:nvGrpSpPr>
            <p:cNvPr id="18" name="Group 17">
              <a:extLst>
                <a:ext uri="{FF2B5EF4-FFF2-40B4-BE49-F238E27FC236}">
                  <a16:creationId xmlns:a16="http://schemas.microsoft.com/office/drawing/2014/main" id="{C296F9CF-8226-47C6-AC75-697438F6B20C}"/>
                </a:ext>
              </a:extLst>
            </p:cNvPr>
            <p:cNvGrpSpPr/>
            <p:nvPr/>
          </p:nvGrpSpPr>
          <p:grpSpPr>
            <a:xfrm>
              <a:off x="3260725" y="3730005"/>
              <a:ext cx="2777490" cy="1032494"/>
              <a:chOff x="4529455" y="3777304"/>
              <a:chExt cx="2777490" cy="1032494"/>
            </a:xfrm>
          </p:grpSpPr>
          <p:sp>
            <p:nvSpPr>
              <p:cNvPr id="14" name="Rectangle 13">
                <a:extLst>
                  <a:ext uri="{FF2B5EF4-FFF2-40B4-BE49-F238E27FC236}">
                    <a16:creationId xmlns:a16="http://schemas.microsoft.com/office/drawing/2014/main" id="{EF7F83C9-2B04-49FC-B54B-0EFBA335C318}"/>
                  </a:ext>
                </a:extLst>
              </p:cNvPr>
              <p:cNvSpPr/>
              <p:nvPr/>
            </p:nvSpPr>
            <p:spPr bwMode="auto">
              <a:xfrm>
                <a:off x="4529455" y="377730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9F1A8D6-EFB8-48C9-AC1D-90A33826C4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8350" y="3824604"/>
                <a:ext cx="2679700" cy="937895"/>
              </a:xfrm>
              <a:prstGeom prst="rect">
                <a:avLst/>
              </a:prstGeom>
            </p:spPr>
          </p:pic>
        </p:grpSp>
        <p:sp>
          <p:nvSpPr>
            <p:cNvPr id="23" name="TextBox 22">
              <a:extLst>
                <a:ext uri="{FF2B5EF4-FFF2-40B4-BE49-F238E27FC236}">
                  <a16:creationId xmlns:a16="http://schemas.microsoft.com/office/drawing/2014/main" id="{CDC96110-7F38-4F86-876F-346CCDFA12A6}"/>
                </a:ext>
              </a:extLst>
            </p:cNvPr>
            <p:cNvSpPr txBox="1"/>
            <p:nvPr/>
          </p:nvSpPr>
          <p:spPr>
            <a:xfrm>
              <a:off x="326072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États-Unis</a:t>
              </a:r>
            </a:p>
          </p:txBody>
        </p:sp>
      </p:grpSp>
      <p:grpSp>
        <p:nvGrpSpPr>
          <p:cNvPr id="28" name="Group 27">
            <a:extLst>
              <a:ext uri="{FF2B5EF4-FFF2-40B4-BE49-F238E27FC236}">
                <a16:creationId xmlns:a16="http://schemas.microsoft.com/office/drawing/2014/main" id="{D07C29F2-AA0E-4878-8039-7FD5D4167DAB}"/>
              </a:ext>
              <a:ext uri="{C183D7F6-B498-43B3-948B-1728B52AA6E4}">
                <adec:decorative xmlns:adec="http://schemas.microsoft.com/office/drawing/2017/decorative" val="1"/>
              </a:ext>
            </a:extLst>
          </p:cNvPr>
          <p:cNvGrpSpPr/>
          <p:nvPr/>
        </p:nvGrpSpPr>
        <p:grpSpPr>
          <a:xfrm>
            <a:off x="6153785" y="3169683"/>
            <a:ext cx="2777490" cy="1592816"/>
            <a:chOff x="6153785" y="3169683"/>
            <a:chExt cx="2777490" cy="1592816"/>
          </a:xfrm>
        </p:grpSpPr>
        <p:grpSp>
          <p:nvGrpSpPr>
            <p:cNvPr id="20" name="Group 19">
              <a:extLst>
                <a:ext uri="{FF2B5EF4-FFF2-40B4-BE49-F238E27FC236}">
                  <a16:creationId xmlns:a16="http://schemas.microsoft.com/office/drawing/2014/main" id="{2A32C66B-D059-48AA-BF44-B0ED7FCCC847}"/>
                </a:ext>
              </a:extLst>
            </p:cNvPr>
            <p:cNvGrpSpPr/>
            <p:nvPr/>
          </p:nvGrpSpPr>
          <p:grpSpPr>
            <a:xfrm>
              <a:off x="6153785" y="3730005"/>
              <a:ext cx="2777490" cy="1032494"/>
              <a:chOff x="535305" y="5345754"/>
              <a:chExt cx="2777490" cy="1032494"/>
            </a:xfrm>
          </p:grpSpPr>
          <p:sp>
            <p:nvSpPr>
              <p:cNvPr id="16" name="Rectangle 15">
                <a:extLst>
                  <a:ext uri="{FF2B5EF4-FFF2-40B4-BE49-F238E27FC236}">
                    <a16:creationId xmlns:a16="http://schemas.microsoft.com/office/drawing/2014/main" id="{65C87296-3BCA-49AF-980A-F77AFB4AD528}"/>
                  </a:ext>
                </a:extLst>
              </p:cNvPr>
              <p:cNvSpPr/>
              <p:nvPr/>
            </p:nvSpPr>
            <p:spPr bwMode="auto">
              <a:xfrm>
                <a:off x="535305" y="534575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F990B10-1CE5-4250-8344-18268DC69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5393054"/>
                <a:ext cx="2679700" cy="937895"/>
              </a:xfrm>
              <a:prstGeom prst="rect">
                <a:avLst/>
              </a:prstGeom>
            </p:spPr>
          </p:pic>
        </p:grpSp>
        <p:sp>
          <p:nvSpPr>
            <p:cNvPr id="24" name="TextBox 23">
              <a:extLst>
                <a:ext uri="{FF2B5EF4-FFF2-40B4-BE49-F238E27FC236}">
                  <a16:creationId xmlns:a16="http://schemas.microsoft.com/office/drawing/2014/main" id="{F3402FBB-9635-4713-B279-8084F5C541E3}"/>
                </a:ext>
              </a:extLst>
            </p:cNvPr>
            <p:cNvSpPr txBox="1"/>
            <p:nvPr/>
          </p:nvSpPr>
          <p:spPr>
            <a:xfrm>
              <a:off x="615378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a:gradFill>
                    <a:gsLst>
                      <a:gs pos="2917">
                        <a:schemeClr val="tx1"/>
                      </a:gs>
                      <a:gs pos="30000">
                        <a:schemeClr val="tx1"/>
                      </a:gs>
                    </a:gsLst>
                    <a:lin ang="5400000" scaled="0"/>
                  </a:gradFill>
                  <a:latin typeface="+mj-lt"/>
                </a:rPr>
                <a:t>Secteur d’activité</a:t>
              </a:r>
            </a:p>
          </p:txBody>
        </p:sp>
      </p:grpSp>
      <p:grpSp>
        <p:nvGrpSpPr>
          <p:cNvPr id="29" name="Group 28">
            <a:extLst>
              <a:ext uri="{FF2B5EF4-FFF2-40B4-BE49-F238E27FC236}">
                <a16:creationId xmlns:a16="http://schemas.microsoft.com/office/drawing/2014/main" id="{98B8DEE1-5B57-4BDB-8153-FF076A92F170}"/>
              </a:ext>
              <a:ext uri="{C183D7F6-B498-43B3-948B-1728B52AA6E4}">
                <adec:decorative xmlns:adec="http://schemas.microsoft.com/office/drawing/2017/decorative" val="1"/>
              </a:ext>
            </a:extLst>
          </p:cNvPr>
          <p:cNvGrpSpPr/>
          <p:nvPr/>
        </p:nvGrpSpPr>
        <p:grpSpPr>
          <a:xfrm>
            <a:off x="8856978" y="3169683"/>
            <a:ext cx="3377354" cy="1592816"/>
            <a:chOff x="8856978" y="3169683"/>
            <a:chExt cx="3377354" cy="1592816"/>
          </a:xfrm>
        </p:grpSpPr>
        <p:grpSp>
          <p:nvGrpSpPr>
            <p:cNvPr id="19" name="Group 18">
              <a:extLst>
                <a:ext uri="{FF2B5EF4-FFF2-40B4-BE49-F238E27FC236}">
                  <a16:creationId xmlns:a16="http://schemas.microsoft.com/office/drawing/2014/main" id="{F1DC2CDC-2451-4052-85DB-49BF166DB72C}"/>
                </a:ext>
              </a:extLst>
            </p:cNvPr>
            <p:cNvGrpSpPr/>
            <p:nvPr/>
          </p:nvGrpSpPr>
          <p:grpSpPr>
            <a:xfrm>
              <a:off x="9046845" y="3730005"/>
              <a:ext cx="2777490" cy="1032494"/>
              <a:chOff x="5306695" y="2415547"/>
              <a:chExt cx="2777490" cy="1032494"/>
            </a:xfrm>
          </p:grpSpPr>
          <p:sp>
            <p:nvSpPr>
              <p:cNvPr id="15" name="Rectangle 14">
                <a:extLst>
                  <a:ext uri="{FF2B5EF4-FFF2-40B4-BE49-F238E27FC236}">
                    <a16:creationId xmlns:a16="http://schemas.microsoft.com/office/drawing/2014/main" id="{17CB627A-D085-467F-B7D5-C4D87F8A4AE5}"/>
                  </a:ext>
                </a:extLst>
              </p:cNvPr>
              <p:cNvSpPr/>
              <p:nvPr/>
            </p:nvSpPr>
            <p:spPr bwMode="auto">
              <a:xfrm>
                <a:off x="5306695" y="2415547"/>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0D2ECEFA-EE72-4DD1-BE22-905020152D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5590" y="2462847"/>
                <a:ext cx="2679700" cy="937895"/>
              </a:xfrm>
              <a:prstGeom prst="rect">
                <a:avLst/>
              </a:prstGeom>
            </p:spPr>
          </p:pic>
        </p:grpSp>
        <p:sp>
          <p:nvSpPr>
            <p:cNvPr id="25" name="TextBox 24">
              <a:extLst>
                <a:ext uri="{FF2B5EF4-FFF2-40B4-BE49-F238E27FC236}">
                  <a16:creationId xmlns:a16="http://schemas.microsoft.com/office/drawing/2014/main" id="{70359210-B545-4AA3-8E49-FA51DE7198A5}"/>
                </a:ext>
              </a:extLst>
            </p:cNvPr>
            <p:cNvSpPr txBox="1"/>
            <p:nvPr/>
          </p:nvSpPr>
          <p:spPr>
            <a:xfrm>
              <a:off x="8856978" y="3169683"/>
              <a:ext cx="3377354"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latin typeface="+mj-lt"/>
                </a:rPr>
                <a:t>Zones géographiques</a:t>
              </a:r>
            </a:p>
          </p:txBody>
        </p:sp>
      </p:grpSp>
    </p:spTree>
    <p:extLst>
      <p:ext uri="{BB962C8B-B14F-4D97-AF65-F5344CB8AC3E}">
        <p14:creationId xmlns:p14="http://schemas.microsoft.com/office/powerpoint/2010/main" val="5424687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Régions souveraines Azure (services publics américains)</a:t>
            </a:r>
          </a:p>
        </p:txBody>
      </p:sp>
      <p:sp>
        <p:nvSpPr>
          <p:cNvPr id="6" name="Text Placeholder 5"/>
          <p:cNvSpPr>
            <a:spLocks noGrp="1"/>
          </p:cNvSpPr>
          <p:nvPr>
            <p:ph sz="quarter" idx="10"/>
          </p:nvPr>
        </p:nvSpPr>
        <p:spPr>
          <a:xfrm>
            <a:off x="419100" y="1321814"/>
            <a:ext cx="11340811" cy="923330"/>
          </a:xfrm>
        </p:spPr>
        <p:txBody>
          <a:bodyPr/>
          <a:lstStyle/>
          <a:p>
            <a:r>
              <a:rPr lang="fr-FR"/>
              <a:t>Répond aux exigences de sécurité et de conformité des agences fédérales américaines, des États et des gouvernements locaux et de leurs fournisseurs de solutions.</a:t>
            </a:r>
          </a:p>
        </p:txBody>
      </p:sp>
      <p:sp>
        <p:nvSpPr>
          <p:cNvPr id="4" name="Text Placeholder 5"/>
          <p:cNvSpPr txBox="1">
            <a:spLocks/>
          </p:cNvSpPr>
          <p:nvPr/>
        </p:nvSpPr>
        <p:spPr>
          <a:xfrm>
            <a:off x="4288908" y="2506008"/>
            <a:ext cx="8157337" cy="26959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dirty="0">
                <a:latin typeface="+mn-lt"/>
              </a:rPr>
              <a:t>Azure </a:t>
            </a:r>
            <a:r>
              <a:rPr lang="fr-FR" sz="2400" dirty="0" err="1">
                <a:latin typeface="+mn-lt"/>
              </a:rPr>
              <a:t>Government</a:t>
            </a:r>
            <a:r>
              <a:rPr lang="fr-FR" sz="2400" dirty="0">
                <a:latin typeface="+mn-lt"/>
              </a:rPr>
              <a:t> :</a:t>
            </a:r>
          </a:p>
          <a:p>
            <a:pPr marL="457200" indent="-457200">
              <a:lnSpc>
                <a:spcPct val="114000"/>
              </a:lnSpc>
              <a:buFont typeface="Arial" panose="020B0604020202020204" pitchFamily="34" charset="0"/>
              <a:buChar char="•"/>
            </a:pPr>
            <a:r>
              <a:rPr lang="fr-FR" sz="2400" dirty="0">
                <a:latin typeface="+mn-lt"/>
              </a:rPr>
              <a:t>Instance distincte d’Azure.</a:t>
            </a:r>
          </a:p>
          <a:p>
            <a:pPr marL="457200" indent="-457200">
              <a:lnSpc>
                <a:spcPct val="114000"/>
              </a:lnSpc>
              <a:buFont typeface="Arial" panose="020B0604020202020204" pitchFamily="34" charset="0"/>
              <a:buChar char="•"/>
            </a:pPr>
            <a:r>
              <a:rPr lang="fr-FR" sz="2400" dirty="0">
                <a:latin typeface="+mn-lt"/>
              </a:rPr>
              <a:t>Physiquement isolée des déploiements </a:t>
            </a:r>
            <a:br>
              <a:rPr lang="fr-FR" sz="2400" dirty="0">
                <a:latin typeface="+mn-lt"/>
              </a:rPr>
            </a:br>
            <a:r>
              <a:rPr lang="fr-FR" sz="2400" dirty="0">
                <a:latin typeface="+mn-lt"/>
              </a:rPr>
              <a:t>des gouvernements non américains.</a:t>
            </a:r>
          </a:p>
          <a:p>
            <a:pPr marL="457200" indent="-457200">
              <a:lnSpc>
                <a:spcPct val="114000"/>
              </a:lnSpc>
              <a:buFont typeface="Arial" panose="020B0604020202020204" pitchFamily="34" charset="0"/>
              <a:buChar char="•"/>
            </a:pPr>
            <a:r>
              <a:rPr lang="fr-FR" sz="2400" dirty="0">
                <a:latin typeface="+mn-lt"/>
              </a:rPr>
              <a:t>Accessible uniquement au personnel sélectionné </a:t>
            </a:r>
            <a:br>
              <a:rPr lang="fr-FR" sz="2400" dirty="0">
                <a:latin typeface="+mn-lt"/>
              </a:rPr>
            </a:br>
            <a:r>
              <a:rPr lang="fr-FR" sz="2400" dirty="0">
                <a:latin typeface="+mn-lt"/>
              </a:rPr>
              <a:t>et autorisé.</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37" name="Text Placeholder 5"/>
          <p:cNvSpPr txBox="1">
            <a:spLocks/>
          </p:cNvSpPr>
          <p:nvPr/>
        </p:nvSpPr>
        <p:spPr>
          <a:xfrm>
            <a:off x="586740" y="5367148"/>
            <a:ext cx="1101852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800" dirty="0">
                <a:latin typeface="+mj-lt"/>
              </a:rPr>
              <a:t>Exemples de normes conformes :</a:t>
            </a:r>
            <a:r>
              <a:rPr lang="fr-FR" sz="1800" dirty="0">
                <a:latin typeface="+mn-lt"/>
              </a:rPr>
              <a:t> </a:t>
            </a:r>
            <a:r>
              <a:rPr lang="fr-FR" sz="1800" dirty="0" err="1">
                <a:latin typeface="+mn-lt"/>
              </a:rPr>
              <a:t>FedRAMP</a:t>
            </a:r>
            <a:r>
              <a:rPr lang="fr-FR" sz="1800" dirty="0">
                <a:latin typeface="+mn-lt"/>
              </a:rPr>
              <a:t>, NIST 800.171 (DIB), ITAR, IRS 1075, </a:t>
            </a:r>
            <a:r>
              <a:rPr lang="fr-FR" sz="1800" dirty="0" err="1">
                <a:latin typeface="+mn-lt"/>
              </a:rPr>
              <a:t>DoD</a:t>
            </a:r>
            <a:r>
              <a:rPr lang="fr-FR" sz="1800" dirty="0">
                <a:latin typeface="+mn-lt"/>
              </a:rPr>
              <a:t> L2, L4 &amp; L5 et CJIS.</a:t>
            </a:r>
          </a:p>
        </p:txBody>
      </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Régions souveraines Azure (Azure Chine)</a:t>
            </a:r>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fr-FR"/>
              <a:t>Microsoft est le premier fournisseur étranger de services de cloud public en Chine conforme aux réglementations gouvernementales.</a:t>
            </a:r>
          </a:p>
        </p:txBody>
      </p:sp>
      <p:sp>
        <p:nvSpPr>
          <p:cNvPr id="4" name="Text Placeholder 5"/>
          <p:cNvSpPr txBox="1">
            <a:spLocks/>
          </p:cNvSpPr>
          <p:nvPr/>
        </p:nvSpPr>
        <p:spPr>
          <a:xfrm>
            <a:off x="1593954" y="2632805"/>
            <a:ext cx="932804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fr-FR" sz="2400" dirty="0">
                <a:latin typeface="+mn-lt"/>
                <a:cs typeface="Segoe UI Semibold" panose="020B0702040204020203" pitchFamily="34" charset="0"/>
              </a:rPr>
              <a:t>Fonctionnalités d’Azure Chine :</a:t>
            </a:r>
          </a:p>
          <a:p>
            <a:pPr marL="457200" indent="-457200">
              <a:lnSpc>
                <a:spcPct val="150000"/>
              </a:lnSpc>
              <a:buFont typeface="Arial" panose="020B0604020202020204" pitchFamily="34" charset="0"/>
              <a:buChar char="•"/>
            </a:pPr>
            <a:r>
              <a:rPr lang="fr-FR" sz="2400" dirty="0">
                <a:latin typeface="+mn-lt"/>
                <a:cs typeface="Segoe UI" panose="020B0502040204020203" pitchFamily="34" charset="0"/>
              </a:rPr>
              <a:t>Instance physiquement séparée d’Azure Cloud Services, opérée par 21Vianet</a:t>
            </a:r>
          </a:p>
          <a:p>
            <a:pPr marL="457200" indent="-457200">
              <a:lnSpc>
                <a:spcPct val="150000"/>
              </a:lnSpc>
              <a:buFont typeface="Arial" panose="020B0604020202020204" pitchFamily="34" charset="0"/>
              <a:buChar char="•"/>
            </a:pPr>
            <a:r>
              <a:rPr lang="fr-FR" sz="2400" dirty="0">
                <a:latin typeface="+mn-lt"/>
                <a:cs typeface="Segoe UI" panose="020B0502040204020203" pitchFamily="34" charset="0"/>
              </a:rPr>
              <a:t>Toutes les données restent en Chine pour assurer la conformité</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dirty="0">
                <a:solidFill>
                  <a:srgbClr val="C00000"/>
                </a:solidFill>
                <a:latin typeface="+mn-lt"/>
                <a:ea typeface="Times New Roman" panose="02020603050405020304" pitchFamily="18" charset="0"/>
              </a:rPr>
              <a:t>Donnez des instructions d’utilisation </a:t>
            </a:r>
            <a:br>
              <a:rPr lang="fr-FR" sz="2400" i="1" dirty="0">
                <a:solidFill>
                  <a:srgbClr val="C00000"/>
                </a:solidFill>
                <a:latin typeface="+mn-lt"/>
                <a:ea typeface="Times New Roman" panose="02020603050405020304" pitchFamily="18" charset="0"/>
              </a:rPr>
            </a:br>
            <a:r>
              <a:rPr lang="fr-FR" sz="2400" i="1" dirty="0">
                <a:solidFill>
                  <a:srgbClr val="C00000"/>
                </a:solidFill>
                <a:latin typeface="+mn-lt"/>
                <a:ea typeface="Times New Roman" panose="02020603050405020304" pitchFamily="18" charset="0"/>
              </a:rPr>
              <a:t>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3"/>
              <a:t>Module 5</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2" y="3630663"/>
            <a:ext cx="5575757"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dirty="0"/>
              <a:t>Utilisez vos smartphones ou appareils mobiles</a:t>
            </a:r>
          </a:p>
          <a:p>
            <a:pPr marL="448193" indent="-448193">
              <a:buFont typeface="+mj-lt"/>
              <a:buAutoNum type="arabicPeriod"/>
            </a:pPr>
            <a:r>
              <a:rPr lang="fr-FR" sz="1961" dirty="0"/>
              <a:t>Accédez à </a:t>
            </a:r>
            <a:r>
              <a:rPr lang="fr-FR" sz="1961" i="1" dirty="0"/>
              <a:t>(</a:t>
            </a:r>
            <a:r>
              <a:rPr lang="fr-FR" sz="1961" b="1" i="1" dirty="0">
                <a:solidFill>
                  <a:srgbClr val="0777D3"/>
                </a:solidFill>
              </a:rPr>
              <a:t>insérer le lien de l’application d’interrogation de votre choix</a:t>
            </a:r>
            <a:r>
              <a:rPr lang="fr-FR" sz="1961" i="1" dirty="0"/>
              <a:t>)</a:t>
            </a:r>
          </a:p>
          <a:p>
            <a:pPr marL="448193" indent="-448193">
              <a:buFont typeface="+mj-lt"/>
              <a:buAutoNum type="arabicPeriod"/>
            </a:pPr>
            <a:r>
              <a:rPr lang="fr-FR" sz="1961" dirty="0"/>
              <a:t>Entrez le code : </a:t>
            </a:r>
            <a:r>
              <a:rPr lang="fr-FR" sz="1961" b="1" dirty="0">
                <a:solidFill>
                  <a:srgbClr val="0777D3"/>
                </a:solidFill>
              </a:rPr>
              <a:t>123-45-678</a:t>
            </a:r>
          </a:p>
          <a:p>
            <a:pPr marL="448193" indent="-448193">
              <a:buFont typeface="+mj-lt"/>
              <a:buAutoNum type="arabicPeriod"/>
            </a:pPr>
            <a:r>
              <a:rPr lang="fr-FR" sz="1961" dirty="0"/>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représentant un écran d’ordinateur affichant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91322"/>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6622"/>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6622"/>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3683675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05</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90014" y="1986622"/>
            <a:ext cx="4320000" cy="2568297"/>
            <a:chOff x="1740971" y="3420820"/>
            <a:chExt cx="4320000" cy="2568297"/>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dirty="0"/>
                <a:t>Modules Microsoft </a:t>
              </a:r>
              <a:r>
                <a:rPr lang="fr-FR" sz="2100" baseline="0" dirty="0" err="1"/>
                <a:t>Learn</a:t>
              </a:r>
              <a:r>
                <a:rPr lang="fr-FR" sz="2100" baseline="0" dirty="0"/>
                <a:t> (docs.microsoft.com/fr-fr/</a:t>
              </a:r>
              <a:r>
                <a:rPr lang="fr-FR" sz="2100" baseline="0" dirty="0" err="1"/>
                <a:t>Learn</a:t>
              </a:r>
              <a:r>
                <a:rPr lang="fr-FR" sz="2100" baseline="0" dirty="0"/>
                <a:t>)</a:t>
              </a:r>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062474"/>
            <a:ext cx="6913855" cy="4416594"/>
          </a:xfrm>
        </p:spPr>
        <p:txBody>
          <a:bodyPr vert="horz" wrap="square" lIns="0" tIns="91440" rIns="146304" bIns="91440" rtlCol="0" anchor="t">
            <a:spAutoFit/>
          </a:bodyPr>
          <a:lstStyle/>
          <a:p>
            <a:pPr marL="560070" lvl="1" indent="-335915">
              <a:buFont typeface="Arial" panose="020B0604020202020204" pitchFamily="34" charset="0"/>
              <a:buChar char="•"/>
            </a:pPr>
            <a:r>
              <a:rPr lang="fr-FR" sz="2000"/>
              <a:t>Services d’identité Azure</a:t>
            </a:r>
          </a:p>
          <a:p>
            <a:pPr marL="560070" lvl="1" indent="-335915">
              <a:buFont typeface="Arial" panose="020B0604020202020204" pitchFamily="34" charset="0"/>
              <a:buChar char="•"/>
            </a:pPr>
            <a:r>
              <a:rPr lang="fr-FR" sz="2000"/>
              <a:t>Authentification et autorisation</a:t>
            </a:r>
          </a:p>
          <a:p>
            <a:pPr marL="560070" lvl="1" indent="-335915">
              <a:buFont typeface="Arial" panose="020B0604020202020204" pitchFamily="34" charset="0"/>
              <a:buChar char="•"/>
            </a:pPr>
            <a:r>
              <a:rPr lang="fr-FR" sz="2000"/>
              <a:t>Azure AD, MFA, SSO et accès conditionnel</a:t>
            </a:r>
          </a:p>
          <a:p>
            <a:pPr marL="560070" lvl="1" indent="-335915">
              <a:buFont typeface="Arial" panose="020B0604020202020204" pitchFamily="34" charset="0"/>
              <a:buChar char="•"/>
            </a:pPr>
            <a:r>
              <a:rPr lang="fr-FR" sz="2000"/>
              <a:t>Fonctions de gouvernance Azure</a:t>
            </a:r>
          </a:p>
          <a:p>
            <a:pPr marL="560070" lvl="1" indent="-335915">
              <a:buFont typeface="Arial" panose="020B0604020202020204" pitchFamily="34" charset="0"/>
              <a:buChar char="•"/>
            </a:pPr>
            <a:r>
              <a:rPr lang="fr-FR" sz="2000"/>
              <a:t>RBAC, verrous et balises de ressources</a:t>
            </a:r>
          </a:p>
          <a:p>
            <a:pPr marL="560070" lvl="1" indent="-335915">
              <a:buFont typeface="Arial" panose="020B0604020202020204" pitchFamily="34" charset="0"/>
              <a:buChar char="•"/>
            </a:pPr>
            <a:r>
              <a:rPr lang="fr-FR" sz="2000"/>
              <a:t>Stratégie, blueprints et CAF</a:t>
            </a:r>
          </a:p>
          <a:p>
            <a:pPr marL="560070" lvl="1" indent="-335915">
              <a:buFont typeface="Arial" panose="020B0604020202020204" pitchFamily="34" charset="0"/>
              <a:buChar char="•"/>
            </a:pPr>
            <a:r>
              <a:rPr lang="fr-FR" sz="2000"/>
              <a:t>Confidentialité et conformité Azure</a:t>
            </a:r>
          </a:p>
          <a:p>
            <a:pPr marL="560070" lvl="1" indent="-335915">
              <a:buFont typeface="Arial" panose="020B0604020202020204" pitchFamily="34" charset="0"/>
              <a:buChar char="•"/>
            </a:pPr>
            <a:r>
              <a:rPr lang="fr-FR" sz="2000"/>
              <a:t>Déclaration de confidentialité, Conditions des services en ligne, Centre de gestion de la confidentialité et documentation de conformité.</a:t>
            </a:r>
          </a:p>
          <a:p>
            <a:pPr marL="560070" lvl="1" indent="-335915">
              <a:buFont typeface="Arial" panose="020B0604020202020204" pitchFamily="34" charset="0"/>
              <a:buChar char="•"/>
            </a:pPr>
            <a:r>
              <a:rPr lang="fr-FR" sz="2000"/>
              <a:t>Régions souveraines Azure</a:t>
            </a: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Principaux services d’identité Azure</a:t>
            </a:r>
          </a:p>
        </p:txBody>
      </p:sp>
      <p:pic>
        <p:nvPicPr>
          <p:cNvPr id="5" name="Graphic 4" descr="Badge d’employé">
            <a:extLst>
              <a:ext uri="{FF2B5EF4-FFF2-40B4-BE49-F238E27FC236}">
                <a16:creationId xmlns:a16="http://schemas.microsoft.com/office/drawing/2014/main" id="{1A7A3B46-B270-445B-A48D-E8FA893C5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1484334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D0AC-CB6A-44C0-9B9F-954313E23D45}"/>
              </a:ext>
            </a:extLst>
          </p:cNvPr>
          <p:cNvSpPr>
            <a:spLocks noGrp="1"/>
          </p:cNvSpPr>
          <p:nvPr>
            <p:ph type="title"/>
          </p:nvPr>
        </p:nvSpPr>
        <p:spPr/>
        <p:txBody>
          <a:bodyPr/>
          <a:lstStyle/>
          <a:p>
            <a:r>
              <a:rPr lang="fr-FR"/>
              <a:t>Services d’identité Azure - Domaine d’objectif</a:t>
            </a:r>
          </a:p>
        </p:txBody>
      </p:sp>
      <p:sp>
        <p:nvSpPr>
          <p:cNvPr id="3" name="Text Placeholder 2">
            <a:extLst>
              <a:ext uri="{FF2B5EF4-FFF2-40B4-BE49-F238E27FC236}">
                <a16:creationId xmlns:a16="http://schemas.microsoft.com/office/drawing/2014/main" id="{45AB6BB3-8BA2-445E-96B7-1457995F8A98}"/>
              </a:ext>
            </a:extLst>
          </p:cNvPr>
          <p:cNvSpPr>
            <a:spLocks noGrp="1"/>
          </p:cNvSpPr>
          <p:nvPr>
            <p:ph sz="quarter" idx="10"/>
          </p:nvPr>
        </p:nvSpPr>
        <p:spPr>
          <a:xfrm>
            <a:off x="419100" y="1456897"/>
            <a:ext cx="11340811" cy="2231380"/>
          </a:xfrm>
        </p:spPr>
        <p:txBody>
          <a:bodyPr vert="horz" wrap="square" lIns="0" tIns="0" rIns="0" bIns="0" rtlCol="0" anchor="t">
            <a:spAutoFit/>
          </a:bodyPr>
          <a:lstStyle/>
          <a:p>
            <a:pPr marL="342900" indent="-342900" fontAlgn="base">
              <a:buFont typeface="Arial" panose="020B0604020202020204" pitchFamily="34" charset="0"/>
              <a:buChar char="•"/>
            </a:pPr>
            <a:r>
              <a:rPr lang="fr-FR">
                <a:latin typeface="Segoe UI" panose="020B0502040204020203" pitchFamily="34" charset="0"/>
                <a:cs typeface="Segoe UI" panose="020B0502040204020203" pitchFamily="34" charset="0"/>
              </a:rPr>
              <a:t>Expliquer la différence authentification et autorisation</a:t>
            </a:r>
          </a:p>
          <a:p>
            <a:pPr marL="342900" indent="-342900" fontAlgn="base">
              <a:buFont typeface="Arial" panose="020B0604020202020204" pitchFamily="34" charset="0"/>
              <a:buChar char="•"/>
            </a:pPr>
            <a:r>
              <a:rPr lang="fr-FR">
                <a:latin typeface="Segoe UI" panose="020B0502040204020203" pitchFamily="34" charset="0"/>
                <a:cs typeface="Segoe UI" panose="020B0502040204020203" pitchFamily="34" charset="0"/>
              </a:rPr>
              <a:t>Définir Azure Active Directory</a:t>
            </a:r>
          </a:p>
          <a:p>
            <a:pPr marL="342900" indent="-342900" fontAlgn="base">
              <a:buFont typeface="Arial" panose="020B0604020202020204" pitchFamily="34" charset="0"/>
              <a:buChar char="•"/>
            </a:pPr>
            <a:r>
              <a:rPr lang="fr-FR">
                <a:latin typeface="Segoe UI" panose="020B0502040204020203" pitchFamily="34" charset="0"/>
                <a:cs typeface="Segoe UI" panose="020B0502040204020203" pitchFamily="34" charset="0"/>
              </a:rPr>
              <a:t>Décrire le fonctionnement et l’utilisation d’Azure Active Directory</a:t>
            </a:r>
          </a:p>
          <a:p>
            <a:pPr marL="342900" indent="-342900" fontAlgn="base">
              <a:buFont typeface="Arial" panose="020B0604020202020204" pitchFamily="34" charset="0"/>
              <a:buChar char="•"/>
            </a:pPr>
            <a:r>
              <a:rPr lang="fr-FR">
                <a:latin typeface="Segoe UI" panose="020B0502040204020203" pitchFamily="34" charset="0"/>
                <a:cs typeface="Segoe UI" panose="020B0502040204020203" pitchFamily="34" charset="0"/>
              </a:rPr>
              <a:t>Décrire le fonctionnement et l’utilisation de l’accès conditionnel, de l’authentification multifacteur (MFA) et de l’authentification unique (SSO)</a:t>
            </a:r>
          </a:p>
        </p:txBody>
      </p:sp>
    </p:spTree>
    <p:extLst>
      <p:ext uri="{BB962C8B-B14F-4D97-AF65-F5344CB8AC3E}">
        <p14:creationId xmlns:p14="http://schemas.microsoft.com/office/powerpoint/2010/main" val="3204857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Comparaison entre authentification et autorisation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317625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a:latin typeface="+mj-lt"/>
              </a:rPr>
              <a:t>Authentification</a:t>
            </a:r>
          </a:p>
          <a:p>
            <a:r>
              <a:rPr lang="fr-FR" sz="2400" dirty="0">
                <a:latin typeface="+mn-lt"/>
              </a:rPr>
              <a:t>Identifie la personne ou le service cherchant à accéder à une ressource. </a:t>
            </a:r>
          </a:p>
          <a:p>
            <a:r>
              <a:rPr lang="fr-FR" sz="2400" dirty="0">
                <a:latin typeface="+mn-lt"/>
              </a:rPr>
              <a:t>Demande des informations d’identification d’accès légitimes.</a:t>
            </a:r>
          </a:p>
          <a:p>
            <a:r>
              <a:rPr lang="fr-FR" sz="2400" dirty="0">
                <a:latin typeface="+mn-lt"/>
              </a:rPr>
              <a:t>Sert de fondement pour créer des principes sécurisés d’identité et </a:t>
            </a:r>
            <a:br>
              <a:rPr lang="fr-FR" sz="2400" dirty="0">
                <a:latin typeface="+mn-lt"/>
              </a:rPr>
            </a:br>
            <a:r>
              <a:rPr lang="fr-FR" sz="2400" dirty="0">
                <a:latin typeface="+mn-lt"/>
              </a:rPr>
              <a:t>de contrôle d’accès.</a:t>
            </a:r>
          </a:p>
        </p:txBody>
      </p:sp>
      <p:grpSp>
        <p:nvGrpSpPr>
          <p:cNvPr id="13" name="Group 12" descr="Graphique d’une personne présentant son ID, de la correspondance validée et de la personne authentifiée. ">
            <a:extLst>
              <a:ext uri="{FF2B5EF4-FFF2-40B4-BE49-F238E27FC236}">
                <a16:creationId xmlns:a16="http://schemas.microsoft.com/office/drawing/2014/main" id="{B9887FB4-F28E-4EFD-8A5D-712CBDFB9C96}"/>
              </a:ext>
            </a:extLst>
          </p:cNvPr>
          <p:cNvGrpSpPr/>
          <p:nvPr/>
        </p:nvGrpSpPr>
        <p:grpSpPr>
          <a:xfrm>
            <a:off x="660636" y="4773048"/>
            <a:ext cx="5025275" cy="914400"/>
            <a:chOff x="354814" y="4943861"/>
            <a:chExt cx="5025275" cy="914400"/>
          </a:xfrm>
        </p:grpSpPr>
        <p:pic>
          <p:nvPicPr>
            <p:cNvPr id="11" name="Graphic 10" descr="Écolière">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jout">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Petite carte avec photo et lignes représentant une carte d’identité émise et vérifiée par les autorités gouvernementales.">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Flèche droite">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Bouclier avec une coche">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a:latin typeface="+mj-lt"/>
              </a:rPr>
              <a:t>Autorisation</a:t>
            </a:r>
          </a:p>
          <a:p>
            <a:r>
              <a:rPr lang="fr-FR" sz="2400">
                <a:latin typeface="+mn-lt"/>
              </a:rPr>
              <a:t>Détermine le niveau d’accès d’une personne authentifiée ou d’un service.</a:t>
            </a:r>
          </a:p>
          <a:p>
            <a:r>
              <a:rPr lang="fr-FR" sz="2400">
                <a:latin typeface="+mn-lt"/>
              </a:rPr>
              <a:t>Définit les données auxquelles ils peuvent accéder et ce qu’ils peuvent en faire.</a:t>
            </a:r>
          </a:p>
        </p:txBody>
      </p:sp>
      <p:grpSp>
        <p:nvGrpSpPr>
          <p:cNvPr id="15" name="Group 14" descr="Vérification d’un utilisateur authentifié par rapport à une liste d’utilisateurs autorisés à accéder à un serveur. Le nom étant manquant, l’autorisation est refusée.">
            <a:extLst>
              <a:ext uri="{FF2B5EF4-FFF2-40B4-BE49-F238E27FC236}">
                <a16:creationId xmlns:a16="http://schemas.microsoft.com/office/drawing/2014/main" id="{418970A6-FEC6-4BCD-82AD-5AE365EDB7F8}"/>
              </a:ext>
            </a:extLst>
          </p:cNvPr>
          <p:cNvGrpSpPr/>
          <p:nvPr/>
        </p:nvGrpSpPr>
        <p:grpSpPr>
          <a:xfrm>
            <a:off x="6582640" y="4773048"/>
            <a:ext cx="5004227" cy="914400"/>
            <a:chOff x="6578628" y="4915100"/>
            <a:chExt cx="5004227" cy="914400"/>
          </a:xfrm>
        </p:grpSpPr>
        <p:pic>
          <p:nvPicPr>
            <p:cNvPr id="21" name="Picture 20" descr="Petite carte avec photo et lignes représentant une carte d’identité émise et vérifiée par les autorités gouvernementales.">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jout">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e">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Mention rayée ou marquée d’une croix rouge">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Flèche droite">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Porte fermée">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Mention rayée ou marquée d’une croix rouge">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Multi-Factor Authentication</a:t>
            </a:r>
          </a:p>
        </p:txBody>
      </p:sp>
      <p:sp>
        <p:nvSpPr>
          <p:cNvPr id="6" name="Text Placeholder 5"/>
          <p:cNvSpPr>
            <a:spLocks noGrp="1"/>
          </p:cNvSpPr>
          <p:nvPr>
            <p:ph sz="quarter" idx="10"/>
          </p:nvPr>
        </p:nvSpPr>
        <p:spPr>
          <a:xfrm>
            <a:off x="419100" y="1182387"/>
            <a:ext cx="11417300" cy="1790234"/>
          </a:xfrm>
        </p:spPr>
        <p:txBody>
          <a:bodyPr/>
          <a:lstStyle/>
          <a:p>
            <a:pPr marL="0" indent="0">
              <a:buNone/>
            </a:pPr>
            <a:r>
              <a:rPr lang="fr-FR" sz="2400" dirty="0">
                <a:latin typeface="+mn-lt"/>
              </a:rPr>
              <a:t>Fournit une sécurité supplémentaire à vos identités, en exigeant au moins deux facteurs pour une authentification complète. </a:t>
            </a:r>
          </a:p>
          <a:p>
            <a:pPr marL="457200" lvl="1" indent="-457200">
              <a:buFont typeface="Arial" panose="020B0604020202020204" pitchFamily="34" charset="0"/>
              <a:buChar char="•"/>
            </a:pPr>
            <a:r>
              <a:rPr lang="fr-FR" dirty="0"/>
              <a:t>Quelque chose que vous savez</a:t>
            </a:r>
            <a:r>
              <a:rPr lang="fr-FR" sz="2400" dirty="0">
                <a:cs typeface="Segoe UI Semilight" pitchFamily="34" charset="0"/>
              </a:rPr>
              <a:t>   </a:t>
            </a:r>
            <a:r>
              <a:rPr lang="fr-FR" sz="1800" dirty="0">
                <a:cs typeface="Segoe UI Semilight" pitchFamily="34" charset="0"/>
                <a:sym typeface="Wingdings" panose="05000000000000000000" pitchFamily="2" charset="2"/>
              </a:rPr>
              <a:t></a:t>
            </a:r>
            <a:r>
              <a:rPr lang="fr-FR" sz="2400" dirty="0"/>
              <a:t>   </a:t>
            </a:r>
            <a:r>
              <a:rPr lang="fr-FR" dirty="0"/>
              <a:t>Quelque chose que vous possédez</a:t>
            </a:r>
            <a:r>
              <a:rPr lang="fr-FR" sz="2400" dirty="0">
                <a:cs typeface="Segoe UI Semilight" pitchFamily="34" charset="0"/>
              </a:rPr>
              <a:t>   </a:t>
            </a:r>
            <a:r>
              <a:rPr lang="fr-FR" sz="1800" dirty="0">
                <a:cs typeface="Segoe UI Semilight" pitchFamily="34" charset="0"/>
                <a:sym typeface="Wingdings" panose="05000000000000000000" pitchFamily="2" charset="2"/>
              </a:rPr>
              <a:t></a:t>
            </a:r>
            <a:r>
              <a:rPr lang="fr-FR" dirty="0"/>
              <a:t>   Quelque chose qui vous identifie</a:t>
            </a:r>
          </a:p>
        </p:txBody>
      </p:sp>
      <p:pic>
        <p:nvPicPr>
          <p:cNvPr id="5" name="Picture 4">
            <a:extLst>
              <a:ext uri="{FF2B5EF4-FFF2-40B4-BE49-F238E27FC236}">
                <a16:creationId xmlns:a16="http://schemas.microsoft.com/office/drawing/2014/main" id="{9171301B-C593-4A7A-932E-A600255847A9}"/>
              </a:ext>
            </a:extLst>
          </p:cNvPr>
          <p:cNvPicPr>
            <a:picLocks noChangeAspect="1"/>
          </p:cNvPicPr>
          <p:nvPr/>
        </p:nvPicPr>
        <p:blipFill>
          <a:blip r:embed="rId3"/>
          <a:srcRect/>
          <a:stretch/>
        </p:blipFill>
        <p:spPr>
          <a:xfrm>
            <a:off x="1220110" y="3087984"/>
            <a:ext cx="9738333" cy="2431536"/>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noProof="0"/>
              <a:t>Azure Active Directory (AAD)</a:t>
            </a:r>
          </a:p>
        </p:txBody>
      </p:sp>
      <p:sp>
        <p:nvSpPr>
          <p:cNvPr id="6" name="Text Placeholder 5"/>
          <p:cNvSpPr>
            <a:spLocks noGrp="1"/>
          </p:cNvSpPr>
          <p:nvPr>
            <p:ph sz="quarter" idx="10"/>
          </p:nvPr>
        </p:nvSpPr>
        <p:spPr>
          <a:xfrm>
            <a:off x="419100" y="1425724"/>
            <a:ext cx="11340811" cy="4278094"/>
          </a:xfrm>
        </p:spPr>
        <p:txBody>
          <a:bodyPr/>
          <a:lstStyle/>
          <a:p>
            <a:pPr marL="0" indent="0">
              <a:buNone/>
            </a:pPr>
            <a:r>
              <a:rPr lang="fr-FR" noProof="0" dirty="0">
                <a:latin typeface="+mj-lt"/>
              </a:rPr>
              <a:t>Azure Active D</a:t>
            </a:r>
            <a:r>
              <a:rPr lang="fr-FR" dirty="0" err="1">
                <a:latin typeface="+mj-lt"/>
              </a:rPr>
              <a:t>irectory</a:t>
            </a:r>
            <a:r>
              <a:rPr lang="fr-FR" dirty="0">
                <a:latin typeface="+mj-lt"/>
              </a:rPr>
              <a:t> (AAD) </a:t>
            </a:r>
            <a:r>
              <a:rPr lang="fr-FR" dirty="0"/>
              <a:t>est le service cloud de Microsoft Azure qui gère </a:t>
            </a:r>
            <a:br>
              <a:rPr lang="fr-FR" dirty="0"/>
            </a:br>
            <a:r>
              <a:rPr lang="fr-FR" dirty="0"/>
              <a:t>les identités et les accès.</a:t>
            </a:r>
            <a:r>
              <a:rPr lang="fr-FR" noProof="0" dirty="0">
                <a:latin typeface="+mn-lt"/>
              </a:rPr>
              <a:t> </a:t>
            </a:r>
          </a:p>
          <a:p>
            <a:pPr marL="457200" lvl="1" indent="-457200">
              <a:buFont typeface="Arial" panose="020B0604020202020204" pitchFamily="34" charset="0"/>
              <a:buChar char="•"/>
            </a:pPr>
            <a:r>
              <a:rPr lang="fr-FR" sz="2400" noProof="0" dirty="0">
                <a:latin typeface="Segoe UI" panose="020B0502040204020203" pitchFamily="34" charset="0"/>
                <a:cs typeface="Segoe UI" panose="020B0502040204020203" pitchFamily="34" charset="0"/>
              </a:rPr>
              <a:t>Authentification (les employés se connectent </a:t>
            </a:r>
            <a:br>
              <a:rPr lang="fr-FR" sz="2400" noProof="0" dirty="0">
                <a:latin typeface="Segoe UI" panose="020B0502040204020203" pitchFamily="34" charset="0"/>
                <a:cs typeface="Segoe UI" panose="020B0502040204020203" pitchFamily="34" charset="0"/>
              </a:rPr>
            </a:br>
            <a:r>
              <a:rPr lang="fr-FR" sz="2400" noProof="0" dirty="0">
                <a:latin typeface="Segoe UI" panose="020B0502040204020203" pitchFamily="34" charset="0"/>
                <a:cs typeface="Segoe UI" panose="020B0502040204020203" pitchFamily="34" charset="0"/>
              </a:rPr>
              <a:t>pour accéder aux ressources).</a:t>
            </a:r>
          </a:p>
          <a:p>
            <a:pPr marL="457200" lvl="1" indent="-457200">
              <a:buFont typeface="Arial" panose="020B0604020202020204" pitchFamily="34" charset="0"/>
              <a:buChar char="•"/>
            </a:pPr>
            <a:r>
              <a:rPr lang="fr-FR" sz="2400" noProof="0" dirty="0">
                <a:latin typeface="Segoe UI" panose="020B0502040204020203" pitchFamily="34" charset="0"/>
                <a:cs typeface="Segoe UI" panose="020B0502040204020203" pitchFamily="34" charset="0"/>
              </a:rPr>
              <a:t>Authentification unique (SSO)</a:t>
            </a:r>
          </a:p>
          <a:p>
            <a:pPr marL="457200" lvl="1" indent="-457200">
              <a:buFont typeface="Arial" panose="020B0604020202020204" pitchFamily="34" charset="0"/>
              <a:buChar char="•"/>
            </a:pPr>
            <a:r>
              <a:rPr lang="fr-FR" sz="2400" noProof="0" dirty="0">
                <a:latin typeface="Segoe UI" panose="020B0502040204020203" pitchFamily="34" charset="0"/>
                <a:cs typeface="Segoe UI" panose="020B0502040204020203" pitchFamily="34" charset="0"/>
              </a:rPr>
              <a:t>Gestion d’application.</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B2B (Business to Business).</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Services B2C (Business to Customer).</a:t>
            </a:r>
          </a:p>
          <a:p>
            <a:pPr marL="457200" lvl="1" indent="-457200">
              <a:buFont typeface="Arial" panose="020B0604020202020204" pitchFamily="34" charset="0"/>
              <a:buChar char="•"/>
            </a:pPr>
            <a:r>
              <a:rPr lang="fr-FR" sz="2400" dirty="0">
                <a:latin typeface="Segoe UI" panose="020B0502040204020203" pitchFamily="34" charset="0"/>
                <a:cs typeface="Segoe UI" panose="020B0502040204020203" pitchFamily="34" charset="0"/>
              </a:rPr>
              <a:t>Gestion des appareils.</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fr-FR"/>
              <a:t>Accès conditionnel</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560223"/>
          </a:xfrm>
        </p:spPr>
        <p:txBody>
          <a:bodyPr/>
          <a:lstStyle/>
          <a:p>
            <a:r>
              <a:rPr lang="fr-FR" dirty="0"/>
              <a:t>L’</a:t>
            </a:r>
            <a:r>
              <a:rPr lang="fr-FR" dirty="0">
                <a:latin typeface="+mj-lt"/>
              </a:rPr>
              <a:t>Accès conditionnel</a:t>
            </a:r>
            <a:r>
              <a:rPr lang="fr-FR" dirty="0"/>
              <a:t> est l’outil utilisé par Azure Active Directory pour regrouper </a:t>
            </a:r>
            <a:br>
              <a:rPr lang="fr-FR" dirty="0"/>
            </a:br>
            <a:r>
              <a:rPr lang="fr-FR" dirty="0"/>
              <a:t>les signaux, prendre des décisions et appliquer les stratégies de l’organisation.</a:t>
            </a:r>
          </a:p>
          <a:p>
            <a:endParaRPr lang="en-US" sz="1000" dirty="0">
              <a:latin typeface="+mn-lt"/>
            </a:endParaRPr>
          </a:p>
          <a:p>
            <a:pPr marL="342900" indent="-342900">
              <a:buFont typeface="Arial" panose="020B0604020202020204" pitchFamily="34" charset="0"/>
              <a:buChar char="•"/>
            </a:pPr>
            <a:r>
              <a:rPr lang="fr-FR" dirty="0">
                <a:latin typeface="+mn-lt"/>
              </a:rPr>
              <a:t>Utilisateur ou membre d’un </a:t>
            </a:r>
            <a:br>
              <a:rPr lang="fr-FR" dirty="0">
                <a:latin typeface="+mn-lt"/>
              </a:rPr>
            </a:br>
            <a:r>
              <a:rPr lang="fr-FR" dirty="0">
                <a:latin typeface="+mn-lt"/>
              </a:rPr>
              <a:t>groupe</a:t>
            </a:r>
          </a:p>
          <a:p>
            <a:pPr marL="342900" indent="-342900">
              <a:buFont typeface="Arial" panose="020B0604020202020204" pitchFamily="34" charset="0"/>
              <a:buChar char="•"/>
            </a:pPr>
            <a:r>
              <a:rPr lang="fr-FR" dirty="0">
                <a:latin typeface="+mn-lt"/>
              </a:rPr>
              <a:t>Emplacement IP</a:t>
            </a:r>
          </a:p>
          <a:p>
            <a:pPr marL="342900" indent="-342900">
              <a:buFont typeface="Arial" panose="020B0604020202020204" pitchFamily="34" charset="0"/>
              <a:buChar char="•"/>
            </a:pPr>
            <a:r>
              <a:rPr lang="fr-FR" dirty="0">
                <a:latin typeface="+mn-lt"/>
              </a:rPr>
              <a:t>Appareil</a:t>
            </a:r>
          </a:p>
          <a:p>
            <a:pPr marL="342900" indent="-342900">
              <a:buFont typeface="Arial" panose="020B0604020202020204" pitchFamily="34" charset="0"/>
              <a:buChar char="•"/>
            </a:pPr>
            <a:r>
              <a:rPr lang="fr-FR" dirty="0">
                <a:latin typeface="+mn-lt"/>
              </a:rPr>
              <a:t>Application</a:t>
            </a:r>
          </a:p>
          <a:p>
            <a:pPr marL="342900" indent="-342900">
              <a:buFont typeface="Arial" panose="020B0604020202020204" pitchFamily="34" charset="0"/>
              <a:buChar char="•"/>
            </a:pPr>
            <a:r>
              <a:rPr lang="fr-FR" dirty="0">
                <a:latin typeface="+mn-lt"/>
              </a:rPr>
              <a:t>Détections de risques</a:t>
            </a:r>
          </a:p>
          <a:p>
            <a:pPr marL="342900" indent="-342900">
              <a:buFont typeface="Arial" panose="020B0604020202020204" pitchFamily="34" charset="0"/>
              <a:buChar char="•"/>
            </a:pPr>
            <a:endParaRPr lang="en-US" dirty="0">
              <a:latin typeface="+mn-lt"/>
            </a:endParaRPr>
          </a:p>
        </p:txBody>
      </p:sp>
      <p:pic>
        <p:nvPicPr>
          <p:cNvPr id="5" name="Picture 2" descr="Flux conceptuel du processus d’accès conditionnel">
            <a:extLst>
              <a:ext uri="{FF2B5EF4-FFF2-40B4-BE49-F238E27FC236}">
                <a16:creationId xmlns:a16="http://schemas.microsoft.com/office/drawing/2014/main" id="{898BF319-049A-4A7D-9AC5-D465DA755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EB18D7-F987-4105-A2B5-C80ECAD9319A}">
  <ds:schemaRefs>
    <ds:schemaRef ds:uri="http://schemas.microsoft.com/sharepoint/v3/contenttype/forms"/>
  </ds:schemaRefs>
</ds:datastoreItem>
</file>

<file path=customXml/itemProps2.xml><?xml version="1.0" encoding="utf-8"?>
<ds:datastoreItem xmlns:ds="http://schemas.openxmlformats.org/officeDocument/2006/customXml" ds:itemID="{3852F1F0-4A20-4DF6-A9E4-5B1EAE25B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565DAA-DA7D-47ED-ACE4-5E12F489D149}">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7cc3f53-dbdf-4ffb-90f1-33d3d1806439"/>
    <ds:schemaRef ds:uri="http://purl.org/dc/elements/1.1/"/>
    <ds:schemaRef ds:uri="6656ffad-92b0-4efb-bc78-5d5af2c7fd93"/>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5251</Words>
  <Application>Microsoft Office PowerPoint</Application>
  <PresentationFormat>Widescreen</PresentationFormat>
  <Paragraphs>487</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AZ-900T01 Module 05 :  Identité, gouvernance, confidentialité et conformité</vt:lpstr>
      <vt:lpstr>Résumé du module</vt:lpstr>
      <vt:lpstr>Module 05 - Résumé</vt:lpstr>
      <vt:lpstr>Principaux services d’identité Azure</vt:lpstr>
      <vt:lpstr>Services d’identité Azure - Domaine d’objectif</vt:lpstr>
      <vt:lpstr>Comparaison entre authentification et autorisation</vt:lpstr>
      <vt:lpstr>Azure Multi-Factor Authentication</vt:lpstr>
      <vt:lpstr>Azure Active Directory (AAD)</vt:lpstr>
      <vt:lpstr>Accès conditionnel</vt:lpstr>
      <vt:lpstr>Procédure pas à pas : gestion des accès avec RBAC</vt:lpstr>
      <vt:lpstr>Méthodologies de Gouvernance Azure</vt:lpstr>
      <vt:lpstr>Méthodologies de gouvernance Azure - Domaine d’objectif</vt:lpstr>
      <vt:lpstr>Découvrir le contrôle d’accès en fonction du rôle (RBAC)</vt:lpstr>
      <vt:lpstr>Verrous de ressources</vt:lpstr>
      <vt:lpstr>Procédure pas à pas : gérer le verrouillage des ressources</vt:lpstr>
      <vt:lpstr>Balises</vt:lpstr>
      <vt:lpstr>Procédure pas à pas : implémenter le balisage des ressources</vt:lpstr>
      <vt:lpstr>Azure Policy</vt:lpstr>
      <vt:lpstr>Procédure pas à pas : créer une stratégie Azure</vt:lpstr>
      <vt:lpstr>Azure Blueprints</vt:lpstr>
      <vt:lpstr>Cloud Adoption Framework</vt:lpstr>
      <vt:lpstr>Normes de confidentialité, de conformité  et de protection des données</vt:lpstr>
      <vt:lpstr>Normes de confidentialité, de conformité et de protection  des données - Domaine d’objectif</vt:lpstr>
      <vt:lpstr>Sécurité, confidentialité et conformité</vt:lpstr>
      <vt:lpstr>Conditions et exigences de conformité</vt:lpstr>
      <vt:lpstr>Déclaration de confidentialité Microsoft</vt:lpstr>
      <vt:lpstr> Conditions des services en ligne et addendum à la Protection des données</vt:lpstr>
      <vt:lpstr>Centre de gestion de la confidentialité</vt:lpstr>
      <vt:lpstr>Procédure pas à pas : découvrir le Centre de gestion  de la confidentialité</vt:lpstr>
      <vt:lpstr>Documentation sur la conformité Azure</vt:lpstr>
      <vt:lpstr>Régions souveraines Azure (services publics américains)</vt:lpstr>
      <vt:lpstr>Régions souveraines Azure (Azure Chine)</vt:lpstr>
      <vt:lpstr>Contrôle des connaissances</vt:lpstr>
      <vt:lpstr>Révision du module 05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05:  Identity, governance, privacy, and compliance</dc:title>
  <dc:subject/>
  <dc:creator/>
  <cp:keywords/>
  <dc:description/>
  <cp:revision>46</cp:revision>
  <dcterms:created xsi:type="dcterms:W3CDTF">2019-10-20T18:53:17Z</dcterms:created>
  <dcterms:modified xsi:type="dcterms:W3CDTF">2021-11-02T12:53:45Z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2020-08-18T21:15:37Z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dd64a40a-3fd0-4f3e-9ca9-9973192d2549</vt:lpwstr>
  </property>
  <property fmtid="{D5CDD505-2E9C-101B-9397-08002B2CF9AE}" pid="9" name="MSIP_Label_f42aa342-8706-4288-bd11-ebb85995028c_ContentBits">
    <vt:lpwstr>0</vt:lpwstr>
  </property>
</Properties>
</file>