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3.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5" r:id="rId5"/>
    <p:sldMasterId id="2147484884" r:id="rId6"/>
    <p:sldMasterId id="2147484762" r:id="rId7"/>
  </p:sldMasterIdLst>
  <p:notesMasterIdLst>
    <p:notesMasterId r:id="rId45"/>
  </p:notesMasterIdLst>
  <p:handoutMasterIdLst>
    <p:handoutMasterId r:id="rId46"/>
  </p:handoutMasterIdLst>
  <p:sldIdLst>
    <p:sldId id="1719" r:id="rId8"/>
    <p:sldId id="1910" r:id="rId9"/>
    <p:sldId id="1930" r:id="rId10"/>
    <p:sldId id="1911" r:id="rId11"/>
    <p:sldId id="1921" r:id="rId12"/>
    <p:sldId id="1956" r:id="rId13"/>
    <p:sldId id="1858" r:id="rId14"/>
    <p:sldId id="1903" r:id="rId15"/>
    <p:sldId id="366" r:id="rId16"/>
    <p:sldId id="1670" r:id="rId17"/>
    <p:sldId id="1931" r:id="rId18"/>
    <p:sldId id="1905" r:id="rId19"/>
    <p:sldId id="1863" r:id="rId20"/>
    <p:sldId id="1917" r:id="rId21"/>
    <p:sldId id="1957" r:id="rId22"/>
    <p:sldId id="1920" r:id="rId23"/>
    <p:sldId id="1912" r:id="rId24"/>
    <p:sldId id="1922" r:id="rId25"/>
    <p:sldId id="1937" r:id="rId26"/>
    <p:sldId id="1866" r:id="rId27"/>
    <p:sldId id="1933" r:id="rId28"/>
    <p:sldId id="1949" r:id="rId29"/>
    <p:sldId id="1942" r:id="rId30"/>
    <p:sldId id="1868" r:id="rId31"/>
    <p:sldId id="1934" r:id="rId32"/>
    <p:sldId id="1950" r:id="rId33"/>
    <p:sldId id="1940" r:id="rId34"/>
    <p:sldId id="1939" r:id="rId35"/>
    <p:sldId id="1951" r:id="rId36"/>
    <p:sldId id="1924" r:id="rId37"/>
    <p:sldId id="1941" r:id="rId38"/>
    <p:sldId id="1875" r:id="rId39"/>
    <p:sldId id="1946" r:id="rId40"/>
    <p:sldId id="1944" r:id="rId41"/>
    <p:sldId id="1945" r:id="rId42"/>
    <p:sldId id="1954" r:id="rId43"/>
    <p:sldId id="1952" r:id="rId44"/>
  </p:sldIdLst>
  <p:sldSz cx="12192000" cy="6858000"/>
  <p:notesSz cx="6808788" cy="99409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odèle blanc" id="{A073DAE3-B461-442F-A3D3-6642BD875E45}">
          <p14:sldIdLst>
            <p14:sldId id="1719"/>
            <p14:sldId id="1910"/>
            <p14:sldId id="1930"/>
            <p14:sldId id="1911"/>
            <p14:sldId id="1921"/>
            <p14:sldId id="1956"/>
            <p14:sldId id="1858"/>
            <p14:sldId id="1903"/>
            <p14:sldId id="366"/>
            <p14:sldId id="1670"/>
            <p14:sldId id="1931"/>
            <p14:sldId id="1905"/>
            <p14:sldId id="1863"/>
            <p14:sldId id="1917"/>
            <p14:sldId id="1957"/>
            <p14:sldId id="1920"/>
            <p14:sldId id="1912"/>
            <p14:sldId id="1922"/>
            <p14:sldId id="1937"/>
            <p14:sldId id="1866"/>
            <p14:sldId id="1933"/>
            <p14:sldId id="1949"/>
            <p14:sldId id="1942"/>
            <p14:sldId id="1868"/>
            <p14:sldId id="1934"/>
            <p14:sldId id="1950"/>
            <p14:sldId id="1940"/>
            <p14:sldId id="1939"/>
            <p14:sldId id="1951"/>
            <p14:sldId id="1924"/>
            <p14:sldId id="1941"/>
            <p14:sldId id="1875"/>
            <p14:sldId id="1946"/>
            <p14:sldId id="1944"/>
            <p14:sldId id="1945"/>
            <p14:sldId id="1954"/>
            <p14:sldId id="195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0730" userDrawn="1">
          <p15:clr>
            <a:srgbClr val="A4A3A4"/>
          </p15:clr>
        </p15:guide>
        <p15:guide id="2" pos="2145"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7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3A5E"/>
    <a:srgbClr val="F2F2F2"/>
    <a:srgbClr val="E7ECF7"/>
    <a:srgbClr val="CBD6EF"/>
    <a:srgbClr val="0078D4"/>
    <a:srgbClr val="BCCAE5"/>
    <a:srgbClr val="C3E5FF"/>
    <a:srgbClr val="9FA4B1"/>
    <a:srgbClr val="D1D1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650" autoAdjust="0"/>
    <p:restoredTop sz="58284" autoAdjust="0"/>
  </p:normalViewPr>
  <p:slideViewPr>
    <p:cSldViewPr snapToGrid="0">
      <p:cViewPr varScale="1">
        <p:scale>
          <a:sx n="63" d="100"/>
          <a:sy n="63" d="100"/>
        </p:scale>
        <p:origin x="2946" y="60"/>
      </p:cViewPr>
      <p:guideLst/>
    </p:cSldViewPr>
  </p:slideViewPr>
  <p:notesTextViewPr>
    <p:cViewPr>
      <p:scale>
        <a:sx n="1" d="1"/>
        <a:sy n="1" d="1"/>
      </p:scale>
      <p:origin x="0" y="0"/>
    </p:cViewPr>
  </p:notesTextViewPr>
  <p:notesViewPr>
    <p:cSldViewPr snapToGrid="0">
      <p:cViewPr>
        <p:scale>
          <a:sx n="1" d="2"/>
          <a:sy n="1" d="2"/>
        </p:scale>
        <p:origin x="4548" y="2046"/>
      </p:cViewPr>
      <p:guideLst>
        <p:guide orient="horz" pos="20730"/>
        <p:guide pos="214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83306"/>
            <a:ext cx="2950477" cy="3290788"/>
          </a:xfrm>
          <a:prstGeom prst="rect">
            <a:avLst/>
          </a:prstGeom>
        </p:spPr>
        <p:txBody>
          <a:bodyPr vert="horz" lIns="185888" tIns="92944" rIns="185888" bIns="92944" rtlCol="0"/>
          <a:lstStyle>
            <a:lvl1pPr algn="l">
              <a:defRPr sz="2400"/>
            </a:lvl1pPr>
          </a:lstStyle>
          <a:p>
            <a:endParaRPr lang="en-US">
              <a:latin typeface="Segoe UI" pitchFamily="34" charset="0"/>
            </a:endParaRPr>
          </a:p>
        </p:txBody>
      </p:sp>
      <p:sp>
        <p:nvSpPr>
          <p:cNvPr id="7" name="Date Placeholder 6"/>
          <p:cNvSpPr>
            <a:spLocks noGrp="1"/>
          </p:cNvSpPr>
          <p:nvPr>
            <p:ph type="dt" sz="quarter" idx="1"/>
          </p:nvPr>
        </p:nvSpPr>
        <p:spPr>
          <a:xfrm>
            <a:off x="3856738" y="0"/>
            <a:ext cx="2950477" cy="3290788"/>
          </a:xfrm>
          <a:prstGeom prst="rect">
            <a:avLst/>
          </a:prstGeom>
        </p:spPr>
        <p:txBody>
          <a:bodyPr vert="horz" lIns="185888" tIns="92944" rIns="185888" bIns="92944" rtlCol="0"/>
          <a:lstStyle>
            <a:lvl1pPr algn="r">
              <a:defRPr sz="2400"/>
            </a:lvl1pPr>
          </a:lstStyle>
          <a:p>
            <a:fld id="{460F9EC6-89FF-47E1-8594-1A32E3B45134}" type="datetime8">
              <a:rPr lang="en-US" smtClean="0">
                <a:latin typeface="Segoe UI" pitchFamily="34" charset="0"/>
              </a:rPr>
              <a:t>11/2/2021 1:50 PM</a:t>
            </a:fld>
            <a:endParaRPr lang="en-US">
              <a:latin typeface="Segoe UI" pitchFamily="34" charset="0"/>
            </a:endParaRPr>
          </a:p>
        </p:txBody>
      </p:sp>
      <p:sp>
        <p:nvSpPr>
          <p:cNvPr id="8" name="Footer Placeholder 7"/>
          <p:cNvSpPr>
            <a:spLocks noGrp="1"/>
          </p:cNvSpPr>
          <p:nvPr>
            <p:ph type="ftr" sz="quarter" idx="2"/>
          </p:nvPr>
        </p:nvSpPr>
        <p:spPr>
          <a:xfrm>
            <a:off x="2" y="62513568"/>
            <a:ext cx="5753428" cy="2392761"/>
          </a:xfrm>
          <a:prstGeom prst="rect">
            <a:avLst/>
          </a:prstGeom>
        </p:spPr>
        <p:txBody>
          <a:bodyPr vert="horz" lIns="185888" tIns="92944" rIns="185888" bIns="92944" rtlCol="0" anchor="b"/>
          <a:lstStyle>
            <a:lvl1pPr algn="l">
              <a:defRPr sz="2400"/>
            </a:lvl1pPr>
          </a:lstStyle>
          <a:p>
            <a:pPr marL="810035" defTabSz="1858272" eaLnBrk="0" hangingPunct="0"/>
            <a:r>
              <a:rPr lang="en-US" sz="8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42077" y="62513568"/>
            <a:ext cx="1065136" cy="3290788"/>
          </a:xfrm>
          <a:prstGeom prst="rect">
            <a:avLst/>
          </a:prstGeom>
        </p:spPr>
        <p:txBody>
          <a:bodyPr vert="horz" lIns="185888" tIns="92944" rIns="185888" bIns="92944" rtlCol="0" anchor="b"/>
          <a:lstStyle>
            <a:lvl1pPr algn="r">
              <a:defRPr sz="24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50477" cy="3290788"/>
          </a:xfrm>
          <a:prstGeom prst="rect">
            <a:avLst/>
          </a:prstGeom>
        </p:spPr>
        <p:txBody>
          <a:bodyPr vert="horz" lIns="185888" tIns="92944" rIns="185888" bIns="92944" rtlCol="0"/>
          <a:lstStyle>
            <a:lvl1pPr algn="l">
              <a:defRPr sz="24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18535650" y="4935538"/>
            <a:ext cx="43880088" cy="24682450"/>
          </a:xfrm>
          <a:prstGeom prst="rect">
            <a:avLst/>
          </a:prstGeom>
          <a:noFill/>
          <a:ln w="12700">
            <a:solidFill>
              <a:prstClr val="black"/>
            </a:solidFill>
          </a:ln>
        </p:spPr>
        <p:txBody>
          <a:bodyPr vert="horz" lIns="185888" tIns="92944" rIns="185888" bIns="92944" rtlCol="0" anchor="ctr"/>
          <a:lstStyle/>
          <a:p>
            <a:endParaRPr lang="en-US"/>
          </a:p>
        </p:txBody>
      </p:sp>
      <p:sp>
        <p:nvSpPr>
          <p:cNvPr id="10" name="Footer Placeholder 9"/>
          <p:cNvSpPr>
            <a:spLocks noGrp="1"/>
          </p:cNvSpPr>
          <p:nvPr>
            <p:ph type="ftr" sz="quarter" idx="4"/>
          </p:nvPr>
        </p:nvSpPr>
        <p:spPr>
          <a:xfrm>
            <a:off x="3" y="62524991"/>
            <a:ext cx="5878252" cy="2562122"/>
          </a:xfrm>
          <a:prstGeom prst="rect">
            <a:avLst/>
          </a:prstGeom>
        </p:spPr>
        <p:txBody>
          <a:bodyPr vert="horz" lIns="185888" tIns="92944" rIns="185888" bIns="92944" rtlCol="0" anchor="b"/>
          <a:lstStyle>
            <a:lvl1pPr marL="1161802" indent="0" algn="l">
              <a:defRPr sz="2400"/>
            </a:lvl1pPr>
          </a:lstStyle>
          <a:p>
            <a:pPr defTabSz="1858272" eaLnBrk="0" hangingPunct="0"/>
            <a:r>
              <a:rPr lang="en-US"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56738" y="0"/>
            <a:ext cx="2950477" cy="3290788"/>
          </a:xfrm>
          <a:prstGeom prst="rect">
            <a:avLst/>
          </a:prstGeom>
        </p:spPr>
        <p:txBody>
          <a:bodyPr vert="horz" lIns="185888" tIns="92944" rIns="185888" bIns="92944" rtlCol="0"/>
          <a:lstStyle>
            <a:lvl1pPr algn="r">
              <a:defRPr sz="2400">
                <a:latin typeface="Segoe UI" pitchFamily="34" charset="0"/>
              </a:defRPr>
            </a:lvl1pPr>
          </a:lstStyle>
          <a:p>
            <a:fld id="{386CE63F-9E7F-4C04-9D0D-FCA25A8E9E86}" type="datetime8">
              <a:rPr lang="en-US" smtClean="0"/>
              <a:t>11/2/2021 1:48 PM</a:t>
            </a:fld>
            <a:endParaRPr lang="en-US"/>
          </a:p>
        </p:txBody>
      </p:sp>
      <p:sp>
        <p:nvSpPr>
          <p:cNvPr id="12" name="Notes Placeholder 11"/>
          <p:cNvSpPr>
            <a:spLocks noGrp="1"/>
          </p:cNvSpPr>
          <p:nvPr>
            <p:ph type="body" sz="quarter" idx="3"/>
          </p:nvPr>
        </p:nvSpPr>
        <p:spPr>
          <a:xfrm>
            <a:off x="680881" y="31262496"/>
            <a:ext cx="5447030" cy="29617100"/>
          </a:xfrm>
          <a:prstGeom prst="rect">
            <a:avLst/>
          </a:prstGeom>
        </p:spPr>
        <p:txBody>
          <a:bodyPr vert="horz" lIns="185888" tIns="92944" rIns="185888" bIns="929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866904" y="62513568"/>
            <a:ext cx="940307" cy="3290788"/>
          </a:xfrm>
          <a:prstGeom prst="rect">
            <a:avLst/>
          </a:prstGeom>
        </p:spPr>
        <p:txBody>
          <a:bodyPr vert="horz" lIns="185888" tIns="92944" rIns="185888" bIns="92944" rtlCol="0" anchor="b"/>
          <a:lstStyle>
            <a:lvl1pPr algn="r">
              <a:defRPr sz="24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fr-fr/azure/governance/management-group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azure.microsoft.com/fr-fr/services/kubernetes-servic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azure.microsoft.com/fr-fr/services/app-service/#product-overview"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microsoft.com/fr-fr/azure/virtual-network/virtual-networks-overview"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s://docs.microsoft.com/fr-fr/azure/azure-sql/database/high-availability-sla" TargetMode="External"/><Relationship Id="rId5" Type="http://schemas.openxmlformats.org/officeDocument/2006/relationships/hyperlink" Target="https://docs.microsoft.com/fr-fr/azure/azure-sql/database/automated-backups-overview" TargetMode="External"/><Relationship Id="rId4" Type="http://schemas.openxmlformats.org/officeDocument/2006/relationships/hyperlink" Target="https://azure.microsoft.com/fr-fr/pricing/details/sql-database/single/"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azuremarketplace.microsoft.com/fr-fr/"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Sur la couverture, remplacez le titre par AZ-900T01 ou AZ-900T00.</a:t>
            </a:r>
          </a:p>
          <a:p>
            <a:endParaRPr lang="en-US" dirty="0"/>
          </a:p>
          <a:p>
            <a:pPr defTabSz="1858817">
              <a:spcAft>
                <a:spcPts val="677"/>
              </a:spcAft>
              <a:defRPr/>
            </a:pPr>
            <a:r>
              <a:rPr lang="fr-FR"/>
              <a:t>Le présent contenu, disponible sur SkillPipe, est désormais aligné sur le contenu Learn. La section des notes dans les présentations PPT renvoie aux exercices disponibles gratuitement sous forme de bac à sable dans Learn. Elle fournit des liens directs à partager avec les participants (s’ils ne sont pas en mesure de créer un compte Azure gratuit et/ou ne suivent pas le cours dans Learn).</a:t>
            </a:r>
          </a:p>
          <a:p>
            <a:endParaRPr lang="en-US" dirty="0"/>
          </a:p>
          <a:p>
            <a:r>
              <a:rPr lang="fr-FR"/>
              <a:t>Parcours d’apprentissage Learn : https://docs.microsoft.com/fr-fr/learn/paths/az-900-describe-core-azure-services/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3619146B-24F9-441E-A368-DB3B5A84C1D4}"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29442" indent="-929442">
              <a:buFont typeface="Arial" panose="020B0604020202020204" pitchFamily="34" charset="0"/>
              <a:buChar char="•"/>
            </a:pPr>
            <a:r>
              <a:rPr lang="fr-FR" sz="5700" dirty="0"/>
              <a:t>Emplacements physiquement séparés dans une région Azure.</a:t>
            </a:r>
          </a:p>
          <a:p>
            <a:pPr marL="929442" indent="-929442">
              <a:buFont typeface="Arial" panose="020B0604020202020204" pitchFamily="34" charset="0"/>
              <a:buChar char="•"/>
            </a:pPr>
            <a:r>
              <a:rPr lang="fr-FR" sz="5700" dirty="0"/>
              <a:t>Améliore les groupes à haute disponibilité</a:t>
            </a:r>
          </a:p>
          <a:p>
            <a:pPr marL="929442" indent="-929442">
              <a:buFont typeface="Arial" panose="020B0604020202020204" pitchFamily="34" charset="0"/>
              <a:buChar char="•"/>
            </a:pPr>
            <a:r>
              <a:rPr lang="fr-FR" sz="5700" dirty="0"/>
              <a:t>Comprend un ou plusieurs centres de données, équipés d’une alimentation, d’un système de refroidissement et d’une mise en réseau indépendants. </a:t>
            </a:r>
          </a:p>
          <a:p>
            <a:pPr marL="929442" indent="-929442">
              <a:buFont typeface="Arial" panose="020B0604020202020204" pitchFamily="34" charset="0"/>
              <a:buChar char="•"/>
            </a:pPr>
            <a:r>
              <a:rPr lang="fr-FR" sz="5700" dirty="0"/>
              <a:t>Agit comme un isolant.</a:t>
            </a:r>
          </a:p>
          <a:p>
            <a:pPr marL="929442" indent="-929442">
              <a:buFont typeface="Arial" panose="020B0604020202020204" pitchFamily="34" charset="0"/>
              <a:buChar char="•"/>
            </a:pPr>
            <a:r>
              <a:rPr lang="fr-FR" sz="5700" dirty="0"/>
              <a:t>Si une zone de disponibilité tombe en panne, l’autre continue à fonctionner.</a:t>
            </a:r>
          </a:p>
          <a:p>
            <a:endParaRPr lang="en-IE" sz="1800" dirty="0"/>
          </a:p>
          <a:p>
            <a:r>
              <a:rPr lang="fr-FR" sz="1800" dirty="0">
                <a:solidFill>
                  <a:srgbClr val="000000"/>
                </a:solidFill>
                <a:latin typeface="SegoeUI-Bold"/>
              </a:rPr>
              <a:t>Les zones de disponibilité sont des emplacements physiquement séparés dans une région Azure qui utilisent des ensembles de disponibilité pour fournir une tolérance de panne supplémentaire.</a:t>
            </a:r>
          </a:p>
          <a:p>
            <a:r>
              <a:rPr lang="fr-FR" sz="1800" dirty="0">
                <a:solidFill>
                  <a:srgbClr val="000000"/>
                </a:solidFill>
                <a:latin typeface="SegoeUI-Bold"/>
              </a:rPr>
              <a:t>Fonctionnalités de la zone de disponibilité </a:t>
            </a:r>
          </a:p>
          <a:p>
            <a:endParaRPr lang="fr-FR" sz="1800" dirty="0">
              <a:solidFill>
                <a:srgbClr val="000000"/>
              </a:solidFill>
              <a:latin typeface="SegoeUI-Bold"/>
            </a:endParaRPr>
          </a:p>
          <a:p>
            <a:r>
              <a:rPr lang="fr-FR" sz="1800" dirty="0">
                <a:solidFill>
                  <a:srgbClr val="000000"/>
                </a:solidFill>
                <a:latin typeface="SegoeUI-Bold"/>
              </a:rPr>
              <a:t>● Chaque zone de disponibilité est une limite d'isolement contenant un ou plusieurs centres de données équipés d'une alimentation, d'un refroidissement et d'un réseau indépendants. </a:t>
            </a:r>
          </a:p>
          <a:p>
            <a:r>
              <a:rPr lang="fr-FR" sz="1800" dirty="0">
                <a:solidFill>
                  <a:srgbClr val="000000"/>
                </a:solidFill>
                <a:latin typeface="SegoeUI-Bold"/>
              </a:rPr>
              <a:t>● Si une zone de disponibilité tombe en panne, l'autre continue de fonctionner. </a:t>
            </a:r>
          </a:p>
          <a:p>
            <a:r>
              <a:rPr lang="fr-FR" sz="1800" dirty="0">
                <a:solidFill>
                  <a:srgbClr val="000000"/>
                </a:solidFill>
                <a:latin typeface="SegoeUI-Bold"/>
              </a:rPr>
              <a:t>● Les zones de disponibilité sont généralement connectées les unes aux autres via des réseaux de fibre optique privés très rapides. </a:t>
            </a:r>
          </a:p>
          <a:p>
            <a:r>
              <a:rPr lang="fr-FR" sz="1800" dirty="0">
                <a:solidFill>
                  <a:srgbClr val="000000"/>
                </a:solidFill>
                <a:latin typeface="SegoeUI-Bold"/>
              </a:rPr>
              <a:t>● Les zones de disponibilité permettent aux clients d'exécuter des applications critiques avec une haute disponibilité et une réplication à faible latence. </a:t>
            </a:r>
          </a:p>
          <a:p>
            <a:r>
              <a:rPr lang="fr-FR" sz="1800" dirty="0">
                <a:solidFill>
                  <a:srgbClr val="000000"/>
                </a:solidFill>
                <a:latin typeface="SegoeUI-Bold"/>
              </a:rPr>
              <a:t>● Les zones de disponibilité sont proposées en tant que service dans Azure et pour garantir la résilience, il existe au moins trois zones distinctes dans toutes les régions activées. </a:t>
            </a:r>
          </a:p>
          <a:p>
            <a:endParaRPr lang="en-IE" sz="1800" dirty="0"/>
          </a:p>
          <a:p>
            <a:endParaRPr lang="en-IE" sz="1800" dirty="0"/>
          </a:p>
          <a:p>
            <a:r>
              <a:rPr lang="fr-FR" sz="1800" dirty="0"/>
              <a:t>Pour plus d’informations sur les zones de disponibilité dans Azure, consultez la page </a:t>
            </a:r>
            <a:r>
              <a:rPr lang="fr-FR" sz="1800" u="sng" dirty="0"/>
              <a:t>https://docs.microsoft.com/fr-fr/azure/availability-zones/az-overview </a:t>
            </a:r>
          </a:p>
          <a:p>
            <a:endParaRPr lang="en-IE" sz="1800" u="sng" dirty="0"/>
          </a:p>
          <a:p>
            <a:r>
              <a:rPr lang="fr-FR" sz="1800" b="1" dirty="0"/>
              <a:t>Remarque sur l’ordre du contenu dans </a:t>
            </a:r>
            <a:r>
              <a:rPr lang="fr-FR" sz="1800" b="1" dirty="0" err="1"/>
              <a:t>Learn</a:t>
            </a:r>
            <a:r>
              <a:rPr lang="fr-FR" sz="1800" b="1" dirty="0"/>
              <a:t> et </a:t>
            </a:r>
            <a:r>
              <a:rPr lang="fr-FR" sz="1800" b="1" dirty="0" err="1"/>
              <a:t>SkillPipe</a:t>
            </a:r>
            <a:r>
              <a:rPr lang="fr-FR" sz="1800" b="1" dirty="0"/>
              <a:t> : </a:t>
            </a:r>
          </a:p>
          <a:p>
            <a:pPr marL="348541" indent="-348541">
              <a:buFont typeface="Arial" panose="020B0604020202020204" pitchFamily="34" charset="0"/>
              <a:buChar char="•"/>
            </a:pPr>
            <a:r>
              <a:rPr lang="fr-FR" sz="1800" dirty="0"/>
              <a:t>Diapositives 6-10</a:t>
            </a:r>
          </a:p>
          <a:p>
            <a:r>
              <a:rPr lang="fr-FR" sz="1800" dirty="0"/>
              <a:t>https://docs.microsoft.com/fr-fr/learn/modules/azure-architecture-fundamentals/regions-availability-zones</a:t>
            </a:r>
          </a:p>
          <a:p>
            <a:endParaRPr lang="en-US" sz="1800"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600" b="1"/>
              <a:t>Remarque sur l’ordre du contenu dans Learn et SkillPipe : </a:t>
            </a:r>
          </a:p>
          <a:p>
            <a:pPr marL="348541" indent="-348541">
              <a:buFont typeface="Arial" panose="020B0604020202020204" pitchFamily="34" charset="0"/>
              <a:buChar char="•"/>
            </a:pPr>
            <a:r>
              <a:rPr lang="fr-FR" sz="1600"/>
              <a:t>Diapositives 11-13</a:t>
            </a:r>
          </a:p>
          <a:p>
            <a:r>
              <a:rPr lang="fr-FR" sz="1600"/>
              <a:t>https://docs.microsoft.com/fr-fr/learn/modules/azure-architecture-fundamentals/resources-resource-manager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348979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84129" indent="-584129">
              <a:buFont typeface="Arial" panose="020B0604020202020204" pitchFamily="34" charset="0"/>
              <a:buChar char="•"/>
            </a:pPr>
            <a:r>
              <a:rPr lang="fr-FR" sz="3700" dirty="0"/>
              <a:t>Conteneurs pour plusieurs ressources partageant le même cycle de vie. </a:t>
            </a:r>
          </a:p>
          <a:p>
            <a:pPr marL="584129" indent="-584129">
              <a:buFont typeface="Arial" panose="020B0604020202020204" pitchFamily="34" charset="0"/>
              <a:buChar char="•"/>
            </a:pPr>
            <a:r>
              <a:rPr lang="fr-FR" sz="3700" dirty="0"/>
              <a:t>Regroupe les ressources en une seule unité gérable.</a:t>
            </a:r>
          </a:p>
          <a:p>
            <a:pPr marL="584129" indent="-584129">
              <a:buFont typeface="Arial" panose="020B0604020202020204" pitchFamily="34" charset="0"/>
              <a:buChar char="•"/>
            </a:pPr>
            <a:r>
              <a:rPr lang="fr-FR" sz="3700" dirty="0"/>
              <a:t>Chaque ressource Azure doit exister dans un (et un seul) groupe de ressources.</a:t>
            </a:r>
          </a:p>
          <a:p>
            <a:pPr marL="584129" indent="-584129">
              <a:buFont typeface="Arial" panose="020B0604020202020204" pitchFamily="34" charset="0"/>
              <a:buChar char="•"/>
            </a:pPr>
            <a:r>
              <a:rPr lang="fr-FR" sz="3700" dirty="0"/>
              <a:t>Sécurisé au niveau du groupe de ressources</a:t>
            </a:r>
            <a:br>
              <a:rPr lang="fr-FR" sz="3700" dirty="0"/>
            </a:br>
            <a:r>
              <a:rPr lang="fr-FR" sz="3700" dirty="0"/>
              <a:t>(ou de la ressource) à l’aide du contrôle d’accès en fonction du rôle (RBAC).</a:t>
            </a:r>
          </a:p>
          <a:p>
            <a:pPr defTabSz="1858817">
              <a:spcAft>
                <a:spcPts val="677"/>
              </a:spcAft>
              <a:defRPr/>
            </a:pPr>
            <a:endParaRPr lang="en-US" sz="1800" dirty="0"/>
          </a:p>
          <a:p>
            <a:pPr defTabSz="1858817">
              <a:spcAft>
                <a:spcPts val="677"/>
              </a:spcAft>
              <a:defRPr/>
            </a:pPr>
            <a:r>
              <a:rPr lang="fr-FR" sz="1800" dirty="0">
                <a:solidFill>
                  <a:srgbClr val="000000"/>
                </a:solidFill>
                <a:latin typeface="SegoeUI"/>
              </a:rPr>
              <a:t>Un groupe de ressources est une unité de gestion de vos ressources dans Azure. Vous pouvez considérer votre groupe de ressources comme un conteneur qui vous permet d'agréger et de gérer toutes les ressources requises pour votre application dans une seule unité gérable. Cela vous permet de gérer l'application collectivement tout au long de son cycle de vie, plutôt que de gérer les composants individuellement. Vous pouvez gérer et appliquer les ressources suivantes au niveau du groupe de ressources: </a:t>
            </a:r>
          </a:p>
          <a:p>
            <a:pPr defTabSz="1858817">
              <a:spcAft>
                <a:spcPts val="677"/>
              </a:spcAft>
              <a:defRPr/>
            </a:pPr>
            <a:r>
              <a:rPr lang="fr-FR" sz="1800" dirty="0">
                <a:solidFill>
                  <a:srgbClr val="000000"/>
                </a:solidFill>
                <a:latin typeface="SegoeUI"/>
              </a:rPr>
              <a:t>● Comptage et facturation </a:t>
            </a:r>
          </a:p>
          <a:p>
            <a:pPr defTabSz="1858817">
              <a:spcAft>
                <a:spcPts val="677"/>
              </a:spcAft>
              <a:defRPr/>
            </a:pPr>
            <a:r>
              <a:rPr lang="fr-FR" sz="1800" dirty="0">
                <a:solidFill>
                  <a:srgbClr val="000000"/>
                </a:solidFill>
                <a:latin typeface="SegoeUI"/>
              </a:rPr>
              <a:t>● Stratégies </a:t>
            </a:r>
          </a:p>
          <a:p>
            <a:pPr defTabSz="1858817">
              <a:spcAft>
                <a:spcPts val="677"/>
              </a:spcAft>
              <a:defRPr/>
            </a:pPr>
            <a:r>
              <a:rPr lang="fr-FR" sz="1800" dirty="0">
                <a:solidFill>
                  <a:srgbClr val="000000"/>
                </a:solidFill>
                <a:latin typeface="SegoeUI"/>
              </a:rPr>
              <a:t>● Surveillance et alertes </a:t>
            </a:r>
          </a:p>
          <a:p>
            <a:pPr defTabSz="1858817">
              <a:spcAft>
                <a:spcPts val="677"/>
              </a:spcAft>
              <a:defRPr/>
            </a:pPr>
            <a:r>
              <a:rPr lang="fr-FR" sz="1800" dirty="0">
                <a:solidFill>
                  <a:srgbClr val="000000"/>
                </a:solidFill>
                <a:latin typeface="SegoeUI"/>
              </a:rPr>
              <a:t>● Quotas </a:t>
            </a:r>
          </a:p>
          <a:p>
            <a:pPr defTabSz="1858817">
              <a:spcAft>
                <a:spcPts val="677"/>
              </a:spcAft>
              <a:defRPr/>
            </a:pPr>
            <a:r>
              <a:rPr lang="fr-FR" sz="1800" dirty="0">
                <a:solidFill>
                  <a:srgbClr val="000000"/>
                </a:solidFill>
                <a:latin typeface="SegoeUI"/>
              </a:rPr>
              <a:t>● Contrôle d'accès </a:t>
            </a:r>
          </a:p>
          <a:p>
            <a:pPr defTabSz="1858817">
              <a:spcAft>
                <a:spcPts val="677"/>
              </a:spcAft>
              <a:defRPr/>
            </a:pPr>
            <a:endParaRPr lang="fr-FR" sz="1800" dirty="0">
              <a:solidFill>
                <a:srgbClr val="000000"/>
              </a:solidFill>
              <a:latin typeface="SegoeUI"/>
            </a:endParaRPr>
          </a:p>
          <a:p>
            <a:pPr defTabSz="1858817">
              <a:spcAft>
                <a:spcPts val="677"/>
              </a:spcAft>
              <a:defRPr/>
            </a:pPr>
            <a:r>
              <a:rPr lang="fr-FR" sz="1800" dirty="0">
                <a:solidFill>
                  <a:srgbClr val="000000"/>
                </a:solidFill>
                <a:latin typeface="SegoeUI"/>
              </a:rPr>
              <a:t>N'oubliez pas que lorsque vous supprimez un groupe de ressources, vous supprimez toutes les ressources qu'il contient</a:t>
            </a:r>
          </a:p>
          <a:p>
            <a:pPr defTabSz="1858817">
              <a:spcAft>
                <a:spcPts val="677"/>
              </a:spcAft>
              <a:defRPr/>
            </a:pPr>
            <a:endParaRPr lang="fr-FR" sz="1800" dirty="0">
              <a:solidFill>
                <a:srgbClr val="000000"/>
              </a:solidFill>
              <a:latin typeface="SegoeUI"/>
            </a:endParaRPr>
          </a:p>
          <a:p>
            <a:pPr defTabSz="1858817">
              <a:spcAft>
                <a:spcPts val="677"/>
              </a:spcAft>
              <a:defRPr/>
            </a:pPr>
            <a:r>
              <a:rPr lang="fr-FR" sz="1800" dirty="0">
                <a:solidFill>
                  <a:srgbClr val="000000"/>
                </a:solidFill>
                <a:latin typeface="SegoeUI"/>
              </a:rPr>
              <a:t>Considérations</a:t>
            </a:r>
          </a:p>
          <a:p>
            <a:pPr defTabSz="1858817">
              <a:spcAft>
                <a:spcPts val="677"/>
              </a:spcAft>
              <a:defRPr/>
            </a:pPr>
            <a:r>
              <a:rPr lang="fr-FR" sz="1800" dirty="0">
                <a:solidFill>
                  <a:srgbClr val="000000"/>
                </a:solidFill>
                <a:latin typeface="SegoeUI"/>
              </a:rPr>
              <a:t>Lors de la création et du placement de ressources dans des groupes de ressources, il y a quelques considérations à prendre en compte: </a:t>
            </a:r>
          </a:p>
          <a:p>
            <a:pPr defTabSz="1858817">
              <a:spcAft>
                <a:spcPts val="677"/>
              </a:spcAft>
              <a:defRPr/>
            </a:pPr>
            <a:r>
              <a:rPr lang="fr-FR" sz="1800" dirty="0">
                <a:solidFill>
                  <a:srgbClr val="000000"/>
                </a:solidFill>
                <a:latin typeface="SegoeUI"/>
              </a:rPr>
              <a:t>● Chaque ressource doit exister dans un et un seul groupe de ressources. </a:t>
            </a:r>
          </a:p>
          <a:p>
            <a:pPr defTabSz="1858817">
              <a:spcAft>
                <a:spcPts val="677"/>
              </a:spcAft>
              <a:defRPr/>
            </a:pPr>
            <a:r>
              <a:rPr lang="fr-FR" sz="1800" dirty="0">
                <a:solidFill>
                  <a:srgbClr val="000000"/>
                </a:solidFill>
                <a:latin typeface="SegoeUI"/>
              </a:rPr>
              <a:t>● Un groupe de ressources peut contenir des ressources qui résident dans différentes régions. </a:t>
            </a:r>
          </a:p>
          <a:p>
            <a:pPr defTabSz="1858817">
              <a:spcAft>
                <a:spcPts val="677"/>
              </a:spcAft>
              <a:defRPr/>
            </a:pPr>
            <a:r>
              <a:rPr lang="fr-FR" sz="1800" dirty="0">
                <a:solidFill>
                  <a:srgbClr val="000000"/>
                </a:solidFill>
                <a:latin typeface="SegoeUI"/>
              </a:rPr>
              <a:t>● Vous décidez comment vous souhaitez allouer des ressources aux groupes de ressources en fonction de ce qui est le plus logique pour votre organisation. </a:t>
            </a:r>
          </a:p>
          <a:p>
            <a:pPr defTabSz="1858817">
              <a:spcAft>
                <a:spcPts val="677"/>
              </a:spcAft>
              <a:defRPr/>
            </a:pPr>
            <a:r>
              <a:rPr lang="fr-FR" sz="1800" dirty="0">
                <a:solidFill>
                  <a:srgbClr val="000000"/>
                </a:solidFill>
                <a:latin typeface="SegoeUI"/>
              </a:rPr>
              <a:t>● Vous pouvez à tout moment ajouter ou supprimer une ressource à un groupe de ressources. </a:t>
            </a:r>
          </a:p>
          <a:p>
            <a:pPr defTabSz="1858817">
              <a:spcAft>
                <a:spcPts val="677"/>
              </a:spcAft>
              <a:defRPr/>
            </a:pPr>
            <a:r>
              <a:rPr lang="fr-FR" sz="1800" dirty="0">
                <a:solidFill>
                  <a:srgbClr val="000000"/>
                </a:solidFill>
                <a:latin typeface="SegoeUI"/>
              </a:rPr>
              <a:t>● Vous pouvez déplacer une ressource d'un groupe de ressources à un autre. </a:t>
            </a:r>
          </a:p>
          <a:p>
            <a:pPr defTabSz="1858817">
              <a:spcAft>
                <a:spcPts val="677"/>
              </a:spcAft>
              <a:defRPr/>
            </a:pPr>
            <a:r>
              <a:rPr lang="fr-FR" sz="1800" dirty="0">
                <a:solidFill>
                  <a:srgbClr val="000000"/>
                </a:solidFill>
                <a:latin typeface="SegoeUI"/>
              </a:rPr>
              <a:t>● Les ressources d'une application ne doivent pas nécessairement exister dans le même groupe de ressources. Cependant, il est recommandé de les conserver dans le même groupe de ressources pour faciliter la gestion. </a:t>
            </a:r>
          </a:p>
          <a:p>
            <a:pPr defTabSz="1858817">
              <a:spcAft>
                <a:spcPts val="677"/>
              </a:spcAft>
              <a:defRPr/>
            </a:pPr>
            <a:endParaRPr lang="en-US" sz="1800" dirty="0"/>
          </a:p>
          <a:p>
            <a:pPr defTabSz="1858817">
              <a:spcAft>
                <a:spcPts val="677"/>
              </a:spcAft>
              <a:defRPr/>
            </a:pPr>
            <a:endParaRPr lang="en-US" sz="1800" dirty="0"/>
          </a:p>
          <a:p>
            <a:r>
              <a:rPr lang="fr-FR" sz="1800" b="1" dirty="0"/>
              <a:t>Remarque sur l’ordre du contenu dans </a:t>
            </a:r>
            <a:r>
              <a:rPr lang="fr-FR" sz="1800" b="1" dirty="0" err="1"/>
              <a:t>Learn</a:t>
            </a:r>
            <a:r>
              <a:rPr lang="fr-FR" sz="1800" b="1" dirty="0"/>
              <a:t> et </a:t>
            </a:r>
            <a:r>
              <a:rPr lang="fr-FR" sz="1800" b="1" dirty="0" err="1"/>
              <a:t>SkillPipe</a:t>
            </a:r>
            <a:r>
              <a:rPr lang="fr-FR" sz="1800" b="1" dirty="0"/>
              <a:t> : </a:t>
            </a:r>
          </a:p>
          <a:p>
            <a:pPr marL="348541" indent="-348541">
              <a:buFont typeface="Arial" panose="020B0604020202020204" pitchFamily="34" charset="0"/>
              <a:buChar char="•"/>
            </a:pPr>
            <a:r>
              <a:rPr lang="fr-FR" sz="1800" dirty="0"/>
              <a:t>Diapositives 11-13</a:t>
            </a:r>
          </a:p>
          <a:p>
            <a:r>
              <a:rPr lang="fr-FR" sz="1800" dirty="0"/>
              <a:t>https://docs.microsoft.com/fr-fr/learn/modules/azure-architecture-fundamentals/resources-resource-manager</a:t>
            </a:r>
          </a:p>
          <a:p>
            <a:endParaRPr lang="en-US" sz="1800" dirty="0"/>
          </a:p>
          <a:p>
            <a:pPr defTabSz="1858817">
              <a:spcAft>
                <a:spcPts val="677"/>
              </a:spcAft>
              <a:defRPr/>
            </a:pPr>
            <a:endParaRPr lang="en-US" sz="18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29442" indent="-929442">
              <a:buFont typeface="Arial" panose="020B0604020202020204" pitchFamily="34" charset="0"/>
              <a:buChar char="•"/>
            </a:pPr>
            <a:r>
              <a:rPr lang="fr-FR" dirty="0"/>
              <a:t>Fournit une couche de gestion qui permet de créer, de mettre à jour et de supprimer des ressources dans votre abonnement Azure.</a:t>
            </a:r>
          </a:p>
          <a:p>
            <a:pPr marL="929442" indent="-929442">
              <a:buFont typeface="Arial" panose="020B0604020202020204" pitchFamily="34" charset="0"/>
              <a:buChar char="•"/>
            </a:pPr>
            <a:r>
              <a:rPr lang="fr-FR" dirty="0"/>
              <a:t>Permet de créer, de configurer, de gérer et de supprimer des ressources et des groupes de ressources.</a:t>
            </a:r>
          </a:p>
          <a:p>
            <a:pPr marL="929442" indent="-929442">
              <a:buFont typeface="Arial" panose="020B0604020202020204" pitchFamily="34" charset="0"/>
              <a:buChar char="•"/>
            </a:pPr>
            <a:r>
              <a:rPr lang="fr-FR" dirty="0"/>
              <a:t>Permet d’organiser les ressources.</a:t>
            </a:r>
          </a:p>
          <a:p>
            <a:pPr marL="929442" indent="-929442">
              <a:buFont typeface="Arial" panose="020B0604020202020204" pitchFamily="34" charset="0"/>
              <a:buChar char="•"/>
            </a:pPr>
            <a:r>
              <a:rPr lang="fr-FR" dirty="0"/>
              <a:t>Contrôle l’accès et les ressources.</a:t>
            </a:r>
          </a:p>
          <a:p>
            <a:pPr marL="929442" indent="-929442">
              <a:buFont typeface="Arial" panose="020B0604020202020204" pitchFamily="34" charset="0"/>
              <a:buChar char="•"/>
            </a:pPr>
            <a:r>
              <a:rPr lang="fr-FR" dirty="0"/>
              <a:t>Permet l’automatisation à l’aide de différents outils et kits de développement logiciel (SDK).</a:t>
            </a:r>
          </a:p>
          <a:p>
            <a:pPr marL="929442" indent="-929442">
              <a:buFont typeface="Arial" panose="020B0604020202020204" pitchFamily="34" charset="0"/>
              <a:buChar char="•"/>
            </a:pPr>
            <a:r>
              <a:rPr lang="fr-FR" sz="2000" dirty="0"/>
              <a:t>Stocke les dispositions dans des fichiers JSON.</a:t>
            </a:r>
          </a:p>
          <a:p>
            <a:endParaRPr lang="en-IE" dirty="0"/>
          </a:p>
          <a:p>
            <a:r>
              <a:rPr lang="fr-FR" sz="1600" dirty="0">
                <a:solidFill>
                  <a:srgbClr val="000000"/>
                </a:solidFill>
                <a:latin typeface="SegoeUI-Bold"/>
              </a:rPr>
              <a:t>Azure Resource Manager est une couche de gestion dans laquelle des groupes de ressources et toutes les ressources qu'il contient sont créés, configurés, gérés et supprimés. Il fournit une couche de gestion cohérente qui vous permet d'automatiser le déploiement et la configuration des ressources à l'aide de différents outils d'automatisation et de script, tels que Microsoft Azure PowerShell, Azure Command-Line Interface (Azure CLI), le portail Azure, l'API REST et les SDK clients. </a:t>
            </a:r>
          </a:p>
          <a:p>
            <a:endParaRPr lang="fr-FR" sz="1600" dirty="0">
              <a:solidFill>
                <a:srgbClr val="000000"/>
              </a:solidFill>
              <a:latin typeface="SegoeUI-Bold"/>
            </a:endParaRPr>
          </a:p>
          <a:p>
            <a:r>
              <a:rPr lang="fr-FR" sz="1600" dirty="0">
                <a:solidFill>
                  <a:srgbClr val="000000"/>
                </a:solidFill>
                <a:latin typeface="SegoeUI-Bold"/>
              </a:rPr>
              <a:t>Avec Azure Resource Manager, vous pouvez: </a:t>
            </a:r>
          </a:p>
          <a:p>
            <a:r>
              <a:rPr lang="fr-FR" sz="1600" dirty="0">
                <a:solidFill>
                  <a:srgbClr val="000000"/>
                </a:solidFill>
                <a:latin typeface="SegoeUI-Bold"/>
              </a:rPr>
              <a:t>● Déployer des ressources d'application. Mettez à jour, gérez et supprimez toutes les ressources de votre solution en une seule opération coordonnée. </a:t>
            </a:r>
          </a:p>
          <a:p>
            <a:r>
              <a:rPr lang="fr-FR" sz="1600" dirty="0">
                <a:solidFill>
                  <a:srgbClr val="000000"/>
                </a:solidFill>
                <a:latin typeface="SegoeUI-Bold"/>
              </a:rPr>
              <a:t>● Organisez les ressources. Gérez votre infrastructure via des modèles déclaratifs plutôt que des scripts. Vous pouvez afficher les ressources liées par une dépendance et appliquer des balises aux ressources pour les catégoriser pour les tâches de gestion, telles que la facturation. </a:t>
            </a:r>
          </a:p>
          <a:p>
            <a:r>
              <a:rPr lang="fr-FR" sz="1600" dirty="0">
                <a:solidFill>
                  <a:srgbClr val="000000"/>
                </a:solidFill>
                <a:latin typeface="SegoeUI-Bold"/>
              </a:rPr>
              <a:t>● Contrôlez l'accès et les ressources. Vous pouvez contrôler qui dans votre organisation peut effectuer des actions sur les ressources. Vous gérez les autorisations en définissant des rôles, en ajoutant des utilisateurs ou des groupes aux rôles et en appliquant des stratégies au niveau du groupe de ressources. Voici quelques exemples d'éléments que vous souhaiterez peut-être contrôler: appliquer la convention de dénomination des ressources, limiter les types et instances de ressources pouvant être déployés ou limiter les régions pouvant héberger un type de ressource.</a:t>
            </a:r>
          </a:p>
          <a:p>
            <a:r>
              <a:rPr lang="fr-FR" sz="1600" dirty="0">
                <a:solidFill>
                  <a:srgbClr val="000000"/>
                </a:solidFill>
                <a:latin typeface="SegoeUI-Bold"/>
              </a:rPr>
              <a:t>Vous pouvez afficher plus de détails sur Azure Resource Manager à l'adresse https://docs.microsoft.com/en-us/azure/azure-resource-manager</a:t>
            </a:r>
            <a:endParaRPr lang="en-US" sz="1600" dirty="0"/>
          </a:p>
          <a:p>
            <a:endParaRPr lang="en-IE" dirty="0"/>
          </a:p>
          <a:p>
            <a:r>
              <a:rPr lang="fr-FR" dirty="0"/>
              <a:t>Pour plus d’informations sur Azure Resource Manager, consultez l’article </a:t>
            </a:r>
            <a:r>
              <a:rPr lang="fr-FR" u="sng" dirty="0"/>
              <a:t>https://docs.microsoft.com/fr-fr/azure/azure-resource-manager</a:t>
            </a:r>
          </a:p>
          <a:p>
            <a:endParaRPr lang="en-IE" u="sng" dirty="0"/>
          </a:p>
          <a:p>
            <a:r>
              <a:rPr lang="fr-FR" sz="1800" b="1" dirty="0"/>
              <a:t>Remarque sur l’ordre du contenu dans </a:t>
            </a:r>
            <a:r>
              <a:rPr lang="fr-FR" sz="1800" b="1" dirty="0" err="1"/>
              <a:t>Learn</a:t>
            </a:r>
            <a:r>
              <a:rPr lang="fr-FR" sz="1800" b="1" dirty="0"/>
              <a:t> et </a:t>
            </a:r>
            <a:r>
              <a:rPr lang="fr-FR" sz="1800" b="1" dirty="0" err="1"/>
              <a:t>SkillPipe</a:t>
            </a:r>
            <a:r>
              <a:rPr lang="fr-FR" sz="1800" b="1" dirty="0"/>
              <a:t> : </a:t>
            </a:r>
          </a:p>
          <a:p>
            <a:pPr marL="348541" indent="-348541">
              <a:buFont typeface="Arial" panose="020B0604020202020204" pitchFamily="34" charset="0"/>
              <a:buChar char="•"/>
            </a:pPr>
            <a:r>
              <a:rPr lang="fr-FR" sz="1800" dirty="0"/>
              <a:t>Diapositives 11-13</a:t>
            </a:r>
          </a:p>
          <a:p>
            <a:r>
              <a:rPr lang="fr-FR" sz="1800" dirty="0"/>
              <a:t>https://docs.microsoft.com/fr-fr/learn/modules/azure-architecture-fundamentals/resources-resource-manager</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858817">
              <a:spcAft>
                <a:spcPts val="677"/>
              </a:spcAft>
              <a:defRPr/>
            </a:pPr>
            <a:r>
              <a:rPr lang="fr-FR" sz="1800"/>
              <a:t>Un compte peut avoir un ou plusieurs abonnements.</a:t>
            </a:r>
          </a:p>
          <a:p>
            <a:pPr defTabSz="1858817">
              <a:spcAft>
                <a:spcPts val="677"/>
              </a:spcAft>
              <a:defRPr/>
            </a:pPr>
            <a:endParaRPr lang="en-IE" sz="1800" dirty="0"/>
          </a:p>
          <a:p>
            <a:pPr defTabSz="1858817">
              <a:spcAft>
                <a:spcPts val="677"/>
              </a:spcAft>
              <a:defRPr/>
            </a:pPr>
            <a:r>
              <a:rPr lang="fr-FR" sz="1800"/>
              <a:t>Offres d’abonnement Azure - </a:t>
            </a:r>
            <a:r>
              <a:rPr lang="fr-FR" u="sng"/>
              <a:t>https://azure.microsoft.com/fr-fr/support/legal/offer-details/ </a:t>
            </a:r>
          </a:p>
          <a:p>
            <a:pPr defTabSz="1858817">
              <a:spcAft>
                <a:spcPts val="677"/>
              </a:spcAft>
              <a:defRPr/>
            </a:pPr>
            <a:endParaRPr lang="en-IE" u="sng" dirty="0"/>
          </a:p>
          <a:p>
            <a:endParaRPr lang="en-IE" u="sng" dirty="0"/>
          </a:p>
          <a:p>
            <a:r>
              <a:rPr lang="fr-FR" sz="1600" b="1"/>
              <a:t>Remarque sur l’ordre du contenu dans Learn et SkillPipe : </a:t>
            </a:r>
          </a:p>
          <a:p>
            <a:pPr marL="348541" indent="-348541">
              <a:buFont typeface="Arial" panose="020B0604020202020204" pitchFamily="34" charset="0"/>
              <a:buChar char="•"/>
            </a:pPr>
            <a:r>
              <a:rPr lang="fr-FR" sz="1600"/>
              <a:t>Diapositives 14 et 16</a:t>
            </a:r>
          </a:p>
          <a:p>
            <a:pPr defTabSz="1858817">
              <a:spcAft>
                <a:spcPts val="677"/>
              </a:spcAft>
              <a:defRPr/>
            </a:pPr>
            <a:r>
              <a:rPr lang="fr-FR" sz="1800"/>
              <a:t>https://docs.microsoft.com/fr-fr/learn/modules/azure-architecture-fundamentals/management-groups-subscriptions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400" b="1"/>
              <a:t>Remarque sur l’ordre du contenu dans Learn et SkillPipe : </a:t>
            </a:r>
          </a:p>
          <a:p>
            <a:r>
              <a:rPr lang="fr-FR"/>
              <a:t>Learn propose un exercice de bac à sable à peu près au même emplacement que celui-ci, sans être toutefois aligné spécifiquement dessus. Il fournit en revanche une expérience du portail Azure : </a:t>
            </a:r>
            <a:r>
              <a:rPr lang="fr-FR" b="1" i="0">
                <a:solidFill>
                  <a:srgbClr val="171717"/>
                </a:solidFill>
                <a:latin typeface="Segoe UI" panose="020B0502040204020203" pitchFamily="34" charset="0"/>
              </a:rPr>
              <a:t>Exercice - Créer un site web hébergé dans Azure</a:t>
            </a:r>
          </a:p>
          <a:p>
            <a:r>
              <a:rPr lang="fr-FR" b="0" i="0">
                <a:solidFill>
                  <a:srgbClr val="171717"/>
                </a:solidFill>
                <a:latin typeface="Segoe UI" panose="020B0502040204020203" pitchFamily="34" charset="0"/>
              </a:rPr>
              <a:t>https://docs.microsoft.com/fr-fr/learn/modules/azure-architecture-fundamentals/exercise-create-website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687389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4100"/>
              <a:t>Les groupes d’administration peuvent inclure plusieurs abonnements Azure.</a:t>
            </a:r>
          </a:p>
          <a:p>
            <a:r>
              <a:rPr lang="fr-FR" sz="4100"/>
              <a:t>Les abonnements héritent des conditions appliquées au groupe d’administration.</a:t>
            </a:r>
          </a:p>
          <a:p>
            <a:r>
              <a:rPr lang="fr-FR" sz="4100"/>
              <a:t>10 000 groupes d’administration peuvent être pris en charge dans un seul annuaire.</a:t>
            </a:r>
          </a:p>
          <a:p>
            <a:r>
              <a:rPr lang="fr-FR" sz="4100"/>
              <a:t>Une arborescence de groupes d’administration peut prendre en charge jusqu’à six niveaux de profondeur.</a:t>
            </a:r>
          </a:p>
          <a:p>
            <a:pPr defTabSz="1858817">
              <a:spcAft>
                <a:spcPts val="677"/>
              </a:spcAft>
              <a:defRPr/>
            </a:pPr>
            <a:endParaRPr lang="en-IE" sz="1600" b="1" dirty="0"/>
          </a:p>
          <a:p>
            <a:pPr defTabSz="1858817">
              <a:spcAft>
                <a:spcPts val="677"/>
              </a:spcAft>
              <a:defRPr/>
            </a:pPr>
            <a:r>
              <a:rPr lang="fr-FR" sz="1600" b="1"/>
              <a:t>Groupes d’administration </a:t>
            </a:r>
            <a:r>
              <a:rPr lang="fr-FR" sz="1600"/>
              <a:t>- </a:t>
            </a:r>
            <a:r>
              <a:rPr lang="fr-FR" sz="1600">
                <a:hlinkClick r:id="rId3">
                  <a:extLst>
                    <a:ext uri="{A12FA001-AC4F-418D-AE19-62706E023703}">
                      <ahyp:hlinkClr xmlns:ahyp="http://schemas.microsoft.com/office/drawing/2018/hyperlinkcolor" val="tx"/>
                    </a:ext>
                  </a:extLst>
                </a:hlinkClick>
              </a:rPr>
              <a:t>https://docs.microsoft.com/fr-fr/azure/governance/management-groups/</a:t>
            </a:r>
          </a:p>
          <a:p>
            <a:pPr defTabSz="1858817">
              <a:spcAft>
                <a:spcPts val="677"/>
              </a:spcAft>
              <a:defRPr/>
            </a:pPr>
            <a:endParaRPr lang="en-IE" sz="1600" dirty="0">
              <a:hlinkClick r:id="rId3">
                <a:extLst>
                  <a:ext uri="{A12FA001-AC4F-418D-AE19-62706E023703}">
                    <ahyp:hlinkClr xmlns:ahyp="http://schemas.microsoft.com/office/drawing/2018/hyperlinkcolor" val="tx"/>
                  </a:ext>
                </a:extLst>
              </a:hlinkClick>
            </a:endParaRPr>
          </a:p>
          <a:p>
            <a:r>
              <a:rPr lang="fr-FR" sz="1400" b="1"/>
              <a:t>Remarque sur l’ordre du contenu dans Learn et SkillPipe : </a:t>
            </a:r>
          </a:p>
          <a:p>
            <a:pPr marL="348541" indent="-348541">
              <a:buFont typeface="Arial" panose="020B0604020202020204" pitchFamily="34" charset="0"/>
              <a:buChar char="•"/>
            </a:pPr>
            <a:r>
              <a:rPr lang="fr-FR" sz="1400"/>
              <a:t>Diapositives 14 et 16</a:t>
            </a:r>
          </a:p>
          <a:p>
            <a:pPr defTabSz="1858817">
              <a:spcAft>
                <a:spcPts val="677"/>
              </a:spcAft>
              <a:defRPr/>
            </a:pPr>
            <a:r>
              <a:rPr lang="fr-FR" sz="1600"/>
              <a:t>https://docs.microsoft.com/fr-fr/learn/modules/azure-architecture-fundamentals/management-groups-subscriptions</a:t>
            </a:r>
          </a:p>
          <a:p>
            <a:pPr defTabSz="1858817">
              <a:spcAft>
                <a:spcPts val="677"/>
              </a:spcAft>
              <a:defRPr/>
            </a:pPr>
            <a:endParaRPr lang="en-IE" sz="1600" dirty="0">
              <a:hlinkClick r:id="rId3">
                <a:extLst>
                  <a:ext uri="{A12FA001-AC4F-418D-AE19-62706E023703}">
                    <ahyp:hlinkClr xmlns:ahyp="http://schemas.microsoft.com/office/drawing/2018/hyperlinkcolor" val="tx"/>
                  </a:ext>
                </a:extLst>
              </a:hlinkClick>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833885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Abordez la diapositive des outils d’administration Azure avant d’effectuer une procédure pas à pas. Cette diapositive fait partie de la leçon 05.  </a:t>
            </a:r>
          </a:p>
          <a:p>
            <a:endParaRPr lang="en-US" dirty="0"/>
          </a:p>
          <a:p>
            <a:pPr defTabSz="1858817">
              <a:spcAft>
                <a:spcPts val="677"/>
              </a:spcAft>
              <a:defRPr/>
            </a:pPr>
            <a:r>
              <a:rPr lang="fr-FR" sz="1600" b="1"/>
              <a:t>Remarque sur l’ordre du contenu dans Learn et SkillPipe : </a:t>
            </a:r>
          </a:p>
          <a:p>
            <a:r>
              <a:rPr lang="fr-FR"/>
              <a:t>Diapositives 17-18</a:t>
            </a:r>
          </a:p>
          <a:p>
            <a:r>
              <a:rPr lang="fr-FR"/>
              <a:t>https://docs.microsoft.com/fr-fr/learn/modules/azure-compute-fundamentals/introduction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926062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700">
                <a:latin typeface="Segoe UI Light"/>
                <a:cs typeface="Segoe UI Light"/>
              </a:rPr>
              <a:t>La tâche d’automatisation et de gestion d’un grand nombre de conteneurs et de leur interaction porte le nom d’orchestration. </a:t>
            </a:r>
            <a:r>
              <a:rPr lang="fr-FR" sz="1700">
                <a:latin typeface="Segoe UI Light"/>
                <a:cs typeface="Segoe UI Light"/>
                <a:hlinkClick r:id="rId3"/>
              </a:rPr>
              <a:t>AKS (Azure Kubernetes Service)</a:t>
            </a:r>
            <a:r>
              <a:rPr lang="fr-FR" sz="1700">
                <a:latin typeface="Segoe UI Light"/>
                <a:cs typeface="Segoe UI Light"/>
              </a:rPr>
              <a:t> est un service d’orchestration complet pour les conteneurs, intégrant des architectures distribuées et de grands volumes de conteneurs. L’orchestration est une tâche qui consiste à automatiser et à gérer un grand nombre de conteneurs et leurs interactions.</a:t>
            </a:r>
          </a:p>
          <a:p>
            <a:endParaRPr lang="en-US" sz="1700" dirty="0">
              <a:latin typeface="Segoe UI Light"/>
              <a:cs typeface="Segoe UI Light"/>
            </a:endParaRPr>
          </a:p>
          <a:p>
            <a:pPr defTabSz="1858817">
              <a:spcAft>
                <a:spcPts val="677"/>
              </a:spcAft>
              <a:defRPr/>
            </a:pPr>
            <a:r>
              <a:rPr lang="fr-FR" sz="1400" b="1"/>
              <a:t>Remarque sur l’ordre du contenu dans Learn et SkillPipe : </a:t>
            </a:r>
          </a:p>
          <a:p>
            <a:r>
              <a:rPr lang="fr-FR" sz="1600"/>
              <a:t>Diapositives 17-18</a:t>
            </a:r>
          </a:p>
          <a:p>
            <a:r>
              <a:rPr lang="fr-FR" sz="1600"/>
              <a:t>https://docs.microsoft.com/fr-fr/learn/modules/azure-compute-fundamentals/introduction</a:t>
            </a:r>
          </a:p>
          <a:p>
            <a:endParaRPr lang="en-US" sz="1700" dirty="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832305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hlinkClick r:id="rId3"/>
              </a:rPr>
              <a:t>https://azure.microsoft.com/fr-fr/services/app-service/#product-overview</a:t>
            </a:r>
          </a:p>
          <a:p>
            <a:endParaRPr lang="en-US" dirty="0"/>
          </a:p>
          <a:p>
            <a:pPr defTabSz="1858817">
              <a:spcAft>
                <a:spcPts val="677"/>
              </a:spcAft>
              <a:defRPr/>
            </a:pPr>
            <a:r>
              <a:rPr lang="fr-FR" sz="1600" b="1"/>
              <a:t>Remarque sur l’ordre du contenu dans Learn et SkillPipe : </a:t>
            </a:r>
          </a:p>
          <a:p>
            <a:r>
              <a:rPr lang="fr-FR"/>
              <a:t>https://docs.microsoft.com/fr-fr/learn/modules/azure-compute-fundamentals/overview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440849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600" b="1"/>
              <a:t>Remarque sur l’ordre du contenu dans Learn et SkillPipe : </a:t>
            </a:r>
          </a:p>
          <a:p>
            <a:pPr marL="348541" indent="-348541">
              <a:buFont typeface="Arial" panose="020B0604020202020204" pitchFamily="34" charset="0"/>
              <a:buChar char="•"/>
            </a:pPr>
            <a:r>
              <a:rPr lang="fr-FR" sz="1600"/>
              <a:t>Diapositives 1-5 </a:t>
            </a:r>
          </a:p>
          <a:p>
            <a:r>
              <a:rPr lang="fr-FR" sz="1600"/>
              <a:t>https://docs.microsoft.com/fr-fr/learn/modules/azure-architecture-fundamentals/introduction</a:t>
            </a:r>
          </a:p>
          <a:p>
            <a:r>
              <a:rPr lang="fr-FR"/>
              <a:t>https://docs.microsoft.com/fr-fr/learn/modules/azure-architecture-fundamentals/overview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05091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97081" indent="-697081">
              <a:spcAft>
                <a:spcPts val="3659"/>
              </a:spcAft>
              <a:buFont typeface="Arial" panose="020B0604020202020204" pitchFamily="34" charset="0"/>
              <a:buChar char="•"/>
            </a:pPr>
            <a:r>
              <a:rPr lang="fr-FR">
                <a:latin typeface="+mn-lt"/>
              </a:rPr>
              <a:t>Développement et test - Les machines virtuelles Azure offrent un moyen rapide et facile de « créer » un ordinateur avec les configurations spécifiques requises pour coder et tester une application.</a:t>
            </a:r>
          </a:p>
          <a:p>
            <a:pPr marL="697081" indent="-697081">
              <a:spcAft>
                <a:spcPts val="3659"/>
              </a:spcAft>
              <a:buFont typeface="Arial" panose="020B0604020202020204" pitchFamily="34" charset="0"/>
              <a:buChar char="•"/>
            </a:pPr>
            <a:r>
              <a:rPr lang="fr-FR">
                <a:latin typeface="+mn-lt"/>
              </a:rPr>
              <a:t>Applications cloud - Parce que la demande pour votre application peut fluctuer, il peut s’avérer rentable de l’exécuter sur une machine virtuelle dans Azure. Vous ne payez pour des machines virtuelles supplémentaires que lorsque vous en avez besoin et vous les arrêtez le reste du temps.</a:t>
            </a:r>
          </a:p>
          <a:p>
            <a:pPr marL="697081" indent="-697081">
              <a:spcAft>
                <a:spcPts val="3659"/>
              </a:spcAft>
              <a:buFont typeface="Arial" panose="020B0604020202020204" pitchFamily="34" charset="0"/>
              <a:buChar char="•"/>
            </a:pPr>
            <a:r>
              <a:rPr lang="fr-FR">
                <a:latin typeface="+mn-lt"/>
              </a:rPr>
              <a:t>Centre de données étendu : dans un réseau virtuel Azure, les machines virtuelles peuvent facilement être connectées au réseau de votre organisation.</a:t>
            </a:r>
          </a:p>
          <a:p>
            <a:endParaRPr lang="en-US" sz="1800" b="1" dirty="0"/>
          </a:p>
          <a:p>
            <a:r>
              <a:rPr lang="fr-FR" sz="1800" b="1"/>
              <a:t>Machines virtuelles Azure</a:t>
            </a:r>
            <a:r>
              <a:rPr lang="fr-FR" sz="1800"/>
              <a:t> : https://azure.microsoft.com/fr-fr/services/virtual-machines/</a:t>
            </a:r>
          </a:p>
          <a:p>
            <a:pPr defTabSz="1858817">
              <a:spcAft>
                <a:spcPts val="677"/>
              </a:spcAft>
              <a:defRPr/>
            </a:pPr>
            <a:r>
              <a:rPr lang="fr-FR" sz="1800" b="1"/>
              <a:t>App Services</a:t>
            </a:r>
            <a:r>
              <a:rPr lang="fr-FR" sz="1800"/>
              <a:t> : https://azure.microsoft.com/fr-fr/services/app-service/</a:t>
            </a:r>
          </a:p>
          <a:p>
            <a:pPr defTabSz="1858817">
              <a:spcAft>
                <a:spcPts val="677"/>
              </a:spcAft>
              <a:defRPr/>
            </a:pPr>
            <a:endParaRPr lang="en-US" sz="1800" dirty="0"/>
          </a:p>
          <a:p>
            <a:pPr defTabSz="1858817">
              <a:spcAft>
                <a:spcPts val="677"/>
              </a:spcAft>
              <a:defRPr/>
            </a:pPr>
            <a:r>
              <a:rPr lang="fr-FR" sz="1600" b="1"/>
              <a:t>Remarque sur l’ordre du contenu dans Learn et SkillPipe : </a:t>
            </a:r>
          </a:p>
          <a:p>
            <a:r>
              <a:rPr lang="fr-FR" sz="1800"/>
              <a:t>https://docs.microsoft.com/fr-fr/learn/modules/azure-compute-fundamentals/azure-virtual-machines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6406717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800" b="1"/>
              <a:t>Remarque sur l’ordre du contenu dans Learn et SkillPipe :</a:t>
            </a:r>
          </a:p>
          <a:p>
            <a:r>
              <a:rPr lang="fr-FR" sz="1800"/>
              <a:t>https://docs.microsoft.com/fr-fr/learn/modules/azure-compute-fundamentals/azure-app-services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468500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0660007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858817">
              <a:spcAft>
                <a:spcPts val="677"/>
              </a:spcAft>
              <a:defRPr/>
            </a:pPr>
            <a:r>
              <a:rPr lang="fr-FR" sz="4900"/>
              <a:t>Les </a:t>
            </a:r>
            <a:r>
              <a:rPr lang="fr-FR" sz="4900" i="1"/>
              <a:t>conteneurs</a:t>
            </a:r>
            <a:r>
              <a:rPr lang="fr-FR" sz="4900"/>
              <a:t> sont un environnement de virtualisation. Cependant, contrairement aux machines virtuelles, vous ne devez pas gérer de système d’exploitation. Les conteneurs sont censés être légers et sont conçus pour être créés, mis à l’échelle et arrêtés dynamiquement. </a:t>
            </a:r>
          </a:p>
          <a:p>
            <a:endParaRPr lang="en-IE" sz="1800" b="1" dirty="0"/>
          </a:p>
          <a:p>
            <a:r>
              <a:rPr lang="fr-FR" sz="1800" b="1"/>
              <a:t>Azure Container Instances : </a:t>
            </a:r>
            <a:r>
              <a:rPr lang="fr-FR" u="sng"/>
              <a:t>https://azure.microsoft.com/fr-fr/services/container-instances/</a:t>
            </a:r>
          </a:p>
          <a:p>
            <a:r>
              <a:rPr lang="fr-FR" sz="1800" b="1"/>
              <a:t>Azure Kubernetes Service : </a:t>
            </a:r>
            <a:r>
              <a:rPr lang="fr-FR" u="sng"/>
              <a:t>https://azure.microsoft.com/fr-fr/services/kubernetes-service/ </a:t>
            </a:r>
          </a:p>
          <a:p>
            <a:endParaRPr lang="en-IE" sz="1800" u="sng" dirty="0"/>
          </a:p>
          <a:p>
            <a:r>
              <a:rPr lang="fr-FR" sz="1800" b="1"/>
              <a:t>Remarque sur l’ordre du contenu dans Learn et SkillPipe :</a:t>
            </a:r>
          </a:p>
          <a:p>
            <a:r>
              <a:rPr lang="fr-FR" sz="1800"/>
              <a:t>https://docs.microsoft.com/fr-fr/learn/modules/azure-compute-fundamentals/azure-container-services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58272" eaLnBrk="0" hangingPunct="0"/>
            <a:r>
              <a:rPr lang="en-US"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11/2/2021 1:50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753742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858817">
              <a:spcAft>
                <a:spcPts val="677"/>
              </a:spcAft>
              <a:defRPr/>
            </a:pPr>
            <a:r>
              <a:rPr lang="fr-FR" sz="1800">
                <a:latin typeface="Segoe UI Light"/>
                <a:cs typeface="Segoe UI Light"/>
              </a:rPr>
              <a:t>https://docs.microsoft.com/fr-fr/azure/virtual-desktop/overview</a:t>
            </a:r>
          </a:p>
          <a:p>
            <a:endParaRPr lang="en-IE" sz="1800" dirty="0"/>
          </a:p>
          <a:p>
            <a:pPr defTabSz="1858817">
              <a:spcAft>
                <a:spcPts val="677"/>
              </a:spcAft>
              <a:defRPr/>
            </a:pPr>
            <a:r>
              <a:rPr lang="fr-FR" sz="1800" b="1"/>
              <a:t>Remarque sur l’ordre du contenu dans Learn et SkillPipe :</a:t>
            </a:r>
          </a:p>
          <a:p>
            <a:r>
              <a:rPr lang="fr-FR" sz="1800"/>
              <a:t>https://docs.microsoft.com/fr-fr/learn/modules/azure-compute-fundamentals/windows-virtual-desktop</a:t>
            </a:r>
          </a:p>
          <a:p>
            <a:endParaRPr lang="en-IE" sz="1800" dirty="0"/>
          </a:p>
          <a:p>
            <a:r>
              <a:rPr lang="fr-FR" sz="1800" b="1"/>
              <a:t>Remarque </a:t>
            </a:r>
            <a:r>
              <a:rPr lang="fr-FR" sz="1800"/>
              <a:t>: Windows Virtual Desktop a été mis à jour et se nomme désormais Azure Virtual Desktop, mais l’URL indiquée dans les notes restera la même jusqu’à la prochaine mise à jour du processus JTA (Job Task Analysis).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656277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858817">
              <a:spcAft>
                <a:spcPts val="677"/>
              </a:spcAft>
              <a:defRPr/>
            </a:pPr>
            <a:r>
              <a:rPr lang="fr-FR" sz="1800" b="1"/>
              <a:t>Remarque sur l’ordre du contenu dans Learn et SkillPipe :</a:t>
            </a:r>
          </a:p>
          <a:p>
            <a:pPr defTabSz="1858817">
              <a:spcAft>
                <a:spcPts val="677"/>
              </a:spcAft>
              <a:defRPr/>
            </a:pPr>
            <a:r>
              <a:rPr lang="fr-FR" sz="1600"/>
              <a:t>Plusieurs unités Learn traitent du contenu de cette diapositive</a:t>
            </a:r>
          </a:p>
          <a:p>
            <a:pPr defTabSz="1858817">
              <a:spcAft>
                <a:spcPts val="677"/>
              </a:spcAft>
              <a:defRPr/>
            </a:pPr>
            <a:r>
              <a:rPr lang="fr-FR" sz="1800"/>
              <a:t>https://docs.microsoft.com/fr-fr/learn/modules/azure-networking-fundamentals/introduction</a:t>
            </a:r>
          </a:p>
          <a:p>
            <a:pPr defTabSz="1858817">
              <a:spcAft>
                <a:spcPts val="677"/>
              </a:spcAft>
              <a:defRPr/>
            </a:pPr>
            <a:r>
              <a:rPr lang="fr-FR" sz="1800"/>
              <a:t>https://docs.microsoft.com/fr-fr/learn/modules/azure-networking-fundamentals/azure-virtual-network-fundamentals</a:t>
            </a:r>
          </a:p>
          <a:p>
            <a:pPr defTabSz="1858817">
              <a:spcAft>
                <a:spcPts val="677"/>
              </a:spcAft>
              <a:defRPr/>
            </a:pPr>
            <a:r>
              <a:rPr lang="fr-FR" sz="1800"/>
              <a:t>https://docs.microsoft.com/fr-fr/learn/modules/azure-networking-fundamentals/azure-virtual-network-settings</a:t>
            </a:r>
          </a:p>
          <a:p>
            <a:pPr defTabSz="1858817">
              <a:spcAft>
                <a:spcPts val="677"/>
              </a:spcAft>
              <a:defRPr/>
            </a:pPr>
            <a:r>
              <a:rPr lang="fr-FR" sz="1800"/>
              <a:t>https://docs.microsoft.com/fr-fr/learn/modules/azure-networking-fundamentals/azure-vpn-gateway-fundamentals</a:t>
            </a:r>
          </a:p>
          <a:p>
            <a:pPr defTabSz="1858817">
              <a:spcAft>
                <a:spcPts val="677"/>
              </a:spcAft>
              <a:defRPr/>
            </a:pPr>
            <a:r>
              <a:rPr lang="fr-FR" sz="1800"/>
              <a:t>https://docs.microsoft.com/fr-fr/learn/modules/azure-networking-fundamentals/express-route-fundamentals</a:t>
            </a:r>
          </a:p>
          <a:p>
            <a:pPr defTabSz="1858817">
              <a:spcAft>
                <a:spcPts val="677"/>
              </a:spcAft>
              <a:defRPr/>
            </a:pPr>
            <a:endParaRPr lang="en-US" sz="18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049648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58272" eaLnBrk="0" hangingPunct="0"/>
            <a:r>
              <a:rPr lang="en-US"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11/2/2021 1:50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9525920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858817">
              <a:spcAft>
                <a:spcPts val="677"/>
              </a:spcAft>
              <a:defRPr/>
            </a:pPr>
            <a:r>
              <a:rPr lang="fr-FR" sz="1800" b="1"/>
              <a:t>Services de stockage </a:t>
            </a:r>
            <a:r>
              <a:rPr lang="fr-FR" sz="1800"/>
              <a:t>: https://azure.microsoft.com/fr-fr/product-categories/storage/</a:t>
            </a:r>
          </a:p>
          <a:p>
            <a:pPr defTabSz="1858817">
              <a:spcAft>
                <a:spcPts val="677"/>
              </a:spcAft>
              <a:defRPr/>
            </a:pPr>
            <a:endParaRPr lang="en-US" sz="1800" dirty="0"/>
          </a:p>
          <a:p>
            <a:pPr defTabSz="1858817">
              <a:spcAft>
                <a:spcPts val="677"/>
              </a:spcAft>
              <a:defRPr/>
            </a:pPr>
            <a:r>
              <a:rPr lang="fr-FR" sz="1800" b="1"/>
              <a:t>Remarque sur l’ordre du contenu dans Learn et SkillPipe :</a:t>
            </a:r>
          </a:p>
          <a:p>
            <a:pPr defTabSz="1858817">
              <a:spcAft>
                <a:spcPts val="677"/>
              </a:spcAft>
              <a:defRPr/>
            </a:pPr>
            <a:r>
              <a:rPr lang="fr-FR" sz="1600"/>
              <a:t>Plusieurs unités Learn traitent du contenu de cette diapositive</a:t>
            </a:r>
          </a:p>
          <a:p>
            <a:pPr defTabSz="1858817">
              <a:spcAft>
                <a:spcPts val="677"/>
              </a:spcAft>
              <a:defRPr/>
            </a:pPr>
            <a:r>
              <a:rPr lang="fr-FR" sz="1800"/>
              <a:t>https://docs.microsoft.com/fr-fr/learn/modules/azure-storage-fundamentals/introduction</a:t>
            </a:r>
          </a:p>
          <a:p>
            <a:pPr defTabSz="1858817">
              <a:spcAft>
                <a:spcPts val="677"/>
              </a:spcAft>
              <a:defRPr/>
            </a:pPr>
            <a:r>
              <a:rPr lang="fr-FR" sz="1800"/>
              <a:t>https://docs.microsoft.com/fr-fr/learn/modules/azure-storage-fundamentals/azure-storage-accounts</a:t>
            </a:r>
          </a:p>
          <a:p>
            <a:pPr defTabSz="1858817">
              <a:spcAft>
                <a:spcPts val="677"/>
              </a:spcAft>
              <a:defRPr/>
            </a:pPr>
            <a:r>
              <a:rPr lang="fr-FR" sz="1800"/>
              <a:t>https://docs.microsoft.com/fr-fr/learn/modules/azure-storage-fundamentals/azure-disk-storage</a:t>
            </a:r>
          </a:p>
          <a:p>
            <a:pPr defTabSz="1858817">
              <a:spcAft>
                <a:spcPts val="677"/>
              </a:spcAft>
              <a:defRPr/>
            </a:pPr>
            <a:r>
              <a:rPr lang="fr-FR" sz="1800"/>
              <a:t>https://docs.microsoft.com/fr-fr/learn/modules/azure-storage-fundamentals/azure-blob-container-storage</a:t>
            </a:r>
          </a:p>
          <a:p>
            <a:pPr defTabSz="1858817">
              <a:spcAft>
                <a:spcPts val="677"/>
              </a:spcAft>
              <a:defRPr/>
            </a:pPr>
            <a:r>
              <a:rPr lang="fr-FR" sz="1800"/>
              <a:t>https://docs.microsoft.com/fr-fr/learn/modules/azure-storage-fundamentals/azure-file-storage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416553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800" b="1"/>
              <a:t>Remarque sur l’ordre du contenu dans Learn et SkillPipe : </a:t>
            </a:r>
          </a:p>
          <a:p>
            <a:pPr marL="348541" indent="-348541">
              <a:buFont typeface="Arial" panose="020B0604020202020204" pitchFamily="34" charset="0"/>
              <a:buChar char="•"/>
            </a:pPr>
            <a:r>
              <a:rPr lang="fr-FR" sz="1800"/>
              <a:t>Diapositives 3-5 </a:t>
            </a:r>
          </a:p>
          <a:p>
            <a:r>
              <a:rPr lang="fr-FR" sz="1800"/>
              <a:t>https://docs.microsoft.com/fr-fr/learn/modules/azure-architecture-fundamentals/introduction</a:t>
            </a:r>
          </a:p>
          <a:p>
            <a:r>
              <a:rPr lang="fr-FR"/>
              <a:t>https://docs.microsoft.com/fr-fr/learn/modules/azure-architecture-fundamentals/overview</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a:t>
            </a:r>
          </a:p>
          <a:p>
            <a:r>
              <a:rPr lang="fr-FR"/>
              <a:t>https://docs.microsoft.com/fr-fr/learn/modules/azure-storage-fundamentals/azure-storage-tiers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5765988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58272" eaLnBrk="0" hangingPunct="0"/>
            <a:r>
              <a:rPr lang="en-US"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11/2/2021 1:50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447522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858817">
              <a:spcAft>
                <a:spcPts val="677"/>
              </a:spcAft>
              <a:defRPr/>
            </a:pPr>
            <a:r>
              <a:rPr lang="fr-FR" sz="1800"/>
              <a:t>✔️ Il ne s’agit là que de quelques-unes de nos offres de services de base de données. Prenez le temps de passer en revue les autres services de base de données et [trouvez le produit dont vous avez besoin] (https://azure.microsoft.com/fr-fr/product-categories/databases/). </a:t>
            </a:r>
          </a:p>
          <a:p>
            <a:endParaRPr lang="en-IE" sz="1800" dirty="0"/>
          </a:p>
          <a:p>
            <a:endParaRPr lang="en-IE" sz="1800" dirty="0"/>
          </a:p>
          <a:p>
            <a:r>
              <a:rPr lang="fr-FR" sz="1800" b="1"/>
              <a:t>Azure Cosmos DB </a:t>
            </a:r>
            <a:r>
              <a:rPr lang="fr-FR" sz="1800"/>
              <a:t>: </a:t>
            </a:r>
            <a:r>
              <a:rPr lang="fr-FR" b="0" u="sng"/>
              <a:t>https://azure.microsoft.com/fr-fr/services/cosmos-db/ </a:t>
            </a:r>
          </a:p>
          <a:p>
            <a:r>
              <a:rPr lang="fr-FR" sz="1800" b="1"/>
              <a:t>Azure SQL Database </a:t>
            </a:r>
            <a:r>
              <a:rPr lang="fr-FR" sz="1800"/>
              <a:t>: </a:t>
            </a:r>
            <a:r>
              <a:rPr lang="fr-FR" b="0" u="sng"/>
              <a:t>https://azure.microsoft.com/fr-fr/services/sql-database/</a:t>
            </a:r>
          </a:p>
          <a:p>
            <a:endParaRPr lang="en-IE" sz="1800" u="sng" dirty="0"/>
          </a:p>
          <a:p>
            <a:r>
              <a:rPr lang="fr-FR" sz="1800" b="1"/>
              <a:t>Remarque sur l’ordre du contenu dans Learn et SkillPipe :</a:t>
            </a:r>
          </a:p>
          <a:p>
            <a:r>
              <a:rPr lang="fr-FR" sz="1800"/>
              <a:t>Plusieurs unités Learn traitent du contenu de cette diapositive</a:t>
            </a:r>
          </a:p>
          <a:p>
            <a:r>
              <a:rPr lang="fr-FR" sz="1800"/>
              <a:t>https://docs.microsoft.com/fr-fr/learn/modules/azure-database-fundamentals/introduction</a:t>
            </a:r>
          </a:p>
          <a:p>
            <a:r>
              <a:rPr lang="fr-FR" sz="1800"/>
              <a:t>https://docs.microsoft.com/fr-fr/learn/modules/azure-database-fundamentals/azure-cosmos-db</a:t>
            </a:r>
          </a:p>
          <a:p>
            <a:r>
              <a:rPr lang="fr-FR" sz="1800"/>
              <a:t>https://docs.microsoft.com/fr-fr/learn/modules/azure-database-fundamentals/azure-sql-database</a:t>
            </a:r>
          </a:p>
          <a:p>
            <a:r>
              <a:rPr lang="fr-FR" sz="1800"/>
              <a:t>https://docs.microsoft.com/fr-fr/learn/modules/azure-database-fundamentals/azure-mysql-database</a:t>
            </a:r>
          </a:p>
          <a:p>
            <a:r>
              <a:rPr lang="fr-FR" sz="1800"/>
              <a:t>https://docs.microsoft.com/fr-fr/learn/modules/azure-database-fundamentals/azure-postgresql-database</a:t>
            </a:r>
          </a:p>
          <a:p>
            <a:endParaRPr lang="en-IE" sz="1800" dirty="0"/>
          </a:p>
          <a:p>
            <a:endParaRPr lang="en-IE" sz="1800" dirty="0"/>
          </a:p>
          <a:p>
            <a:endParaRPr lang="en-IE" sz="18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934237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a:solidFill>
                  <a:srgbClr val="171717"/>
                </a:solidFill>
                <a:latin typeface="Segoe UI" panose="020B0502040204020203" pitchFamily="34" charset="0"/>
              </a:rPr>
              <a:t>Azure SQL Managed Instance est le service de base de données cloud intelligent et évolutif qui combine la plus grande compatibilité de moteur de base de données SQL Server avec tous les avantages d’une plateforme en tant que service entièrement gérée et persistante. SQL Managed Instance offre une compatibilité proche de 100 % avec le moteur de base de données SQL Server (Édition Entreprise) le plus récent, fournissant une implémentation de </a:t>
            </a:r>
            <a:r>
              <a:rPr lang="fr-FR" b="0" i="0" u="none" strike="noStrike">
                <a:latin typeface="Segoe UI" panose="020B0502040204020203" pitchFamily="34" charset="0"/>
                <a:hlinkClick r:id="rId3"/>
              </a:rPr>
              <a:t>réseau virtuel (VNet)</a:t>
            </a:r>
            <a:r>
              <a:rPr lang="fr-FR" b="0" i="0">
                <a:solidFill>
                  <a:srgbClr val="171717"/>
                </a:solidFill>
                <a:latin typeface="Segoe UI" panose="020B0502040204020203" pitchFamily="34" charset="0"/>
              </a:rPr>
              <a:t> native capable de résoudre les problèmes de sécurité courants, et un </a:t>
            </a:r>
            <a:r>
              <a:rPr lang="fr-FR" b="0" i="0" u="none" strike="noStrike">
                <a:latin typeface="Segoe UI" panose="020B0502040204020203" pitchFamily="34" charset="0"/>
                <a:hlinkClick r:id="rId4"/>
              </a:rPr>
              <a:t>modèle commercial</a:t>
            </a:r>
            <a:r>
              <a:rPr lang="fr-FR" b="0" i="0">
                <a:solidFill>
                  <a:srgbClr val="171717"/>
                </a:solidFill>
                <a:latin typeface="Segoe UI" panose="020B0502040204020203" pitchFamily="34" charset="0"/>
              </a:rPr>
              <a:t> favorable pour les clients SQL Server existants. SQL Managed Instance permet aux clients SQL Server existants d’effectuer une migration « lift-and-shift » de leurs applications locales vers le cloud en apportant des modifications minimales aux applications et bases de données. </a:t>
            </a:r>
            <a:r>
              <a:rPr lang="fr-FR" b="0" i="0">
                <a:latin typeface="Segoe UI" panose="020B0502040204020203" pitchFamily="34" charset="0"/>
              </a:rPr>
              <a:t>Dans le même temps</a:t>
            </a:r>
            <a:r>
              <a:rPr lang="fr-FR" b="0" i="0">
                <a:solidFill>
                  <a:srgbClr val="171717"/>
                </a:solidFill>
                <a:latin typeface="Segoe UI" panose="020B0502040204020203" pitchFamily="34" charset="0"/>
              </a:rPr>
              <a:t>, SQL Managed Instance préserve toutes les fonctionnalités PaaS (application automatique des correctifs et mises à jour de version, </a:t>
            </a:r>
            <a:r>
              <a:rPr lang="fr-FR" b="0" i="0" u="none" strike="noStrike">
                <a:latin typeface="Segoe UI" panose="020B0502040204020203" pitchFamily="34" charset="0"/>
                <a:hlinkClick r:id="rId5"/>
              </a:rPr>
              <a:t>sauvegardes automatisées</a:t>
            </a:r>
            <a:r>
              <a:rPr lang="fr-FR" b="0" i="0">
                <a:solidFill>
                  <a:srgbClr val="171717"/>
                </a:solidFill>
                <a:latin typeface="Segoe UI" panose="020B0502040204020203" pitchFamily="34" charset="0"/>
              </a:rPr>
              <a:t>, </a:t>
            </a:r>
            <a:r>
              <a:rPr lang="fr-FR" b="0" i="0" u="none" strike="noStrike">
                <a:latin typeface="Segoe UI" panose="020B0502040204020203" pitchFamily="34" charset="0"/>
                <a:hlinkClick r:id="rId6"/>
              </a:rPr>
              <a:t>haute disponibilité</a:t>
            </a:r>
            <a:r>
              <a:rPr lang="fr-FR" b="0" i="0">
                <a:solidFill>
                  <a:srgbClr val="171717"/>
                </a:solidFill>
                <a:latin typeface="Segoe UI" panose="020B0502040204020203" pitchFamily="34" charset="0"/>
              </a:rPr>
              <a:t>) qui réduisent considérablement la charge d’administration et le coût TCO.</a:t>
            </a:r>
          </a:p>
          <a:p>
            <a:endParaRPr lang="en-US" b="0" i="0" dirty="0">
              <a:solidFill>
                <a:srgbClr val="171717"/>
              </a:solidFill>
              <a:effectLst/>
              <a:latin typeface="Segoe UI" panose="020B0502040204020203" pitchFamily="34" charset="0"/>
            </a:endParaRPr>
          </a:p>
          <a:p>
            <a:r>
              <a:rPr lang="fr-FR" b="1" i="0">
                <a:solidFill>
                  <a:srgbClr val="171717"/>
                </a:solidFill>
                <a:latin typeface="Segoe UI" panose="020B0502040204020203" pitchFamily="34" charset="0"/>
              </a:rPr>
              <a:t>Remarque sur l’ordre du contenu dans Learn et SkillPipe :</a:t>
            </a:r>
          </a:p>
          <a:p>
            <a:r>
              <a:rPr lang="fr-FR"/>
              <a:t>https://docs.microsoft.com/fr-fr/learn/modules/azure-database-fundamentals/azure-sql-managed-instance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9100509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91"/>
              </a:spcAft>
            </a:pPr>
            <a:r>
              <a:rPr lang="fr-FR"/>
              <a:t>Afin de promouvoir l’interactivité, WWL suggère d’utiliser Mentimeter, Kahoot ou une technologie d’interrogation similaire. N’hésitez pas à modifier cette diapositive selon vos besoins et à fournir des instructions en fonction de l’outil d’interrogation de votre choix.</a:t>
            </a:r>
          </a:p>
          <a:p>
            <a:pPr>
              <a:spcAft>
                <a:spcPts val="691"/>
              </a:spcAft>
            </a:pPr>
            <a:endParaRPr lang="en-US" dirty="0"/>
          </a:p>
          <a:p>
            <a:pPr>
              <a:spcAft>
                <a:spcPts val="691"/>
              </a:spcAft>
            </a:pPr>
            <a:r>
              <a:rPr lang="fr-FR" b="1"/>
              <a:t>Remarque sur l’ordre du contenu dans Learn et SkillPipe : </a:t>
            </a:r>
          </a:p>
          <a:p>
            <a:pPr defTabSz="1858817">
              <a:spcAft>
                <a:spcPts val="691"/>
              </a:spcAft>
              <a:defRPr/>
            </a:pPr>
            <a:r>
              <a:rPr lang="fr-FR"/>
              <a:t>Learn propose un exercice de bac à sable reflétant cette procédure pas à pas - </a:t>
            </a:r>
            <a:r>
              <a:rPr lang="fr-FR" b="1" i="0">
                <a:solidFill>
                  <a:srgbClr val="171717"/>
                </a:solidFill>
                <a:latin typeface="Segoe UI" panose="020B0502040204020203" pitchFamily="34" charset="0"/>
              </a:rPr>
              <a:t>Exercice : Créer une base de données SQL</a:t>
            </a:r>
          </a:p>
          <a:p>
            <a:pPr>
              <a:spcAft>
                <a:spcPts val="691"/>
              </a:spcAft>
            </a:pPr>
            <a:r>
              <a:rPr lang="fr-FR"/>
              <a:t>https://docs.microsoft.com/fr-fr/learn/modules/azure-database-fundamentals/exercise-create-sql-database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15296334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4900"/>
              <a:t>Connecte les utilisateurs aux partenaires Microsoft, aux éditeurs de logiciels indépendants ou ISV (Independent Software Vendors) et aux start-ups qui proposent des solutions et des services pour Azure.</a:t>
            </a:r>
          </a:p>
          <a:p>
            <a:r>
              <a:rPr lang="fr-FR" sz="4900"/>
              <a:t>Les clients Azure, les professionnels de l’informatique et les développeurs de cloud peuvent rechercher, tester, acheter et fournir des applications et des services Azure auprès de fournisseurs de services certifiés. </a:t>
            </a:r>
          </a:p>
          <a:p>
            <a:r>
              <a:rPr lang="fr-FR" sz="4900"/>
              <a:t>Comprend près de 10 000 référencements de produits.</a:t>
            </a:r>
          </a:p>
          <a:p>
            <a:endParaRPr lang="en-IE" sz="1800" dirty="0"/>
          </a:p>
          <a:p>
            <a:r>
              <a:rPr lang="fr-FR" sz="1800"/>
              <a:t>Il existe aussi une </a:t>
            </a:r>
            <a:r>
              <a:rPr lang="fr-FR" sz="1800" b="1"/>
              <a:t>FAQ pour la Place de marché (ou Marketplace), </a:t>
            </a:r>
            <a:r>
              <a:rPr lang="fr-FR" sz="1800"/>
              <a:t>disponible à l’adresse </a:t>
            </a:r>
            <a:r>
              <a:rPr lang="fr-FR" u="sng"/>
              <a:t>https://azure.microsoft.com/fr-fr/marketplace/faq/ </a:t>
            </a:r>
          </a:p>
          <a:p>
            <a:endParaRPr lang="en-IE" sz="1800" dirty="0"/>
          </a:p>
          <a:p>
            <a:pPr defTabSz="1858884">
              <a:lnSpc>
                <a:spcPct val="100000"/>
              </a:lnSpc>
              <a:spcAft>
                <a:spcPts val="0"/>
              </a:spcAft>
              <a:defRPr/>
            </a:pPr>
            <a:r>
              <a:rPr lang="fr-FR" b="1"/>
              <a:t>Place de marché Azure </a:t>
            </a:r>
            <a:r>
              <a:rPr lang="fr-FR"/>
              <a:t>: </a:t>
            </a:r>
            <a:r>
              <a:rPr lang="fr-FR">
                <a:hlinkClick r:id="rId3"/>
              </a:rPr>
              <a:t>https://azuremarketplace.microsoft.com/fr-fr/</a:t>
            </a:r>
            <a:r>
              <a:rPr lang="fr-FR"/>
              <a:t>  </a:t>
            </a:r>
          </a:p>
          <a:p>
            <a:endParaRPr lang="en-US" dirty="0"/>
          </a:p>
          <a:p>
            <a:r>
              <a:rPr lang="fr-FR" b="1"/>
              <a:t>Remarque sur l’ordre du contenu dans Learn et SkillPipe :</a:t>
            </a:r>
          </a:p>
          <a:p>
            <a:r>
              <a:rPr lang="fr-FR"/>
              <a:t>Remarque dans Learn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3675148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WWL recommande de faire un sondage toutes les 7 à 10 diapositives, et de préférence à la fin de chaque section. Cela permet de répartir les classes et optimise l’interactivité, en particulier pour les classes à distance.</a:t>
            </a:r>
          </a:p>
          <a:p>
            <a:endParaRPr lang="en-US" dirty="0"/>
          </a:p>
          <a:p>
            <a:pPr defTabSz="1896171">
              <a:spcAft>
                <a:spcPts val="691"/>
              </a:spcAft>
              <a:defRPr/>
            </a:pPr>
            <a:r>
              <a:rPr lang="fr-FR" sz="1800" b="1">
                <a:latin typeface="Calibri" panose="020F0502020204030204" pitchFamily="34" charset="0"/>
                <a:ea typeface="Calibri" panose="020F0502020204030204" pitchFamily="34" charset="0"/>
              </a:rPr>
              <a:t>Remarque sur Learn/SkillPipe :</a:t>
            </a:r>
          </a:p>
          <a:p>
            <a:pPr defTabSz="1896171">
              <a:spcAft>
                <a:spcPts val="691"/>
              </a:spcAft>
              <a:defRPr/>
            </a:pPr>
            <a:r>
              <a:rPr lang="fr-FR" sz="1800">
                <a:latin typeface="Calibri" panose="020F0502020204030204" pitchFamily="34" charset="0"/>
                <a:ea typeface="Calibri" panose="020F0502020204030204" pitchFamily="34" charset="0"/>
              </a:rPr>
              <a:t>SkillPipe comporte une diapositive de questions d’évaluation du module 2 tandis que Learn propose des contrôles des connaissances individuels tout au long des modules Learn suivant cette présentation PPT.</a:t>
            </a:r>
          </a:p>
          <a:p>
            <a:pPr defTabSz="1896171">
              <a:spcAft>
                <a:spcPts val="691"/>
              </a:spcAft>
              <a:defRPr/>
            </a:pPr>
            <a:r>
              <a:rPr lang="fr-FR" sz="1800">
                <a:latin typeface="Calibri" panose="020F0502020204030204" pitchFamily="34" charset="0"/>
                <a:ea typeface="Calibri" panose="020F0502020204030204" pitchFamily="34" charset="0"/>
              </a:rPr>
              <a:t>https://docs.microsoft.com/fr-fr/learn/modules/azure-architecture-fundamentals/knowledge-check</a:t>
            </a:r>
          </a:p>
          <a:p>
            <a:pPr defTabSz="1896171">
              <a:spcAft>
                <a:spcPts val="691"/>
              </a:spcAft>
              <a:defRPr/>
            </a:pPr>
            <a:r>
              <a:rPr lang="fr-FR" sz="1800">
                <a:latin typeface="Calibri" panose="020F0502020204030204" pitchFamily="34" charset="0"/>
                <a:ea typeface="Calibri" panose="020F0502020204030204" pitchFamily="34" charset="0"/>
              </a:rPr>
              <a:t>https://docs.microsoft.com/fr-fr/learn/modules/azure-compute-fundamentals/knowledge-check</a:t>
            </a:r>
          </a:p>
          <a:p>
            <a:pPr defTabSz="1896171">
              <a:spcAft>
                <a:spcPts val="691"/>
              </a:spcAft>
              <a:defRPr/>
            </a:pPr>
            <a:r>
              <a:rPr lang="fr-FR" sz="1800">
                <a:latin typeface="Calibri" panose="020F0502020204030204" pitchFamily="34" charset="0"/>
                <a:ea typeface="Calibri" panose="020F0502020204030204" pitchFamily="34" charset="0"/>
              </a:rPr>
              <a:t>https://docs.microsoft.com/fr-fr/learn/modules/azure-networking-fundamentals/knowledge-check</a:t>
            </a:r>
          </a:p>
          <a:p>
            <a:pPr defTabSz="1896171">
              <a:spcAft>
                <a:spcPts val="691"/>
              </a:spcAft>
              <a:defRPr/>
            </a:pPr>
            <a:r>
              <a:rPr lang="fr-FR" sz="1800">
                <a:latin typeface="Calibri" panose="020F0502020204030204" pitchFamily="34" charset="0"/>
                <a:ea typeface="Calibri" panose="020F0502020204030204" pitchFamily="34" charset="0"/>
              </a:rPr>
              <a:t>https://docs.microsoft.com/fr-fr/learn/modules/azure-storage-fundamentals/knowledge-check</a:t>
            </a:r>
          </a:p>
          <a:p>
            <a:pPr defTabSz="1896171">
              <a:spcAft>
                <a:spcPts val="691"/>
              </a:spcAft>
              <a:defRPr/>
            </a:pPr>
            <a:r>
              <a:rPr lang="fr-FR" sz="1800">
                <a:latin typeface="Calibri" panose="020F0502020204030204" pitchFamily="34" charset="0"/>
                <a:ea typeface="Calibri" panose="020F0502020204030204" pitchFamily="34" charset="0"/>
              </a:rPr>
              <a:t>https://docs.microsoft.com/fr-fr/learn/modules/azure-database-fundamentals/knowledge-check</a:t>
            </a:r>
          </a:p>
          <a:p>
            <a:pPr defTabSz="1896171">
              <a:defRPr/>
            </a:pPr>
            <a:endParaRPr lang="en-US" sz="1700" b="1" dirty="0">
              <a:latin typeface="Segoe UI Light"/>
              <a:ea typeface="Calibri" panose="020F0502020204030204" pitchFamily="34" charset="0"/>
              <a:cs typeface="Segoe UI Light"/>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2214777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896171">
              <a:spcAft>
                <a:spcPts val="691"/>
              </a:spcAft>
              <a:defRPr/>
            </a:pPr>
            <a:r>
              <a:rPr lang="fr-FR" sz="1600" b="1">
                <a:latin typeface="Calibri" panose="020F0502020204030204" pitchFamily="34" charset="0"/>
                <a:ea typeface="Calibri" panose="020F0502020204030204" pitchFamily="34" charset="0"/>
              </a:rPr>
              <a:t>Remarque sur Learn/SkillPipe :</a:t>
            </a:r>
          </a:p>
          <a:p>
            <a:pPr defTabSz="1896171">
              <a:spcAft>
                <a:spcPts val="691"/>
              </a:spcAft>
              <a:defRPr/>
            </a:pPr>
            <a:r>
              <a:rPr lang="fr-FR" sz="1600">
                <a:latin typeface="Calibri" panose="020F0502020204030204" pitchFamily="34" charset="0"/>
                <a:ea typeface="Calibri" panose="020F0502020204030204" pitchFamily="34" charset="0"/>
              </a:rPr>
              <a:t>SkillPipe comporte une diapositive Résumé du module 2 tandis que Learn propose des unités de résumé individuelles tout au long des modules Learn suivant cette présentation PPT.</a:t>
            </a:r>
          </a:p>
          <a:p>
            <a:pPr defTabSz="1896171">
              <a:spcAft>
                <a:spcPts val="691"/>
              </a:spcAft>
              <a:defRPr/>
            </a:pPr>
            <a:r>
              <a:rPr lang="fr-FR" sz="1600">
                <a:latin typeface="Calibri" panose="020F0502020204030204" pitchFamily="34" charset="0"/>
                <a:ea typeface="Calibri" panose="020F0502020204030204" pitchFamily="34" charset="0"/>
              </a:rPr>
              <a:t>https://docs.microsoft.com/fr-fr/learn/modules/azure-architecture-fundamentals/summary</a:t>
            </a:r>
          </a:p>
          <a:p>
            <a:pPr defTabSz="1896171">
              <a:spcAft>
                <a:spcPts val="691"/>
              </a:spcAft>
              <a:defRPr/>
            </a:pPr>
            <a:r>
              <a:rPr lang="fr-FR" sz="1600">
                <a:latin typeface="Calibri" panose="020F0502020204030204" pitchFamily="34" charset="0"/>
                <a:ea typeface="Calibri" panose="020F0502020204030204" pitchFamily="34" charset="0"/>
              </a:rPr>
              <a:t>https://docs.microsoft.com/fr-fr/learn/modules/azure-compute-fundamentals/summary</a:t>
            </a:r>
          </a:p>
          <a:p>
            <a:pPr defTabSz="1896171">
              <a:spcAft>
                <a:spcPts val="691"/>
              </a:spcAft>
              <a:defRPr/>
            </a:pPr>
            <a:r>
              <a:rPr lang="fr-FR" sz="1600">
                <a:latin typeface="Calibri" panose="020F0502020204030204" pitchFamily="34" charset="0"/>
                <a:ea typeface="Calibri" panose="020F0502020204030204" pitchFamily="34" charset="0"/>
              </a:rPr>
              <a:t>https://docs.microsoft.com/fr-fr/learn/modules/azure-networking-fundamentals/summary</a:t>
            </a:r>
          </a:p>
          <a:p>
            <a:pPr defTabSz="1896171">
              <a:spcAft>
                <a:spcPts val="691"/>
              </a:spcAft>
              <a:defRPr/>
            </a:pPr>
            <a:r>
              <a:rPr lang="fr-FR" sz="1600">
                <a:latin typeface="Calibri" panose="020F0502020204030204" pitchFamily="34" charset="0"/>
                <a:ea typeface="Calibri" panose="020F0502020204030204" pitchFamily="34" charset="0"/>
              </a:rPr>
              <a:t>https://docs.microsoft.com/fr-fr/learn/modules/azure-storage-fundamentals/summary</a:t>
            </a:r>
          </a:p>
          <a:p>
            <a:pPr defTabSz="1896171">
              <a:spcAft>
                <a:spcPts val="691"/>
              </a:spcAft>
              <a:defRPr/>
            </a:pPr>
            <a:r>
              <a:rPr lang="fr-FR" sz="1600">
                <a:latin typeface="Calibri" panose="020F0502020204030204" pitchFamily="34" charset="0"/>
                <a:ea typeface="Calibri" panose="020F0502020204030204" pitchFamily="34" charset="0"/>
              </a:rPr>
              <a:t>https://docs.microsoft.com/fr-fr/learn/modules/azure-database-fundamentals/summary</a:t>
            </a:r>
          </a:p>
          <a:p>
            <a:endParaRPr lang="en-US" sz="1700" dirty="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600" b="1"/>
              <a:t>Remarque sur l’ordre du contenu dans Learn et SkillPipe : </a:t>
            </a:r>
          </a:p>
          <a:p>
            <a:pPr marL="348541" indent="-348541">
              <a:buFont typeface="Arial" panose="020B0604020202020204" pitchFamily="34" charset="0"/>
              <a:buChar char="•"/>
            </a:pPr>
            <a:r>
              <a:rPr lang="fr-FR" sz="1600"/>
              <a:t>Diapositives 3-5 </a:t>
            </a:r>
          </a:p>
          <a:p>
            <a:r>
              <a:rPr lang="fr-FR" sz="1600"/>
              <a:t>https://docs.microsoft.com/fr-fr/learn/modules/azure-architecture-fundamentals/introduction</a:t>
            </a:r>
          </a:p>
          <a:p>
            <a:r>
              <a:rPr lang="fr-FR"/>
              <a:t>https://docs.microsoft.com/fr-fr/learn/modules/azure-architecture-fundamentals/overview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180244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600" b="1"/>
              <a:t>Remarque sur l’ordre du contenu dans Learn et SkillPipe : </a:t>
            </a:r>
          </a:p>
          <a:p>
            <a:pPr marL="348541" indent="-348541">
              <a:buFont typeface="Arial" panose="020B0604020202020204" pitchFamily="34" charset="0"/>
              <a:buChar char="•"/>
            </a:pPr>
            <a:r>
              <a:rPr lang="fr-FR" sz="1600"/>
              <a:t>Diapositives 3-5 </a:t>
            </a:r>
          </a:p>
          <a:p>
            <a:r>
              <a:rPr lang="fr-FR" sz="1600"/>
              <a:t>https://docs.microsoft.com/fr-fr/learn/modules/azure-architecture-fundamentals/introduction</a:t>
            </a:r>
          </a:p>
          <a:p>
            <a:r>
              <a:rPr lang="fr-FR"/>
              <a:t>https://docs.microsoft.com/fr-fr/learn/modules/azure-architecture-fundamentals/overview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74903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8266" indent="-458266">
              <a:buFont typeface="Arial" panose="020B0604020202020204" pitchFamily="34" charset="0"/>
              <a:buChar char="•"/>
            </a:pPr>
            <a:r>
              <a:rPr lang="fr-FR" sz="4900" dirty="0">
                <a:latin typeface="Segoe UI Semilight"/>
                <a:cs typeface="Segoe UI Semilight"/>
              </a:rPr>
              <a:t>Une région représente un ensemble de centres de données.</a:t>
            </a:r>
          </a:p>
          <a:p>
            <a:pPr marL="458266" indent="-458266">
              <a:buFont typeface="Arial" panose="020B0604020202020204" pitchFamily="34" charset="0"/>
              <a:buChar char="•"/>
            </a:pPr>
            <a:r>
              <a:rPr lang="fr-FR" sz="4900" dirty="0"/>
              <a:t>Offre flexibilité et évolutivité.</a:t>
            </a:r>
          </a:p>
          <a:p>
            <a:pPr marL="458266" indent="-458266">
              <a:buFont typeface="Arial" panose="020B0604020202020204" pitchFamily="34" charset="0"/>
              <a:buChar char="•"/>
            </a:pPr>
            <a:r>
              <a:rPr lang="fr-FR" sz="4900" dirty="0"/>
              <a:t>Préserve la résidence des données.</a:t>
            </a:r>
          </a:p>
          <a:p>
            <a:pPr marL="458266" indent="-458266">
              <a:buFont typeface="Arial" panose="020B0604020202020204" pitchFamily="34" charset="0"/>
              <a:buChar char="•"/>
            </a:pPr>
            <a:r>
              <a:rPr lang="fr-FR" sz="4900" dirty="0"/>
              <a:t>Sélectionnez des régions proches de vos utilisateurs.</a:t>
            </a:r>
          </a:p>
          <a:p>
            <a:pPr marL="458266" indent="-458266">
              <a:buFont typeface="Arial" panose="020B0604020202020204" pitchFamily="34" charset="0"/>
              <a:buChar char="•"/>
            </a:pPr>
            <a:r>
              <a:rPr lang="fr-FR" sz="4900" dirty="0">
                <a:latin typeface="Segoe UI Semilight"/>
                <a:cs typeface="Segoe UI Semilight"/>
              </a:rPr>
              <a:t>Prenez connaissance des disponibilités de déploiement dans votre région.</a:t>
            </a:r>
          </a:p>
          <a:p>
            <a:pPr marL="458266" indent="-458266">
              <a:buFont typeface="Arial" panose="020B0604020202020204" pitchFamily="34" charset="0"/>
              <a:buChar char="•"/>
            </a:pPr>
            <a:r>
              <a:rPr lang="fr-FR" sz="4900" dirty="0">
                <a:latin typeface="Segoe UI Semilight"/>
                <a:cs typeface="Segoe UI Semilight"/>
              </a:rPr>
              <a:t>Il existe des services mondiaux, indépendants des régions.</a:t>
            </a:r>
          </a:p>
          <a:p>
            <a:endParaRPr lang="en-IE" sz="1800" dirty="0"/>
          </a:p>
          <a:p>
            <a:r>
              <a:rPr lang="fr-FR" sz="1800" dirty="0">
                <a:solidFill>
                  <a:srgbClr val="000000"/>
                </a:solidFill>
                <a:latin typeface="SegoeUI"/>
              </a:rPr>
              <a:t>Microsoft Azure est composé de centres de données situés dans le monde entier. Ces centres de données sont organisés et mis à disposition des utilisateurs finaux par région. Une région1 est une zone géographique sur la planète contenant au moins un, mais potentiellement plusieurs centres de données qui sont à proximité et en réseau avec un réseau à faible latence. Quelques exemples de régions sont l'ouest des États-Unis, le centre du Canada, l'Europe de l'ouest, l'est de l'Australie et l'ouest du Japon. Au moment d'écrire ces lignes, Azure est généralement disponible dans 54 régions et disponible dans 140 pays.</a:t>
            </a:r>
          </a:p>
          <a:p>
            <a:endParaRPr lang="fr-FR" sz="1800" dirty="0">
              <a:solidFill>
                <a:srgbClr val="000000"/>
              </a:solidFill>
              <a:latin typeface="SegoeUI"/>
            </a:endParaRPr>
          </a:p>
          <a:p>
            <a:r>
              <a:rPr lang="fr-FR" sz="1800" dirty="0">
                <a:solidFill>
                  <a:srgbClr val="000000"/>
                </a:solidFill>
                <a:latin typeface="SegoeUI"/>
              </a:rPr>
              <a:t>Choses à savoir sur les régions</a:t>
            </a:r>
          </a:p>
          <a:p>
            <a:r>
              <a:rPr lang="fr-FR" sz="1800" dirty="0">
                <a:solidFill>
                  <a:srgbClr val="000000"/>
                </a:solidFill>
                <a:latin typeface="SegoeUI"/>
              </a:rPr>
              <a:t>● Azure a plus de régions mondiales que tout autre fournisseur de cloud.</a:t>
            </a:r>
          </a:p>
          <a:p>
            <a:r>
              <a:rPr lang="fr-FR" sz="1800" dirty="0">
                <a:solidFill>
                  <a:srgbClr val="000000"/>
                </a:solidFill>
                <a:latin typeface="SegoeUI"/>
              </a:rPr>
              <a:t>● Les régions offrent aux clients la flexibilité et l'évolutivité nécessaires pour rapprocher les applications de leurs utilisateurs.</a:t>
            </a:r>
          </a:p>
          <a:p>
            <a:r>
              <a:rPr lang="fr-FR" sz="1800" dirty="0">
                <a:solidFill>
                  <a:srgbClr val="000000"/>
                </a:solidFill>
                <a:latin typeface="SegoeUI"/>
              </a:rPr>
              <a:t>● Les régions préservent la résidence des données et offrent des options complètes de conformité et de résilience aux clients.</a:t>
            </a:r>
          </a:p>
          <a:p>
            <a:r>
              <a:rPr lang="fr-FR" sz="1800" dirty="0">
                <a:solidFill>
                  <a:srgbClr val="000000"/>
                </a:solidFill>
                <a:latin typeface="SegoeUI"/>
              </a:rPr>
              <a:t>● Pour la plupart des services Azure, lorsque vous déployez une ressource dans Azure, vous choisissez la région dans laquelle vous souhaitez que votre ressource soit déployée.</a:t>
            </a:r>
          </a:p>
          <a:p>
            <a:r>
              <a:rPr lang="fr-FR" sz="1800" dirty="0">
                <a:solidFill>
                  <a:srgbClr val="000000"/>
                </a:solidFill>
                <a:latin typeface="SegoeUI"/>
              </a:rPr>
              <a:t>● Certains services ou fonctionnalités de machine virtuelle ne sont disponibles que dans certaines régions, telles que des tailles de machine virtuelle ou des types de stockage spécifiques.</a:t>
            </a:r>
          </a:p>
          <a:p>
            <a:r>
              <a:rPr lang="fr-FR" sz="1800" dirty="0">
                <a:solidFill>
                  <a:srgbClr val="000000"/>
                </a:solidFill>
                <a:latin typeface="SegoeUI"/>
              </a:rPr>
              <a:t>● Il existe également certains services Azure globaux qui ne nécessitent pas de sélection de région, comme Microsoft Azure Active Directory, Microsoft Azure Traffic Manager ou Azure DNS.</a:t>
            </a:r>
          </a:p>
          <a:p>
            <a:endParaRPr lang="en-IE" sz="1800" dirty="0"/>
          </a:p>
          <a:p>
            <a:r>
              <a:rPr lang="fr-FR" sz="1800" dirty="0"/>
              <a:t>Une liste des régions et de leurs emplacements est disponible sur </a:t>
            </a:r>
            <a:r>
              <a:rPr lang="fr-FR" sz="1800" u="sng" dirty="0"/>
              <a:t>https://azure.microsoft.com/fr-fr/global-infrastructure/locations/</a:t>
            </a:r>
          </a:p>
          <a:p>
            <a:endParaRPr lang="en-IE" sz="1800" u="sng" dirty="0"/>
          </a:p>
          <a:p>
            <a:r>
              <a:rPr lang="fr-FR" sz="1800" b="1" dirty="0"/>
              <a:t>Remarque sur l’ordre du contenu dans </a:t>
            </a:r>
            <a:r>
              <a:rPr lang="fr-FR" sz="1800" b="1" dirty="0" err="1"/>
              <a:t>Learn</a:t>
            </a:r>
            <a:r>
              <a:rPr lang="fr-FR" sz="1800" b="1" dirty="0"/>
              <a:t> et </a:t>
            </a:r>
            <a:r>
              <a:rPr lang="fr-FR" sz="1800" b="1" dirty="0" err="1"/>
              <a:t>SkillPipe</a:t>
            </a:r>
            <a:r>
              <a:rPr lang="fr-FR" sz="1800" b="1" dirty="0"/>
              <a:t> : </a:t>
            </a:r>
          </a:p>
          <a:p>
            <a:pPr marL="348541" indent="-348541">
              <a:buFont typeface="Arial" panose="020B0604020202020204" pitchFamily="34" charset="0"/>
              <a:buChar char="•"/>
            </a:pPr>
            <a:r>
              <a:rPr lang="fr-FR" sz="1800" dirty="0"/>
              <a:t>Diapositives 6-10</a:t>
            </a:r>
          </a:p>
          <a:p>
            <a:r>
              <a:rPr lang="fr-FR" sz="1800" dirty="0"/>
              <a:t>https://docs.microsoft.com/fr-fr/learn/modules/azure-architecture-fundamentals/regions-availability-zones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953405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89937" indent="-589937">
              <a:buFont typeface="Arial" panose="020B0604020202020204" pitchFamily="34" charset="0"/>
              <a:buChar char="•"/>
            </a:pPr>
            <a:r>
              <a:rPr lang="fr-FR" sz="1800" dirty="0"/>
              <a:t>Chaque région Azure est jumelée à une autre région.</a:t>
            </a:r>
          </a:p>
          <a:p>
            <a:pPr marL="589937" indent="-589937">
              <a:buFont typeface="Arial" panose="020B0604020202020204" pitchFamily="34" charset="0"/>
              <a:buChar char="•"/>
            </a:pPr>
            <a:r>
              <a:rPr lang="fr-FR" sz="1800" dirty="0"/>
              <a:t>Azure recommande que les centres de données soient séparés par une distance d’au moins 500 kilomètres dans une paire régionale.</a:t>
            </a:r>
          </a:p>
          <a:p>
            <a:pPr marL="589937" indent="-589937">
              <a:buFont typeface="Arial" panose="020B0604020202020204" pitchFamily="34" charset="0"/>
              <a:buChar char="•"/>
            </a:pPr>
            <a:r>
              <a:rPr lang="fr-FR" sz="1800" dirty="0"/>
              <a:t>Certains services fournissent une réplication automatique vers la région jumelée.</a:t>
            </a:r>
          </a:p>
          <a:p>
            <a:pPr marL="589937" indent="-589937">
              <a:buFont typeface="Arial" panose="020B0604020202020204" pitchFamily="34" charset="0"/>
              <a:buChar char="•"/>
            </a:pPr>
            <a:r>
              <a:rPr lang="fr-FR" sz="1800" dirty="0"/>
              <a:t>Lors d’une panne, la priorité est donnée à la récupération d’une région sur chaque paire.</a:t>
            </a:r>
          </a:p>
          <a:p>
            <a:pPr marL="589937" indent="-589937">
              <a:buFont typeface="Arial" panose="020B0604020202020204" pitchFamily="34" charset="0"/>
              <a:buChar char="•"/>
            </a:pPr>
            <a:r>
              <a:rPr lang="fr-FR" sz="1800" dirty="0"/>
              <a:t>Les mises à jour du système Azure sont déployées dans les régions jumelées de manière séquentielle (et non simultanée).</a:t>
            </a:r>
          </a:p>
          <a:p>
            <a:endParaRPr lang="en-IE" sz="1800" dirty="0"/>
          </a:p>
          <a:p>
            <a:r>
              <a:rPr lang="fr-FR" sz="1800" dirty="0">
                <a:solidFill>
                  <a:srgbClr val="000000"/>
                </a:solidFill>
                <a:latin typeface="SegoeUI"/>
              </a:rPr>
              <a:t>Chaque région Azure est associée à une autre région au sein de la même géographie, formant ainsi une paire de régions. L'exception est le sud du Brésil, qui est associé à une région en dehors de sa géographie.</a:t>
            </a:r>
          </a:p>
          <a:p>
            <a:endParaRPr lang="fr-FR" sz="1800" dirty="0">
              <a:solidFill>
                <a:srgbClr val="000000"/>
              </a:solidFill>
              <a:latin typeface="SegoeUI"/>
            </a:endParaRPr>
          </a:p>
          <a:p>
            <a:r>
              <a:rPr lang="fr-FR" sz="1800" dirty="0">
                <a:solidFill>
                  <a:srgbClr val="000000"/>
                </a:solidFill>
                <a:latin typeface="SegoeUI"/>
              </a:rPr>
              <a:t>Ce qu'il faut savoir sur les paires régionales:</a:t>
            </a:r>
          </a:p>
          <a:p>
            <a:r>
              <a:rPr lang="fr-FR" sz="1800" dirty="0">
                <a:solidFill>
                  <a:srgbClr val="000000"/>
                </a:solidFill>
                <a:latin typeface="SegoeUI"/>
              </a:rPr>
              <a:t>● Isolement physique. Lorsque cela est possible, Azure préfère au moins 300 miles de séparation entre les centres de données d'une paire régionale, bien que ce ne soit pas pratique ou possible dans toutes les zones géographiques. La séparation physique des centres de données réduit la probabilité de catastrophes naturelles, de troubles civils, de pannes de courant ou de pannes de réseau physique affectant les deux régions à la fois.</a:t>
            </a:r>
          </a:p>
          <a:p>
            <a:r>
              <a:rPr lang="fr-FR" sz="1800" dirty="0">
                <a:solidFill>
                  <a:srgbClr val="000000"/>
                </a:solidFill>
                <a:latin typeface="SegoeUI"/>
              </a:rPr>
              <a:t>● Réplication fournie par la plate-forme. Certains services tels que le stockage géo-redondant fournissent une réplication automatique vers la région jumelée.</a:t>
            </a:r>
          </a:p>
          <a:p>
            <a:r>
              <a:rPr lang="fr-FR" sz="1800" dirty="0">
                <a:solidFill>
                  <a:srgbClr val="000000"/>
                </a:solidFill>
                <a:latin typeface="SegoeUI"/>
              </a:rPr>
              <a:t>● Ordre de récupération de la région. En cas de panne générale, la récupération d'une région est prioritaire sur chaque paire. Les applications déployées dans des régions appariées sont assurées d'avoir l'une des régions récupérées en priorité.</a:t>
            </a:r>
          </a:p>
          <a:p>
            <a:r>
              <a:rPr lang="fr-FR" sz="1800" dirty="0">
                <a:solidFill>
                  <a:srgbClr val="000000"/>
                </a:solidFill>
                <a:latin typeface="SegoeUI"/>
              </a:rPr>
              <a:t>● Mises à jour séquentielles. Les mises à jour système Azure planifiées sont déployées dans des régions appariées de manière séquentielle (pas en même temps) pour minimiser les temps d'arrêt, l'effet des bogues et les échecs logiques dans le cas rare d'une mauvaise mise à jour.</a:t>
            </a:r>
          </a:p>
          <a:p>
            <a:r>
              <a:rPr lang="fr-FR" sz="1800" dirty="0">
                <a:solidFill>
                  <a:srgbClr val="000000"/>
                </a:solidFill>
                <a:latin typeface="SegoeUI"/>
              </a:rPr>
              <a:t>● Résidence des données. Une région réside dans la même zone géographique que sa paire (à l'exception du Brésil Sud) pour répondre aux exigences de résidence des données à des fins fiscales et judiciaires.</a:t>
            </a:r>
          </a:p>
          <a:p>
            <a:endParaRPr lang="en-IE" sz="1800" dirty="0"/>
          </a:p>
          <a:p>
            <a:r>
              <a:rPr lang="fr-FR" sz="1800" dirty="0"/>
              <a:t>Liste des zones géographiques, régions, paires régionales et autres détails https://azure.microsoft.com/fr-fr/global-infrastructure/geographies/</a:t>
            </a:r>
          </a:p>
          <a:p>
            <a:r>
              <a:rPr lang="fr-FR" sz="1800" dirty="0"/>
              <a:t>Une liste complète des paires régionales est disponible sur </a:t>
            </a:r>
            <a:r>
              <a:rPr lang="fr-FR" sz="1800" u="sng" dirty="0"/>
              <a:t>https://docs.microsoft.com/fr-fr/azure/best-practices-availability-paired-regions#what-are-paired-regions </a:t>
            </a:r>
          </a:p>
          <a:p>
            <a:endParaRPr lang="en-IE" sz="1800" u="sng" dirty="0"/>
          </a:p>
          <a:p>
            <a:r>
              <a:rPr lang="fr-FR" sz="1800" b="1" dirty="0"/>
              <a:t>Remarque sur l’ordre du contenu dans </a:t>
            </a:r>
            <a:r>
              <a:rPr lang="fr-FR" sz="1800" b="1" dirty="0" err="1"/>
              <a:t>Learn</a:t>
            </a:r>
            <a:r>
              <a:rPr lang="fr-FR" sz="1800" b="1" dirty="0"/>
              <a:t> et </a:t>
            </a:r>
            <a:r>
              <a:rPr lang="fr-FR" sz="1800" b="1" dirty="0" err="1"/>
              <a:t>SkillPipe</a:t>
            </a:r>
            <a:r>
              <a:rPr lang="fr-FR" sz="1800" b="1" dirty="0"/>
              <a:t> : </a:t>
            </a:r>
          </a:p>
          <a:p>
            <a:pPr marL="348541" indent="-348541">
              <a:buFont typeface="Arial" panose="020B0604020202020204" pitchFamily="34" charset="0"/>
              <a:buChar char="•"/>
            </a:pPr>
            <a:r>
              <a:rPr lang="fr-FR" sz="1800" dirty="0"/>
              <a:t>Diapositives 6-10</a:t>
            </a:r>
          </a:p>
          <a:p>
            <a:r>
              <a:rPr lang="fr-FR" sz="1800" dirty="0"/>
              <a:t>https://docs.microsoft.com/fr-fr/learn/modules/azure-architecture-fundamentals/regions-availability-zones</a:t>
            </a:r>
          </a:p>
          <a:p>
            <a:endParaRPr lang="en-US" sz="1800"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54814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858817">
              <a:spcAft>
                <a:spcPts val="677"/>
              </a:spcAft>
              <a:defRPr/>
            </a:pPr>
            <a:r>
              <a:rPr lang="fr-FR" sz="1800" dirty="0">
                <a:solidFill>
                  <a:srgbClr val="000000"/>
                </a:solidFill>
                <a:latin typeface="SegoeUI"/>
              </a:rPr>
              <a:t>Une géographie est un marché distinct contenant généralement deux régions ou plus qui préserve la résidence des données et les limites de conformité. Les zones géographiques permettent aux clients ayant des besoins spécifiques en matière de résidence et de conformité des données de garder leurs données et applications à proximité. Les géographies garantissent que les exigences de résidence, de souveraineté, de conformité et de résilience des données sont respectées dans les limites géographiques. Les zones géographiques sont tolérantes aux pannes pour résister à une panne complète de la région grâce à leur connexion à une infrastructure de réseau haute capacité dédiée. Les géographies sont divisées en Amériques, Europe, Asie-Pacifique, Moyen-Orient et Afrique</a:t>
            </a:r>
          </a:p>
          <a:p>
            <a:pPr defTabSz="1858817">
              <a:spcAft>
                <a:spcPts val="677"/>
              </a:spcAft>
              <a:defRPr/>
            </a:pPr>
            <a:endParaRPr lang="fr-FR" sz="1800" dirty="0"/>
          </a:p>
          <a:p>
            <a:pPr defTabSz="1858817">
              <a:spcAft>
                <a:spcPts val="677"/>
              </a:spcAft>
              <a:defRPr/>
            </a:pPr>
            <a:r>
              <a:rPr lang="fr-FR" sz="1800" dirty="0"/>
              <a:t>Une liste des emplacements géographiques est disponible ici : </a:t>
            </a:r>
            <a:r>
              <a:rPr lang="fr-FR" u="sng" dirty="0"/>
              <a:t>https://azure.microsoft.com/fr-fr/global-infrastructure/geographies/ </a:t>
            </a:r>
          </a:p>
          <a:p>
            <a:pPr defTabSz="1858817">
              <a:spcAft>
                <a:spcPts val="677"/>
              </a:spcAft>
              <a:defRPr/>
            </a:pPr>
            <a:endParaRPr lang="en-IE" u="sng" dirty="0"/>
          </a:p>
          <a:p>
            <a:r>
              <a:rPr lang="fr-FR" sz="1600" b="1" dirty="0"/>
              <a:t>Remarque sur l’ordre du contenu dans </a:t>
            </a:r>
            <a:r>
              <a:rPr lang="fr-FR" sz="1600" b="1" dirty="0" err="1"/>
              <a:t>Learn</a:t>
            </a:r>
            <a:r>
              <a:rPr lang="fr-FR" sz="1600" b="1" dirty="0"/>
              <a:t> et </a:t>
            </a:r>
            <a:r>
              <a:rPr lang="fr-FR" sz="1600" b="1" dirty="0" err="1"/>
              <a:t>SkillPipe</a:t>
            </a:r>
            <a:r>
              <a:rPr lang="fr-FR" sz="1600" b="1" dirty="0"/>
              <a:t> : </a:t>
            </a:r>
          </a:p>
          <a:p>
            <a:pPr marL="348541" indent="-348541">
              <a:buFont typeface="Arial" panose="020B0604020202020204" pitchFamily="34" charset="0"/>
              <a:buChar char="•"/>
            </a:pPr>
            <a:r>
              <a:rPr lang="fr-FR" sz="1600" dirty="0"/>
              <a:t>Diapositives 6-10</a:t>
            </a:r>
          </a:p>
          <a:p>
            <a:r>
              <a:rPr lang="fr-FR" sz="1600" dirty="0"/>
              <a:t>https://docs.microsoft.com/fr-fr/learn/modules/azure-architecture-fundamentals/regions-availability-zones</a:t>
            </a:r>
          </a:p>
          <a:p>
            <a:pPr defTabSz="1858817">
              <a:spcAft>
                <a:spcPts val="677"/>
              </a:spcAft>
              <a:defRPr/>
            </a:pPr>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1858272" eaLnBrk="0" hangingPunct="0"/>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729614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Cette diapositive présente les prochains sujets abordés. Vous pouvez également utiliser la dernière diapositive du cours pour réviser. </a:t>
            </a:r>
          </a:p>
          <a:p>
            <a:endParaRPr lang="fr-FR" dirty="0"/>
          </a:p>
          <a:p>
            <a:r>
              <a:rPr lang="fr-FR" sz="1600" dirty="0">
                <a:solidFill>
                  <a:srgbClr val="000000"/>
                </a:solidFill>
                <a:latin typeface="ArialMT"/>
              </a:rPr>
              <a:t>● Une seule machine virtuelle avec un stockage premium a un SLA de 99,9%. Vous pouvez rapidement migrer des machines virtuelles existantes vers Azure via «lift and shift». Lift and shift est une option sans code où chaque application est migrée telle quelle, offrant les avantages du cloud sans les risques ni les coûts liés à la modification du code. </a:t>
            </a:r>
          </a:p>
          <a:p>
            <a:r>
              <a:rPr lang="fr-FR" sz="1600" dirty="0">
                <a:solidFill>
                  <a:srgbClr val="000000"/>
                </a:solidFill>
                <a:latin typeface="ArialMT"/>
              </a:rPr>
              <a:t>● En plaçant des machines virtuelles dans un ensemble de disponibilité, vous vous protégez contre les pannes du centre de données et augmentez le SLA à 99,95%. </a:t>
            </a:r>
          </a:p>
          <a:p>
            <a:r>
              <a:rPr lang="fr-FR" sz="1600" dirty="0">
                <a:solidFill>
                  <a:srgbClr val="000000"/>
                </a:solidFill>
                <a:latin typeface="ArialMT"/>
              </a:rPr>
              <a:t>● L'ajout de machines virtuelles aux zones de disponibilité protège des pannes entières du centre de données et augmente le SLA à 99,99%. Il s'agit du plus haut niveau de protection fourni. </a:t>
            </a:r>
          </a:p>
          <a:p>
            <a:r>
              <a:rPr lang="fr-FR" sz="1600" dirty="0">
                <a:solidFill>
                  <a:srgbClr val="000000"/>
                </a:solidFill>
                <a:latin typeface="ArialMT"/>
              </a:rPr>
              <a:t>● Pour les paires de régions de reprise après sinistre multi-régions, protège et fournit des limites de résidence des données</a:t>
            </a:r>
          </a:p>
          <a:p>
            <a:r>
              <a:rPr lang="fr-FR" sz="1600" dirty="0">
                <a:solidFill>
                  <a:srgbClr val="000000"/>
                </a:solidFill>
                <a:latin typeface="ArialMT"/>
              </a:rPr>
              <a:t>Cette diapositive présente les sujets à venir. Vous pouvez également utiliser la diapositive à la fin de la leçon pour réviser.</a:t>
            </a:r>
            <a:endParaRPr lang="en-US" sz="1600" dirty="0"/>
          </a:p>
          <a:p>
            <a:endParaRPr lang="en-US" dirty="0"/>
          </a:p>
          <a:p>
            <a:r>
              <a:rPr lang="fr-FR" sz="1600" b="1" dirty="0"/>
              <a:t>Remarque sur l’ordre du contenu dans </a:t>
            </a:r>
            <a:r>
              <a:rPr lang="fr-FR" sz="1600" b="1" dirty="0" err="1"/>
              <a:t>Learn</a:t>
            </a:r>
            <a:r>
              <a:rPr lang="fr-FR" sz="1600" b="1" dirty="0"/>
              <a:t> et </a:t>
            </a:r>
            <a:r>
              <a:rPr lang="fr-FR" sz="1600" b="1" dirty="0" err="1"/>
              <a:t>SkillPipe</a:t>
            </a:r>
            <a:r>
              <a:rPr lang="fr-FR" sz="1600" b="1" dirty="0"/>
              <a:t> : </a:t>
            </a:r>
          </a:p>
          <a:p>
            <a:pPr marL="348541" indent="-348541">
              <a:buFont typeface="Arial" panose="020B0604020202020204" pitchFamily="34" charset="0"/>
              <a:buChar char="•"/>
            </a:pPr>
            <a:r>
              <a:rPr lang="fr-FR" sz="1600" dirty="0"/>
              <a:t>Diapositives 6-10</a:t>
            </a:r>
          </a:p>
          <a:p>
            <a:r>
              <a:rPr lang="fr-FR" sz="1600" dirty="0"/>
              <a:t>https://docs.microsoft.com/fr-fr/learn/modules/azure-architecture-fundamentals/regions-availability-zones</a:t>
            </a:r>
          </a:p>
          <a:p>
            <a:r>
              <a:rPr lang="fr-FR" dirty="0"/>
              <a:t> révision. </a:t>
            </a:r>
          </a:p>
        </p:txBody>
      </p:sp>
      <p:sp>
        <p:nvSpPr>
          <p:cNvPr id="4" name="Header Placeholder 3"/>
          <p:cNvSpPr>
            <a:spLocks noGrp="1"/>
          </p:cNvSpPr>
          <p:nvPr>
            <p:ph type="hdr" sz="quarter" idx="10"/>
          </p:nvPr>
        </p:nvSpPr>
        <p:spPr/>
        <p:txBody>
          <a:bodyPr/>
          <a:lstStyle/>
          <a:p>
            <a:pPr defTabSz="1858884">
              <a:defRPr/>
            </a:pPr>
            <a:endParaRPr lang="en-US">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marL="0" defTabSz="1858272" eaLnBrk="0" hangingPunct="0">
              <a:defRPr/>
            </a:pPr>
            <a:r>
              <a:rPr lang="fr-FR" sz="8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pPr defTabSz="1858884">
              <a:defRPr/>
            </a:pPr>
            <a:fld id="{D18B56EA-E28F-4F92-9F16-7A6F2501B303}" type="datetime8">
              <a:rPr lang="en-US">
                <a:solidFill>
                  <a:prstClr val="black"/>
                </a:solidFill>
                <a:latin typeface="Calibri" panose="020F0502020204030204"/>
              </a:rPr>
              <a:pPr defTabSz="1858884">
                <a:defRPr/>
              </a:pPr>
              <a:t>11/2/2021 1:48 PM</a:t>
            </a:fld>
            <a:endParaRPr lang="en-US">
              <a:solidFill>
                <a:prstClr val="black"/>
              </a:solidFill>
              <a:latin typeface="Calibri" panose="020F0502020204030204"/>
            </a:endParaRPr>
          </a:p>
        </p:txBody>
      </p:sp>
      <p:sp>
        <p:nvSpPr>
          <p:cNvPr id="7" name="Slide Number Placeholder 6"/>
          <p:cNvSpPr>
            <a:spLocks noGrp="1"/>
          </p:cNvSpPr>
          <p:nvPr>
            <p:ph type="sldNum" sz="quarter" idx="13"/>
          </p:nvPr>
        </p:nvSpPr>
        <p:spPr/>
        <p:txBody>
          <a:bodyPr/>
          <a:lstStyle/>
          <a:p>
            <a:pPr defTabSz="1858884">
              <a:defRPr/>
            </a:pPr>
            <a:fld id="{B4008EB6-D09E-4580-8CD6-DDB14511944F}" type="slidenum">
              <a:rPr lang="en-US">
                <a:solidFill>
                  <a:prstClr val="black"/>
                </a:solidFill>
                <a:latin typeface="Calibri" panose="020F0502020204030204"/>
              </a:rPr>
              <a:pPr defTabSz="1858884">
                <a:defRPr/>
              </a:pPr>
              <a:t>9</a:t>
            </a:fld>
            <a:endParaRPr lang="en-US">
              <a:solidFill>
                <a:prstClr val="black"/>
              </a:solidFill>
              <a:latin typeface="Calibri" panose="020F0502020204030204"/>
            </a:endParaRPr>
          </a:p>
        </p:txBody>
      </p:sp>
    </p:spTree>
    <p:extLst>
      <p:ext uri="{BB962C8B-B14F-4D97-AF65-F5344CB8AC3E}">
        <p14:creationId xmlns:p14="http://schemas.microsoft.com/office/powerpoint/2010/main" val="40729883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2629292"/>
      </p:ext>
    </p:extLst>
  </p:cSld>
  <p:clrMapOvr>
    <a:masterClrMapping/>
  </p:clrMapOvr>
  <p:transition>
    <p:fade/>
  </p:transition>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42763914"/>
      </p:ext>
    </p:extLst>
  </p:cSld>
  <p:clrMapOvr>
    <a:masterClrMapping/>
  </p:clrMapOvr>
  <p:transition>
    <p:fade/>
  </p:transition>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17171365"/>
      </p:ext>
    </p:extLst>
  </p:cSld>
  <p:clrMapOvr>
    <a:masterClrMapping/>
  </p:clrMapOvr>
  <p:transition>
    <p:fade/>
  </p:transition>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47097091"/>
      </p:ext>
    </p:extLst>
  </p:cSld>
  <p:clrMapOvr>
    <a:masterClrMapping/>
  </p:clrMapOvr>
  <p:transition>
    <p:fade/>
  </p:transition>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310110"/>
      </p:ext>
    </p:extLst>
  </p:cSld>
  <p:clrMapOvr>
    <a:masterClrMapping/>
  </p:clrMapOvr>
  <p:transition>
    <p:fade/>
  </p:transition>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40321029"/>
      </p:ext>
    </p:extLst>
  </p:cSld>
  <p:clrMapOvr>
    <a:masterClrMapping/>
  </p:clrMapOvr>
  <p:transition>
    <p:fade/>
  </p:transition>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78348474"/>
      </p:ext>
    </p:extLst>
  </p:cSld>
  <p:clrMapOvr>
    <a:masterClrMapping/>
  </p:clrMapOvr>
  <p:transition>
    <p:fade/>
  </p:transition>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71307871"/>
      </p:ext>
    </p:extLst>
  </p:cSld>
  <p:clrMapOvr>
    <a:masterClrMapping/>
  </p:clrMapOvr>
  <p:transition>
    <p:fade/>
  </p:transition>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5214379"/>
      </p:ext>
    </p:extLst>
  </p:cSld>
  <p:clrMapOvr>
    <a:masterClrMapping/>
  </p:clrMapOvr>
  <p:transition>
    <p:fade/>
  </p:transition>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424054560"/>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620696430"/>
      </p:ext>
    </p:extLst>
  </p:cSld>
  <p:clrMapOvr>
    <a:masterClrMapping/>
  </p:clrMapOvr>
  <p:transition>
    <p:fade/>
  </p:transition>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438224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1964566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935660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0949039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457401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025900548"/>
      </p:ext>
    </p:extLst>
  </p:cSld>
  <p:clrMapOvr>
    <a:masterClrMapping/>
  </p:clrMapOvr>
  <p:transition>
    <p:fade/>
  </p:transition>
  <p:hf sldNum="0"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88817992"/>
      </p:ext>
    </p:extLst>
  </p:cSld>
  <p:clrMapOvr>
    <a:masterClrMapping/>
  </p:clrMapOvr>
  <p:transition>
    <p:fade/>
  </p:transition>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35885521"/>
      </p:ext>
    </p:extLst>
  </p:cSld>
  <p:clrMapOvr>
    <a:masterClrMapping/>
  </p:clrMapOvr>
  <p:transition>
    <p:fade/>
  </p:transition>
  <p:hf sldNum="0"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34982"/>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29773480"/>
      </p:ext>
    </p:extLst>
  </p:cSld>
  <p:clrMapOvr>
    <a:masterClrMapping/>
  </p:clrMapOvr>
  <p:transition>
    <p:fade/>
  </p:transition>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9894728"/>
      </p:ext>
    </p:extLst>
  </p:cSld>
  <p:clrMapOvr>
    <a:masterClrMapping/>
  </p:clrMapOvr>
  <p:transition>
    <p:fade/>
  </p:transition>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28991395"/>
      </p:ext>
    </p:extLst>
  </p:cSld>
  <p:clrMapOvr>
    <a:masterClrMapping/>
  </p:clrMapOvr>
  <p:transition>
    <p:fade/>
  </p:transition>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6196867"/>
      </p:ext>
    </p:extLst>
  </p:cSld>
  <p:clrMapOvr>
    <a:masterClrMapping/>
  </p:clrMapOvr>
  <p:transition>
    <p:fade/>
  </p:transition>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5308235"/>
      </p:ext>
    </p:extLst>
  </p:cSld>
  <p:clrMapOvr>
    <a:masterClrMapping/>
  </p:clrMapOvr>
  <p:transition>
    <p:fade/>
  </p:transition>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0327420"/>
      </p:ext>
    </p:extLst>
  </p:cSld>
  <p:clrMapOvr>
    <a:masterClrMapping/>
  </p:clrMapOvr>
  <p:transition>
    <p:fade/>
  </p:transition>
  <p:hf sldNum="0"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0959540"/>
      </p:ext>
    </p:extLst>
  </p:cSld>
  <p:clrMapOvr>
    <a:masterClrMapping/>
  </p:clrMapOvr>
  <p:transition>
    <p:fade/>
  </p:transition>
  <p:hf sldNum="0"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4466721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730050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08226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41793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206599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26678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52753650"/>
      </p:ext>
    </p:extLst>
  </p:cSld>
  <p:clrMapOvr>
    <a:masterClrMapping/>
  </p:clrMapOvr>
  <p:transition>
    <p:fade/>
  </p:transition>
  <p:hf sldNum="0"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53626875"/>
      </p:ext>
    </p:extLst>
  </p:cSld>
  <p:clrMapOvr>
    <a:masterClrMapping/>
  </p:clrMapOvr>
  <p:transition>
    <p:fade/>
  </p:transition>
  <p:hf sldNum="0"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98794602"/>
      </p:ext>
    </p:extLst>
  </p:cSld>
  <p:clrMapOvr>
    <a:masterClrMapping/>
  </p:clrMapOvr>
  <p:transition>
    <p:fade/>
  </p:transition>
  <p:hf sldNum="0"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18103982"/>
      </p:ext>
    </p:extLst>
  </p:cSld>
  <p:clrMapOvr>
    <a:masterClrMapping/>
  </p:clrMapOvr>
  <p:transition>
    <p:fade/>
  </p:transition>
  <p:hf sldNum="0"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704943207"/>
      </p:ext>
    </p:extLst>
  </p:cSld>
  <p:clrMapOvr>
    <a:masterClrMapping/>
  </p:clrMapOvr>
  <p:transition>
    <p:fade/>
  </p:transition>
  <p:hf sldNum="0"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2351001"/>
      </p:ext>
    </p:extLst>
  </p:cSld>
  <p:clrMapOvr>
    <a:masterClrMapping/>
  </p:clrMapOvr>
  <p:transition>
    <p:fade/>
  </p:transition>
  <p:hf sldNum="0"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295443"/>
      </p:ext>
    </p:extLst>
  </p:cSld>
  <p:clrMapOvr>
    <a:masterClrMapping/>
  </p:clrMapOvr>
  <p:transition>
    <p:fade/>
  </p:transition>
  <p:hf sldNum="0"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4905001"/>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857556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3659272"/>
      </p:ext>
    </p:extLst>
  </p:cSld>
  <p:clrMapOvr>
    <a:masterClrMapping/>
  </p:clrMapOvr>
  <p:transition>
    <p:fade/>
  </p:transition>
  <p:hf sldNum="0"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339687183"/>
      </p:ext>
    </p:extLst>
  </p:cSld>
  <p:clrMapOvr>
    <a:masterClrMapping/>
  </p:clrMapOvr>
  <p:transition>
    <p:fade/>
  </p:transition>
  <p:hf sldNum="0"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2133878"/>
      </p:ext>
    </p:extLst>
  </p:cSld>
  <p:clrMapOvr>
    <a:masterClrMapping/>
  </p:clrMapOvr>
  <p:transition>
    <p:fade/>
  </p:transition>
  <p:hf sldNum="0"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81308390"/>
      </p:ext>
    </p:extLst>
  </p:cSld>
  <p:clrMapOvr>
    <a:masterClrMapping/>
  </p:clrMapOvr>
  <p:transition>
    <p:fade/>
  </p:transition>
  <p:hf sldNum="0"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41885937"/>
      </p:ext>
    </p:extLst>
  </p:cSld>
  <p:clrMapOvr>
    <a:masterClrMapping/>
  </p:clrMapOvr>
  <p:transition>
    <p:fade/>
  </p:transition>
  <p:hf sldNum="0"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1972867"/>
      </p:ext>
    </p:extLst>
  </p:cSld>
  <p:clrMapOvr>
    <a:masterClrMapping/>
  </p:clrMapOvr>
  <p:transition>
    <p:fade/>
  </p:transition>
  <p:hf sldNum="0"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1837419"/>
      </p:ext>
    </p:extLst>
  </p:cSld>
  <p:clrMapOvr>
    <a:masterClrMapping/>
  </p:clrMapOvr>
  <p:transition>
    <p:fade/>
  </p:transition>
  <p:hf sldNum="0"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9972639"/>
      </p:ext>
    </p:extLst>
  </p:cSld>
  <p:clrMapOvr>
    <a:masterClrMapping/>
  </p:clrMapOvr>
  <p:transition>
    <p:fade/>
  </p:transition>
  <p:hf sldNum="0"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288735"/>
      </p:ext>
    </p:extLst>
  </p:cSld>
  <p:clrMapOvr>
    <a:masterClrMapping/>
  </p:clrMapOvr>
  <p:transition>
    <p:fade/>
  </p:transition>
  <p:hf sldNum="0"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64225660"/>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123385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88686536"/>
      </p:ext>
    </p:extLst>
  </p:cSld>
  <p:clrMapOvr>
    <a:masterClrMapping/>
  </p:clrMapOvr>
  <p:transition>
    <p:fade/>
  </p:transition>
  <p:hf sldNum="0"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5779374"/>
      </p:ext>
    </p:extLst>
  </p:cSld>
  <p:clrMapOvr>
    <a:masterClrMapping/>
  </p:clrMapOvr>
  <p:transition>
    <p:fade/>
  </p:transition>
  <p:hf sldNum="0" hdr="0" ftr="0" dt="0"/>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425302"/>
      </p:ext>
    </p:extLst>
  </p:cSld>
  <p:clrMapOvr>
    <a:masterClrMapping/>
  </p:clrMapOvr>
  <p:transition>
    <p:fade/>
  </p:transition>
  <p:hf sldNum="0" hdr="0" ftr="0" dt="0"/>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5265426"/>
      </p:ext>
    </p:extLst>
  </p:cSld>
  <p:clrMapOvr>
    <a:masterClrMapping/>
  </p:clrMapOvr>
  <p:transition>
    <p:fade/>
  </p:transition>
  <p:hf sldNum="0" hdr="0" ftr="0" dt="0"/>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6268052"/>
      </p:ext>
    </p:extLst>
  </p:cSld>
  <p:clrMapOvr>
    <a:masterClrMapping/>
  </p:clrMapOvr>
  <p:transition>
    <p:fade/>
  </p:transition>
  <p:hf sldNum="0" hdr="0" ftr="0" dt="0"/>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5211829"/>
      </p:ext>
    </p:extLst>
  </p:cSld>
  <p:clrMapOvr>
    <a:masterClrMapping/>
  </p:clrMapOvr>
  <p:transition>
    <p:fade/>
  </p:transition>
  <p:hf sldNum="0" hdr="0" ftr="0" dt="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7175694"/>
      </p:ext>
    </p:extLst>
  </p:cSld>
  <p:clrMapOvr>
    <a:masterClrMapping/>
  </p:clrMapOvr>
  <p:transition>
    <p:fade/>
  </p:transition>
  <p:hf sldNum="0" hdr="0" ftr="0" dt="0"/>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6775368"/>
      </p:ext>
    </p:extLst>
  </p:cSld>
  <p:clrMapOvr>
    <a:masterClrMapping/>
  </p:clrMapOvr>
  <p:transition>
    <p:fade/>
  </p:transition>
  <p:hf sldNum="0"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963458076"/>
      </p:ext>
    </p:extLst>
  </p:cSld>
  <p:clrMapOvr>
    <a:masterClrMapping/>
  </p:clrMapOvr>
  <p:transition>
    <p:fade/>
  </p:transition>
  <p:hf sldNum="0" hdr="0" ftr="0" dt="0"/>
</p:sldLayout>
</file>

<file path=ppt/slideLayouts/slideLayout159.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4353579"/>
      </p:ext>
    </p:extLst>
  </p:cSld>
  <p:clrMapOvr>
    <a:masterClrMapping/>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453614469"/>
      </p:ext>
    </p:extLst>
  </p:cSld>
  <p:clrMapOvr>
    <a:masterClrMapping/>
  </p:clrMapOvr>
  <p:transition>
    <p:fade/>
  </p:transition>
  <p:hf sldNum="0" hdr="0" ftr="0" dt="0"/>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4597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71719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0192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64121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3169531958"/>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5761898"/>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574850776"/>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766728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58058485"/>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10915642"/>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21842938"/>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5033492"/>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66867420"/>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50262167"/>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4042545"/>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6410944"/>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8981454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197567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427434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211121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16120438"/>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69691683"/>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568703541"/>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17182952"/>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874201975"/>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4194704"/>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6884756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43576811"/>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6409448"/>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506363558"/>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28253837"/>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2673210"/>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54349577"/>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56646582"/>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3850591"/>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5215723"/>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0388265"/>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085183"/>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262263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8397906"/>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328062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8629927"/>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07657260"/>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9621672"/>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7635691"/>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59299125"/>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7529691"/>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2041233968"/>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084927556"/>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6995759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887969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07311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204226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766691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4405458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763642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4056159477"/>
      </p:ext>
    </p:extLst>
  </p:cSld>
  <p:clrMapOvr>
    <a:masterClrMapping/>
  </p:clrMapOvr>
  <p:transition>
    <p:fade/>
  </p:transition>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46335923"/>
      </p:ext>
    </p:extLst>
  </p:cSld>
  <p:clrMapOvr>
    <a:masterClrMapping/>
  </p:clrMapOvr>
  <p:transition>
    <p:fade/>
  </p:transition>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3440108513"/>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02895854"/>
      </p:ext>
    </p:extLst>
  </p:cSld>
  <p:clrMapOvr>
    <a:masterClrMapping/>
  </p:clrMapOvr>
  <p:transition>
    <p:fade/>
  </p:transition>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6920054"/>
      </p:ext>
    </p:extLst>
  </p:cSld>
  <p:clrMapOvr>
    <a:masterClrMapping/>
  </p:clrMapOvr>
  <p:transition>
    <p:fade/>
  </p:transition>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dirty="0"/>
              <a:t>Click to edit Master text styles</a:t>
            </a:r>
          </a:p>
          <a:p>
            <a:pPr lvl="4"/>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9446614"/>
      </p:ext>
    </p:extLst>
  </p:cSld>
  <p:clrMapOvr>
    <a:masterClrMapping/>
  </p:clrMapOvr>
  <p:transition>
    <p:fade/>
  </p:transition>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360935"/>
      </p:ext>
    </p:extLst>
  </p:cSld>
  <p:clrMapOvr>
    <a:masterClrMapping/>
  </p:clrMapOvr>
  <p:transition>
    <p:fade/>
  </p:transition>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5934661"/>
      </p:ext>
    </p:extLst>
  </p:cSld>
  <p:clrMapOvr>
    <a:masterClrMapping/>
  </p:clrMapOvr>
  <p:transition>
    <p:fade/>
  </p:transition>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3564279"/>
      </p:ext>
    </p:extLst>
  </p:cSld>
  <p:clrMapOvr>
    <a:masterClrMapping/>
  </p:clrMapOvr>
  <p:transition>
    <p:fade/>
  </p:transition>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3415586"/>
      </p:ext>
    </p:extLst>
  </p:cSld>
  <p:clrMapOvr>
    <a:masterClrMapping/>
  </p:clrMapOvr>
  <p:transition>
    <p:fade/>
  </p:transition>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7781410"/>
      </p:ext>
    </p:extLst>
  </p:cSld>
  <p:clrMapOvr>
    <a:masterClrMapping/>
  </p:clrMapOvr>
  <p:transition>
    <p:fade/>
  </p:transition>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6543400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888452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295219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7545226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2140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4673441"/>
      </p:ext>
    </p:extLst>
  </p:cSld>
  <p:clrMapOvr>
    <a:masterClrMapping/>
  </p:clrMapOvr>
  <p:transition>
    <p:fade/>
  </p:transition>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038827"/>
      </p:ext>
    </p:extLst>
  </p:cSld>
  <p:clrMapOvr>
    <a:masterClrMapping/>
  </p:clrMapOvr>
  <p:transition>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77706814"/>
      </p:ext>
    </p:extLst>
  </p:cSld>
  <p:clrMapOvr>
    <a:masterClrMapping/>
  </p:clrMapOvr>
  <p:transition>
    <p:fade/>
  </p:transition>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7572834"/>
      </p:ext>
    </p:extLst>
  </p:cSld>
  <p:clrMapOvr>
    <a:masterClrMapping/>
  </p:clrMapOvr>
  <p:transition>
    <p:fade/>
  </p:transition>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66746503"/>
      </p:ext>
    </p:extLst>
  </p:cSld>
  <p:clrMapOvr>
    <a:masterClrMapping/>
  </p:clrMapOvr>
  <p:transition>
    <p:fade/>
  </p:transition>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5754300"/>
      </p:ext>
    </p:extLst>
  </p:cSld>
  <p:clrMapOvr>
    <a:masterClrMapping/>
  </p:clrMapOvr>
  <p:transition>
    <p:fade/>
  </p:transition>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62967217"/>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5874600"/>
      </p:ext>
    </p:extLst>
  </p:cSld>
  <p:clrMapOvr>
    <a:masterClrMapping/>
  </p:clrMapOvr>
  <p:transition>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22253057"/>
      </p:ext>
    </p:extLst>
  </p:cSld>
  <p:clrMapOvr>
    <a:masterClrMapping/>
  </p:clrMapOvr>
  <p:transition>
    <p:fade/>
  </p:transition>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907244005"/>
      </p:ext>
    </p:extLst>
  </p:cSld>
  <p:clrMapOvr>
    <a:masterClrMapping/>
  </p:clrMapOvr>
  <p:transition>
    <p:fade/>
  </p:transition>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6795642"/>
      </p:ext>
    </p:extLst>
  </p:cSld>
  <p:clrMapOvr>
    <a:masterClrMapping/>
  </p:clrMapOvr>
  <p:transition>
    <p:fade/>
  </p:transition>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4238052"/>
      </p:ext>
    </p:extLst>
  </p:cSld>
  <p:clrMapOvr>
    <a:masterClrMapping/>
  </p:clrMapOvr>
  <p:transition>
    <p:fade/>
  </p:transition>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8788566"/>
      </p:ext>
    </p:extLst>
  </p:cSld>
  <p:clrMapOvr>
    <a:masterClrMapping/>
  </p:clrMapOvr>
  <p:transition>
    <p:fade/>
  </p:transition>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75562541"/>
      </p:ext>
    </p:extLst>
  </p:cSld>
  <p:clrMapOvr>
    <a:masterClrMapping/>
  </p:clrMapOvr>
  <p:transition>
    <p:fade/>
  </p:transition>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3299623"/>
      </p:ext>
    </p:extLst>
  </p:cSld>
  <p:clrMapOvr>
    <a:masterClrMapping/>
  </p:clrMapOvr>
  <p:transition>
    <p:fade/>
  </p:transition>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1096607"/>
      </p:ext>
    </p:extLst>
  </p:cSld>
  <p:clrMapOvr>
    <a:masterClrMapping/>
  </p:clrMapOvr>
  <p:transition>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02313463"/>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42" Type="http://schemas.openxmlformats.org/officeDocument/2006/relationships/slideLayout" Target="../slideLayouts/slideLayout55.xml"/><Relationship Id="rId47" Type="http://schemas.openxmlformats.org/officeDocument/2006/relationships/slideLayout" Target="../slideLayouts/slideLayout60.xml"/><Relationship Id="rId50" Type="http://schemas.openxmlformats.org/officeDocument/2006/relationships/slideLayout" Target="../slideLayouts/slideLayout63.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slideLayout" Target="../slideLayouts/slideLayout59.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41" Type="http://schemas.openxmlformats.org/officeDocument/2006/relationships/slideLayout" Target="../slideLayouts/slideLayout54.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slideLayout" Target="../slideLayouts/slideLayout58.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49" Type="http://schemas.openxmlformats.org/officeDocument/2006/relationships/slideLayout" Target="../slideLayouts/slideLayout62.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4" Type="http://schemas.openxmlformats.org/officeDocument/2006/relationships/slideLayout" Target="../slideLayouts/slideLayout57.xml"/><Relationship Id="rId52"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48" Type="http://schemas.openxmlformats.org/officeDocument/2006/relationships/slideLayout" Target="../slideLayouts/slideLayout61.xml"/><Relationship Id="rId8" Type="http://schemas.openxmlformats.org/officeDocument/2006/relationships/slideLayout" Target="../slideLayouts/slideLayout21.xml"/><Relationship Id="rId51" Type="http://schemas.openxmlformats.org/officeDocument/2006/relationships/slideLayout" Target="../slideLayouts/slideLayout64.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9" Type="http://schemas.openxmlformats.org/officeDocument/2006/relationships/slideLayout" Target="../slideLayouts/slideLayout103.xml"/><Relationship Id="rId3" Type="http://schemas.openxmlformats.org/officeDocument/2006/relationships/slideLayout" Target="../slideLayouts/slideLayout67.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42" Type="http://schemas.openxmlformats.org/officeDocument/2006/relationships/slideLayout" Target="../slideLayouts/slideLayout106.xml"/><Relationship Id="rId47" Type="http://schemas.openxmlformats.org/officeDocument/2006/relationships/slideLayout" Target="../slideLayouts/slideLayout111.xml"/><Relationship Id="rId50" Type="http://schemas.openxmlformats.org/officeDocument/2006/relationships/theme" Target="../theme/theme3.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38" Type="http://schemas.openxmlformats.org/officeDocument/2006/relationships/slideLayout" Target="../slideLayouts/slideLayout102.xml"/><Relationship Id="rId46" Type="http://schemas.openxmlformats.org/officeDocument/2006/relationships/slideLayout" Target="../slideLayouts/slideLayout110.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29" Type="http://schemas.openxmlformats.org/officeDocument/2006/relationships/slideLayout" Target="../slideLayouts/slideLayout93.xml"/><Relationship Id="rId41" Type="http://schemas.openxmlformats.org/officeDocument/2006/relationships/slideLayout" Target="../slideLayouts/slideLayout105.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slideLayout" Target="../slideLayouts/slideLayout101.xml"/><Relationship Id="rId40" Type="http://schemas.openxmlformats.org/officeDocument/2006/relationships/slideLayout" Target="../slideLayouts/slideLayout104.xml"/><Relationship Id="rId45" Type="http://schemas.openxmlformats.org/officeDocument/2006/relationships/slideLayout" Target="../slideLayouts/slideLayout109.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slideLayout" Target="../slideLayouts/slideLayout100.xml"/><Relationship Id="rId49" Type="http://schemas.openxmlformats.org/officeDocument/2006/relationships/slideLayout" Target="../slideLayouts/slideLayout113.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4" Type="http://schemas.openxmlformats.org/officeDocument/2006/relationships/slideLayout" Target="../slideLayouts/slideLayout108.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slideLayout" Target="../slideLayouts/slideLayout99.xml"/><Relationship Id="rId43" Type="http://schemas.openxmlformats.org/officeDocument/2006/relationships/slideLayout" Target="../slideLayouts/slideLayout107.xml"/><Relationship Id="rId48" Type="http://schemas.openxmlformats.org/officeDocument/2006/relationships/slideLayout" Target="../slideLayouts/slideLayout112.xml"/><Relationship Id="rId8" Type="http://schemas.openxmlformats.org/officeDocument/2006/relationships/slideLayout" Target="../slideLayouts/slideLayout72.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6.xml"/><Relationship Id="rId18" Type="http://schemas.openxmlformats.org/officeDocument/2006/relationships/slideLayout" Target="../slideLayouts/slideLayout131.xml"/><Relationship Id="rId26" Type="http://schemas.openxmlformats.org/officeDocument/2006/relationships/slideLayout" Target="../slideLayouts/slideLayout139.xml"/><Relationship Id="rId39" Type="http://schemas.openxmlformats.org/officeDocument/2006/relationships/slideLayout" Target="../slideLayouts/slideLayout152.xml"/><Relationship Id="rId3" Type="http://schemas.openxmlformats.org/officeDocument/2006/relationships/slideLayout" Target="../slideLayouts/slideLayout116.xml"/><Relationship Id="rId21" Type="http://schemas.openxmlformats.org/officeDocument/2006/relationships/slideLayout" Target="../slideLayouts/slideLayout134.xml"/><Relationship Id="rId34" Type="http://schemas.openxmlformats.org/officeDocument/2006/relationships/slideLayout" Target="../slideLayouts/slideLayout147.xml"/><Relationship Id="rId42" Type="http://schemas.openxmlformats.org/officeDocument/2006/relationships/slideLayout" Target="../slideLayouts/slideLayout155.xml"/><Relationship Id="rId47" Type="http://schemas.openxmlformats.org/officeDocument/2006/relationships/slideLayout" Target="../slideLayouts/slideLayout160.xml"/><Relationship Id="rId50" Type="http://schemas.openxmlformats.org/officeDocument/2006/relationships/slideLayout" Target="../slideLayouts/slideLayout163.xml"/><Relationship Id="rId7" Type="http://schemas.openxmlformats.org/officeDocument/2006/relationships/slideLayout" Target="../slideLayouts/slideLayout120.xml"/><Relationship Id="rId12" Type="http://schemas.openxmlformats.org/officeDocument/2006/relationships/slideLayout" Target="../slideLayouts/slideLayout125.xml"/><Relationship Id="rId17" Type="http://schemas.openxmlformats.org/officeDocument/2006/relationships/slideLayout" Target="../slideLayouts/slideLayout130.xml"/><Relationship Id="rId25" Type="http://schemas.openxmlformats.org/officeDocument/2006/relationships/slideLayout" Target="../slideLayouts/slideLayout138.xml"/><Relationship Id="rId33" Type="http://schemas.openxmlformats.org/officeDocument/2006/relationships/slideLayout" Target="../slideLayouts/slideLayout146.xml"/><Relationship Id="rId38" Type="http://schemas.openxmlformats.org/officeDocument/2006/relationships/slideLayout" Target="../slideLayouts/slideLayout151.xml"/><Relationship Id="rId46" Type="http://schemas.openxmlformats.org/officeDocument/2006/relationships/slideLayout" Target="../slideLayouts/slideLayout159.xml"/><Relationship Id="rId2" Type="http://schemas.openxmlformats.org/officeDocument/2006/relationships/slideLayout" Target="../slideLayouts/slideLayout115.xml"/><Relationship Id="rId16" Type="http://schemas.openxmlformats.org/officeDocument/2006/relationships/slideLayout" Target="../slideLayouts/slideLayout129.xml"/><Relationship Id="rId20" Type="http://schemas.openxmlformats.org/officeDocument/2006/relationships/slideLayout" Target="../slideLayouts/slideLayout133.xml"/><Relationship Id="rId29" Type="http://schemas.openxmlformats.org/officeDocument/2006/relationships/slideLayout" Target="../slideLayouts/slideLayout142.xml"/><Relationship Id="rId41" Type="http://schemas.openxmlformats.org/officeDocument/2006/relationships/slideLayout" Target="../slideLayouts/slideLayout154.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24" Type="http://schemas.openxmlformats.org/officeDocument/2006/relationships/slideLayout" Target="../slideLayouts/slideLayout137.xml"/><Relationship Id="rId32" Type="http://schemas.openxmlformats.org/officeDocument/2006/relationships/slideLayout" Target="../slideLayouts/slideLayout145.xml"/><Relationship Id="rId37" Type="http://schemas.openxmlformats.org/officeDocument/2006/relationships/slideLayout" Target="../slideLayouts/slideLayout150.xml"/><Relationship Id="rId40" Type="http://schemas.openxmlformats.org/officeDocument/2006/relationships/slideLayout" Target="../slideLayouts/slideLayout153.xml"/><Relationship Id="rId45" Type="http://schemas.openxmlformats.org/officeDocument/2006/relationships/slideLayout" Target="../slideLayouts/slideLayout158.xml"/><Relationship Id="rId5" Type="http://schemas.openxmlformats.org/officeDocument/2006/relationships/slideLayout" Target="../slideLayouts/slideLayout118.xml"/><Relationship Id="rId15" Type="http://schemas.openxmlformats.org/officeDocument/2006/relationships/slideLayout" Target="../slideLayouts/slideLayout128.xml"/><Relationship Id="rId23" Type="http://schemas.openxmlformats.org/officeDocument/2006/relationships/slideLayout" Target="../slideLayouts/slideLayout136.xml"/><Relationship Id="rId28" Type="http://schemas.openxmlformats.org/officeDocument/2006/relationships/slideLayout" Target="../slideLayouts/slideLayout141.xml"/><Relationship Id="rId36" Type="http://schemas.openxmlformats.org/officeDocument/2006/relationships/slideLayout" Target="../slideLayouts/slideLayout149.xml"/><Relationship Id="rId49" Type="http://schemas.openxmlformats.org/officeDocument/2006/relationships/slideLayout" Target="../slideLayouts/slideLayout162.xml"/><Relationship Id="rId10" Type="http://schemas.openxmlformats.org/officeDocument/2006/relationships/slideLayout" Target="../slideLayouts/slideLayout123.xml"/><Relationship Id="rId19" Type="http://schemas.openxmlformats.org/officeDocument/2006/relationships/slideLayout" Target="../slideLayouts/slideLayout132.xml"/><Relationship Id="rId31" Type="http://schemas.openxmlformats.org/officeDocument/2006/relationships/slideLayout" Target="../slideLayouts/slideLayout144.xml"/><Relationship Id="rId44" Type="http://schemas.openxmlformats.org/officeDocument/2006/relationships/slideLayout" Target="../slideLayouts/slideLayout157.xml"/><Relationship Id="rId52" Type="http://schemas.openxmlformats.org/officeDocument/2006/relationships/theme" Target="../theme/theme4.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slideLayout" Target="../slideLayouts/slideLayout127.xml"/><Relationship Id="rId22" Type="http://schemas.openxmlformats.org/officeDocument/2006/relationships/slideLayout" Target="../slideLayouts/slideLayout135.xml"/><Relationship Id="rId27" Type="http://schemas.openxmlformats.org/officeDocument/2006/relationships/slideLayout" Target="../slideLayouts/slideLayout140.xml"/><Relationship Id="rId30" Type="http://schemas.openxmlformats.org/officeDocument/2006/relationships/slideLayout" Target="../slideLayouts/slideLayout143.xml"/><Relationship Id="rId35" Type="http://schemas.openxmlformats.org/officeDocument/2006/relationships/slideLayout" Target="../slideLayouts/slideLayout148.xml"/><Relationship Id="rId43" Type="http://schemas.openxmlformats.org/officeDocument/2006/relationships/slideLayout" Target="../slideLayouts/slideLayout156.xml"/><Relationship Id="rId48" Type="http://schemas.openxmlformats.org/officeDocument/2006/relationships/slideLayout" Target="../slideLayouts/slideLayout161.xml"/><Relationship Id="rId8" Type="http://schemas.openxmlformats.org/officeDocument/2006/relationships/slideLayout" Target="../slideLayouts/slideLayout121.xml"/><Relationship Id="rId51" Type="http://schemas.openxmlformats.org/officeDocument/2006/relationships/slideLayout" Target="../slideLayouts/slideLayout1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743" r:id="rId5"/>
    <p:sldLayoutId id="2147484240" r:id="rId6"/>
    <p:sldLayoutId id="2147484241" r:id="rId7"/>
    <p:sldLayoutId id="2147484474" r:id="rId8"/>
    <p:sldLayoutId id="2147484245" r:id="rId9"/>
    <p:sldLayoutId id="2147484249" r:id="rId10"/>
    <p:sldLayoutId id="2147484641" r:id="rId11"/>
    <p:sldLayoutId id="2147484584" r:id="rId12"/>
    <p:sldLayoutId id="2147484742" r:id="rId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17FCC5D2-4627-4438-958B-E797B4D6979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01D5F50-6C0A-4122-ADB0-D27D43039B49}"/>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5310F69F-6170-4B5C-AE44-FB39186B519D}"/>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79E1F615-7424-415E-A69A-192FC130596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4543D39-027C-4FB6-93A7-64D67059FC1C}"/>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0419CA-90D7-4AB1-872E-1A9C85395B89}"/>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2263C1D-1546-47AB-8F5C-789CEABC7583}"/>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2AD5CC8-7541-421D-B122-04177A854246}"/>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020BA9-5263-45AC-BE62-EF75BBDD3DFB}"/>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36A9F18-11DD-4BEE-99BB-2183590069EB}"/>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4FA88EB-CDD2-4480-BC60-CC9B1079CB2B}"/>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C03331-45DD-44D4-98B8-82F4812080E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7D0E68-776E-4273-B554-E1551C6F71F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4488224-F58C-4452-8603-000B8DB57315}"/>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0724CB-C983-4771-A3B9-18AA293C273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AF5DF08-E377-4820-B327-E313377F861E}"/>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1529B9-55B4-440E-A1A7-CBEBB0CAB3DC}"/>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E30396F-362B-4E20-8E9C-27104BB08395}"/>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FEE78F-ADB8-4535-A900-810A37D2FFCA}"/>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792DD69-80E2-488A-B693-E049C6A0CAC0}"/>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FA4DCF4-4D6B-48ED-B20A-30733EFB89D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BD41415-A5CA-458B-9202-2585F22338A8}"/>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1C2573-BDC8-4766-AA51-9DA13C544D0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B6BDD17-31DA-4CB9-A106-155301CF925B}"/>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9BCD9E-316E-484C-9D18-ABABAB11AB78}"/>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68BBE92-C94B-4092-ACEA-F1FBFCED665A}"/>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E0144B2-7C86-4CA3-9CAD-A72D27BFA6D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6EC4A79-3B59-4C70-ACDC-3EADBCEEB988}"/>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22FCA4E-29DB-4C2F-BE93-75CB3690C50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FCBB6C3-B117-4C29-A3E4-B8F7088901D5}"/>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AC347CD-3BB6-458B-988F-0CF4F3780980}"/>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EC7C542-5C2D-446A-9B70-7744995BB0DA}"/>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CC2875-5066-401E-B861-88541FCC73C2}"/>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DBF5746-B658-4242-B5ED-7C3745EADCE6}"/>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8759509-9ACF-4FDD-B4FE-72B4948CCE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5FA2057-7F9F-4B0A-89A4-CDCD91D5ECC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31003-FA79-4EF7-8873-C167E2BFE744}"/>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ECE77184-103D-45AB-9C5E-6C7105E1DEE3}"/>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9411EC3E-5C2D-4DA1-95AC-EA690EDB82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64426029"/>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3" r:id="rId8"/>
    <p:sldLayoutId id="2147484754" r:id="rId9"/>
    <p:sldLayoutId id="2147484755" r:id="rId10"/>
    <p:sldLayoutId id="2147484756" r:id="rId11"/>
    <p:sldLayoutId id="2147484757" r:id="rId12"/>
    <p:sldLayoutId id="2147484758" r:id="rId13"/>
    <p:sldLayoutId id="2147484759" r:id="rId14"/>
    <p:sldLayoutId id="2147484760" r:id="rId15"/>
    <p:sldLayoutId id="2147484761" r:id="rId16"/>
    <p:sldLayoutId id="2147484849" r:id="rId17"/>
    <p:sldLayoutId id="2147484850" r:id="rId18"/>
    <p:sldLayoutId id="2147484851" r:id="rId19"/>
    <p:sldLayoutId id="2147484852" r:id="rId20"/>
    <p:sldLayoutId id="2147484853" r:id="rId21"/>
    <p:sldLayoutId id="2147484854" r:id="rId22"/>
    <p:sldLayoutId id="2147484855" r:id="rId23"/>
    <p:sldLayoutId id="2147484856" r:id="rId24"/>
    <p:sldLayoutId id="2147484857" r:id="rId25"/>
    <p:sldLayoutId id="2147484858" r:id="rId26"/>
    <p:sldLayoutId id="2147484859" r:id="rId27"/>
    <p:sldLayoutId id="2147484860" r:id="rId28"/>
    <p:sldLayoutId id="2147484861" r:id="rId29"/>
    <p:sldLayoutId id="2147484862" r:id="rId30"/>
    <p:sldLayoutId id="2147484863" r:id="rId31"/>
    <p:sldLayoutId id="2147484864" r:id="rId32"/>
    <p:sldLayoutId id="2147484865" r:id="rId33"/>
    <p:sldLayoutId id="2147484866" r:id="rId34"/>
    <p:sldLayoutId id="2147484867" r:id="rId35"/>
    <p:sldLayoutId id="2147484868" r:id="rId36"/>
    <p:sldLayoutId id="2147484869" r:id="rId37"/>
    <p:sldLayoutId id="2147484870" r:id="rId38"/>
    <p:sldLayoutId id="2147484871" r:id="rId39"/>
    <p:sldLayoutId id="2147484872" r:id="rId40"/>
    <p:sldLayoutId id="2147484873" r:id="rId41"/>
    <p:sldLayoutId id="2147484874" r:id="rId42"/>
    <p:sldLayoutId id="2147484875" r:id="rId43"/>
    <p:sldLayoutId id="2147484876" r:id="rId44"/>
    <p:sldLayoutId id="2147484877" r:id="rId45"/>
    <p:sldLayoutId id="2147484878" r:id="rId46"/>
    <p:sldLayoutId id="2147484879" r:id="rId47"/>
    <p:sldLayoutId id="2147484880" r:id="rId48"/>
    <p:sldLayoutId id="2147484881" r:id="rId49"/>
    <p:sldLayoutId id="2147484882" r:id="rId50"/>
    <p:sldLayoutId id="2147484883"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grpSp>
        <p:nvGrpSpPr>
          <p:cNvPr id="11" name="GRID" hidden="1">
            <a:extLst>
              <a:ext uri="{FF2B5EF4-FFF2-40B4-BE49-F238E27FC236}">
                <a16:creationId xmlns:a16="http://schemas.microsoft.com/office/drawing/2014/main" id="{352FBFA5-04E2-47B3-832B-4825C1A63E8C}"/>
              </a:ext>
            </a:extLst>
          </p:cNvPr>
          <p:cNvGrpSpPr/>
          <p:nvPr userDrawn="1"/>
        </p:nvGrpSpPr>
        <p:grpSpPr>
          <a:xfrm>
            <a:off x="0" y="0"/>
            <a:ext cx="12192000" cy="6858000"/>
            <a:chOff x="0" y="0"/>
            <a:chExt cx="12192000" cy="6858000"/>
          </a:xfrm>
        </p:grpSpPr>
        <p:cxnSp>
          <p:nvCxnSpPr>
            <p:cNvPr id="12" name="Straight Connector 11">
              <a:extLst>
                <a:ext uri="{FF2B5EF4-FFF2-40B4-BE49-F238E27FC236}">
                  <a16:creationId xmlns:a16="http://schemas.microsoft.com/office/drawing/2014/main" id="{040BFD74-DEDF-4239-9219-D612FC86FCF9}"/>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C1C0AC-3D7F-4A51-81B9-653301CADA84}"/>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D3A83DB-92A3-4FA6-9284-D808B37ECC4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BA2F286-4940-4AB0-B639-0BA3B8BF6028}"/>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27BB35-7DC4-4A1F-88AD-A93AE8DB9373}"/>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6C6756A-D867-433E-BD4F-8986CAC1F3E9}"/>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531024-1FCB-4780-95A0-2E0A1B01C7E2}"/>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E89355-8266-4518-92A7-5871DEEAC86F}"/>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E98360D-575A-4895-BC38-12F6CD9CC651}"/>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2BBABB-B6D4-48EB-A2A4-094DE3A686D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2A9858-3E67-4DB9-9F37-A19A084AB6E8}"/>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0F2EE57-5CCB-431D-896B-04743C02105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D939FEA-4B19-41A4-B620-C507701F7768}"/>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BF0A62E-9C5A-436B-9AB8-3912076C9F54}"/>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605062-3684-4D23-BB67-8BE63A3DC822}"/>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7EEB40-D4DC-4629-8438-F0448E1A22F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F46153A-E24F-4405-ACA4-430BD67857B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D11DA4-4E26-473B-A052-422EE6327CD4}"/>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FD98BDF-25F5-4566-B35D-DE9D3984F89C}"/>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07B28E3-1121-4CBE-8170-04C42DF70ED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378B483-8596-468D-864D-F705E18D658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39A1DD-3C7C-474D-8E73-C3EF371BF4E1}"/>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DCF384F-95CF-4E07-866C-67F87EAAB7EB}"/>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40509E-F0B7-49F6-ABF9-B36A394A4F71}"/>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A2655C0-B930-4599-9C90-20D90AC3F719}"/>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549B2FE-86D8-4F27-982A-D5465F73393A}"/>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4669B4F-87FA-4BA5-94C3-DD732113249E}"/>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E109B33-5E7B-4322-9214-4248C344C89F}"/>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AA663B-270E-4F9A-9406-97D68A9D4A8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B8BA9FC-2BBC-4F6D-9844-8006C06849A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14FF488-074C-4EB4-BE9E-32281FB014F2}"/>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E83DEDC-8373-4BB5-901A-1199F8705822}"/>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50632C3-3042-40A8-8A40-D1D18EFD931E}"/>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3B677EF-9429-40D5-90F1-C4CF1BEF2EB0}"/>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64 square" hidden="1">
            <a:extLst>
              <a:ext uri="{FF2B5EF4-FFF2-40B4-BE49-F238E27FC236}">
                <a16:creationId xmlns:a16="http://schemas.microsoft.com/office/drawing/2014/main" id="{F3EBAE4A-D850-4AB6-ADA7-73B2FC73F69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4" name=".32 square" hidden="1">
            <a:extLst>
              <a:ext uri="{FF2B5EF4-FFF2-40B4-BE49-F238E27FC236}">
                <a16:creationId xmlns:a16="http://schemas.microsoft.com/office/drawing/2014/main" id="{80CBC987-6FE4-468D-92CA-967EB248BB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50306010"/>
      </p:ext>
    </p:extLst>
  </p:cSld>
  <p:clrMap bg1="lt1" tx1="dk1" bg2="lt2" tx2="dk2" accent1="accent1" accent2="accent2" accent3="accent3" accent4="accent4" accent5="accent5" accent6="accent6" hlink="hlink" folHlink="folHlink"/>
  <p:sldLayoutIdLst>
    <p:sldLayoutId id="2147484885" r:id="rId1"/>
    <p:sldLayoutId id="2147484886" r:id="rId2"/>
    <p:sldLayoutId id="2147484887" r:id="rId3"/>
    <p:sldLayoutId id="2147484888" r:id="rId4"/>
    <p:sldLayoutId id="2147484889" r:id="rId5"/>
    <p:sldLayoutId id="2147484890" r:id="rId6"/>
    <p:sldLayoutId id="2147484891" r:id="rId7"/>
    <p:sldLayoutId id="2147484892" r:id="rId8"/>
    <p:sldLayoutId id="2147484893" r:id="rId9"/>
    <p:sldLayoutId id="2147484894" r:id="rId10"/>
    <p:sldLayoutId id="2147484895" r:id="rId11"/>
    <p:sldLayoutId id="2147484896" r:id="rId12"/>
    <p:sldLayoutId id="2147484897" r:id="rId13"/>
    <p:sldLayoutId id="2147484898" r:id="rId14"/>
    <p:sldLayoutId id="2147484899" r:id="rId15"/>
    <p:sldLayoutId id="2147484900" r:id="rId16"/>
    <p:sldLayoutId id="2147484901" r:id="rId17"/>
    <p:sldLayoutId id="2147484815" r:id="rId18"/>
    <p:sldLayoutId id="2147484816" r:id="rId19"/>
    <p:sldLayoutId id="2147484817" r:id="rId20"/>
    <p:sldLayoutId id="2147484818" r:id="rId21"/>
    <p:sldLayoutId id="2147484819" r:id="rId22"/>
    <p:sldLayoutId id="2147484820" r:id="rId23"/>
    <p:sldLayoutId id="2147484821" r:id="rId24"/>
    <p:sldLayoutId id="2147484822" r:id="rId25"/>
    <p:sldLayoutId id="2147484823" r:id="rId26"/>
    <p:sldLayoutId id="2147484824" r:id="rId27"/>
    <p:sldLayoutId id="2147484825" r:id="rId28"/>
    <p:sldLayoutId id="2147484826" r:id="rId29"/>
    <p:sldLayoutId id="2147484827" r:id="rId30"/>
    <p:sldLayoutId id="2147484828" r:id="rId31"/>
    <p:sldLayoutId id="2147484829" r:id="rId32"/>
    <p:sldLayoutId id="2147484830" r:id="rId33"/>
    <p:sldLayoutId id="2147484831" r:id="rId34"/>
    <p:sldLayoutId id="2147484832" r:id="rId35"/>
    <p:sldLayoutId id="2147484833" r:id="rId36"/>
    <p:sldLayoutId id="2147484834" r:id="rId37"/>
    <p:sldLayoutId id="2147484835" r:id="rId38"/>
    <p:sldLayoutId id="2147484836" r:id="rId39"/>
    <p:sldLayoutId id="2147484837" r:id="rId40"/>
    <p:sldLayoutId id="2147484838" r:id="rId41"/>
    <p:sldLayoutId id="2147484839" r:id="rId42"/>
    <p:sldLayoutId id="2147484840" r:id="rId43"/>
    <p:sldLayoutId id="2147484841" r:id="rId44"/>
    <p:sldLayoutId id="2147484842" r:id="rId45"/>
    <p:sldLayoutId id="2147484843" r:id="rId46"/>
    <p:sldLayoutId id="2147484844" r:id="rId47"/>
    <p:sldLayoutId id="2147484847" r:id="rId48"/>
    <p:sldLayoutId id="2147484848" r:id="rId49"/>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8146AE93-787B-42C7-998B-94945CCDB24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322D9ECE-2F8A-41BF-B932-3CBFEE52CFC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22E0827B-BC1A-44E2-8096-61C3B6CE923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9BECC4A3-5E56-46AB-B66A-24DB6F63C4F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D5DED18-B8E3-4E64-A2F9-AC876A45E95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7B2490-4E01-419B-9E15-AB1014C5585F}"/>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1B5F87-CB60-4C61-B0D4-0C5801F71D24}"/>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5640D5-10AB-40EE-95AF-87579AFDE0EA}"/>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8585DA-510F-494E-A9B7-254EB9BECF52}"/>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4731B3-644F-4E37-BA44-ADA1DF75E384}"/>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1E010D-3645-4CAF-8CA0-B22C9B4B169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057B69-9FBE-4155-9F90-BAA01449C7BA}"/>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DE02459-2825-4AA0-ABEC-7CBA2298C3B4}"/>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039303-4947-41C2-AF95-B60F1C0EE653}"/>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F4ED6F-ADD8-4311-BC08-B50F06C11267}"/>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52927-2CE4-4E87-B2F1-BDFB8CA825C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DC82426-ED22-418B-ADE0-D8A3C728E805}"/>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014786F-E497-4601-8EC7-5FBC624548C9}"/>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AD541AA-9B42-4318-8260-D19740D5CD48}"/>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9E5E3-4E7C-47AD-BAF6-D40C808B2421}"/>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1745E5-301B-48E7-8AF3-6A4652362C3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9AB3D5-A967-4468-A455-A376CD1DD0C4}"/>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A267528-5387-4DC7-BAE0-D023B941FE78}"/>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BB4ECA-5958-471D-86B9-8531F578F149}"/>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F77FE5-11E6-43DC-B99C-F2ADB26E464D}"/>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F4A49-6A1D-4AB4-AECB-710DE98015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51C4FE-249A-44AE-A18C-E773AE76FB1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9E0E17-D8D3-4E4D-A7FE-9AFD470BD3AA}"/>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82DB94-9146-431A-9B8B-6AAC6E76B64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CC82BA-674A-4BBC-ABA5-68B4AD3D5A1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9F537F4-3DB2-485E-ACC0-65F639F316D4}"/>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220F975-3D71-49A3-8F00-3F6BCE4F093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FD55E-813F-4122-8C22-3E1162867774}"/>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35D2CB-8F27-4A92-9C8D-7A79F0B183C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0F3267F-CE5D-4883-86D0-FD742567176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0F4D088-BD82-4E16-B541-B869789E88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3D50B9-9DE7-460E-91A2-05019D97564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7688798E-233A-4099-B60A-EBD1052094F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46B5817-534B-4451-9E77-9425BB016BA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82394868"/>
      </p:ext>
    </p:extLst>
  </p:cSld>
  <p:clrMap bg1="lt1" tx1="dk1" bg2="lt2" tx2="dk2" accent1="accent1" accent2="accent2" accent3="accent3" accent4="accent4" accent5="accent5" accent6="accent6" hlink="hlink" folHlink="folHlink"/>
  <p:sldLayoutIdLst>
    <p:sldLayoutId id="2147484763" r:id="rId1"/>
    <p:sldLayoutId id="2147484764" r:id="rId2"/>
    <p:sldLayoutId id="2147484765" r:id="rId3"/>
    <p:sldLayoutId id="2147484766" r:id="rId4"/>
    <p:sldLayoutId id="2147484767" r:id="rId5"/>
    <p:sldLayoutId id="2147484768" r:id="rId6"/>
    <p:sldLayoutId id="2147484769" r:id="rId7"/>
    <p:sldLayoutId id="2147484770" r:id="rId8"/>
    <p:sldLayoutId id="2147484771" r:id="rId9"/>
    <p:sldLayoutId id="2147484772" r:id="rId10"/>
    <p:sldLayoutId id="2147484773" r:id="rId11"/>
    <p:sldLayoutId id="2147484774" r:id="rId12"/>
    <p:sldLayoutId id="2147484775" r:id="rId13"/>
    <p:sldLayoutId id="2147484776" r:id="rId14"/>
    <p:sldLayoutId id="2147484777" r:id="rId15"/>
    <p:sldLayoutId id="2147484778" r:id="rId16"/>
    <p:sldLayoutId id="2147484779" r:id="rId17"/>
    <p:sldLayoutId id="2147484780" r:id="rId18"/>
    <p:sldLayoutId id="2147484781" r:id="rId19"/>
    <p:sldLayoutId id="2147484782" r:id="rId20"/>
    <p:sldLayoutId id="2147484783" r:id="rId21"/>
    <p:sldLayoutId id="2147484784" r:id="rId22"/>
    <p:sldLayoutId id="2147484785" r:id="rId23"/>
    <p:sldLayoutId id="2147484786" r:id="rId24"/>
    <p:sldLayoutId id="2147484787" r:id="rId25"/>
    <p:sldLayoutId id="2147484788" r:id="rId26"/>
    <p:sldLayoutId id="2147484789" r:id="rId27"/>
    <p:sldLayoutId id="2147484790" r:id="rId28"/>
    <p:sldLayoutId id="2147484791" r:id="rId29"/>
    <p:sldLayoutId id="2147484792" r:id="rId30"/>
    <p:sldLayoutId id="2147484793" r:id="rId31"/>
    <p:sldLayoutId id="2147484794" r:id="rId32"/>
    <p:sldLayoutId id="2147484795" r:id="rId33"/>
    <p:sldLayoutId id="2147484796" r:id="rId34"/>
    <p:sldLayoutId id="2147484797" r:id="rId35"/>
    <p:sldLayoutId id="2147484798" r:id="rId36"/>
    <p:sldLayoutId id="2147484799" r:id="rId37"/>
    <p:sldLayoutId id="2147484800" r:id="rId38"/>
    <p:sldLayoutId id="2147484801" r:id="rId39"/>
    <p:sldLayoutId id="2147484802" r:id="rId40"/>
    <p:sldLayoutId id="2147484803" r:id="rId41"/>
    <p:sldLayoutId id="2147484804" r:id="rId42"/>
    <p:sldLayoutId id="2147484805" r:id="rId43"/>
    <p:sldLayoutId id="2147484806" r:id="rId44"/>
    <p:sldLayoutId id="2147484807" r:id="rId45"/>
    <p:sldLayoutId id="2147484808" r:id="rId46"/>
    <p:sldLayoutId id="2147484809" r:id="rId47"/>
    <p:sldLayoutId id="2147484810" r:id="rId48"/>
    <p:sldLayoutId id="2147484811" r:id="rId49"/>
    <p:sldLayoutId id="2147484812" r:id="rId50"/>
    <p:sldLayoutId id="2147484814"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notesSlide" Target="../notesSlides/notesSlide11.xml"/><Relationship Id="rId1" Type="http://schemas.openxmlformats.org/officeDocument/2006/relationships/slideLayout" Target="../slideLayouts/slideLayout72.xm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72.xml"/><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72.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72.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76.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7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84.xml"/><Relationship Id="rId4" Type="http://schemas.openxmlformats.org/officeDocument/2006/relationships/image" Target="../media/image43.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2.xml"/></Relationships>
</file>

<file path=ppt/slides/_rels/slide19.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22.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notesSlide" Target="../notesSlides/notesSlide19.xml"/><Relationship Id="rId1" Type="http://schemas.openxmlformats.org/officeDocument/2006/relationships/slideLayout" Target="../slideLayouts/slideLayout72.xml"/><Relationship Id="rId6" Type="http://schemas.openxmlformats.org/officeDocument/2006/relationships/image" Target="../media/image29.svg"/><Relationship Id="rId11" Type="http://schemas.openxmlformats.org/officeDocument/2006/relationships/image" Target="../media/image49.png"/><Relationship Id="rId5" Type="http://schemas.openxmlformats.org/officeDocument/2006/relationships/image" Target="../media/image44.png"/><Relationship Id="rId10" Type="http://schemas.openxmlformats.org/officeDocument/2006/relationships/image" Target="../media/image48.svg"/><Relationship Id="rId4" Type="http://schemas.openxmlformats.org/officeDocument/2006/relationships/image" Target="../media/image23.svg"/><Relationship Id="rId9"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84.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2.xml"/><Relationship Id="rId4" Type="http://schemas.openxmlformats.org/officeDocument/2006/relationships/image" Target="../media/image23.sv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76.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7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76.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72.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50.sv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76.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72.xml"/><Relationship Id="rId4" Type="http://schemas.openxmlformats.org/officeDocument/2006/relationships/image" Target="../media/image48.svg"/></Relationships>
</file>

<file path=ppt/slides/_rels/slide27.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26.png"/><Relationship Id="rId7" Type="http://schemas.openxmlformats.org/officeDocument/2006/relationships/image" Target="../media/image54.png"/><Relationship Id="rId2" Type="http://schemas.openxmlformats.org/officeDocument/2006/relationships/notesSlide" Target="../notesSlides/notesSlide27.xml"/><Relationship Id="rId1" Type="http://schemas.openxmlformats.org/officeDocument/2006/relationships/slideLayout" Target="../slideLayouts/slideLayout72.xml"/><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27.sv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76.xml"/></Relationships>
</file>

<file path=ppt/slides/_rels/slide29.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24.png"/><Relationship Id="rId7" Type="http://schemas.openxmlformats.org/officeDocument/2006/relationships/image" Target="../media/image58.png"/><Relationship Id="rId2" Type="http://schemas.openxmlformats.org/officeDocument/2006/relationships/notesSlide" Target="../notesSlides/notesSlide29.xml"/><Relationship Id="rId1" Type="http://schemas.openxmlformats.org/officeDocument/2006/relationships/slideLayout" Target="../slideLayouts/slideLayout72.xml"/><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25.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6.xml"/><Relationship Id="rId4" Type="http://schemas.openxmlformats.org/officeDocument/2006/relationships/image" Target="../media/image16.svg"/></Relationships>
</file>

<file path=ppt/slides/_rels/slide30.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30.xml"/><Relationship Id="rId1" Type="http://schemas.openxmlformats.org/officeDocument/2006/relationships/slideLayout" Target="../slideLayouts/slideLayout93.xml"/><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61.sv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76.xml"/></Relationships>
</file>

<file path=ppt/slides/_rels/slide32.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6.png"/><Relationship Id="rId7" Type="http://schemas.openxmlformats.org/officeDocument/2006/relationships/image" Target="../media/image68.png"/><Relationship Id="rId2" Type="http://schemas.openxmlformats.org/officeDocument/2006/relationships/notesSlide" Target="../notesSlides/notesSlide32.xml"/><Relationship Id="rId1" Type="http://schemas.openxmlformats.org/officeDocument/2006/relationships/slideLayout" Target="../slideLayouts/slideLayout70.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71.svg"/><Relationship Id="rId4" Type="http://schemas.openxmlformats.org/officeDocument/2006/relationships/image" Target="../media/image67.svg"/><Relationship Id="rId9" Type="http://schemas.openxmlformats.org/officeDocument/2006/relationships/image" Target="../media/image70.png"/></Relationships>
</file>

<file path=ppt/slides/_rels/slide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3.xml"/><Relationship Id="rId1" Type="http://schemas.openxmlformats.org/officeDocument/2006/relationships/slideLayout" Target="../slideLayouts/slideLayout72.xml"/><Relationship Id="rId4" Type="http://schemas.openxmlformats.org/officeDocument/2006/relationships/image" Target="../media/image73.sv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76.xml"/></Relationships>
</file>

<file path=ppt/slides/_rels/slide3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5.xml"/><Relationship Id="rId1" Type="http://schemas.openxmlformats.org/officeDocument/2006/relationships/slideLayout" Target="../slideLayouts/slideLayout72.xml"/></Relationships>
</file>

<file path=ppt/slides/_rels/slide3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6.xml"/><Relationship Id="rId1" Type="http://schemas.openxmlformats.org/officeDocument/2006/relationships/slideLayout" Target="../slideLayouts/slideLayout75.xml"/><Relationship Id="rId5" Type="http://schemas.openxmlformats.org/officeDocument/2006/relationships/image" Target="../media/image77.emf"/><Relationship Id="rId4" Type="http://schemas.openxmlformats.org/officeDocument/2006/relationships/image" Target="../media/image76.svg"/></Relationships>
</file>

<file path=ppt/slides/_rels/slide3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7.xml"/><Relationship Id="rId1" Type="http://schemas.openxmlformats.org/officeDocument/2006/relationships/slideLayout" Target="../slideLayouts/slideLayout72.xml"/><Relationship Id="rId4" Type="http://schemas.openxmlformats.org/officeDocument/2006/relationships/image" Target="../media/image79.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84.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2.xml"/></Relationships>
</file>

<file path=ppt/slides/_rels/slide7.xml.rels><?xml version="1.0" encoding="UTF-8" standalone="yes"?>
<Relationships xmlns="http://schemas.openxmlformats.org/package/2006/relationships"><Relationship Id="rId3" Type="http://schemas.openxmlformats.org/officeDocument/2006/relationships/hyperlink" Target="https://aka.ms/PairedRegions-fra" TargetMode="External"/><Relationship Id="rId2" Type="http://schemas.openxmlformats.org/officeDocument/2006/relationships/notesSlide" Target="../notesSlides/notesSlide7.xml"/><Relationship Id="rId1" Type="http://schemas.openxmlformats.org/officeDocument/2006/relationships/slideLayout" Target="../slideLayouts/slideLayout72.xml"/><Relationship Id="rId4" Type="http://schemas.openxmlformats.org/officeDocument/2006/relationships/hyperlink" Target="https://aka.ms/PairedRegion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681" y="2073349"/>
            <a:ext cx="4515459" cy="2985850"/>
          </a:xfrm>
        </p:spPr>
        <p:txBody>
          <a:bodyPr/>
          <a:lstStyle/>
          <a:p>
            <a:r>
              <a:rPr lang="fr-FR" dirty="0">
                <a:latin typeface="Segoe UI Semibold (Headings)"/>
                <a:cs typeface="Segoe UI"/>
              </a:rPr>
              <a:t>AZ-900T01</a:t>
            </a:r>
            <a:br>
              <a:rPr lang="fr-FR" dirty="0">
                <a:latin typeface="Segoe UI Semibold (Headings)"/>
                <a:cs typeface="Segoe UI"/>
              </a:rPr>
            </a:br>
            <a:r>
              <a:rPr lang="fr-FR" dirty="0">
                <a:latin typeface="Segoe UI Semibold (Headings)"/>
                <a:cs typeface="Segoe UI"/>
              </a:rPr>
              <a:t>Module 02 :</a:t>
            </a:r>
            <a:br>
              <a:rPr lang="fr-FR" dirty="0">
                <a:latin typeface="Segoe UI Semibold (Headings)"/>
                <a:cs typeface="Segoe UI"/>
              </a:rPr>
            </a:br>
            <a:r>
              <a:rPr lang="fr-FR" dirty="0">
                <a:solidFill>
                  <a:schemeClr val="tx1"/>
                </a:solidFill>
                <a:latin typeface="Segoe UI Semibold (Headings)"/>
                <a:cs typeface="Segoe UI"/>
              </a:rPr>
              <a:t>Principaux services Azure</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Zones de disponibilité</a:t>
            </a:r>
          </a:p>
        </p:txBody>
      </p:sp>
      <p:sp>
        <p:nvSpPr>
          <p:cNvPr id="6" name="Text Placeholder 5"/>
          <p:cNvSpPr>
            <a:spLocks noGrp="1"/>
          </p:cNvSpPr>
          <p:nvPr>
            <p:ph sz="quarter" idx="10"/>
          </p:nvPr>
        </p:nvSpPr>
        <p:spPr>
          <a:xfrm>
            <a:off x="441253" y="1453155"/>
            <a:ext cx="5616764" cy="4262705"/>
          </a:xfrm>
        </p:spPr>
        <p:txBody>
          <a:bodyPr vert="horz" wrap="square" lIns="0" tIns="91440" rIns="146304" bIns="91440" rtlCol="0" anchor="t">
            <a:spAutoFit/>
          </a:bodyPr>
          <a:lstStyle/>
          <a:p>
            <a:pPr marL="342900" indent="-342900">
              <a:buFont typeface="Arial" panose="020B0604020202020204" pitchFamily="34" charset="0"/>
              <a:buChar char="•"/>
            </a:pPr>
            <a:r>
              <a:rPr lang="fr-FR" dirty="0">
                <a:latin typeface="+mn-lt"/>
              </a:rPr>
              <a:t>Protection contre les interruptions dues à une panne du centre de données.</a:t>
            </a:r>
          </a:p>
          <a:p>
            <a:pPr marL="342900" indent="-342900">
              <a:buFont typeface="Arial" panose="020B0604020202020204" pitchFamily="34" charset="0"/>
              <a:buChar char="•"/>
            </a:pPr>
            <a:r>
              <a:rPr lang="fr-FR" dirty="0">
                <a:latin typeface="+mn-lt"/>
              </a:rPr>
              <a:t>Centres de données physiquement séparés au sein d’une même région.</a:t>
            </a:r>
          </a:p>
          <a:p>
            <a:pPr marL="342900" indent="-342900">
              <a:buFont typeface="Arial" panose="020B0604020202020204" pitchFamily="34" charset="0"/>
              <a:buChar char="•"/>
            </a:pPr>
            <a:r>
              <a:rPr lang="fr-FR" dirty="0">
                <a:latin typeface="+mn-lt"/>
              </a:rPr>
              <a:t>Chaque centre de données est équipé d’un système indépendant d’alimentation, de climatisation et de réseau.</a:t>
            </a:r>
            <a:r>
              <a:rPr lang="fr-FR" dirty="0"/>
              <a:t> </a:t>
            </a:r>
          </a:p>
          <a:p>
            <a:pPr marL="342900" indent="-342900">
              <a:buFont typeface="Arial" panose="020B0604020202020204" pitchFamily="34" charset="0"/>
              <a:buChar char="•"/>
            </a:pPr>
            <a:r>
              <a:rPr lang="fr-FR" dirty="0">
                <a:latin typeface="+mn-lt"/>
              </a:rPr>
              <a:t>Connecté via des réseaux privés à fibre optique.</a:t>
            </a:r>
          </a:p>
        </p:txBody>
      </p:sp>
      <p:grpSp>
        <p:nvGrpSpPr>
          <p:cNvPr id="5" name="Group 4" descr="Graphique conceptuel contenant une zone intitulée « région Azure » qui affiche trois images distinctes des zones de disponibilité, chacune avec des flèches pointant vers les deux autres afin d’afficher la connectivité.">
            <a:extLst>
              <a:ext uri="{FF2B5EF4-FFF2-40B4-BE49-F238E27FC236}">
                <a16:creationId xmlns:a16="http://schemas.microsoft.com/office/drawing/2014/main" id="{3AEDB905-FC8D-448D-AC0A-15F4C45D8B15}"/>
              </a:ext>
            </a:extLst>
          </p:cNvPr>
          <p:cNvGrpSpPr/>
          <p:nvPr/>
        </p:nvGrpSpPr>
        <p:grpSpPr>
          <a:xfrm>
            <a:off x="7050532" y="1245237"/>
            <a:ext cx="4719047" cy="4200394"/>
            <a:chOff x="6818439" y="1560524"/>
            <a:chExt cx="4785298" cy="4259363"/>
          </a:xfrm>
        </p:grpSpPr>
        <p:grpSp>
          <p:nvGrpSpPr>
            <p:cNvPr id="7" name="Group 6">
              <a:extLst>
                <a:ext uri="{FF2B5EF4-FFF2-40B4-BE49-F238E27FC236}">
                  <a16:creationId xmlns:a16="http://schemas.microsoft.com/office/drawing/2014/main" id="{4DADC3C6-7E2B-431E-80AD-8E39793EC04B}"/>
                </a:ext>
              </a:extLst>
            </p:cNvPr>
            <p:cNvGrpSpPr/>
            <p:nvPr/>
          </p:nvGrpSpPr>
          <p:grpSpPr>
            <a:xfrm>
              <a:off x="7117431" y="2517295"/>
              <a:ext cx="1691584" cy="999225"/>
              <a:chOff x="6999098" y="4432150"/>
              <a:chExt cx="1691584" cy="999225"/>
            </a:xfrm>
          </p:grpSpPr>
          <p:pic>
            <p:nvPicPr>
              <p:cNvPr id="23" name="Picture 22" descr="Diagramme de trois domaines d’erreur, FD0, FD1 et FD1. FD0 contient une UD 0 et FD1 contient deux domaines de mise à jour, UD1 et UD2.">
                <a:extLst>
                  <a:ext uri="{FF2B5EF4-FFF2-40B4-BE49-F238E27FC236}">
                    <a16:creationId xmlns:a16="http://schemas.microsoft.com/office/drawing/2014/main" id="{59A63A6C-4FD2-435A-A924-75784D6AFF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4" name="Picture 23" descr="Diagramme de trois domaines d’erreur, FD0, FD1 et FD1. FD0 contient une UD 0 et FD1 contient deux domaines de mise à jour, UD1 et UD2.">
                <a:extLst>
                  <a:ext uri="{FF2B5EF4-FFF2-40B4-BE49-F238E27FC236}">
                    <a16:creationId xmlns:a16="http://schemas.microsoft.com/office/drawing/2014/main" id="{33D9E7F5-BEF0-4433-B11F-A53824A7A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grpSp>
          <p:nvGrpSpPr>
            <p:cNvPr id="8" name="Group 7">
              <a:extLst>
                <a:ext uri="{FF2B5EF4-FFF2-40B4-BE49-F238E27FC236}">
                  <a16:creationId xmlns:a16="http://schemas.microsoft.com/office/drawing/2014/main" id="{921F8F84-DD3C-48AE-87D9-64E79023DDE7}"/>
                </a:ext>
              </a:extLst>
            </p:cNvPr>
            <p:cNvGrpSpPr/>
            <p:nvPr/>
          </p:nvGrpSpPr>
          <p:grpSpPr>
            <a:xfrm>
              <a:off x="9586238" y="2513688"/>
              <a:ext cx="1691584" cy="999225"/>
              <a:chOff x="6999098" y="4432150"/>
              <a:chExt cx="1691584" cy="999225"/>
            </a:xfrm>
          </p:grpSpPr>
          <p:pic>
            <p:nvPicPr>
              <p:cNvPr id="21" name="Picture 20" descr="Diagramme de trois domaines d’erreur, FD0, FD1 et FD1. FD0 contient une UD 0 et FD1 contient deux domaines de mise à jour, UD1 et UD2.">
                <a:extLst>
                  <a:ext uri="{FF2B5EF4-FFF2-40B4-BE49-F238E27FC236}">
                    <a16:creationId xmlns:a16="http://schemas.microsoft.com/office/drawing/2014/main" id="{27DD964D-B9C7-449F-8749-704A22005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2" name="Picture 21" descr="Diagramme de trois domaines d’erreur, FD0, FD1 et FD1. FD0 contient une UD 0 et FD1 contient deux domaines de mise à jour, UD1 et UD2.">
                <a:extLst>
                  <a:ext uri="{FF2B5EF4-FFF2-40B4-BE49-F238E27FC236}">
                    <a16:creationId xmlns:a16="http://schemas.microsoft.com/office/drawing/2014/main" id="{EF911D1C-93E1-4852-9B3A-C1BB751553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grpSp>
          <p:nvGrpSpPr>
            <p:cNvPr id="9" name="Group 8">
              <a:extLst>
                <a:ext uri="{FF2B5EF4-FFF2-40B4-BE49-F238E27FC236}">
                  <a16:creationId xmlns:a16="http://schemas.microsoft.com/office/drawing/2014/main" id="{22360E82-8941-4388-8D8C-6A94D5EA18A1}"/>
                </a:ext>
              </a:extLst>
            </p:cNvPr>
            <p:cNvGrpSpPr/>
            <p:nvPr/>
          </p:nvGrpSpPr>
          <p:grpSpPr>
            <a:xfrm>
              <a:off x="8425270" y="4311420"/>
              <a:ext cx="1691584" cy="999225"/>
              <a:chOff x="6999098" y="4432150"/>
              <a:chExt cx="1691584" cy="999225"/>
            </a:xfrm>
          </p:grpSpPr>
          <p:pic>
            <p:nvPicPr>
              <p:cNvPr id="19" name="Picture 18" descr="Diagramme de trois domaines d’erreur, FD0, FD1 et FD1. FD0 contient une UD 0 et FD1 contient deux domaines de mise à jour, UD1 et UD2.">
                <a:extLst>
                  <a:ext uri="{FF2B5EF4-FFF2-40B4-BE49-F238E27FC236}">
                    <a16:creationId xmlns:a16="http://schemas.microsoft.com/office/drawing/2014/main" id="{2B24F88C-F664-4133-91D6-9C69424D1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0" name="Picture 19" descr="Diagramme de trois domaines d’erreur, FD0, FD1 et FD1. FD0 contient une UD 0 et FD1 contient deux domaines de mise à jour, UD1 et UD2.">
                <a:extLst>
                  <a:ext uri="{FF2B5EF4-FFF2-40B4-BE49-F238E27FC236}">
                    <a16:creationId xmlns:a16="http://schemas.microsoft.com/office/drawing/2014/main" id="{109A3630-DE95-4268-B3A6-1CFB48B85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sp>
          <p:nvSpPr>
            <p:cNvPr id="10" name="Rectangle 9">
              <a:extLst>
                <a:ext uri="{FF2B5EF4-FFF2-40B4-BE49-F238E27FC236}">
                  <a16:creationId xmlns:a16="http://schemas.microsoft.com/office/drawing/2014/main" id="{90C3513A-1756-4789-9F87-82047F90C544}"/>
                </a:ext>
              </a:extLst>
            </p:cNvPr>
            <p:cNvSpPr/>
            <p:nvPr/>
          </p:nvSpPr>
          <p:spPr>
            <a:xfrm>
              <a:off x="7012650" y="1870095"/>
              <a:ext cx="1614260" cy="644482"/>
            </a:xfrm>
            <a:prstGeom prst="rect">
              <a:avLst/>
            </a:prstGeom>
          </p:spPr>
          <p:txBody>
            <a:bodyPr wrap="none">
              <a:spAutoFit/>
            </a:bodyPr>
            <a:lstStyle/>
            <a:p>
              <a:r>
                <a:rPr lang="fr-FR" dirty="0"/>
                <a:t>Zone de </a:t>
              </a:r>
              <a:br>
                <a:rPr lang="fr-FR" dirty="0"/>
              </a:br>
              <a:r>
                <a:rPr lang="fr-FR" dirty="0"/>
                <a:t>disponibilité 1</a:t>
              </a:r>
            </a:p>
          </p:txBody>
        </p:sp>
        <p:sp>
          <p:nvSpPr>
            <p:cNvPr id="11" name="Rectangle 10">
              <a:extLst>
                <a:ext uri="{FF2B5EF4-FFF2-40B4-BE49-F238E27FC236}">
                  <a16:creationId xmlns:a16="http://schemas.microsoft.com/office/drawing/2014/main" id="{A118B9BF-950B-4A33-B5EC-A51AF5CD77DB}"/>
                </a:ext>
              </a:extLst>
            </p:cNvPr>
            <p:cNvSpPr/>
            <p:nvPr/>
          </p:nvSpPr>
          <p:spPr>
            <a:xfrm>
              <a:off x="8094571" y="5327871"/>
              <a:ext cx="2507129" cy="369055"/>
            </a:xfrm>
            <a:prstGeom prst="rect">
              <a:avLst/>
            </a:prstGeom>
          </p:spPr>
          <p:txBody>
            <a:bodyPr wrap="square">
              <a:spAutoFit/>
            </a:bodyPr>
            <a:lstStyle/>
            <a:p>
              <a:r>
                <a:rPr lang="fr-FR" dirty="0"/>
                <a:t>Zone de disponibilité 3</a:t>
              </a:r>
            </a:p>
          </p:txBody>
        </p:sp>
        <p:sp>
          <p:nvSpPr>
            <p:cNvPr id="12" name="Rectangle 11">
              <a:extLst>
                <a:ext uri="{FF2B5EF4-FFF2-40B4-BE49-F238E27FC236}">
                  <a16:creationId xmlns:a16="http://schemas.microsoft.com/office/drawing/2014/main" id="{DED9248F-ADD8-4814-8471-968A3DC3042E}"/>
                </a:ext>
              </a:extLst>
            </p:cNvPr>
            <p:cNvSpPr/>
            <p:nvPr/>
          </p:nvSpPr>
          <p:spPr>
            <a:xfrm>
              <a:off x="9466437" y="1866441"/>
              <a:ext cx="1614260" cy="644482"/>
            </a:xfrm>
            <a:prstGeom prst="rect">
              <a:avLst/>
            </a:prstGeom>
          </p:spPr>
          <p:txBody>
            <a:bodyPr wrap="none">
              <a:spAutoFit/>
            </a:bodyPr>
            <a:lstStyle/>
            <a:p>
              <a:r>
                <a:rPr lang="fr-FR" dirty="0"/>
                <a:t>Zone de </a:t>
              </a:r>
              <a:br>
                <a:rPr lang="fr-FR" dirty="0"/>
              </a:br>
              <a:r>
                <a:rPr lang="fr-FR" dirty="0"/>
                <a:t>disponibilité 2</a:t>
              </a:r>
            </a:p>
          </p:txBody>
        </p:sp>
        <p:sp>
          <p:nvSpPr>
            <p:cNvPr id="13" name="Arrow: Left-Right 12">
              <a:extLst>
                <a:ext uri="{FF2B5EF4-FFF2-40B4-BE49-F238E27FC236}">
                  <a16:creationId xmlns:a16="http://schemas.microsoft.com/office/drawing/2014/main" id="{D2351211-A447-4536-AACF-ED13AB686E72}"/>
                </a:ext>
              </a:extLst>
            </p:cNvPr>
            <p:cNvSpPr/>
            <p:nvPr/>
          </p:nvSpPr>
          <p:spPr bwMode="auto">
            <a:xfrm>
              <a:off x="8870804" y="2861541"/>
              <a:ext cx="734489" cy="346616"/>
            </a:xfrm>
            <a:prstGeom prst="leftRightArrow">
              <a:avLst/>
            </a:prstGeom>
            <a:solidFill>
              <a:srgbClr val="2E6CA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4" name="Arrow: Left-Right 13">
              <a:extLst>
                <a:ext uri="{FF2B5EF4-FFF2-40B4-BE49-F238E27FC236}">
                  <a16:creationId xmlns:a16="http://schemas.microsoft.com/office/drawing/2014/main" id="{06D8D8D5-8485-4E62-809C-7D564FFE123D}"/>
                </a:ext>
              </a:extLst>
            </p:cNvPr>
            <p:cNvSpPr/>
            <p:nvPr/>
          </p:nvSpPr>
          <p:spPr bwMode="auto">
            <a:xfrm rot="3143699">
              <a:off x="8184190" y="3712099"/>
              <a:ext cx="734489" cy="346616"/>
            </a:xfrm>
            <a:prstGeom prst="leftRightArrow">
              <a:avLst/>
            </a:prstGeom>
            <a:solidFill>
              <a:srgbClr val="2E6CA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a:extLst>
                <a:ext uri="{FF2B5EF4-FFF2-40B4-BE49-F238E27FC236}">
                  <a16:creationId xmlns:a16="http://schemas.microsoft.com/office/drawing/2014/main" id="{805E6B2A-E6C2-4E3A-BA2E-226A1E5A328F}"/>
                </a:ext>
              </a:extLst>
            </p:cNvPr>
            <p:cNvPicPr>
              <a:picLocks noChangeAspect="1"/>
            </p:cNvPicPr>
            <p:nvPr/>
          </p:nvPicPr>
          <p:blipFill>
            <a:blip r:embed="rId4"/>
            <a:stretch>
              <a:fillRect/>
            </a:stretch>
          </p:blipFill>
          <p:spPr>
            <a:xfrm flipH="1">
              <a:off x="9598649" y="3590370"/>
              <a:ext cx="518205" cy="585267"/>
            </a:xfrm>
            <a:prstGeom prst="rect">
              <a:avLst/>
            </a:prstGeom>
          </p:spPr>
        </p:pic>
        <p:sp>
          <p:nvSpPr>
            <p:cNvPr id="16" name="Rectangle 15">
              <a:extLst>
                <a:ext uri="{FF2B5EF4-FFF2-40B4-BE49-F238E27FC236}">
                  <a16:creationId xmlns:a16="http://schemas.microsoft.com/office/drawing/2014/main" id="{EDDE5154-A715-4498-B1F6-76C92411F7AD}"/>
                </a:ext>
              </a:extLst>
            </p:cNvPr>
            <p:cNvSpPr/>
            <p:nvPr/>
          </p:nvSpPr>
          <p:spPr bwMode="auto">
            <a:xfrm>
              <a:off x="6818439" y="1775012"/>
              <a:ext cx="4785298" cy="4044875"/>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80FC8344-0717-4DF1-8D6C-319B8618D90C}"/>
                </a:ext>
              </a:extLst>
            </p:cNvPr>
            <p:cNvSpPr/>
            <p:nvPr/>
          </p:nvSpPr>
          <p:spPr>
            <a:xfrm>
              <a:off x="8330344" y="1560524"/>
              <a:ext cx="1786511" cy="405727"/>
            </a:xfrm>
            <a:prstGeom prst="rect">
              <a:avLst/>
            </a:prstGeom>
            <a:solidFill>
              <a:schemeClr val="bg1"/>
            </a:solidFill>
          </p:spPr>
          <p:txBody>
            <a:bodyPr wrap="square">
              <a:spAutoFit/>
            </a:bodyPr>
            <a:lstStyle/>
            <a:p>
              <a:r>
                <a:rPr lang="fr-FR" sz="2000" dirty="0"/>
                <a:t>Région Azure</a:t>
              </a:r>
            </a:p>
          </p:txBody>
        </p:sp>
      </p:grpSp>
      <p:sp>
        <p:nvSpPr>
          <p:cNvPr id="3" name="Footer Placeholder 1">
            <a:extLst>
              <a:ext uri="{FF2B5EF4-FFF2-40B4-BE49-F238E27FC236}">
                <a16:creationId xmlns:a16="http://schemas.microsoft.com/office/drawing/2014/main" id="{ED33A386-9779-4C37-94E8-F2D8A9F6206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fr-FR"/>
              <a:t>© Copyright Microsoft Corporation. Tous droits réservés.</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922517-322A-43B7-9CF0-D6D66DD3DD88}"/>
              </a:ext>
            </a:extLst>
          </p:cNvPr>
          <p:cNvSpPr>
            <a:spLocks noGrp="1"/>
          </p:cNvSpPr>
          <p:nvPr>
            <p:ph type="title"/>
          </p:nvPr>
        </p:nvSpPr>
        <p:spPr>
          <a:xfrm>
            <a:off x="418643" y="183319"/>
            <a:ext cx="11341268" cy="680196"/>
          </a:xfrm>
        </p:spPr>
        <p:txBody>
          <a:bodyPr/>
          <a:lstStyle/>
          <a:p>
            <a:r>
              <a:rPr lang="fr-FR"/>
              <a:t>Ressources Azure</a:t>
            </a:r>
          </a:p>
        </p:txBody>
      </p:sp>
      <p:sp>
        <p:nvSpPr>
          <p:cNvPr id="6" name="Content Placeholder 5">
            <a:extLst>
              <a:ext uri="{FF2B5EF4-FFF2-40B4-BE49-F238E27FC236}">
                <a16:creationId xmlns:a16="http://schemas.microsoft.com/office/drawing/2014/main" id="{C0FF092D-7D8A-4651-A3C4-98C7FC9A7685}"/>
              </a:ext>
            </a:extLst>
          </p:cNvPr>
          <p:cNvSpPr>
            <a:spLocks noGrp="1"/>
          </p:cNvSpPr>
          <p:nvPr>
            <p:ph sz="quarter" idx="10"/>
          </p:nvPr>
        </p:nvSpPr>
        <p:spPr>
          <a:xfrm>
            <a:off x="434510" y="1002016"/>
            <a:ext cx="11340811" cy="923330"/>
          </a:xfrm>
        </p:spPr>
        <p:txBody>
          <a:bodyPr vert="horz" wrap="square" lIns="0" tIns="91440" rIns="146304" bIns="91440" rtlCol="0" anchor="t">
            <a:spAutoFit/>
          </a:bodyPr>
          <a:lstStyle/>
          <a:p>
            <a:r>
              <a:rPr lang="fr-FR">
                <a:latin typeface="Segoe UI"/>
                <a:cs typeface="Segoe UI"/>
              </a:rPr>
              <a:t>Les </a:t>
            </a:r>
            <a:r>
              <a:rPr lang="fr-FR" b="1">
                <a:latin typeface="Segoe UI"/>
                <a:cs typeface="Segoe UI"/>
              </a:rPr>
              <a:t>ressources</a:t>
            </a:r>
            <a:r>
              <a:rPr lang="fr-FR">
                <a:latin typeface="Segoe UI"/>
                <a:cs typeface="Segoe UI"/>
              </a:rPr>
              <a:t> Azure sont des composants tels que le stockage, les machines virtuelles et les réseaux disponibles pour créer des solutions cloud.</a:t>
            </a:r>
          </a:p>
        </p:txBody>
      </p:sp>
      <p:grpSp>
        <p:nvGrpSpPr>
          <p:cNvPr id="40" name="Group 39" descr="Groupe de 6 icônes présentant les différents types de ressources Azure disponibles :  machines virtuelles, stockage, réseaux, App Services, bases de données SQL et Functions.">
            <a:extLst>
              <a:ext uri="{FF2B5EF4-FFF2-40B4-BE49-F238E27FC236}">
                <a16:creationId xmlns:a16="http://schemas.microsoft.com/office/drawing/2014/main" id="{B122006E-D25E-4CBD-9B42-EC2BB5B0F25E}"/>
              </a:ext>
            </a:extLst>
          </p:cNvPr>
          <p:cNvGrpSpPr/>
          <p:nvPr/>
        </p:nvGrpSpPr>
        <p:grpSpPr>
          <a:xfrm>
            <a:off x="1207858" y="1889478"/>
            <a:ext cx="9776285" cy="3704067"/>
            <a:chOff x="1091695" y="2530110"/>
            <a:chExt cx="9776285" cy="3704067"/>
          </a:xfrm>
        </p:grpSpPr>
        <p:grpSp>
          <p:nvGrpSpPr>
            <p:cNvPr id="37" name="Group 36">
              <a:extLst>
                <a:ext uri="{FF2B5EF4-FFF2-40B4-BE49-F238E27FC236}">
                  <a16:creationId xmlns:a16="http://schemas.microsoft.com/office/drawing/2014/main" id="{A4E7AC43-C3DB-4D3F-B94D-5F486AC7C88B}"/>
                </a:ext>
              </a:extLst>
            </p:cNvPr>
            <p:cNvGrpSpPr/>
            <p:nvPr/>
          </p:nvGrpSpPr>
          <p:grpSpPr>
            <a:xfrm>
              <a:off x="1091695" y="2641404"/>
              <a:ext cx="2638415" cy="1678252"/>
              <a:chOff x="552680" y="2675092"/>
              <a:chExt cx="2638415" cy="1678252"/>
            </a:xfrm>
          </p:grpSpPr>
          <p:pic>
            <p:nvPicPr>
              <p:cNvPr id="9" name="Picture 8">
                <a:extLst>
                  <a:ext uri="{FF2B5EF4-FFF2-40B4-BE49-F238E27FC236}">
                    <a16:creationId xmlns:a16="http://schemas.microsoft.com/office/drawing/2014/main" id="{4FD7DEAC-8E87-4AC2-81B9-437471FB6D7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99094" y="2675092"/>
                <a:ext cx="1141353" cy="1141353"/>
              </a:xfrm>
              <a:prstGeom prst="rect">
                <a:avLst/>
              </a:prstGeom>
            </p:spPr>
          </p:pic>
          <p:sp>
            <p:nvSpPr>
              <p:cNvPr id="2" name="TextBox 1">
                <a:extLst>
                  <a:ext uri="{FF2B5EF4-FFF2-40B4-BE49-F238E27FC236}">
                    <a16:creationId xmlns:a16="http://schemas.microsoft.com/office/drawing/2014/main" id="{D0F08480-CCB0-437B-8C78-A36C810934C8}"/>
                  </a:ext>
                </a:extLst>
              </p:cNvPr>
              <p:cNvSpPr txBox="1"/>
              <p:nvPr/>
            </p:nvSpPr>
            <p:spPr>
              <a:xfrm>
                <a:off x="552680" y="3725480"/>
                <a:ext cx="2638415" cy="627864"/>
              </a:xfrm>
              <a:prstGeom prst="rect">
                <a:avLst/>
              </a:prstGeom>
              <a:noFill/>
            </p:spPr>
            <p:txBody>
              <a:bodyPr wrap="none" lIns="182880" tIns="146304" rIns="182880" bIns="146304" rtlCol="0">
                <a:spAutoFit/>
              </a:bodyPr>
              <a:lstStyle/>
              <a:p>
                <a:pPr>
                  <a:lnSpc>
                    <a:spcPct val="90000"/>
                  </a:lnSpc>
                  <a:spcAft>
                    <a:spcPts val="600"/>
                  </a:spcAft>
                </a:pPr>
                <a:r>
                  <a:rPr lang="fr-FR" sz="2400">
                    <a:gradFill>
                      <a:gsLst>
                        <a:gs pos="2917">
                          <a:schemeClr val="tx1"/>
                        </a:gs>
                        <a:gs pos="30000">
                          <a:schemeClr val="tx1"/>
                        </a:gs>
                      </a:gsLst>
                      <a:lin ang="5400000" scaled="0"/>
                    </a:gradFill>
                  </a:rPr>
                  <a:t>Machines virtuelles</a:t>
                </a:r>
              </a:p>
            </p:txBody>
          </p:sp>
        </p:grpSp>
        <p:grpSp>
          <p:nvGrpSpPr>
            <p:cNvPr id="38" name="Group 37">
              <a:extLst>
                <a:ext uri="{FF2B5EF4-FFF2-40B4-BE49-F238E27FC236}">
                  <a16:creationId xmlns:a16="http://schemas.microsoft.com/office/drawing/2014/main" id="{2C3A9148-E402-4A38-8986-71A09FC6353C}"/>
                </a:ext>
              </a:extLst>
            </p:cNvPr>
            <p:cNvGrpSpPr/>
            <p:nvPr/>
          </p:nvGrpSpPr>
          <p:grpSpPr>
            <a:xfrm>
              <a:off x="4608372" y="2667191"/>
              <a:ext cx="2745432" cy="1652465"/>
              <a:chOff x="3759281" y="2700879"/>
              <a:chExt cx="2745432" cy="1652465"/>
            </a:xfrm>
          </p:grpSpPr>
          <p:pic>
            <p:nvPicPr>
              <p:cNvPr id="25" name="Graphic 24">
                <a:extLst>
                  <a:ext uri="{FF2B5EF4-FFF2-40B4-BE49-F238E27FC236}">
                    <a16:creationId xmlns:a16="http://schemas.microsoft.com/office/drawing/2014/main" id="{88F29FB0-B242-4567-84B1-E49DD154323E}"/>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t="9562" b="7965"/>
              <a:stretch/>
            </p:blipFill>
            <p:spPr>
              <a:xfrm>
                <a:off x="4468751" y="2700879"/>
                <a:ext cx="1326493" cy="1094013"/>
              </a:xfrm>
              <a:prstGeom prst="rect">
                <a:avLst/>
              </a:prstGeom>
            </p:spPr>
          </p:pic>
          <p:sp>
            <p:nvSpPr>
              <p:cNvPr id="4" name="TextBox 3">
                <a:extLst>
                  <a:ext uri="{FF2B5EF4-FFF2-40B4-BE49-F238E27FC236}">
                    <a16:creationId xmlns:a16="http://schemas.microsoft.com/office/drawing/2014/main" id="{DAD5727A-D0F2-48A0-83C4-E848BD10AB09}"/>
                  </a:ext>
                </a:extLst>
              </p:cNvPr>
              <p:cNvSpPr txBox="1"/>
              <p:nvPr/>
            </p:nvSpPr>
            <p:spPr>
              <a:xfrm>
                <a:off x="3759281" y="3725480"/>
                <a:ext cx="2745432" cy="627864"/>
              </a:xfrm>
              <a:prstGeom prst="rect">
                <a:avLst/>
              </a:prstGeom>
              <a:noFill/>
            </p:spPr>
            <p:txBody>
              <a:bodyPr wrap="none" lIns="182880" tIns="146304" rIns="182880" bIns="146304" rtlCol="0">
                <a:spAutoFit/>
              </a:bodyPr>
              <a:lstStyle/>
              <a:p>
                <a:pPr>
                  <a:lnSpc>
                    <a:spcPct val="90000"/>
                  </a:lnSpc>
                  <a:spcAft>
                    <a:spcPts val="600"/>
                  </a:spcAft>
                </a:pPr>
                <a:r>
                  <a:rPr lang="fr-FR" sz="2400">
                    <a:gradFill>
                      <a:gsLst>
                        <a:gs pos="2917">
                          <a:schemeClr val="tx1"/>
                        </a:gs>
                        <a:gs pos="30000">
                          <a:schemeClr val="tx1"/>
                        </a:gs>
                      </a:gsLst>
                      <a:lin ang="5400000" scaled="0"/>
                    </a:gradFill>
                  </a:rPr>
                  <a:t>Comptes de stockage</a:t>
                </a:r>
              </a:p>
            </p:txBody>
          </p:sp>
        </p:grpSp>
        <p:grpSp>
          <p:nvGrpSpPr>
            <p:cNvPr id="39" name="Group 38">
              <a:extLst>
                <a:ext uri="{FF2B5EF4-FFF2-40B4-BE49-F238E27FC236}">
                  <a16:creationId xmlns:a16="http://schemas.microsoft.com/office/drawing/2014/main" id="{92D0A42B-FDB0-4970-BFEB-A9BDCA5E6038}"/>
                </a:ext>
              </a:extLst>
            </p:cNvPr>
            <p:cNvGrpSpPr/>
            <p:nvPr/>
          </p:nvGrpSpPr>
          <p:grpSpPr>
            <a:xfrm>
              <a:off x="8232066" y="2530110"/>
              <a:ext cx="2635914" cy="1789546"/>
              <a:chOff x="7693051" y="2563798"/>
              <a:chExt cx="2635914" cy="1789546"/>
            </a:xfrm>
          </p:grpSpPr>
          <p:pic>
            <p:nvPicPr>
              <p:cNvPr id="17" name="Picture 16">
                <a:extLst>
                  <a:ext uri="{FF2B5EF4-FFF2-40B4-BE49-F238E27FC236}">
                    <a16:creationId xmlns:a16="http://schemas.microsoft.com/office/drawing/2014/main" id="{9D9A277B-EC91-412A-8467-C1232A6B28A6}"/>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326921" y="2563798"/>
                <a:ext cx="1368175" cy="1368175"/>
              </a:xfrm>
              <a:prstGeom prst="rect">
                <a:avLst/>
              </a:prstGeom>
            </p:spPr>
          </p:pic>
          <p:sp>
            <p:nvSpPr>
              <p:cNvPr id="8" name="TextBox 7">
                <a:extLst>
                  <a:ext uri="{FF2B5EF4-FFF2-40B4-BE49-F238E27FC236}">
                    <a16:creationId xmlns:a16="http://schemas.microsoft.com/office/drawing/2014/main" id="{AA19368E-E94C-4716-998F-FDC4BBDFA1A8}"/>
                  </a:ext>
                </a:extLst>
              </p:cNvPr>
              <p:cNvSpPr txBox="1"/>
              <p:nvPr/>
            </p:nvSpPr>
            <p:spPr>
              <a:xfrm>
                <a:off x="7693051" y="3725480"/>
                <a:ext cx="2635914" cy="627864"/>
              </a:xfrm>
              <a:prstGeom prst="rect">
                <a:avLst/>
              </a:prstGeom>
              <a:noFill/>
            </p:spPr>
            <p:txBody>
              <a:bodyPr wrap="none" lIns="182880" tIns="146304" rIns="182880" bIns="146304" rtlCol="0">
                <a:spAutoFit/>
              </a:bodyPr>
              <a:lstStyle/>
              <a:p>
                <a:pPr>
                  <a:lnSpc>
                    <a:spcPct val="90000"/>
                  </a:lnSpc>
                  <a:spcAft>
                    <a:spcPts val="600"/>
                  </a:spcAft>
                </a:pPr>
                <a:r>
                  <a:rPr lang="fr-FR" sz="2400">
                    <a:gradFill>
                      <a:gsLst>
                        <a:gs pos="2917">
                          <a:schemeClr val="tx1"/>
                        </a:gs>
                        <a:gs pos="30000">
                          <a:schemeClr val="tx1"/>
                        </a:gs>
                      </a:gsLst>
                      <a:lin ang="5400000" scaled="0"/>
                    </a:gradFill>
                  </a:rPr>
                  <a:t>Réseau virtuel</a:t>
                </a:r>
              </a:p>
            </p:txBody>
          </p:sp>
        </p:grpSp>
        <p:grpSp>
          <p:nvGrpSpPr>
            <p:cNvPr id="36" name="Group 35">
              <a:extLst>
                <a:ext uri="{FF2B5EF4-FFF2-40B4-BE49-F238E27FC236}">
                  <a16:creationId xmlns:a16="http://schemas.microsoft.com/office/drawing/2014/main" id="{39FB2BF0-DC09-4397-AF96-867CA42C6976}"/>
                </a:ext>
              </a:extLst>
            </p:cNvPr>
            <p:cNvGrpSpPr/>
            <p:nvPr/>
          </p:nvGrpSpPr>
          <p:grpSpPr>
            <a:xfrm>
              <a:off x="1353657" y="4425721"/>
              <a:ext cx="2114490" cy="1808456"/>
              <a:chOff x="814643" y="4528018"/>
              <a:chExt cx="2114490" cy="1808456"/>
            </a:xfrm>
          </p:grpSpPr>
          <p:pic>
            <p:nvPicPr>
              <p:cNvPr id="21" name="Picture 20">
                <a:extLst>
                  <a:ext uri="{FF2B5EF4-FFF2-40B4-BE49-F238E27FC236}">
                    <a16:creationId xmlns:a16="http://schemas.microsoft.com/office/drawing/2014/main" id="{389E0D63-D73E-4B9B-A1D0-CEC5496B13F3}"/>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1299095" y="4528018"/>
                <a:ext cx="1145586" cy="1145586"/>
              </a:xfrm>
              <a:prstGeom prst="rect">
                <a:avLst/>
              </a:prstGeom>
            </p:spPr>
          </p:pic>
          <p:sp>
            <p:nvSpPr>
              <p:cNvPr id="11" name="TextBox 10">
                <a:extLst>
                  <a:ext uri="{FF2B5EF4-FFF2-40B4-BE49-F238E27FC236}">
                    <a16:creationId xmlns:a16="http://schemas.microsoft.com/office/drawing/2014/main" id="{CB68CFE9-7315-45B3-BC83-F23B058383BC}"/>
                  </a:ext>
                </a:extLst>
              </p:cNvPr>
              <p:cNvSpPr txBox="1"/>
              <p:nvPr/>
            </p:nvSpPr>
            <p:spPr>
              <a:xfrm>
                <a:off x="814643" y="5708610"/>
                <a:ext cx="2114490" cy="627864"/>
              </a:xfrm>
              <a:prstGeom prst="rect">
                <a:avLst/>
              </a:prstGeom>
              <a:noFill/>
            </p:spPr>
            <p:txBody>
              <a:bodyPr wrap="none" lIns="182880" tIns="146304" rIns="182880" bIns="146304" rtlCol="0">
                <a:spAutoFit/>
              </a:bodyPr>
              <a:lstStyle/>
              <a:p>
                <a:pPr>
                  <a:lnSpc>
                    <a:spcPct val="90000"/>
                  </a:lnSpc>
                  <a:spcAft>
                    <a:spcPts val="600"/>
                  </a:spcAft>
                </a:pPr>
                <a:r>
                  <a:rPr lang="fr-FR" sz="2400">
                    <a:gradFill>
                      <a:gsLst>
                        <a:gs pos="2917">
                          <a:schemeClr val="tx1"/>
                        </a:gs>
                        <a:gs pos="30000">
                          <a:schemeClr val="tx1"/>
                        </a:gs>
                      </a:gsLst>
                      <a:lin ang="5400000" scaled="0"/>
                    </a:gradFill>
                  </a:rPr>
                  <a:t>App Services</a:t>
                </a:r>
              </a:p>
            </p:txBody>
          </p:sp>
        </p:grpSp>
        <p:grpSp>
          <p:nvGrpSpPr>
            <p:cNvPr id="35" name="Group 34">
              <a:extLst>
                <a:ext uri="{FF2B5EF4-FFF2-40B4-BE49-F238E27FC236}">
                  <a16:creationId xmlns:a16="http://schemas.microsoft.com/office/drawing/2014/main" id="{6E24FB3E-78F6-4D83-8FC0-7A33DBFDD352}"/>
                </a:ext>
              </a:extLst>
            </p:cNvPr>
            <p:cNvGrpSpPr/>
            <p:nvPr/>
          </p:nvGrpSpPr>
          <p:grpSpPr>
            <a:xfrm>
              <a:off x="4737243" y="4425721"/>
              <a:ext cx="2390719" cy="1808456"/>
              <a:chOff x="3668838" y="4528018"/>
              <a:chExt cx="2390719" cy="1808456"/>
            </a:xfrm>
          </p:grpSpPr>
          <p:pic>
            <p:nvPicPr>
              <p:cNvPr id="13" name="Picture 12">
                <a:extLst>
                  <a:ext uri="{FF2B5EF4-FFF2-40B4-BE49-F238E27FC236}">
                    <a16:creationId xmlns:a16="http://schemas.microsoft.com/office/drawing/2014/main" id="{529D27F6-8177-4231-9DCC-022A63BD63DF}"/>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4291404" y="4528018"/>
                <a:ext cx="1145586" cy="1145586"/>
              </a:xfrm>
              <a:prstGeom prst="rect">
                <a:avLst/>
              </a:prstGeom>
            </p:spPr>
          </p:pic>
          <p:sp>
            <p:nvSpPr>
              <p:cNvPr id="14" name="TextBox 13">
                <a:extLst>
                  <a:ext uri="{FF2B5EF4-FFF2-40B4-BE49-F238E27FC236}">
                    <a16:creationId xmlns:a16="http://schemas.microsoft.com/office/drawing/2014/main" id="{B6C87DB8-DFA1-451C-9999-EE9DD0D3B4E1}"/>
                  </a:ext>
                </a:extLst>
              </p:cNvPr>
              <p:cNvSpPr txBox="1"/>
              <p:nvPr/>
            </p:nvSpPr>
            <p:spPr>
              <a:xfrm>
                <a:off x="3668838" y="5708610"/>
                <a:ext cx="2390719" cy="627864"/>
              </a:xfrm>
              <a:prstGeom prst="rect">
                <a:avLst/>
              </a:prstGeom>
              <a:noFill/>
            </p:spPr>
            <p:txBody>
              <a:bodyPr wrap="none" lIns="182880" tIns="146304" rIns="182880" bIns="146304" rtlCol="0">
                <a:spAutoFit/>
              </a:bodyPr>
              <a:lstStyle/>
              <a:p>
                <a:pPr>
                  <a:lnSpc>
                    <a:spcPct val="90000"/>
                  </a:lnSpc>
                  <a:spcAft>
                    <a:spcPts val="600"/>
                  </a:spcAft>
                </a:pPr>
                <a:r>
                  <a:rPr lang="fr-FR" sz="2400">
                    <a:gradFill>
                      <a:gsLst>
                        <a:gs pos="2917">
                          <a:schemeClr val="tx1"/>
                        </a:gs>
                        <a:gs pos="30000">
                          <a:schemeClr val="tx1"/>
                        </a:gs>
                      </a:gsLst>
                      <a:lin ang="5400000" scaled="0"/>
                    </a:gradFill>
                  </a:rPr>
                  <a:t>Bases de données SQL</a:t>
                </a:r>
              </a:p>
            </p:txBody>
          </p:sp>
        </p:grpSp>
        <p:grpSp>
          <p:nvGrpSpPr>
            <p:cNvPr id="34" name="Group 33">
              <a:extLst>
                <a:ext uri="{FF2B5EF4-FFF2-40B4-BE49-F238E27FC236}">
                  <a16:creationId xmlns:a16="http://schemas.microsoft.com/office/drawing/2014/main" id="{965486E5-4B44-4E77-9E28-297A8F046048}"/>
                </a:ext>
              </a:extLst>
            </p:cNvPr>
            <p:cNvGrpSpPr/>
            <p:nvPr/>
          </p:nvGrpSpPr>
          <p:grpSpPr>
            <a:xfrm>
              <a:off x="8657100" y="4466719"/>
              <a:ext cx="1677382" cy="1767458"/>
              <a:chOff x="7333626" y="4569016"/>
              <a:chExt cx="1677382" cy="1767458"/>
            </a:xfrm>
          </p:grpSpPr>
          <p:pic>
            <p:nvPicPr>
              <p:cNvPr id="27" name="Graphic 26">
                <a:extLst>
                  <a:ext uri="{FF2B5EF4-FFF2-40B4-BE49-F238E27FC236}">
                    <a16:creationId xmlns:a16="http://schemas.microsoft.com/office/drawing/2014/main" id="{3740DC95-358B-4C11-9982-6AA809E98277}"/>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640522" y="4569016"/>
                <a:ext cx="1145586" cy="1145586"/>
              </a:xfrm>
              <a:prstGeom prst="rect">
                <a:avLst/>
              </a:prstGeom>
            </p:spPr>
          </p:pic>
          <p:sp>
            <p:nvSpPr>
              <p:cNvPr id="16" name="TextBox 15">
                <a:extLst>
                  <a:ext uri="{FF2B5EF4-FFF2-40B4-BE49-F238E27FC236}">
                    <a16:creationId xmlns:a16="http://schemas.microsoft.com/office/drawing/2014/main" id="{7DA81A19-FA5C-4E6D-8465-C7EB31542308}"/>
                  </a:ext>
                </a:extLst>
              </p:cNvPr>
              <p:cNvSpPr txBox="1"/>
              <p:nvPr/>
            </p:nvSpPr>
            <p:spPr>
              <a:xfrm>
                <a:off x="7333626" y="5708610"/>
                <a:ext cx="1677382" cy="627864"/>
              </a:xfrm>
              <a:prstGeom prst="rect">
                <a:avLst/>
              </a:prstGeom>
              <a:noFill/>
            </p:spPr>
            <p:txBody>
              <a:bodyPr wrap="none" lIns="182880" tIns="146304" rIns="182880" bIns="146304" rtlCol="0">
                <a:spAutoFit/>
              </a:bodyPr>
              <a:lstStyle/>
              <a:p>
                <a:pPr>
                  <a:lnSpc>
                    <a:spcPct val="90000"/>
                  </a:lnSpc>
                  <a:spcAft>
                    <a:spcPts val="600"/>
                  </a:spcAft>
                </a:pPr>
                <a:r>
                  <a:rPr lang="fr-FR" sz="2400">
                    <a:gradFill>
                      <a:gsLst>
                        <a:gs pos="2917">
                          <a:schemeClr val="tx1"/>
                        </a:gs>
                        <a:gs pos="30000">
                          <a:schemeClr val="tx1"/>
                        </a:gs>
                      </a:gsLst>
                      <a:lin ang="5400000" scaled="0"/>
                    </a:gradFill>
                  </a:rPr>
                  <a:t>Functions</a:t>
                </a:r>
              </a:p>
            </p:txBody>
          </p:sp>
        </p:grpSp>
      </p:grpSp>
    </p:spTree>
    <p:extLst>
      <p:ext uri="{BB962C8B-B14F-4D97-AF65-F5344CB8AC3E}">
        <p14:creationId xmlns:p14="http://schemas.microsoft.com/office/powerpoint/2010/main" val="19441733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noProof="0"/>
              <a:t>Groupes de ressources</a:t>
            </a:r>
          </a:p>
        </p:txBody>
      </p:sp>
      <p:sp>
        <p:nvSpPr>
          <p:cNvPr id="2" name="Content Placeholder 1">
            <a:extLst>
              <a:ext uri="{FF2B5EF4-FFF2-40B4-BE49-F238E27FC236}">
                <a16:creationId xmlns:a16="http://schemas.microsoft.com/office/drawing/2014/main" id="{CA660EB7-DC05-45A1-9F5C-02ABC31AF64C}"/>
              </a:ext>
            </a:extLst>
          </p:cNvPr>
          <p:cNvSpPr>
            <a:spLocks noGrp="1"/>
          </p:cNvSpPr>
          <p:nvPr>
            <p:ph sz="quarter" idx="10"/>
          </p:nvPr>
        </p:nvSpPr>
        <p:spPr>
          <a:xfrm>
            <a:off x="419100" y="1254875"/>
            <a:ext cx="5808907" cy="4519186"/>
          </a:xfrm>
        </p:spPr>
        <p:txBody>
          <a:bodyPr/>
          <a:lstStyle/>
          <a:p>
            <a:r>
              <a:rPr lang="fr-FR" dirty="0">
                <a:latin typeface="+mn-lt"/>
              </a:rPr>
              <a:t>Un </a:t>
            </a:r>
            <a:r>
              <a:rPr lang="fr-FR" b="1" dirty="0">
                <a:latin typeface="+mn-lt"/>
              </a:rPr>
              <a:t>groupe de ressources</a:t>
            </a:r>
            <a:r>
              <a:rPr lang="fr-FR" dirty="0">
                <a:latin typeface="+mn-lt"/>
              </a:rPr>
              <a:t> est un conteneur permettant d’administrer et d’agréger des ressources dans une seule unité. </a:t>
            </a:r>
          </a:p>
          <a:p>
            <a:pPr marL="342900" indent="-342900">
              <a:buFont typeface="Arial" panose="020B0604020202020204" pitchFamily="34" charset="0"/>
              <a:buChar char="•"/>
            </a:pPr>
            <a:r>
              <a:rPr lang="fr-FR" dirty="0">
                <a:latin typeface="+mn-lt"/>
              </a:rPr>
              <a:t>Chaque ressource ne peut exister que dans un seul groupe de ressources.</a:t>
            </a:r>
          </a:p>
          <a:p>
            <a:pPr marL="342900" indent="-342900">
              <a:buFont typeface="Arial" panose="020B0604020202020204" pitchFamily="34" charset="0"/>
              <a:buChar char="•"/>
            </a:pPr>
            <a:r>
              <a:rPr lang="fr-FR" dirty="0">
                <a:latin typeface="+mn-lt"/>
              </a:rPr>
              <a:t>Les ressources peuvent exister dans plusieurs régions. </a:t>
            </a:r>
          </a:p>
          <a:p>
            <a:pPr marL="342900" indent="-342900">
              <a:buFont typeface="Arial" panose="020B0604020202020204" pitchFamily="34" charset="0"/>
              <a:buChar char="•"/>
            </a:pPr>
            <a:r>
              <a:rPr lang="fr-FR" dirty="0">
                <a:latin typeface="+mn-lt"/>
              </a:rPr>
              <a:t>Les ressources peuvent être déplacées vers différents groupes de ressources. </a:t>
            </a:r>
          </a:p>
          <a:p>
            <a:pPr marL="342900" indent="-342900">
              <a:buFont typeface="Arial" panose="020B0604020202020204" pitchFamily="34" charset="0"/>
              <a:buChar char="•"/>
            </a:pPr>
            <a:r>
              <a:rPr lang="fr-FR" dirty="0">
                <a:latin typeface="+mn-lt"/>
              </a:rPr>
              <a:t>Les applications peuvent utiliser plusieurs groupes de ressources.</a:t>
            </a:r>
          </a:p>
          <a:p>
            <a:endParaRPr lang="en-US" dirty="0"/>
          </a:p>
        </p:txBody>
      </p:sp>
      <p:grpSp>
        <p:nvGrpSpPr>
          <p:cNvPr id="18" name="Group 17">
            <a:extLst>
              <a:ext uri="{FF2B5EF4-FFF2-40B4-BE49-F238E27FC236}">
                <a16:creationId xmlns:a16="http://schemas.microsoft.com/office/drawing/2014/main" id="{5E2B8897-2C33-44F4-BA75-D7C3B7E5CCFA}"/>
              </a:ext>
              <a:ext uri="{C183D7F6-B498-43B3-948B-1728B52AA6E4}">
                <adec:decorative xmlns:adec="http://schemas.microsoft.com/office/drawing/2017/decorative" val="1"/>
              </a:ext>
            </a:extLst>
          </p:cNvPr>
          <p:cNvGrpSpPr/>
          <p:nvPr/>
        </p:nvGrpSpPr>
        <p:grpSpPr>
          <a:xfrm>
            <a:off x="6454422" y="2719608"/>
            <a:ext cx="5236495" cy="451535"/>
            <a:chOff x="5241462" y="3342290"/>
            <a:chExt cx="6612401" cy="554762"/>
          </a:xfrm>
        </p:grpSpPr>
        <p:sp>
          <p:nvSpPr>
            <p:cNvPr id="19" name="Freeform 306">
              <a:extLst>
                <a:ext uri="{FF2B5EF4-FFF2-40B4-BE49-F238E27FC236}">
                  <a16:creationId xmlns:a16="http://schemas.microsoft.com/office/drawing/2014/main" id="{E6AAD464-9EF6-4786-B20C-7800D2EEF820}"/>
                </a:ext>
              </a:extLst>
            </p:cNvPr>
            <p:cNvSpPr>
              <a:spLocks/>
            </p:cNvSpPr>
            <p:nvPr/>
          </p:nvSpPr>
          <p:spPr bwMode="auto">
            <a:xfrm>
              <a:off x="5241462" y="3615197"/>
              <a:ext cx="6612401" cy="8948"/>
            </a:xfrm>
            <a:custGeom>
              <a:avLst/>
              <a:gdLst>
                <a:gd name="T0" fmla="*/ 0 w 3695"/>
                <a:gd name="T1" fmla="*/ 5 h 5"/>
                <a:gd name="T2" fmla="*/ 3695 w 3695"/>
                <a:gd name="T3" fmla="*/ 5 h 5"/>
                <a:gd name="T4" fmla="*/ 3695 w 3695"/>
                <a:gd name="T5" fmla="*/ 0 h 5"/>
                <a:gd name="T6" fmla="*/ 0 w 3695"/>
                <a:gd name="T7" fmla="*/ 0 h 5"/>
              </a:gdLst>
              <a:ahLst/>
              <a:cxnLst>
                <a:cxn ang="0">
                  <a:pos x="T0" y="T1"/>
                </a:cxn>
                <a:cxn ang="0">
                  <a:pos x="T2" y="T3"/>
                </a:cxn>
                <a:cxn ang="0">
                  <a:pos x="T4" y="T5"/>
                </a:cxn>
                <a:cxn ang="0">
                  <a:pos x="T6" y="T7"/>
                </a:cxn>
              </a:cxnLst>
              <a:rect l="0" t="0" r="r" b="b"/>
              <a:pathLst>
                <a:path w="3695" h="5">
                  <a:moveTo>
                    <a:pt x="0" y="5"/>
                  </a:moveTo>
                  <a:lnTo>
                    <a:pt x="3695" y="5"/>
                  </a:lnTo>
                  <a:lnTo>
                    <a:pt x="3695" y="0"/>
                  </a:lnTo>
                  <a:lnTo>
                    <a:pt x="0" y="0"/>
                  </a:lnTo>
                </a:path>
              </a:pathLst>
            </a:custGeom>
            <a:noFill/>
            <a:ln w="9525">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20" name="Oval 307">
              <a:extLst>
                <a:ext uri="{FF2B5EF4-FFF2-40B4-BE49-F238E27FC236}">
                  <a16:creationId xmlns:a16="http://schemas.microsoft.com/office/drawing/2014/main" id="{1975E4FF-A96A-4FA6-AF7E-63D864429558}"/>
                </a:ext>
              </a:extLst>
            </p:cNvPr>
            <p:cNvSpPr>
              <a:spLocks noChangeArrowheads="1"/>
            </p:cNvSpPr>
            <p:nvPr/>
          </p:nvSpPr>
          <p:spPr bwMode="auto">
            <a:xfrm>
              <a:off x="8270281" y="3342290"/>
              <a:ext cx="554762" cy="554762"/>
            </a:xfrm>
            <a:prstGeom prst="ellipse">
              <a:avLst/>
            </a:prstGeom>
            <a:solidFill>
              <a:schemeClr val="bg1">
                <a:lumMod val="50000"/>
              </a:schemeClr>
            </a:solidFill>
            <a:ln w="9525">
              <a:noFill/>
              <a:round/>
              <a:headEnd/>
              <a:tailEnd/>
            </a:ln>
          </p:spPr>
          <p:txBody>
            <a:bodyPr vert="horz" wrap="none" lIns="93260" tIns="46630" rIns="93260" bIns="4663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36" b="0" i="0" u="none" strike="noStrike" cap="none" normalizeH="0" baseline="0" noProof="0">
                  <a:ln>
                    <a:noFill/>
                  </a:ln>
                  <a:solidFill>
                    <a:srgbClr val="FFFFFF"/>
                  </a:solidFill>
                  <a:uLnTx/>
                  <a:uFillTx/>
                  <a:latin typeface="Segoe UI"/>
                  <a:ea typeface="+mn-ea"/>
                  <a:cs typeface="+mn-cs"/>
                </a:rPr>
                <a:t>OU</a:t>
              </a:r>
            </a:p>
          </p:txBody>
        </p:sp>
      </p:grpSp>
      <p:grpSp>
        <p:nvGrpSpPr>
          <p:cNvPr id="3" name="Group 2" descr="Un groupe de ressources s’affiche avec les ressources Web, de base de données, de machine virtuelle et de stockage. ">
            <a:extLst>
              <a:ext uri="{FF2B5EF4-FFF2-40B4-BE49-F238E27FC236}">
                <a16:creationId xmlns:a16="http://schemas.microsoft.com/office/drawing/2014/main" id="{71C0458E-EF11-4ED0-AC3D-73D36D47C00F}"/>
              </a:ext>
            </a:extLst>
          </p:cNvPr>
          <p:cNvGrpSpPr/>
          <p:nvPr/>
        </p:nvGrpSpPr>
        <p:grpSpPr>
          <a:xfrm>
            <a:off x="6454420" y="967680"/>
            <a:ext cx="5236495" cy="1675123"/>
            <a:chOff x="6509084" y="1326857"/>
            <a:chExt cx="5236495" cy="1675123"/>
          </a:xfrm>
        </p:grpSpPr>
        <p:sp>
          <p:nvSpPr>
            <p:cNvPr id="30" name="Rectangle 29">
              <a:extLst>
                <a:ext uri="{FF2B5EF4-FFF2-40B4-BE49-F238E27FC236}">
                  <a16:creationId xmlns:a16="http://schemas.microsoft.com/office/drawing/2014/main" id="{8802B0BE-69D8-48BA-B2E3-940A5229ED9C}"/>
                </a:ext>
              </a:extLst>
            </p:cNvPr>
            <p:cNvSpPr>
              <a:spLocks/>
            </p:cNvSpPr>
            <p:nvPr/>
          </p:nvSpPr>
          <p:spPr bwMode="auto">
            <a:xfrm>
              <a:off x="6509084" y="1326857"/>
              <a:ext cx="5236495" cy="1675123"/>
            </a:xfrm>
            <a:prstGeom prst="rect">
              <a:avLst/>
            </a:prstGeom>
            <a:solidFill>
              <a:schemeClr val="bg1">
                <a:lumMod val="9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endParaRPr>
            </a:p>
          </p:txBody>
        </p:sp>
        <p:grpSp>
          <p:nvGrpSpPr>
            <p:cNvPr id="31" name="Group 4">
              <a:extLst>
                <a:ext uri="{FF2B5EF4-FFF2-40B4-BE49-F238E27FC236}">
                  <a16:creationId xmlns:a16="http://schemas.microsoft.com/office/drawing/2014/main" id="{D3EC6A38-C549-4DD3-BDC6-53A24DE919C5}"/>
                </a:ext>
              </a:extLst>
            </p:cNvPr>
            <p:cNvGrpSpPr>
              <a:grpSpLocks noChangeAspect="1"/>
            </p:cNvGrpSpPr>
            <p:nvPr/>
          </p:nvGrpSpPr>
          <p:grpSpPr bwMode="auto">
            <a:xfrm>
              <a:off x="8006248" y="2406935"/>
              <a:ext cx="336922" cy="219659"/>
              <a:chOff x="2" y="0"/>
              <a:chExt cx="268" cy="170"/>
            </a:xfrm>
            <a:solidFill>
              <a:schemeClr val="bg1">
                <a:lumMod val="75000"/>
              </a:schemeClr>
            </a:solidFill>
          </p:grpSpPr>
          <p:sp>
            <p:nvSpPr>
              <p:cNvPr id="32" name="Freeform 5">
                <a:extLst>
                  <a:ext uri="{FF2B5EF4-FFF2-40B4-BE49-F238E27FC236}">
                    <a16:creationId xmlns:a16="http://schemas.microsoft.com/office/drawing/2014/main" id="{FBF3F1B5-6240-4510-88DF-969B57755A4B}"/>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3" name="Freeform 6">
                <a:extLst>
                  <a:ext uri="{FF2B5EF4-FFF2-40B4-BE49-F238E27FC236}">
                    <a16:creationId xmlns:a16="http://schemas.microsoft.com/office/drawing/2014/main" id="{597DD81C-9BD8-4FD5-9BEC-DFCBCD217AFB}"/>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grpSp>
          <p:nvGrpSpPr>
            <p:cNvPr id="34" name="Group 33">
              <a:extLst>
                <a:ext uri="{FF2B5EF4-FFF2-40B4-BE49-F238E27FC236}">
                  <a16:creationId xmlns:a16="http://schemas.microsoft.com/office/drawing/2014/main" id="{B76E200A-2E13-4260-AD7A-E5C3CE6C98E1}"/>
                </a:ext>
              </a:extLst>
            </p:cNvPr>
            <p:cNvGrpSpPr>
              <a:grpSpLocks noChangeAspect="1"/>
            </p:cNvGrpSpPr>
            <p:nvPr/>
          </p:nvGrpSpPr>
          <p:grpSpPr bwMode="auto">
            <a:xfrm>
              <a:off x="9955496" y="2406935"/>
              <a:ext cx="336922" cy="219659"/>
              <a:chOff x="2" y="0"/>
              <a:chExt cx="268" cy="170"/>
            </a:xfrm>
            <a:solidFill>
              <a:schemeClr val="bg1">
                <a:lumMod val="75000"/>
              </a:schemeClr>
            </a:solidFill>
          </p:grpSpPr>
          <p:sp>
            <p:nvSpPr>
              <p:cNvPr id="35" name="Freeform 5">
                <a:extLst>
                  <a:ext uri="{FF2B5EF4-FFF2-40B4-BE49-F238E27FC236}">
                    <a16:creationId xmlns:a16="http://schemas.microsoft.com/office/drawing/2014/main" id="{B404A507-054A-4A2A-A483-61AD685AB967}"/>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6" name="Freeform 6">
                <a:extLst>
                  <a:ext uri="{FF2B5EF4-FFF2-40B4-BE49-F238E27FC236}">
                    <a16:creationId xmlns:a16="http://schemas.microsoft.com/office/drawing/2014/main" id="{F72B929F-B240-4181-BF4F-1FBE206CC267}"/>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sp>
          <p:nvSpPr>
            <p:cNvPr id="37" name="Freeform 256">
              <a:extLst>
                <a:ext uri="{FF2B5EF4-FFF2-40B4-BE49-F238E27FC236}">
                  <a16:creationId xmlns:a16="http://schemas.microsoft.com/office/drawing/2014/main" id="{594B90BD-C27F-4229-A1CD-55F245F0F9EF}"/>
                </a:ext>
              </a:extLst>
            </p:cNvPr>
            <p:cNvSpPr>
              <a:spLocks noEditPoints="1"/>
            </p:cNvSpPr>
            <p:nvPr/>
          </p:nvSpPr>
          <p:spPr bwMode="auto">
            <a:xfrm>
              <a:off x="6840706" y="2149807"/>
              <a:ext cx="735447" cy="733914"/>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8" name="Freeform 257">
              <a:extLst>
                <a:ext uri="{FF2B5EF4-FFF2-40B4-BE49-F238E27FC236}">
                  <a16:creationId xmlns:a16="http://schemas.microsoft.com/office/drawing/2014/main" id="{4BA2D207-8796-4D0F-9FBD-0E2BC09E6423}"/>
                </a:ext>
              </a:extLst>
            </p:cNvPr>
            <p:cNvSpPr>
              <a:spLocks noEditPoints="1"/>
            </p:cNvSpPr>
            <p:nvPr/>
          </p:nvSpPr>
          <p:spPr bwMode="auto">
            <a:xfrm>
              <a:off x="6840706" y="2149807"/>
              <a:ext cx="735447" cy="733914"/>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9" name="Text Placeholder 1">
              <a:extLst>
                <a:ext uri="{FF2B5EF4-FFF2-40B4-BE49-F238E27FC236}">
                  <a16:creationId xmlns:a16="http://schemas.microsoft.com/office/drawing/2014/main" id="{8BBAEE7F-10F8-4F14-963A-392D68322743}"/>
                </a:ext>
              </a:extLst>
            </p:cNvPr>
            <p:cNvSpPr txBox="1">
              <a:spLocks/>
            </p:cNvSpPr>
            <p:nvPr/>
          </p:nvSpPr>
          <p:spPr>
            <a:xfrm>
              <a:off x="6531833" y="1326857"/>
              <a:ext cx="5213745" cy="888105"/>
            </a:xfrm>
            <a:prstGeom prst="rect">
              <a:avLst/>
            </a:prstGeom>
          </p:spPr>
          <p:txBody>
            <a:bodyPr vert="horz" wrap="square" lIns="147600" tIns="90000" rIns="147600" bIns="90000" rtlCol="0">
              <a:spAutoFit/>
            </a:bodyPr>
            <a:lstStyle>
              <a:lvl1pPr marL="347472" indent="-347472" algn="l" defTabSz="914400" rtl="0" eaLnBrk="1" latinLnBrk="0" hangingPunct="1">
                <a:lnSpc>
                  <a:spcPct val="90000"/>
                </a:lnSpc>
                <a:spcBef>
                  <a:spcPts val="24"/>
                </a:spcBef>
                <a:buFont typeface="Arial" panose="020B0604020202020204" pitchFamily="34" charset="0"/>
                <a:buChar char="•"/>
                <a:defRPr lang="en-US" sz="2600" kern="1200">
                  <a:solidFill>
                    <a:schemeClr val="tx1"/>
                  </a:solidFill>
                  <a:latin typeface="+mn-lt"/>
                  <a:ea typeface="+mn-ea"/>
                  <a:cs typeface="Segoe UI" panose="020B0502040204020203" pitchFamily="34" charset="0"/>
                </a:defRPr>
              </a:lvl1pPr>
              <a:lvl2pPr marL="583200" indent="-2412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2pPr>
              <a:lvl3pPr marL="804672" indent="-2304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3pPr>
              <a:lvl4pPr marL="1029600"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4pPr>
              <a:lvl5pPr marL="1261872"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24"/>
                </a:spcBef>
                <a:spcAft>
                  <a:spcPts val="0"/>
                </a:spcAft>
                <a:buClrTx/>
                <a:buSzTx/>
                <a:buFont typeface="Arial" panose="020B0604020202020204" pitchFamily="34" charset="0"/>
                <a:buNone/>
                <a:tabLst/>
                <a:defRPr/>
              </a:pPr>
              <a:r>
                <a:rPr kumimoji="0" lang="fr-FR" sz="1700" b="0" i="0" u="none" strike="noStrike" cap="none" normalizeH="0" baseline="0" noProof="0" dirty="0">
                  <a:ln>
                    <a:noFill/>
                  </a:ln>
                  <a:solidFill>
                    <a:srgbClr val="505050"/>
                  </a:solidFill>
                  <a:uLnTx/>
                  <a:uFillTx/>
                  <a:latin typeface="Segoe UI"/>
                  <a:ea typeface="+mn-ea"/>
                  <a:cs typeface="Segoe UI" panose="020B0502040204020203" pitchFamily="34" charset="0"/>
                </a:rPr>
                <a:t>Groupes de ressources</a:t>
              </a:r>
              <a:br>
                <a:rPr kumimoji="0" lang="fr-FR" sz="1700" b="0" i="0" u="none" strike="noStrike" cap="none" normalizeH="0" baseline="0" noProof="0" dirty="0">
                  <a:ln>
                    <a:noFill/>
                  </a:ln>
                  <a:solidFill>
                    <a:srgbClr val="505050"/>
                  </a:solidFill>
                  <a:uLnTx/>
                  <a:uFillTx/>
                  <a:latin typeface="Segoe UI"/>
                  <a:ea typeface="+mn-ea"/>
                  <a:cs typeface="Segoe UI" panose="020B0502040204020203" pitchFamily="34" charset="0"/>
                </a:rPr>
              </a:br>
              <a:r>
                <a:rPr kumimoji="0" lang="fr-FR" sz="1700" b="0" i="0" u="none" strike="noStrike" cap="none" normalizeH="0" baseline="0" noProof="0" dirty="0">
                  <a:ln>
                    <a:noFill/>
                  </a:ln>
                  <a:solidFill>
                    <a:srgbClr val="505050"/>
                  </a:solidFill>
                  <a:uLnTx/>
                  <a:uFillTx/>
                  <a:latin typeface="Segoe UI"/>
                  <a:ea typeface="+mn-ea"/>
                  <a:cs typeface="Segoe UI" panose="020B0502040204020203" pitchFamily="34" charset="0"/>
                </a:rPr>
                <a:t>(web + base de données, machine virtuelle, stockage) dans un groupe</a:t>
              </a:r>
            </a:p>
          </p:txBody>
        </p:sp>
        <p:pic>
          <p:nvPicPr>
            <p:cNvPr id="40" name="Picture 39">
              <a:extLst>
                <a:ext uri="{FF2B5EF4-FFF2-40B4-BE49-F238E27FC236}">
                  <a16:creationId xmlns:a16="http://schemas.microsoft.com/office/drawing/2014/main" id="{9A723F40-0B6E-48D3-B8E0-FAD40D926D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2153334"/>
              <a:ext cx="707213" cy="726862"/>
            </a:xfrm>
            <a:prstGeom prst="rect">
              <a:avLst/>
            </a:prstGeom>
          </p:spPr>
        </p:pic>
        <p:pic>
          <p:nvPicPr>
            <p:cNvPr id="41" name="Picture 40">
              <a:extLst>
                <a:ext uri="{FF2B5EF4-FFF2-40B4-BE49-F238E27FC236}">
                  <a16:creationId xmlns:a16="http://schemas.microsoft.com/office/drawing/2014/main" id="{E8DC7FF9-BC18-4DC0-811C-02D2F3C38D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9530" y="2095575"/>
              <a:ext cx="819606" cy="842378"/>
            </a:xfrm>
            <a:prstGeom prst="rect">
              <a:avLst/>
            </a:prstGeom>
          </p:spPr>
        </p:pic>
        <p:pic>
          <p:nvPicPr>
            <p:cNvPr id="45" name="Picture 44">
              <a:extLst>
                <a:ext uri="{FF2B5EF4-FFF2-40B4-BE49-F238E27FC236}">
                  <a16:creationId xmlns:a16="http://schemas.microsoft.com/office/drawing/2014/main" id="{96C1778D-52C5-4D38-BAF1-406BC09B56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7411" y="2401356"/>
              <a:ext cx="229579" cy="235958"/>
            </a:xfrm>
            <a:prstGeom prst="rect">
              <a:avLst/>
            </a:prstGeom>
          </p:spPr>
        </p:pic>
      </p:grpSp>
      <p:grpSp>
        <p:nvGrpSpPr>
          <p:cNvPr id="4" name="Group 3" descr="Trois groupes de ressources distincts sont affichés. Un pour le web et les bases de données. Un pour les machines virtuelles. Un pour le stockage. ">
            <a:extLst>
              <a:ext uri="{FF2B5EF4-FFF2-40B4-BE49-F238E27FC236}">
                <a16:creationId xmlns:a16="http://schemas.microsoft.com/office/drawing/2014/main" id="{A73583E8-7340-4B7D-AA31-50A9B4F50673}"/>
              </a:ext>
            </a:extLst>
          </p:cNvPr>
          <p:cNvGrpSpPr/>
          <p:nvPr/>
        </p:nvGrpSpPr>
        <p:grpSpPr>
          <a:xfrm>
            <a:off x="6454422" y="3231875"/>
            <a:ext cx="5236495" cy="2107615"/>
            <a:chOff x="6509084" y="3591976"/>
            <a:chExt cx="5236495" cy="2107615"/>
          </a:xfrm>
        </p:grpSpPr>
        <p:sp>
          <p:nvSpPr>
            <p:cNvPr id="22" name="Freeform 5">
              <a:extLst>
                <a:ext uri="{FF2B5EF4-FFF2-40B4-BE49-F238E27FC236}">
                  <a16:creationId xmlns:a16="http://schemas.microsoft.com/office/drawing/2014/main" id="{B8996744-E131-4185-9584-7B4DE510612C}"/>
                </a:ext>
              </a:extLst>
            </p:cNvPr>
            <p:cNvSpPr>
              <a:spLocks/>
            </p:cNvSpPr>
            <p:nvPr/>
          </p:nvSpPr>
          <p:spPr bwMode="auto">
            <a:xfrm>
              <a:off x="7986133"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3" name="Freeform 6">
              <a:extLst>
                <a:ext uri="{FF2B5EF4-FFF2-40B4-BE49-F238E27FC236}">
                  <a16:creationId xmlns:a16="http://schemas.microsoft.com/office/drawing/2014/main" id="{60A9C15B-B498-4347-8A2D-3B0213921C54}"/>
                </a:ext>
              </a:extLst>
            </p:cNvPr>
            <p:cNvSpPr>
              <a:spLocks/>
            </p:cNvSpPr>
            <p:nvPr/>
          </p:nvSpPr>
          <p:spPr bwMode="auto">
            <a:xfrm>
              <a:off x="8111851"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5" name="Freeform 5">
              <a:extLst>
                <a:ext uri="{FF2B5EF4-FFF2-40B4-BE49-F238E27FC236}">
                  <a16:creationId xmlns:a16="http://schemas.microsoft.com/office/drawing/2014/main" id="{6251F2C3-5D8F-4D03-832C-31D8A60AB3E9}"/>
                </a:ext>
              </a:extLst>
            </p:cNvPr>
            <p:cNvSpPr>
              <a:spLocks/>
            </p:cNvSpPr>
            <p:nvPr/>
          </p:nvSpPr>
          <p:spPr bwMode="auto">
            <a:xfrm>
              <a:off x="9940410"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6" name="Freeform 6">
              <a:extLst>
                <a:ext uri="{FF2B5EF4-FFF2-40B4-BE49-F238E27FC236}">
                  <a16:creationId xmlns:a16="http://schemas.microsoft.com/office/drawing/2014/main" id="{ED248921-17BF-4CB3-B3D1-3D3F315FC1AD}"/>
                </a:ext>
              </a:extLst>
            </p:cNvPr>
            <p:cNvSpPr>
              <a:spLocks/>
            </p:cNvSpPr>
            <p:nvPr/>
          </p:nvSpPr>
          <p:spPr bwMode="auto">
            <a:xfrm>
              <a:off x="10066128"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8" name="Rectangle 27">
              <a:extLst>
                <a:ext uri="{FF2B5EF4-FFF2-40B4-BE49-F238E27FC236}">
                  <a16:creationId xmlns:a16="http://schemas.microsoft.com/office/drawing/2014/main" id="{6EF2A56D-873A-4E9A-9338-76C04A2F44A7}"/>
                </a:ext>
              </a:extLst>
            </p:cNvPr>
            <p:cNvSpPr/>
            <p:nvPr/>
          </p:nvSpPr>
          <p:spPr bwMode="auto">
            <a:xfrm>
              <a:off x="10427816"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fr-FR" sz="1400" b="0" i="0" u="none" strike="noStrike" cap="none" normalizeH="0" baseline="0" noProof="0">
                  <a:ln>
                    <a:noFill/>
                  </a:ln>
                  <a:solidFill>
                    <a:srgbClr val="505050"/>
                  </a:solidFill>
                  <a:uLnTx/>
                  <a:uFillTx/>
                  <a:latin typeface="Segoe UI"/>
                  <a:ea typeface="Segoe UI" pitchFamily="34" charset="0"/>
                  <a:cs typeface="Segoe UI" pitchFamily="34" charset="0"/>
                </a:rPr>
                <a:t>Groupe de ressources</a:t>
              </a:r>
              <a:r>
                <a:rPr kumimoji="0" lang="fr-FR" sz="1400" i="0" u="none" strike="noStrike" cap="none" normalizeH="0" baseline="0" noProof="0">
                  <a:ln>
                    <a:noFill/>
                  </a:ln>
                  <a:solidFill>
                    <a:srgbClr val="505050"/>
                  </a:solidFill>
                  <a:uLnTx/>
                  <a:uFillTx/>
                  <a:latin typeface="Segoe UI"/>
                  <a:ea typeface="Segoe UI" pitchFamily="34" charset="0"/>
                  <a:cs typeface="Segoe UI" pitchFamily="34" charset="0"/>
                </a:rPr>
                <a:t> </a:t>
              </a:r>
              <a:r>
                <a:rPr kumimoji="0" lang="fr-FR" sz="1400" b="1" i="0" u="none" strike="noStrike" cap="none" normalizeH="0" baseline="0" noProof="0">
                  <a:ln>
                    <a:noFill/>
                  </a:ln>
                  <a:solidFill>
                    <a:srgbClr val="505050"/>
                  </a:solidFill>
                  <a:uLnTx/>
                  <a:uFillTx/>
                  <a:latin typeface="Segoe UI"/>
                  <a:ea typeface="Segoe UI" pitchFamily="34" charset="0"/>
                  <a:cs typeface="Segoe UI" pitchFamily="34" charset="0"/>
                </a:rPr>
                <a:t>Stockage</a:t>
              </a:r>
            </a:p>
          </p:txBody>
        </p:sp>
        <p:pic>
          <p:nvPicPr>
            <p:cNvPr id="29" name="Picture 28">
              <a:extLst>
                <a:ext uri="{FF2B5EF4-FFF2-40B4-BE49-F238E27FC236}">
                  <a16:creationId xmlns:a16="http://schemas.microsoft.com/office/drawing/2014/main" id="{B00D76A6-FEE6-454B-AE5F-DF706BFB5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3753355"/>
              <a:ext cx="707212" cy="716837"/>
            </a:xfrm>
            <a:prstGeom prst="rect">
              <a:avLst/>
            </a:prstGeom>
          </p:spPr>
        </p:pic>
        <p:sp>
          <p:nvSpPr>
            <p:cNvPr id="43" name="Rectangle 42">
              <a:extLst>
                <a:ext uri="{FF2B5EF4-FFF2-40B4-BE49-F238E27FC236}">
                  <a16:creationId xmlns:a16="http://schemas.microsoft.com/office/drawing/2014/main" id="{224ED2E3-9A09-4880-A8DF-6990B9C409C5}"/>
                </a:ext>
              </a:extLst>
            </p:cNvPr>
            <p:cNvSpPr/>
            <p:nvPr/>
          </p:nvSpPr>
          <p:spPr bwMode="auto">
            <a:xfrm>
              <a:off x="8468449"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9144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fr-FR" sz="1400" i="0" u="none" strike="noStrike" cap="none" normalizeH="0" baseline="0" noProof="0">
                  <a:ln>
                    <a:noFill/>
                  </a:ln>
                  <a:solidFill>
                    <a:srgbClr val="505050"/>
                  </a:solidFill>
                  <a:uLnTx/>
                  <a:uFillTx/>
                  <a:latin typeface="Segoe UI"/>
                  <a:ea typeface="Segoe UI" pitchFamily="34" charset="0"/>
                  <a:cs typeface="Segoe UI" pitchFamily="34" charset="0"/>
                </a:rPr>
                <a:t>Groupe de ressources </a:t>
              </a:r>
              <a:r>
                <a:rPr kumimoji="0" lang="fr-FR" sz="1400" b="1" i="0" u="none" strike="noStrike" cap="none" normalizeH="0" baseline="0" noProof="0">
                  <a:ln>
                    <a:noFill/>
                  </a:ln>
                  <a:solidFill>
                    <a:srgbClr val="505050"/>
                  </a:solidFill>
                  <a:uLnTx/>
                  <a:uFillTx/>
                  <a:latin typeface="Segoe UI"/>
                  <a:ea typeface="Segoe UI" pitchFamily="34" charset="0"/>
                  <a:cs typeface="Segoe UI" pitchFamily="34" charset="0"/>
                </a:rPr>
                <a:t>Machines virtuelles</a:t>
              </a:r>
            </a:p>
          </p:txBody>
        </p:sp>
        <p:pic>
          <p:nvPicPr>
            <p:cNvPr id="44" name="Picture 43">
              <a:extLst>
                <a:ext uri="{FF2B5EF4-FFF2-40B4-BE49-F238E27FC236}">
                  <a16:creationId xmlns:a16="http://schemas.microsoft.com/office/drawing/2014/main" id="{348C082F-8D05-4AA6-B8CE-FDC0CE95BD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9411" y="3726291"/>
              <a:ext cx="819606" cy="830759"/>
            </a:xfrm>
            <a:prstGeom prst="rect">
              <a:avLst/>
            </a:prstGeom>
          </p:spPr>
        </p:pic>
        <p:sp>
          <p:nvSpPr>
            <p:cNvPr id="47" name="Rectangle 46">
              <a:extLst>
                <a:ext uri="{FF2B5EF4-FFF2-40B4-BE49-F238E27FC236}">
                  <a16:creationId xmlns:a16="http://schemas.microsoft.com/office/drawing/2014/main" id="{4462B821-48A6-4216-86B4-E815748F1FAB}"/>
                </a:ext>
              </a:extLst>
            </p:cNvPr>
            <p:cNvSpPr/>
            <p:nvPr/>
          </p:nvSpPr>
          <p:spPr bwMode="auto">
            <a:xfrm>
              <a:off x="6509084"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fr-FR" sz="1400" i="0" u="none" strike="noStrike" cap="none" normalizeH="0" baseline="0" noProof="0">
                  <a:ln>
                    <a:noFill/>
                  </a:ln>
                  <a:solidFill>
                    <a:srgbClr val="505050"/>
                  </a:solidFill>
                  <a:uLnTx/>
                  <a:uFillTx/>
                  <a:latin typeface="Segoe UI"/>
                  <a:ea typeface="Segoe UI" pitchFamily="34" charset="0"/>
                  <a:cs typeface="Segoe UI" pitchFamily="34" charset="0"/>
                </a:rPr>
                <a:t>Groupe de ressources </a:t>
              </a:r>
              <a:r>
                <a:rPr kumimoji="0" lang="fr-FR" sz="1400" b="1" i="0" u="none" strike="noStrike" cap="none" normalizeH="0" baseline="0" noProof="0">
                  <a:ln>
                    <a:noFill/>
                  </a:ln>
                  <a:solidFill>
                    <a:srgbClr val="505050"/>
                  </a:solidFill>
                  <a:uLnTx/>
                  <a:uFillTx/>
                  <a:latin typeface="Segoe UI"/>
                  <a:ea typeface="Segoe UI" pitchFamily="34" charset="0"/>
                  <a:cs typeface="Segoe UI" pitchFamily="34" charset="0"/>
                </a:rPr>
                <a:t>Web et base de données</a:t>
              </a:r>
            </a:p>
          </p:txBody>
        </p:sp>
        <p:sp>
          <p:nvSpPr>
            <p:cNvPr id="48" name="Freeform 256">
              <a:extLst>
                <a:ext uri="{FF2B5EF4-FFF2-40B4-BE49-F238E27FC236}">
                  <a16:creationId xmlns:a16="http://schemas.microsoft.com/office/drawing/2014/main" id="{D138ECF2-659B-4571-8AA6-0BA92CC29902}"/>
                </a:ext>
              </a:extLst>
            </p:cNvPr>
            <p:cNvSpPr>
              <a:spLocks noEditPoints="1"/>
            </p:cNvSpPr>
            <p:nvPr/>
          </p:nvSpPr>
          <p:spPr bwMode="auto">
            <a:xfrm>
              <a:off x="6812125" y="3790309"/>
              <a:ext cx="735447" cy="723791"/>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9" name="Freeform 257">
              <a:extLst>
                <a:ext uri="{FF2B5EF4-FFF2-40B4-BE49-F238E27FC236}">
                  <a16:creationId xmlns:a16="http://schemas.microsoft.com/office/drawing/2014/main" id="{A98F4A3F-CE50-480A-90FF-C0C555ABA31C}"/>
                </a:ext>
              </a:extLst>
            </p:cNvPr>
            <p:cNvSpPr>
              <a:spLocks noEditPoints="1"/>
            </p:cNvSpPr>
            <p:nvPr/>
          </p:nvSpPr>
          <p:spPr bwMode="auto">
            <a:xfrm>
              <a:off x="6812125" y="3790309"/>
              <a:ext cx="735447" cy="723791"/>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pic>
          <p:nvPicPr>
            <p:cNvPr id="50" name="Picture 49">
              <a:extLst>
                <a:ext uri="{FF2B5EF4-FFF2-40B4-BE49-F238E27FC236}">
                  <a16:creationId xmlns:a16="http://schemas.microsoft.com/office/drawing/2014/main" id="{4C5681D0-3D50-4966-942E-93D797E1971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54984" y="4027569"/>
              <a:ext cx="229579" cy="235958"/>
            </a:xfrm>
            <a:prstGeom prst="rect">
              <a:avLst/>
            </a:prstGeom>
          </p:spPr>
        </p:pic>
      </p:grpSp>
      <p:sp>
        <p:nvSpPr>
          <p:cNvPr id="5" name="Footer Placeholder 1">
            <a:extLst>
              <a:ext uri="{FF2B5EF4-FFF2-40B4-BE49-F238E27FC236}">
                <a16:creationId xmlns:a16="http://schemas.microsoft.com/office/drawing/2014/main" id="{BAB9D31E-7B43-4304-A89A-89AFAD0C74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fr-FR"/>
              <a:t>© Copyright Microsoft Corporation. Tous droits réservés.</a:t>
            </a:r>
          </a:p>
        </p:txBody>
      </p:sp>
    </p:spTree>
    <p:extLst>
      <p:ext uri="{BB962C8B-B14F-4D97-AF65-F5344CB8AC3E}">
        <p14:creationId xmlns:p14="http://schemas.microsoft.com/office/powerpoint/2010/main" val="389411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Azure Resource Manager</a:t>
            </a:r>
          </a:p>
        </p:txBody>
      </p:sp>
      <p:sp>
        <p:nvSpPr>
          <p:cNvPr id="6" name="Text Placeholder 5"/>
          <p:cNvSpPr>
            <a:spLocks noGrp="1"/>
          </p:cNvSpPr>
          <p:nvPr>
            <p:ph sz="quarter" idx="10"/>
          </p:nvPr>
        </p:nvSpPr>
        <p:spPr>
          <a:xfrm>
            <a:off x="8219767" y="1818856"/>
            <a:ext cx="3752493" cy="2410244"/>
          </a:xfrm>
        </p:spPr>
        <p:txBody>
          <a:bodyPr/>
          <a:lstStyle/>
          <a:p>
            <a:r>
              <a:rPr lang="fr-FR" b="1" dirty="0">
                <a:latin typeface="+mn-lt"/>
              </a:rPr>
              <a:t>Azure Resource Manager (ARM) </a:t>
            </a:r>
            <a:r>
              <a:rPr lang="fr-FR" dirty="0">
                <a:latin typeface="+mn-lt"/>
              </a:rPr>
              <a:t>fournit une couche de gestion qui permet de créer, de mettre à jour et de supprimer des ressources dans votre abonnement Azure.</a:t>
            </a:r>
          </a:p>
        </p:txBody>
      </p:sp>
      <p:sp>
        <p:nvSpPr>
          <p:cNvPr id="2" name="Footer Placeholder 1">
            <a:extLst>
              <a:ext uri="{FF2B5EF4-FFF2-40B4-BE49-F238E27FC236}">
                <a16:creationId xmlns:a16="http://schemas.microsoft.com/office/drawing/2014/main" id="{150D22A2-AC6A-4254-BB57-F0E78E9809E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fr-FR"/>
              <a:t>© Copyright Microsoft Corporation. Tous droits réservés.</a:t>
            </a:r>
          </a:p>
        </p:txBody>
      </p:sp>
      <p:pic>
        <p:nvPicPr>
          <p:cNvPr id="7" name="Picture 6">
            <a:extLst>
              <a:ext uri="{FF2B5EF4-FFF2-40B4-BE49-F238E27FC236}">
                <a16:creationId xmlns:a16="http://schemas.microsoft.com/office/drawing/2014/main" id="{9B4CB83A-E87A-49CC-8B9F-BD5305D93A16}"/>
              </a:ext>
            </a:extLst>
          </p:cNvPr>
          <p:cNvPicPr>
            <a:picLocks noChangeAspect="1" noChangeArrowheads="1"/>
          </p:cNvPicPr>
          <p:nvPr/>
        </p:nvPicPr>
        <p:blipFill>
          <a:blip r:embed="rId3"/>
          <a:srcRect/>
          <a:stretch/>
        </p:blipFill>
        <p:spPr bwMode="auto">
          <a:xfrm>
            <a:off x="329183" y="1426690"/>
            <a:ext cx="7606949" cy="4004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06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Abonnements Azure</a:t>
            </a:r>
          </a:p>
        </p:txBody>
      </p:sp>
      <p:sp>
        <p:nvSpPr>
          <p:cNvPr id="6" name="Text Placeholder 5"/>
          <p:cNvSpPr>
            <a:spLocks noGrp="1"/>
          </p:cNvSpPr>
          <p:nvPr>
            <p:ph sz="quarter" idx="10"/>
          </p:nvPr>
        </p:nvSpPr>
        <p:spPr>
          <a:xfrm>
            <a:off x="303288" y="1440862"/>
            <a:ext cx="6193206" cy="3953879"/>
          </a:xfrm>
        </p:spPr>
        <p:txBody>
          <a:bodyPr/>
          <a:lstStyle/>
          <a:p>
            <a:r>
              <a:rPr lang="fr-FR" dirty="0">
                <a:latin typeface="+mn-lt"/>
              </a:rPr>
              <a:t>Un abonnement Azure offre un accès authentifié et autorisé aux comptes Azure.</a:t>
            </a:r>
          </a:p>
          <a:p>
            <a:pPr marL="457200" indent="-457200">
              <a:buFont typeface="Arial" panose="020B0604020202020204" pitchFamily="34" charset="0"/>
              <a:buChar char="•"/>
            </a:pPr>
            <a:r>
              <a:rPr lang="fr-FR" b="1" dirty="0">
                <a:latin typeface="+mj-lt"/>
              </a:rPr>
              <a:t>Limites de facturation :</a:t>
            </a:r>
            <a:r>
              <a:rPr lang="fr-FR" dirty="0">
                <a:latin typeface="+mj-lt"/>
              </a:rPr>
              <a:t> </a:t>
            </a:r>
            <a:r>
              <a:rPr lang="fr-FR" dirty="0">
                <a:latin typeface="+mn-lt"/>
              </a:rPr>
              <a:t>générez des rapports de facturation et des factures distincts pour chaque abonnement.</a:t>
            </a:r>
          </a:p>
          <a:p>
            <a:pPr marL="457200" indent="-457200">
              <a:buFont typeface="Arial" panose="020B0604020202020204" pitchFamily="34" charset="0"/>
              <a:buChar char="•"/>
            </a:pPr>
            <a:r>
              <a:rPr lang="fr-FR" b="1" dirty="0">
                <a:latin typeface="+mj-lt"/>
              </a:rPr>
              <a:t>Limites de contrôle d’accès :</a:t>
            </a:r>
            <a:r>
              <a:rPr lang="fr-FR" dirty="0">
                <a:latin typeface="+mj-lt"/>
              </a:rPr>
              <a:t> </a:t>
            </a:r>
            <a:r>
              <a:rPr lang="fr-FR" dirty="0">
                <a:latin typeface="+mn-lt"/>
              </a:rPr>
              <a:t>gérez et contrôlez l’accès aux ressources que les utilisateurs peuvent provisionner avec des abonnements spécifiques.</a:t>
            </a:r>
          </a:p>
        </p:txBody>
      </p:sp>
      <p:sp>
        <p:nvSpPr>
          <p:cNvPr id="2" name="Freeform: Shape 1">
            <a:extLst>
              <a:ext uri="{FF2B5EF4-FFF2-40B4-BE49-F238E27FC236}">
                <a16:creationId xmlns:a16="http://schemas.microsoft.com/office/drawing/2014/main" id="{6245D8C8-A5B2-4A27-9362-7451956B9688}"/>
              </a:ext>
              <a:ext uri="{C183D7F6-B498-43B3-948B-1728B52AA6E4}">
                <adec:decorative xmlns:adec="http://schemas.microsoft.com/office/drawing/2017/decorative" val="1"/>
              </a:ext>
            </a:extLst>
          </p:cNvPr>
          <p:cNvSpPr/>
          <p:nvPr/>
        </p:nvSpPr>
        <p:spPr bwMode="auto">
          <a:xfrm>
            <a:off x="7569636" y="3058374"/>
            <a:ext cx="3561999"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7" name="Picture 2" descr="Les abonnements Azure utilisent l’authentification et l’autorisation pour accéder aux comptes Azure.">
            <a:extLst>
              <a:ext uri="{FF2B5EF4-FFF2-40B4-BE49-F238E27FC236}">
                <a16:creationId xmlns:a16="http://schemas.microsoft.com/office/drawing/2014/main" id="{FC4A3B78-D1BE-436B-8F87-F9FF04E318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428" y="818210"/>
            <a:ext cx="5271408" cy="21686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iagramme de type organigramme affichant un exemple de configuration d’une structure de facturation dans laquelle différents groupes tels que le marketing ou le développement ont leur propre abonnement Azure, qui se cumule dans un compte de facturation Azure payé par une grande entreprise.">
            <a:extLst>
              <a:ext uri="{FF2B5EF4-FFF2-40B4-BE49-F238E27FC236}">
                <a16:creationId xmlns:a16="http://schemas.microsoft.com/office/drawing/2014/main" id="{B569A54E-BCCB-4845-8B95-A74743B609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3993" y="3140212"/>
            <a:ext cx="5112277" cy="2259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98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fr-FR"/>
              <a:t>Procédure pas à pas : présentation du portail Azure</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319630" y="1602502"/>
            <a:ext cx="5677358" cy="3652282"/>
          </a:xfrm>
        </p:spPr>
        <p:txBody>
          <a:bodyPr/>
          <a:lstStyle/>
          <a:p>
            <a:r>
              <a:rPr lang="fr-FR"/>
              <a:t>Lancez le portail Azure et passez en revue les composants courants utilisés quotidiennement pour la création de solutions cloud</a:t>
            </a:r>
          </a:p>
          <a:p>
            <a:endParaRPr lang="en-US" dirty="0">
              <a:latin typeface="+mn-lt"/>
              <a:cs typeface="Segoe UI Semilight"/>
            </a:endParaRPr>
          </a:p>
          <a:p>
            <a:pPr marL="457200" indent="-457200">
              <a:buFont typeface="+mj-lt"/>
              <a:buAutoNum type="arabicPeriod"/>
            </a:pPr>
            <a:r>
              <a:rPr lang="fr-FR">
                <a:latin typeface="+mn-lt"/>
                <a:cs typeface="Segoe UI Semilight"/>
              </a:rPr>
              <a:t>Visitez la page https://portal.azure.com</a:t>
            </a:r>
          </a:p>
          <a:p>
            <a:pPr marL="457200" indent="-457200">
              <a:buFont typeface="+mj-lt"/>
              <a:buAutoNum type="arabicPeriod"/>
            </a:pPr>
            <a:r>
              <a:rPr lang="fr-FR">
                <a:latin typeface="+mn-lt"/>
                <a:cs typeface="Segoe UI Semilight"/>
              </a:rPr>
              <a:t>Accédez à la page d’accueil.</a:t>
            </a:r>
          </a:p>
          <a:p>
            <a:pPr marL="457200" indent="-457200">
              <a:buFont typeface="+mj-lt"/>
              <a:buAutoNum type="arabicPeriod"/>
            </a:pPr>
            <a:r>
              <a:rPr lang="fr-FR">
                <a:latin typeface="+mn-lt"/>
                <a:cs typeface="Segoe UI Semilight"/>
              </a:rPr>
              <a:t>Recherchez « Tous les services » et découvrez l’offre disponible.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9462394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Groupes d’administration</a:t>
            </a:r>
          </a:p>
        </p:txBody>
      </p:sp>
      <p:sp>
        <p:nvSpPr>
          <p:cNvPr id="6" name="Text Placeholder 5"/>
          <p:cNvSpPr>
            <a:spLocks noGrp="1"/>
          </p:cNvSpPr>
          <p:nvPr>
            <p:ph sz="quarter" idx="10"/>
          </p:nvPr>
        </p:nvSpPr>
        <p:spPr>
          <a:xfrm>
            <a:off x="418643" y="1719867"/>
            <a:ext cx="6152278" cy="4021614"/>
          </a:xfrm>
        </p:spPr>
        <p:txBody>
          <a:bodyPr/>
          <a:lstStyle/>
          <a:p>
            <a:pPr marL="342900" indent="-342900">
              <a:buFont typeface="Arial" panose="020B0604020202020204" pitchFamily="34" charset="0"/>
              <a:buChar char="•"/>
            </a:pPr>
            <a:r>
              <a:rPr lang="fr-FR" dirty="0">
                <a:latin typeface="+mn-lt"/>
              </a:rPr>
              <a:t>Les groupes d’administration peuvent inclure plusieurs abonnements Azure.</a:t>
            </a:r>
          </a:p>
          <a:p>
            <a:pPr marL="342900" indent="-342900">
              <a:buFont typeface="Arial" panose="020B0604020202020204" pitchFamily="34" charset="0"/>
              <a:buChar char="•"/>
            </a:pPr>
            <a:r>
              <a:rPr lang="fr-FR" dirty="0">
                <a:latin typeface="+mn-lt"/>
              </a:rPr>
              <a:t>Les abonnements héritent des conditions appliquées au groupe d’administration.</a:t>
            </a:r>
          </a:p>
          <a:p>
            <a:pPr marL="342900" indent="-342900">
              <a:buFont typeface="Arial" panose="020B0604020202020204" pitchFamily="34" charset="0"/>
              <a:buChar char="•"/>
            </a:pPr>
            <a:r>
              <a:rPr lang="fr-FR" dirty="0">
                <a:latin typeface="+mn-lt"/>
              </a:rPr>
              <a:t>10 000 groupes d’administration peuvent être pris en charge dans un seul annuaire.</a:t>
            </a:r>
          </a:p>
          <a:p>
            <a:pPr marL="342900" indent="-342900">
              <a:buFont typeface="Arial" panose="020B0604020202020204" pitchFamily="34" charset="0"/>
              <a:buChar char="•"/>
            </a:pPr>
            <a:r>
              <a:rPr lang="fr-FR" dirty="0">
                <a:latin typeface="+mn-lt"/>
              </a:rPr>
              <a:t>Une arborescence de groupes d’administration peut prendre en charge jusqu’à six niveaux de profondeur.</a:t>
            </a:r>
          </a:p>
          <a:p>
            <a:endParaRPr lang="en-US" dirty="0">
              <a:latin typeface="+mn-lt"/>
            </a:endParaRPr>
          </a:p>
        </p:txBody>
      </p:sp>
      <p:pic>
        <p:nvPicPr>
          <p:cNvPr id="5" name="Picture 2">
            <a:extLst>
              <a:ext uri="{FF2B5EF4-FFF2-40B4-BE49-F238E27FC236}">
                <a16:creationId xmlns:a16="http://schemas.microsoft.com/office/drawing/2014/main" id="{8922ACFC-2D94-41BD-8087-64877B428312}"/>
              </a:ext>
            </a:extLst>
          </p:cNvPr>
          <p:cNvPicPr>
            <a:picLocks noChangeAspect="1" noChangeArrowheads="1"/>
          </p:cNvPicPr>
          <p:nvPr/>
        </p:nvPicPr>
        <p:blipFill>
          <a:blip r:embed="rId3"/>
          <a:srcRect/>
          <a:stretch/>
        </p:blipFill>
        <p:spPr bwMode="auto">
          <a:xfrm>
            <a:off x="6914690" y="1954141"/>
            <a:ext cx="4124325" cy="267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1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a:xfrm>
            <a:off x="418644" y="2526646"/>
            <a:ext cx="6439356" cy="1784048"/>
          </a:xfrm>
        </p:spPr>
        <p:txBody>
          <a:bodyPr/>
          <a:lstStyle/>
          <a:p>
            <a:r>
              <a:rPr lang="fr-FR" dirty="0"/>
              <a:t>Principaux produits de charge de travail Azure</a:t>
            </a:r>
          </a:p>
        </p:txBody>
      </p:sp>
      <p:pic>
        <p:nvPicPr>
          <p:cNvPr id="5" name="Graphic 4" descr="Blockchain">
            <a:extLst>
              <a:ext uri="{FF2B5EF4-FFF2-40B4-BE49-F238E27FC236}">
                <a16:creationId xmlns:a16="http://schemas.microsoft.com/office/drawing/2014/main" id="{A7A056C9-D569-4189-8279-4A9B825345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22308" y="2772696"/>
            <a:ext cx="1312607" cy="1312607"/>
          </a:xfrm>
          <a:prstGeom prst="rect">
            <a:avLst/>
          </a:prstGeom>
        </p:spPr>
      </p:pic>
    </p:spTree>
    <p:extLst>
      <p:ext uri="{BB962C8B-B14F-4D97-AF65-F5344CB8AC3E}">
        <p14:creationId xmlns:p14="http://schemas.microsoft.com/office/powerpoint/2010/main" val="401898395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057F-1C10-4D43-8012-FA6F2681FD72}"/>
              </a:ext>
            </a:extLst>
          </p:cNvPr>
          <p:cNvSpPr>
            <a:spLocks noGrp="1"/>
          </p:cNvSpPr>
          <p:nvPr>
            <p:ph type="title"/>
          </p:nvPr>
        </p:nvSpPr>
        <p:spPr/>
        <p:txBody>
          <a:bodyPr/>
          <a:lstStyle/>
          <a:p>
            <a:r>
              <a:rPr lang="fr-FR"/>
              <a:t>Principales charges de travail Azure - Domaine d’objectif</a:t>
            </a:r>
          </a:p>
        </p:txBody>
      </p:sp>
      <p:sp>
        <p:nvSpPr>
          <p:cNvPr id="7" name="Text Placeholder 6">
            <a:extLst>
              <a:ext uri="{FF2B5EF4-FFF2-40B4-BE49-F238E27FC236}">
                <a16:creationId xmlns:a16="http://schemas.microsoft.com/office/drawing/2014/main" id="{2BBF596B-22F0-49C1-B3AD-1604FFC45F77}"/>
              </a:ext>
            </a:extLst>
          </p:cNvPr>
          <p:cNvSpPr>
            <a:spLocks noGrp="1"/>
          </p:cNvSpPr>
          <p:nvPr>
            <p:ph sz="quarter" idx="10"/>
          </p:nvPr>
        </p:nvSpPr>
        <p:spPr>
          <a:xfrm>
            <a:off x="425595" y="1419911"/>
            <a:ext cx="10844918" cy="3965188"/>
          </a:xfrm>
        </p:spPr>
        <p:txBody>
          <a:bodyPr vert="horz" wrap="square" lIns="0" tIns="0" rIns="0" bIns="0" rtlCol="0" anchor="t">
            <a:spAutoFit/>
          </a:bodyPr>
          <a:lstStyle/>
          <a:p>
            <a:r>
              <a:rPr lang="fr-FR" sz="2400" dirty="0">
                <a:latin typeface="+mj-lt"/>
                <a:cs typeface="Segoe UI Semilight"/>
              </a:rPr>
              <a:t>Décrire les avantages et l’utilisation de :</a:t>
            </a:r>
          </a:p>
          <a:p>
            <a:pPr marL="457200" indent="-457200">
              <a:buFont typeface="Arial" panose="020B0604020202020204" pitchFamily="34" charset="0"/>
              <a:buChar char="•"/>
            </a:pPr>
            <a:r>
              <a:rPr lang="fr-FR" sz="2400" dirty="0">
                <a:latin typeface="+mn-lt"/>
                <a:cs typeface="Segoe UI Semilight"/>
              </a:rPr>
              <a:t>Machines virtuelles, Azure App Services, Azure Container Instances (ACI), Azure </a:t>
            </a:r>
            <a:r>
              <a:rPr lang="fr-FR" sz="2400" dirty="0" err="1">
                <a:latin typeface="+mn-lt"/>
                <a:cs typeface="Segoe UI Semilight"/>
              </a:rPr>
              <a:t>Kubernetes</a:t>
            </a:r>
            <a:r>
              <a:rPr lang="fr-FR" sz="2400" dirty="0">
                <a:latin typeface="+mn-lt"/>
                <a:cs typeface="Segoe UI Semilight"/>
              </a:rPr>
              <a:t> Service (AKS) et Azure Virtual Desktop</a:t>
            </a:r>
          </a:p>
          <a:p>
            <a:pPr marL="457200" indent="-457200">
              <a:buFont typeface="Arial" panose="020B0604020202020204" pitchFamily="34" charset="0"/>
              <a:buChar char="•"/>
            </a:pPr>
            <a:r>
              <a:rPr lang="fr-FR" sz="2400" dirty="0">
                <a:latin typeface="+mn-lt"/>
                <a:cs typeface="Segoe UI Semilight"/>
              </a:rPr>
              <a:t>Réseaux virtuels, passerelle VPN, appairage de réseaux virtuels et </a:t>
            </a:r>
            <a:r>
              <a:rPr lang="fr-FR" sz="2400" dirty="0" err="1">
                <a:latin typeface="+mn-lt"/>
                <a:cs typeface="Segoe UI Semilight"/>
              </a:rPr>
              <a:t>ExpressRoute</a:t>
            </a:r>
            <a:endParaRPr lang="fr-FR" sz="2400" dirty="0">
              <a:latin typeface="+mn-lt"/>
              <a:cs typeface="Segoe UI Semilight"/>
            </a:endParaRPr>
          </a:p>
          <a:p>
            <a:pPr marL="457200" indent="-457200">
              <a:buFont typeface="Arial" panose="020B0604020202020204" pitchFamily="34" charset="0"/>
              <a:buChar char="•"/>
            </a:pPr>
            <a:r>
              <a:rPr lang="fr-FR" sz="2400" dirty="0">
                <a:latin typeface="+mn-lt"/>
                <a:cs typeface="Segoe UI Semilight"/>
              </a:rPr>
              <a:t>Stockage de conteneur (Blob), stockage disque, stockage de fichiers et niveaux de stockage</a:t>
            </a:r>
          </a:p>
          <a:p>
            <a:pPr marL="457200" indent="-457200">
              <a:buFont typeface="Arial" panose="020B0604020202020204" pitchFamily="34" charset="0"/>
              <a:buChar char="•"/>
            </a:pPr>
            <a:r>
              <a:rPr lang="fr-FR" sz="2400" dirty="0">
                <a:latin typeface="+mn-lt"/>
                <a:cs typeface="Segoe UI Semilight"/>
              </a:rPr>
              <a:t>Cosmos DB, base de données Azure SQL, Azure </a:t>
            </a:r>
            <a:r>
              <a:rPr lang="fr-FR" sz="2400" dirty="0" err="1">
                <a:latin typeface="+mn-lt"/>
                <a:cs typeface="Segoe UI Semilight"/>
              </a:rPr>
              <a:t>Database</a:t>
            </a:r>
            <a:r>
              <a:rPr lang="fr-FR" sz="2400" dirty="0">
                <a:latin typeface="+mn-lt"/>
                <a:cs typeface="Segoe UI Semilight"/>
              </a:rPr>
              <a:t> pour MySQL, Azure </a:t>
            </a:r>
            <a:r>
              <a:rPr lang="fr-FR" sz="2400" dirty="0" err="1">
                <a:latin typeface="+mn-lt"/>
                <a:cs typeface="Segoe UI Semilight"/>
              </a:rPr>
              <a:t>Database</a:t>
            </a:r>
            <a:r>
              <a:rPr lang="fr-FR" sz="2400" dirty="0">
                <a:latin typeface="+mn-lt"/>
                <a:cs typeface="Segoe UI Semilight"/>
              </a:rPr>
              <a:t> pour PostgreSQL et SQL </a:t>
            </a:r>
            <a:r>
              <a:rPr lang="fr-FR" sz="2400" dirty="0" err="1">
                <a:latin typeface="+mn-lt"/>
                <a:cs typeface="Segoe UI Semilight"/>
              </a:rPr>
              <a:t>Managed</a:t>
            </a:r>
            <a:r>
              <a:rPr lang="fr-FR" sz="2400" dirty="0">
                <a:latin typeface="+mn-lt"/>
                <a:cs typeface="Segoe UI Semilight"/>
              </a:rPr>
              <a:t> Instance</a:t>
            </a:r>
          </a:p>
          <a:p>
            <a:pPr marL="457200" indent="-457200">
              <a:buFont typeface="Arial" panose="020B0604020202020204" pitchFamily="34" charset="0"/>
              <a:buChar char="•"/>
            </a:pPr>
            <a:r>
              <a:rPr lang="fr-FR" sz="2400" dirty="0">
                <a:latin typeface="+mn-lt"/>
                <a:cs typeface="Segoe UI Semilight"/>
              </a:rPr>
              <a:t>Place de marché Azure</a:t>
            </a:r>
          </a:p>
        </p:txBody>
      </p:sp>
    </p:spTree>
    <p:extLst>
      <p:ext uri="{BB962C8B-B14F-4D97-AF65-F5344CB8AC3E}">
        <p14:creationId xmlns:p14="http://schemas.microsoft.com/office/powerpoint/2010/main" val="303054549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D27E-F58A-4B20-B941-5EC56B66F1D1}"/>
              </a:ext>
            </a:extLst>
          </p:cNvPr>
          <p:cNvSpPr>
            <a:spLocks noGrp="1"/>
          </p:cNvSpPr>
          <p:nvPr>
            <p:ph type="title"/>
          </p:nvPr>
        </p:nvSpPr>
        <p:spPr/>
        <p:txBody>
          <a:bodyPr/>
          <a:lstStyle/>
          <a:p>
            <a:r>
              <a:rPr lang="fr-FR"/>
              <a:t>Azure Compute services</a:t>
            </a:r>
          </a:p>
        </p:txBody>
      </p:sp>
      <p:sp>
        <p:nvSpPr>
          <p:cNvPr id="21" name="Content Placeholder 20">
            <a:extLst>
              <a:ext uri="{FF2B5EF4-FFF2-40B4-BE49-F238E27FC236}">
                <a16:creationId xmlns:a16="http://schemas.microsoft.com/office/drawing/2014/main" id="{B640ED0B-E66F-468C-A8E2-E10C9FEDF3DF}"/>
              </a:ext>
            </a:extLst>
          </p:cNvPr>
          <p:cNvSpPr>
            <a:spLocks noGrp="1"/>
          </p:cNvSpPr>
          <p:nvPr>
            <p:ph sz="quarter" idx="10"/>
          </p:nvPr>
        </p:nvSpPr>
        <p:spPr>
          <a:xfrm>
            <a:off x="419100" y="1456897"/>
            <a:ext cx="11340811" cy="923330"/>
          </a:xfrm>
        </p:spPr>
        <p:txBody>
          <a:bodyPr/>
          <a:lstStyle/>
          <a:p>
            <a:r>
              <a:rPr lang="fr-FR">
                <a:latin typeface="+mn-lt"/>
              </a:rPr>
              <a:t>Azure </a:t>
            </a:r>
            <a:r>
              <a:rPr lang="fr-FR" b="1">
                <a:latin typeface="+mn-lt"/>
              </a:rPr>
              <a:t>Compute</a:t>
            </a:r>
            <a:r>
              <a:rPr lang="fr-FR">
                <a:latin typeface="+mn-lt"/>
              </a:rPr>
              <a:t> est un service informatique à la demande qui fournit des ressources informatiques telles que disques, processeurs, mémoire, ressources réseau et systèmes d’exploitation.</a:t>
            </a:r>
          </a:p>
        </p:txBody>
      </p:sp>
      <p:grpSp>
        <p:nvGrpSpPr>
          <p:cNvPr id="29" name="Group 28" descr="Groupe de 5 icônes représentant différentes ressources informatiques à la demande : machines virtuelles, App Services, conteneurs, Azure Kubernetes Service et Windows Virtual Desktop.">
            <a:extLst>
              <a:ext uri="{FF2B5EF4-FFF2-40B4-BE49-F238E27FC236}">
                <a16:creationId xmlns:a16="http://schemas.microsoft.com/office/drawing/2014/main" id="{EC9A2C1F-3853-44D8-A5C8-B5AD096B16D8}"/>
              </a:ext>
            </a:extLst>
          </p:cNvPr>
          <p:cNvGrpSpPr/>
          <p:nvPr/>
        </p:nvGrpSpPr>
        <p:grpSpPr>
          <a:xfrm>
            <a:off x="101941" y="3177242"/>
            <a:ext cx="11988117" cy="2379968"/>
            <a:chOff x="69927" y="3491749"/>
            <a:chExt cx="11988117" cy="2379968"/>
          </a:xfrm>
        </p:grpSpPr>
        <p:pic>
          <p:nvPicPr>
            <p:cNvPr id="11" name="Graphic 10">
              <a:extLst>
                <a:ext uri="{FF2B5EF4-FFF2-40B4-BE49-F238E27FC236}">
                  <a16:creationId xmlns:a16="http://schemas.microsoft.com/office/drawing/2014/main" id="{7E99825D-055E-421A-A609-57CA734EA4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1219" y="3491749"/>
              <a:ext cx="1508960" cy="1508959"/>
            </a:xfrm>
            <a:prstGeom prst="rect">
              <a:avLst/>
            </a:prstGeom>
          </p:spPr>
        </p:pic>
        <p:sp>
          <p:nvSpPr>
            <p:cNvPr id="12" name="TextBox 11">
              <a:extLst>
                <a:ext uri="{FF2B5EF4-FFF2-40B4-BE49-F238E27FC236}">
                  <a16:creationId xmlns:a16="http://schemas.microsoft.com/office/drawing/2014/main" id="{09C215C7-3F79-4615-A31C-DEF0E0B0C008}"/>
                </a:ext>
              </a:extLst>
            </p:cNvPr>
            <p:cNvSpPr txBox="1"/>
            <p:nvPr/>
          </p:nvSpPr>
          <p:spPr>
            <a:xfrm>
              <a:off x="69927" y="5000709"/>
              <a:ext cx="2272907" cy="707075"/>
            </a:xfrm>
            <a:prstGeom prst="rect">
              <a:avLst/>
            </a:prstGeom>
            <a:noFill/>
          </p:spPr>
          <p:txBody>
            <a:bodyPr wrap="square" lIns="182880" tIns="146304" rIns="182880" bIns="146304" rtlCol="0">
              <a:spAutoFit/>
            </a:bodyPr>
            <a:lstStyle/>
            <a:p>
              <a:pPr algn="ctr">
                <a:lnSpc>
                  <a:spcPct val="90000"/>
                </a:lnSpc>
                <a:spcAft>
                  <a:spcPts val="600"/>
                </a:spcAft>
              </a:pPr>
              <a:r>
                <a:rPr lang="fr-FR" sz="1800">
                  <a:gradFill>
                    <a:gsLst>
                      <a:gs pos="2917">
                        <a:schemeClr val="tx1"/>
                      </a:gs>
                      <a:gs pos="30000">
                        <a:schemeClr val="tx1"/>
                      </a:gs>
                    </a:gsLst>
                    <a:lin ang="5400000" scaled="0"/>
                  </a:gradFill>
                </a:rPr>
                <a:t>Machines </a:t>
              </a:r>
            </a:p>
            <a:p>
              <a:pPr algn="ctr">
                <a:lnSpc>
                  <a:spcPct val="90000"/>
                </a:lnSpc>
                <a:spcAft>
                  <a:spcPts val="600"/>
                </a:spcAft>
              </a:pPr>
              <a:r>
                <a:rPr lang="fr-FR" sz="1800">
                  <a:gradFill>
                    <a:gsLst>
                      <a:gs pos="2917">
                        <a:schemeClr val="tx1"/>
                      </a:gs>
                      <a:gs pos="30000">
                        <a:schemeClr val="tx1"/>
                      </a:gs>
                    </a:gsLst>
                    <a:lin ang="5400000" scaled="0"/>
                  </a:gradFill>
                </a:rPr>
                <a:t>virtuelles</a:t>
              </a:r>
            </a:p>
          </p:txBody>
        </p:sp>
        <p:pic>
          <p:nvPicPr>
            <p:cNvPr id="7" name="Graphic 6">
              <a:extLst>
                <a:ext uri="{FF2B5EF4-FFF2-40B4-BE49-F238E27FC236}">
                  <a16:creationId xmlns:a16="http://schemas.microsoft.com/office/drawing/2014/main" id="{8A4C6A50-9F4A-47D9-8109-8064E999342E}"/>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879681" y="3497958"/>
              <a:ext cx="1508960" cy="1508960"/>
            </a:xfrm>
            <a:prstGeom prst="rect">
              <a:avLst/>
            </a:prstGeom>
          </p:spPr>
        </p:pic>
        <p:sp>
          <p:nvSpPr>
            <p:cNvPr id="13" name="TextBox 12">
              <a:extLst>
                <a:ext uri="{FF2B5EF4-FFF2-40B4-BE49-F238E27FC236}">
                  <a16:creationId xmlns:a16="http://schemas.microsoft.com/office/drawing/2014/main" id="{A7233128-8059-42A1-812B-E52181FF1EF3}"/>
                </a:ext>
              </a:extLst>
            </p:cNvPr>
            <p:cNvSpPr txBox="1"/>
            <p:nvPr/>
          </p:nvSpPr>
          <p:spPr>
            <a:xfrm>
              <a:off x="2497707" y="5000709"/>
              <a:ext cx="2274270" cy="871008"/>
            </a:xfrm>
            <a:prstGeom prst="rect">
              <a:avLst/>
            </a:prstGeom>
            <a:noFill/>
          </p:spPr>
          <p:txBody>
            <a:bodyPr wrap="square" lIns="182880" tIns="146304" rIns="182880" bIns="146304" rtlCol="0">
              <a:spAutoFit/>
            </a:bodyPr>
            <a:lstStyle/>
            <a:p>
              <a:pPr algn="ctr">
                <a:lnSpc>
                  <a:spcPct val="90000"/>
                </a:lnSpc>
                <a:spcAft>
                  <a:spcPts val="600"/>
                </a:spcAft>
              </a:pPr>
              <a:r>
                <a:rPr lang="fr-FR" sz="1800">
                  <a:gradFill>
                    <a:gsLst>
                      <a:gs pos="2917">
                        <a:schemeClr val="tx1"/>
                      </a:gs>
                      <a:gs pos="30000">
                        <a:schemeClr val="tx1"/>
                      </a:gs>
                    </a:gsLst>
                    <a:lin ang="5400000" scaled="0"/>
                  </a:gradFill>
                </a:rPr>
                <a:t>App </a:t>
              </a:r>
            </a:p>
            <a:p>
              <a:pPr algn="ctr">
                <a:lnSpc>
                  <a:spcPct val="90000"/>
                </a:lnSpc>
                <a:spcAft>
                  <a:spcPts val="600"/>
                </a:spcAft>
              </a:pPr>
              <a:r>
                <a:rPr lang="fr-FR" sz="1800">
                  <a:gradFill>
                    <a:gsLst>
                      <a:gs pos="2917">
                        <a:schemeClr val="tx1"/>
                      </a:gs>
                      <a:gs pos="30000">
                        <a:schemeClr val="tx1"/>
                      </a:gs>
                    </a:gsLst>
                    <a:lin ang="5400000" scaled="0"/>
                  </a:gradFill>
                </a:rPr>
                <a:t>Services</a:t>
              </a:r>
            </a:p>
          </p:txBody>
        </p:sp>
        <p:pic>
          <p:nvPicPr>
            <p:cNvPr id="9" name="Graphic 8">
              <a:extLst>
                <a:ext uri="{FF2B5EF4-FFF2-40B4-BE49-F238E27FC236}">
                  <a16:creationId xmlns:a16="http://schemas.microsoft.com/office/drawing/2014/main" id="{6DFB4A3E-1D70-43C4-A64E-3AE96B51E4F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38648" y="3491749"/>
              <a:ext cx="1508960" cy="1508960"/>
            </a:xfrm>
            <a:prstGeom prst="rect">
              <a:avLst/>
            </a:prstGeom>
          </p:spPr>
        </p:pic>
        <p:sp>
          <p:nvSpPr>
            <p:cNvPr id="14" name="TextBox 13">
              <a:extLst>
                <a:ext uri="{FF2B5EF4-FFF2-40B4-BE49-F238E27FC236}">
                  <a16:creationId xmlns:a16="http://schemas.microsoft.com/office/drawing/2014/main" id="{24A8DE95-589F-4D10-AE5B-6AEF0A4E3F83}"/>
                </a:ext>
              </a:extLst>
            </p:cNvPr>
            <p:cNvSpPr txBox="1"/>
            <p:nvPr/>
          </p:nvSpPr>
          <p:spPr>
            <a:xfrm>
              <a:off x="7355993" y="5000709"/>
              <a:ext cx="2274270" cy="644613"/>
            </a:xfrm>
            <a:prstGeom prst="rect">
              <a:avLst/>
            </a:prstGeom>
            <a:noFill/>
          </p:spPr>
          <p:txBody>
            <a:bodyPr wrap="square" lIns="182880" tIns="146304" rIns="182880" bIns="146304" rtlCol="0">
              <a:spAutoFit/>
            </a:bodyPr>
            <a:lstStyle/>
            <a:p>
              <a:pPr algn="ctr">
                <a:lnSpc>
                  <a:spcPct val="90000"/>
                </a:lnSpc>
                <a:spcAft>
                  <a:spcPts val="600"/>
                </a:spcAft>
              </a:pPr>
              <a:r>
                <a:rPr lang="fr-FR" sz="1800">
                  <a:gradFill>
                    <a:gsLst>
                      <a:gs pos="2917">
                        <a:schemeClr val="tx1"/>
                      </a:gs>
                      <a:gs pos="30000">
                        <a:schemeClr val="tx1"/>
                      </a:gs>
                    </a:gsLst>
                    <a:lin ang="5400000" scaled="0"/>
                  </a:gradFill>
                </a:rPr>
                <a:t>Azure Kubernetes Services (AKS)</a:t>
              </a:r>
            </a:p>
          </p:txBody>
        </p:sp>
        <p:pic>
          <p:nvPicPr>
            <p:cNvPr id="5" name="Graphic 4">
              <a:extLst>
                <a:ext uri="{FF2B5EF4-FFF2-40B4-BE49-F238E27FC236}">
                  <a16:creationId xmlns:a16="http://schemas.microsoft.com/office/drawing/2014/main" id="{722E562B-C4A2-4B55-9A3B-B8E7B3420A9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65067" y="3491749"/>
              <a:ext cx="1508960" cy="1508960"/>
            </a:xfrm>
            <a:prstGeom prst="rect">
              <a:avLst/>
            </a:prstGeom>
          </p:spPr>
        </p:pic>
        <p:sp>
          <p:nvSpPr>
            <p:cNvPr id="15" name="TextBox 14">
              <a:extLst>
                <a:ext uri="{FF2B5EF4-FFF2-40B4-BE49-F238E27FC236}">
                  <a16:creationId xmlns:a16="http://schemas.microsoft.com/office/drawing/2014/main" id="{C03EFE29-B17F-4773-B9CD-70D9177E81FB}"/>
                </a:ext>
              </a:extLst>
            </p:cNvPr>
            <p:cNvSpPr txBox="1"/>
            <p:nvPr/>
          </p:nvSpPr>
          <p:spPr>
            <a:xfrm>
              <a:off x="9785137" y="5000709"/>
              <a:ext cx="2272907" cy="794064"/>
            </a:xfrm>
            <a:prstGeom prst="rect">
              <a:avLst/>
            </a:prstGeom>
            <a:noFill/>
          </p:spPr>
          <p:txBody>
            <a:bodyPr wrap="square" lIns="182880" tIns="146304" rIns="182880" bIns="146304" rtlCol="0" anchor="t">
              <a:spAutoFit/>
            </a:bodyPr>
            <a:lstStyle/>
            <a:p>
              <a:pPr algn="ctr">
                <a:lnSpc>
                  <a:spcPct val="90000"/>
                </a:lnSpc>
                <a:spcAft>
                  <a:spcPts val="600"/>
                </a:spcAft>
              </a:pPr>
              <a:r>
                <a:rPr lang="fr-FR" sz="1800">
                  <a:gradFill>
                    <a:gsLst>
                      <a:gs pos="2917">
                        <a:schemeClr val="tx1"/>
                      </a:gs>
                      <a:gs pos="30000">
                        <a:schemeClr val="tx1"/>
                      </a:gs>
                    </a:gsLst>
                    <a:lin ang="5400000" scaled="0"/>
                  </a:gradFill>
                </a:rPr>
                <a:t>Azure Virtual Desktop</a:t>
              </a:r>
            </a:p>
          </p:txBody>
        </p:sp>
        <p:pic>
          <p:nvPicPr>
            <p:cNvPr id="24" name="Graphic 23">
              <a:extLst>
                <a:ext uri="{FF2B5EF4-FFF2-40B4-BE49-F238E27FC236}">
                  <a16:creationId xmlns:a16="http://schemas.microsoft.com/office/drawing/2014/main" id="{43EBD658-A0FF-45C1-B796-1D233D15F00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308143" y="3491749"/>
              <a:ext cx="1508960" cy="1508960"/>
            </a:xfrm>
            <a:prstGeom prst="rect">
              <a:avLst/>
            </a:prstGeom>
          </p:spPr>
        </p:pic>
        <p:sp>
          <p:nvSpPr>
            <p:cNvPr id="28" name="TextBox 27">
              <a:extLst>
                <a:ext uri="{FF2B5EF4-FFF2-40B4-BE49-F238E27FC236}">
                  <a16:creationId xmlns:a16="http://schemas.microsoft.com/office/drawing/2014/main" id="{FB20D3E5-220E-4E29-A87B-5AD608C8F82E}"/>
                </a:ext>
              </a:extLst>
            </p:cNvPr>
            <p:cNvSpPr txBox="1"/>
            <p:nvPr/>
          </p:nvSpPr>
          <p:spPr>
            <a:xfrm>
              <a:off x="4926850" y="5000709"/>
              <a:ext cx="2274270" cy="794064"/>
            </a:xfrm>
            <a:prstGeom prst="rect">
              <a:avLst/>
            </a:prstGeom>
            <a:noFill/>
          </p:spPr>
          <p:txBody>
            <a:bodyPr wrap="square" lIns="182880" tIns="146304" rIns="182880" bIns="146304" rtlCol="0">
              <a:spAutoFit/>
            </a:bodyPr>
            <a:lstStyle/>
            <a:p>
              <a:pPr algn="ctr">
                <a:lnSpc>
                  <a:spcPct val="90000"/>
                </a:lnSpc>
                <a:spcAft>
                  <a:spcPts val="600"/>
                </a:spcAft>
              </a:pPr>
              <a:r>
                <a:rPr lang="fr-FR" sz="1800">
                  <a:gradFill>
                    <a:gsLst>
                      <a:gs pos="2917">
                        <a:schemeClr val="tx1"/>
                      </a:gs>
                      <a:gs pos="30000">
                        <a:schemeClr val="tx1"/>
                      </a:gs>
                    </a:gsLst>
                    <a:lin ang="5400000" scaled="0"/>
                  </a:gradFill>
                </a:rPr>
                <a:t>Container Instances</a:t>
              </a:r>
            </a:p>
          </p:txBody>
        </p:sp>
      </p:grpSp>
    </p:spTree>
    <p:extLst>
      <p:ext uri="{BB962C8B-B14F-4D97-AF65-F5344CB8AC3E}">
        <p14:creationId xmlns:p14="http://schemas.microsoft.com/office/powerpoint/2010/main" val="13757266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fr-FR"/>
              <a:t>Résumé du module</a:t>
            </a:r>
          </a:p>
        </p:txBody>
      </p:sp>
      <p:pic>
        <p:nvPicPr>
          <p:cNvPr id="5" name="Graphic 4" descr="Réflexion scientifique">
            <a:extLst>
              <a:ext uri="{FF2B5EF4-FFF2-40B4-BE49-F238E27FC236}">
                <a16:creationId xmlns:a16="http://schemas.microsoft.com/office/drawing/2014/main" id="{844678FD-DF32-49A2-8D29-3E27D0C9FD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74060" y="2810069"/>
            <a:ext cx="1237861" cy="1237861"/>
          </a:xfrm>
          <a:prstGeom prst="rect">
            <a:avLst/>
          </a:prstGeom>
        </p:spPr>
      </p:pic>
    </p:spTree>
    <p:extLst>
      <p:ext uri="{BB962C8B-B14F-4D97-AF65-F5344CB8AC3E}">
        <p14:creationId xmlns:p14="http://schemas.microsoft.com/office/powerpoint/2010/main" val="8406051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Machines virtuelles Azure</a:t>
            </a:r>
          </a:p>
        </p:txBody>
      </p:sp>
      <p:sp>
        <p:nvSpPr>
          <p:cNvPr id="3" name="Text Placeholder 2">
            <a:extLst>
              <a:ext uri="{FF2B5EF4-FFF2-40B4-BE49-F238E27FC236}">
                <a16:creationId xmlns:a16="http://schemas.microsoft.com/office/drawing/2014/main" id="{1D0D85DA-5CB1-4943-9233-88059DFF0FF1}"/>
              </a:ext>
            </a:extLst>
          </p:cNvPr>
          <p:cNvSpPr>
            <a:spLocks noGrp="1"/>
          </p:cNvSpPr>
          <p:nvPr>
            <p:ph sz="quarter" idx="10"/>
          </p:nvPr>
        </p:nvSpPr>
        <p:spPr>
          <a:xfrm>
            <a:off x="418643" y="1595443"/>
            <a:ext cx="7090064" cy="3277820"/>
          </a:xfrm>
        </p:spPr>
        <p:txBody>
          <a:bodyPr vert="horz" wrap="square" lIns="0" tIns="0" rIns="0" bIns="0" rtlCol="0" anchor="t">
            <a:spAutoFit/>
          </a:bodyPr>
          <a:lstStyle/>
          <a:p>
            <a:pPr>
              <a:spcBef>
                <a:spcPts val="0"/>
              </a:spcBef>
              <a:spcAft>
                <a:spcPts val="1800"/>
              </a:spcAft>
            </a:pPr>
            <a:r>
              <a:rPr lang="fr-FR"/>
              <a:t>Les </a:t>
            </a:r>
            <a:r>
              <a:rPr lang="fr-FR" b="1"/>
              <a:t>machines virtuelles (VM</a:t>
            </a:r>
            <a:r>
              <a:rPr lang="fr-FR"/>
              <a:t>) Azure sont des émulations logicielles d’ordinateurs physiques.</a:t>
            </a:r>
            <a:r>
              <a:rPr lang="fr-FR">
                <a:latin typeface="+mn-lt"/>
                <a:cs typeface="Segoe UI Semilight"/>
              </a:rPr>
              <a:t> </a:t>
            </a:r>
          </a:p>
          <a:p>
            <a:pPr marL="342900" indent="-342900">
              <a:spcBef>
                <a:spcPts val="0"/>
              </a:spcBef>
              <a:spcAft>
                <a:spcPts val="1800"/>
              </a:spcAft>
              <a:buFont typeface="Arial" panose="020B0604020202020204" pitchFamily="34" charset="0"/>
              <a:buChar char="•"/>
            </a:pPr>
            <a:r>
              <a:rPr lang="fr-FR">
                <a:latin typeface="+mn-lt"/>
                <a:cs typeface="Segoe UI Semilight"/>
              </a:rPr>
              <a:t>Elles incluent un processeur virtuel, de la mémoire, du stockage et des ressources réseau. </a:t>
            </a:r>
          </a:p>
          <a:p>
            <a:pPr marL="342900" indent="-342900">
              <a:spcBef>
                <a:spcPts val="0"/>
              </a:spcBef>
              <a:spcAft>
                <a:spcPts val="1800"/>
              </a:spcAft>
              <a:buFont typeface="Arial" panose="020B0604020202020204" pitchFamily="34" charset="0"/>
              <a:buChar char="•"/>
            </a:pPr>
            <a:r>
              <a:rPr lang="fr-FR"/>
              <a:t>Offre IaaS fournissant un contrôle total et des possibilités de personnalisation. </a:t>
            </a:r>
          </a:p>
          <a:p>
            <a:pPr marL="342900" indent="-342900">
              <a:spcBef>
                <a:spcPts val="0"/>
              </a:spcBef>
              <a:spcAft>
                <a:spcPts val="1800"/>
              </a:spcAft>
              <a:buFont typeface="Arial" panose="020B0604020202020204" pitchFamily="34" charset="0"/>
              <a:buChar char="•"/>
            </a:pPr>
            <a:endParaRPr lang="en-IE" dirty="0">
              <a:cs typeface="Segoe UI Semilight"/>
            </a:endParaRPr>
          </a:p>
        </p:txBody>
      </p:sp>
      <p:pic>
        <p:nvPicPr>
          <p:cNvPr id="7" name="Graphic 6">
            <a:extLst>
              <a:ext uri="{FF2B5EF4-FFF2-40B4-BE49-F238E27FC236}">
                <a16:creationId xmlns:a16="http://schemas.microsoft.com/office/drawing/2014/main" id="{28563136-AE71-4BE5-9B15-BD8066D524F1}"/>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22888" y="1595443"/>
            <a:ext cx="3392057" cy="3392057"/>
          </a:xfrm>
          <a:prstGeom prst="rect">
            <a:avLst/>
          </a:prstGeom>
        </p:spPr>
      </p:pic>
      <p:sp>
        <p:nvSpPr>
          <p:cNvPr id="4" name="Footer Placeholder 1">
            <a:extLst>
              <a:ext uri="{FF2B5EF4-FFF2-40B4-BE49-F238E27FC236}">
                <a16:creationId xmlns:a16="http://schemas.microsoft.com/office/drawing/2014/main" id="{387E4514-B0FC-4095-9DEC-60D36769182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fr-FR"/>
              <a:t>© Copyright Microsoft Corporation. Tous droits réservés.</a:t>
            </a:r>
          </a:p>
        </p:txBody>
      </p:sp>
    </p:spTree>
    <p:extLst>
      <p:ext uri="{BB962C8B-B14F-4D97-AF65-F5344CB8AC3E}">
        <p14:creationId xmlns:p14="http://schemas.microsoft.com/office/powerpoint/2010/main" val="136066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fr-FR"/>
              <a:t>Procédure pas à pas : créer une machine virtuelle</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02858"/>
            <a:ext cx="5394960" cy="3652282"/>
          </a:xfrm>
        </p:spPr>
        <p:txBody>
          <a:bodyPr/>
          <a:lstStyle/>
          <a:p>
            <a:pPr marL="233362"/>
            <a:r>
              <a:rPr lang="fr-FR"/>
              <a:t>Créez une machine virtuelle dans le portail Azure, connectez-vous à la machine virtuelle, installez le rôle serveur web et testez-le. </a:t>
            </a:r>
          </a:p>
          <a:p>
            <a:pPr marL="233362"/>
            <a:endParaRPr lang="en-US" dirty="0"/>
          </a:p>
          <a:p>
            <a:pPr marL="747712" indent="-514350">
              <a:buAutoNum type="arabicPeriod"/>
            </a:pPr>
            <a:r>
              <a:rPr lang="fr-FR">
                <a:latin typeface="+mn-lt"/>
                <a:cs typeface="Segoe UI Semilight" panose="020B0402040204020203" pitchFamily="34" charset="0"/>
              </a:rPr>
              <a:t>Créez la machine virtuelle.</a:t>
            </a:r>
          </a:p>
          <a:p>
            <a:pPr marL="747712" indent="-514350">
              <a:buAutoNum type="arabicPeriod"/>
            </a:pPr>
            <a:r>
              <a:rPr lang="fr-FR">
                <a:latin typeface="+mn-lt"/>
                <a:cs typeface="Segoe UI Semilight" panose="020B0402040204020203" pitchFamily="34" charset="0"/>
              </a:rPr>
              <a:t>Connectez-vous à la machine virtuelle.</a:t>
            </a:r>
          </a:p>
          <a:p>
            <a:pPr marL="747712" indent="-514350">
              <a:buFont typeface="+mj-lt"/>
              <a:buAutoNum type="arabicPeriod"/>
            </a:pPr>
            <a:r>
              <a:rPr lang="fr-FR">
                <a:latin typeface="+mn-lt"/>
                <a:cs typeface="Segoe UI Semilight" panose="020B0402040204020203" pitchFamily="34" charset="0"/>
              </a:rPr>
              <a:t>Installez le rôle serveur web et testez-le.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88043615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Azure App Service</a:t>
            </a:r>
          </a:p>
        </p:txBody>
      </p:sp>
      <p:pic>
        <p:nvPicPr>
          <p:cNvPr id="7" name="Graphic 6" descr="Icône Azure App Service (forme de nuage entourée par plusieurs applications)">
            <a:extLst>
              <a:ext uri="{FF2B5EF4-FFF2-40B4-BE49-F238E27FC236}">
                <a16:creationId xmlns:a16="http://schemas.microsoft.com/office/drawing/2014/main" id="{28563136-AE71-4BE5-9B15-BD8066D524F1}"/>
              </a:ext>
            </a:extLst>
          </p:cNvPr>
          <p:cNvPicPr>
            <a:picLocks noChangeAspect="1"/>
          </p:cNvPicPr>
          <p:nvPr/>
        </p:nvPicPr>
        <p:blipFill>
          <a:blip r:embed="rId3"/>
          <a:srcRect/>
          <a:stretch/>
        </p:blipFill>
        <p:spPr>
          <a:xfrm>
            <a:off x="418643" y="1674428"/>
            <a:ext cx="2825439" cy="2698453"/>
          </a:xfrm>
          <a:prstGeom prst="rect">
            <a:avLst/>
          </a:prstGeom>
        </p:spPr>
      </p:pic>
      <p:sp>
        <p:nvSpPr>
          <p:cNvPr id="3" name="Text Placeholder 2">
            <a:extLst>
              <a:ext uri="{FF2B5EF4-FFF2-40B4-BE49-F238E27FC236}">
                <a16:creationId xmlns:a16="http://schemas.microsoft.com/office/drawing/2014/main" id="{1D0D85DA-5CB1-4943-9233-88059DFF0FF1}"/>
              </a:ext>
            </a:extLst>
          </p:cNvPr>
          <p:cNvSpPr>
            <a:spLocks noGrp="1"/>
          </p:cNvSpPr>
          <p:nvPr>
            <p:ph sz="quarter" idx="10"/>
          </p:nvPr>
        </p:nvSpPr>
        <p:spPr>
          <a:xfrm>
            <a:off x="3558589" y="1674428"/>
            <a:ext cx="7435476" cy="3647152"/>
          </a:xfrm>
        </p:spPr>
        <p:txBody>
          <a:bodyPr vert="horz" wrap="square" lIns="0" tIns="0" rIns="0" bIns="0" rtlCol="0" anchor="t">
            <a:spAutoFit/>
          </a:bodyPr>
          <a:lstStyle/>
          <a:p>
            <a:pPr>
              <a:spcBef>
                <a:spcPts val="0"/>
              </a:spcBef>
              <a:spcAft>
                <a:spcPts val="1800"/>
              </a:spcAft>
            </a:pPr>
            <a:r>
              <a:rPr lang="fr-FR" dirty="0">
                <a:latin typeface="+mn-lt"/>
                <a:cs typeface="Segoe UI Semilight"/>
              </a:rPr>
              <a:t>Azure</a:t>
            </a:r>
            <a:r>
              <a:rPr lang="fr-FR" b="1" dirty="0">
                <a:latin typeface="+mn-lt"/>
                <a:cs typeface="Segoe UI Semilight"/>
              </a:rPr>
              <a:t> App Service </a:t>
            </a:r>
            <a:r>
              <a:rPr lang="fr-FR" dirty="0">
                <a:latin typeface="+mn-lt"/>
                <a:cs typeface="Segoe UI Semilight"/>
              </a:rPr>
              <a:t>est une plate-forme entièrement managée qui permet de créer, de déployer et de faire évoluer rapidement des applications web et des API. </a:t>
            </a:r>
          </a:p>
          <a:p>
            <a:pPr marL="342900" indent="-342900">
              <a:spcBef>
                <a:spcPts val="0"/>
              </a:spcBef>
              <a:spcAft>
                <a:spcPts val="1800"/>
              </a:spcAft>
              <a:buFont typeface="Arial" panose="020B0604020202020204" pitchFamily="34" charset="0"/>
              <a:buChar char="•"/>
            </a:pPr>
            <a:r>
              <a:rPr lang="fr-FR" dirty="0"/>
              <a:t>Fonctionne avec .NET, .NET </a:t>
            </a:r>
            <a:r>
              <a:rPr lang="fr-FR" dirty="0" err="1"/>
              <a:t>Core</a:t>
            </a:r>
            <a:r>
              <a:rPr lang="fr-FR" dirty="0"/>
              <a:t>, Node.js, Java, Python ou </a:t>
            </a:r>
            <a:r>
              <a:rPr lang="fr-FR" dirty="0" err="1"/>
              <a:t>php</a:t>
            </a:r>
            <a:r>
              <a:rPr lang="fr-FR" dirty="0"/>
              <a:t>.</a:t>
            </a:r>
          </a:p>
          <a:p>
            <a:pPr marL="342900" indent="-342900">
              <a:spcBef>
                <a:spcPts val="0"/>
              </a:spcBef>
              <a:spcAft>
                <a:spcPts val="1800"/>
              </a:spcAft>
              <a:buFont typeface="Arial" panose="020B0604020202020204" pitchFamily="34" charset="0"/>
              <a:buChar char="•"/>
            </a:pPr>
            <a:r>
              <a:rPr lang="fr-FR" dirty="0"/>
              <a:t>Offre PaaS dotée d’un niveau de performances, de sécurité et de conformité de classe Entreprise. </a:t>
            </a:r>
          </a:p>
          <a:p>
            <a:pPr marL="342900" indent="-342900">
              <a:spcBef>
                <a:spcPts val="0"/>
              </a:spcBef>
              <a:spcAft>
                <a:spcPts val="1800"/>
              </a:spcAft>
              <a:buFont typeface="Arial" panose="020B0604020202020204" pitchFamily="34" charset="0"/>
              <a:buChar char="•"/>
            </a:pPr>
            <a:endParaRPr lang="en-IE" dirty="0">
              <a:cs typeface="Segoe UI Semilight"/>
            </a:endParaRPr>
          </a:p>
        </p:txBody>
      </p:sp>
      <p:sp>
        <p:nvSpPr>
          <p:cNvPr id="2" name="Footer Placeholder 1">
            <a:extLst>
              <a:ext uri="{FF2B5EF4-FFF2-40B4-BE49-F238E27FC236}">
                <a16:creationId xmlns:a16="http://schemas.microsoft.com/office/drawing/2014/main" id="{5123E88A-F94C-488C-AB35-B5C239CE131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fr-FR"/>
              <a:t>© Copyright Microsoft Corporation. Tous droits réservés.</a:t>
            </a:r>
          </a:p>
        </p:txBody>
      </p:sp>
    </p:spTree>
    <p:extLst>
      <p:ext uri="{BB962C8B-B14F-4D97-AF65-F5344CB8AC3E}">
        <p14:creationId xmlns:p14="http://schemas.microsoft.com/office/powerpoint/2010/main" val="13311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fr-FR"/>
              <a:t>Procédure pas à pas : créer un App Service</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319630" y="1602502"/>
            <a:ext cx="5677358" cy="3154710"/>
          </a:xfrm>
        </p:spPr>
        <p:txBody>
          <a:bodyPr/>
          <a:lstStyle/>
          <a:p>
            <a:r>
              <a:rPr lang="fr-FR"/>
              <a:t>Créez une nouvelle application web à l’aide d’une image Docker stockée dans Azure Container Registry. </a:t>
            </a:r>
          </a:p>
          <a:p>
            <a:endParaRPr lang="en-US" dirty="0">
              <a:latin typeface="+mn-lt"/>
              <a:cs typeface="Segoe UI Semilight"/>
            </a:endParaRPr>
          </a:p>
          <a:p>
            <a:pPr marL="457200" indent="-457200">
              <a:buFont typeface="+mj-lt"/>
              <a:buAutoNum type="arabicPeriod"/>
            </a:pPr>
            <a:r>
              <a:rPr lang="fr-FR">
                <a:latin typeface="+mn-lt"/>
                <a:cs typeface="Segoe UI Semilight"/>
              </a:rPr>
              <a:t>Créez une application web à l’aide d’une image Docker.</a:t>
            </a:r>
          </a:p>
          <a:p>
            <a:pPr marL="457200" indent="-457200">
              <a:buFont typeface="+mj-lt"/>
              <a:buAutoNum type="arabicPeriod"/>
            </a:pPr>
            <a:r>
              <a:rPr lang="fr-FR">
                <a:latin typeface="+mn-lt"/>
                <a:cs typeface="Segoe UI Semilight"/>
              </a:rPr>
              <a:t>Testez l’application web.</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67855467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Azure Container Service</a:t>
            </a:r>
          </a:p>
        </p:txBody>
      </p:sp>
      <p:sp>
        <p:nvSpPr>
          <p:cNvPr id="6" name="Text Placeholder 5"/>
          <p:cNvSpPr>
            <a:spLocks noGrp="1"/>
          </p:cNvSpPr>
          <p:nvPr>
            <p:ph sz="quarter" idx="10"/>
          </p:nvPr>
        </p:nvSpPr>
        <p:spPr>
          <a:xfrm>
            <a:off x="418643" y="1277599"/>
            <a:ext cx="10777441" cy="923330"/>
          </a:xfrm>
        </p:spPr>
        <p:txBody>
          <a:bodyPr/>
          <a:lstStyle/>
          <a:p>
            <a:r>
              <a:rPr lang="fr-FR" dirty="0"/>
              <a:t>Les </a:t>
            </a:r>
            <a:r>
              <a:rPr lang="fr-FR" b="1" dirty="0"/>
              <a:t>conteneurs</a:t>
            </a:r>
            <a:r>
              <a:rPr lang="fr-FR" dirty="0"/>
              <a:t> Azure offrent un environnement virtualisé léger ne nécessitant pas de gérer le système d’exploitation mais capable de répondre aux changements à la demande. </a:t>
            </a:r>
          </a:p>
        </p:txBody>
      </p:sp>
      <p:grpSp>
        <p:nvGrpSpPr>
          <p:cNvPr id="13" name="Group 12" descr="Icône Azure Container Instances.  Conteneur d’expédition avec une flèche indiquant qu’il s’est déplacé dans le cloud.">
            <a:extLst>
              <a:ext uri="{FF2B5EF4-FFF2-40B4-BE49-F238E27FC236}">
                <a16:creationId xmlns:a16="http://schemas.microsoft.com/office/drawing/2014/main" id="{28508756-63D6-48F0-B569-3B60FB5E66DF}"/>
              </a:ext>
            </a:extLst>
          </p:cNvPr>
          <p:cNvGrpSpPr/>
          <p:nvPr/>
        </p:nvGrpSpPr>
        <p:grpSpPr>
          <a:xfrm>
            <a:off x="473880" y="2779196"/>
            <a:ext cx="11001661" cy="1107996"/>
            <a:chOff x="473880" y="2941121"/>
            <a:chExt cx="11001661" cy="1107996"/>
          </a:xfrm>
        </p:grpSpPr>
        <p:sp>
          <p:nvSpPr>
            <p:cNvPr id="4" name="Text Placeholder 5">
              <a:extLst>
                <a:ext uri="{FF2B5EF4-FFF2-40B4-BE49-F238E27FC236}">
                  <a16:creationId xmlns:a16="http://schemas.microsoft.com/office/drawing/2014/main" id="{CC3EB775-F83E-4AAC-8717-BFDED75EB77C}"/>
                </a:ext>
              </a:extLst>
            </p:cNvPr>
            <p:cNvSpPr txBox="1">
              <a:spLocks/>
            </p:cNvSpPr>
            <p:nvPr/>
          </p:nvSpPr>
          <p:spPr>
            <a:xfrm>
              <a:off x="1830969" y="2941121"/>
              <a:ext cx="9644572" cy="110799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2400" b="1" dirty="0">
                  <a:latin typeface="+mn-lt"/>
                  <a:cs typeface="Segoe UI Semilight"/>
                </a:rPr>
                <a:t>Azure Container Instances </a:t>
              </a:r>
              <a:r>
                <a:rPr lang="fr-FR" sz="2400" dirty="0">
                  <a:latin typeface="+mn-lt"/>
                  <a:cs typeface="Segoe UI Semilight"/>
                </a:rPr>
                <a:t>: offre PaaS exécutant un conteneur dans Azure sans nécessiter de gérer une machine virtuelle ni d’autres services.</a:t>
              </a:r>
            </a:p>
          </p:txBody>
        </p:sp>
        <p:pic>
          <p:nvPicPr>
            <p:cNvPr id="7" name="Picture 6">
              <a:extLst>
                <a:ext uri="{FF2B5EF4-FFF2-40B4-BE49-F238E27FC236}">
                  <a16:creationId xmlns:a16="http://schemas.microsoft.com/office/drawing/2014/main" id="{72F1312C-D804-4C7C-8E8F-4840032DE05E}"/>
                </a:ext>
                <a:ext uri="{C183D7F6-B498-43B3-948B-1728B52AA6E4}">
                  <adec:decorative xmlns:adec="http://schemas.microsoft.com/office/drawing/2017/decorative" val="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73880" y="2947487"/>
              <a:ext cx="1095264" cy="1095264"/>
            </a:xfrm>
            <a:prstGeom prst="rect">
              <a:avLst/>
            </a:prstGeom>
          </p:spPr>
        </p:pic>
      </p:grpSp>
      <p:grpSp>
        <p:nvGrpSpPr>
          <p:cNvPr id="11" name="Group 10" descr="Icône Azure Kubernetes Service.  Ensemble de conteneurs d’expédition gérés de manière centralisée.">
            <a:extLst>
              <a:ext uri="{FF2B5EF4-FFF2-40B4-BE49-F238E27FC236}">
                <a16:creationId xmlns:a16="http://schemas.microsoft.com/office/drawing/2014/main" id="{347A7735-766D-49BB-A02D-769B24B99483}"/>
              </a:ext>
            </a:extLst>
          </p:cNvPr>
          <p:cNvGrpSpPr/>
          <p:nvPr/>
        </p:nvGrpSpPr>
        <p:grpSpPr>
          <a:xfrm>
            <a:off x="473880" y="4415615"/>
            <a:ext cx="10541450" cy="1286296"/>
            <a:chOff x="473880" y="4577540"/>
            <a:chExt cx="10541450" cy="1286296"/>
          </a:xfrm>
        </p:grpSpPr>
        <p:pic>
          <p:nvPicPr>
            <p:cNvPr id="5" name="Picture 4">
              <a:extLst>
                <a:ext uri="{FF2B5EF4-FFF2-40B4-BE49-F238E27FC236}">
                  <a16:creationId xmlns:a16="http://schemas.microsoft.com/office/drawing/2014/main" id="{F129C648-7909-405C-94F8-94833DAF97CE}"/>
                </a:ext>
                <a:ext uri="{C183D7F6-B498-43B3-948B-1728B52AA6E4}">
                  <adec:decorative xmlns:adec="http://schemas.microsoft.com/office/drawing/2017/decorative" val="0"/>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73880" y="4577540"/>
              <a:ext cx="1095264" cy="1095264"/>
            </a:xfrm>
            <a:prstGeom prst="rect">
              <a:avLst/>
            </a:prstGeom>
          </p:spPr>
        </p:pic>
        <p:sp>
          <p:nvSpPr>
            <p:cNvPr id="12" name="Text Placeholder 5">
              <a:extLst>
                <a:ext uri="{FF2B5EF4-FFF2-40B4-BE49-F238E27FC236}">
                  <a16:creationId xmlns:a16="http://schemas.microsoft.com/office/drawing/2014/main" id="{B3C8FD62-5CAF-4032-9B81-6C6BFC22DDD5}"/>
                </a:ext>
              </a:extLst>
            </p:cNvPr>
            <p:cNvSpPr txBox="1">
              <a:spLocks/>
            </p:cNvSpPr>
            <p:nvPr/>
          </p:nvSpPr>
          <p:spPr>
            <a:xfrm>
              <a:off x="1830969" y="4755840"/>
              <a:ext cx="9184361" cy="110799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2400" b="1" dirty="0">
                  <a:latin typeface="+mn-lt"/>
                </a:rPr>
                <a:t>Azure </a:t>
              </a:r>
              <a:r>
                <a:rPr lang="fr-FR" sz="2400" b="1" dirty="0" err="1">
                  <a:latin typeface="+mn-lt"/>
                </a:rPr>
                <a:t>Kubernetes</a:t>
              </a:r>
              <a:r>
                <a:rPr lang="fr-FR" sz="2400" b="1" dirty="0">
                  <a:latin typeface="+mn-lt"/>
                </a:rPr>
                <a:t> Service</a:t>
              </a:r>
              <a:r>
                <a:rPr lang="fr-FR" sz="2400" dirty="0">
                  <a:latin typeface="+mn-lt"/>
                </a:rPr>
                <a:t> : service d’orchestration pour les conteneurs avec des architectures distribuées et de grands volumes de conteneurs. </a:t>
              </a:r>
            </a:p>
          </p:txBody>
        </p:sp>
      </p:grpSp>
      <p:sp>
        <p:nvSpPr>
          <p:cNvPr id="3" name="Footer Placeholder 1">
            <a:extLst>
              <a:ext uri="{FF2B5EF4-FFF2-40B4-BE49-F238E27FC236}">
                <a16:creationId xmlns:a16="http://schemas.microsoft.com/office/drawing/2014/main" id="{C4F4BA52-11C6-4759-8531-9FB62496D20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fr-FR"/>
              <a:t>© Copyright Microsoft Corporation. Tous droits réservés.</a:t>
            </a:r>
          </a:p>
        </p:txBody>
      </p:sp>
    </p:spTree>
    <p:extLst>
      <p:ext uri="{BB962C8B-B14F-4D97-AF65-F5344CB8AC3E}">
        <p14:creationId xmlns:p14="http://schemas.microsoft.com/office/powerpoint/2010/main" val="177719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fr-FR"/>
              <a:t>Procédure pas à pas : déployer Azure Container Instances</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394960" cy="3524042"/>
          </a:xfrm>
        </p:spPr>
        <p:txBody>
          <a:bodyPr/>
          <a:lstStyle/>
          <a:p>
            <a:pPr marL="233362">
              <a:tabLst>
                <a:tab pos="515938" algn="l"/>
              </a:tabLst>
            </a:pPr>
            <a:r>
              <a:rPr lang="fr-FR"/>
              <a:t>À l’aide du portail Azure, créez, configurez et déployez un conteneur Docker sur une instance de conteneur Azure. Le conteneur déploiera une page Hello HTML. </a:t>
            </a:r>
          </a:p>
          <a:p>
            <a:pPr marL="233362">
              <a:tabLst>
                <a:tab pos="515938" algn="l"/>
              </a:tabLst>
            </a:pPr>
            <a:endParaRPr lang="en-US" dirty="0">
              <a:latin typeface="+mn-lt"/>
              <a:cs typeface="Segoe UI Semilight" panose="020B0402040204020203" pitchFamily="34" charset="0"/>
            </a:endParaRPr>
          </a:p>
          <a:p>
            <a:pPr marL="747712" indent="-514350">
              <a:buFont typeface="+mj-lt"/>
              <a:buAutoNum type="arabicPeriod"/>
              <a:tabLst>
                <a:tab pos="515938" algn="l"/>
              </a:tabLst>
            </a:pPr>
            <a:r>
              <a:rPr lang="fr-FR">
                <a:latin typeface="+mn-lt"/>
                <a:cs typeface="Segoe UI" panose="020B0502040204020203" pitchFamily="34" charset="0"/>
              </a:rPr>
              <a:t>Créez une instance de conteneur.</a:t>
            </a:r>
          </a:p>
          <a:p>
            <a:pPr marL="747712" indent="-514350">
              <a:buFont typeface="+mj-lt"/>
              <a:buAutoNum type="arabicPeriod"/>
              <a:tabLst>
                <a:tab pos="515938" algn="l"/>
              </a:tabLst>
            </a:pPr>
            <a:r>
              <a:rPr lang="fr-FR">
                <a:latin typeface="+mn-lt"/>
                <a:cs typeface="Segoe UI" panose="020B0502040204020203" pitchFamily="34" charset="0"/>
              </a:rPr>
              <a:t>Déployez le conteneur et testez-le.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31959947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Azure Virtual Desktop</a:t>
            </a:r>
          </a:p>
        </p:txBody>
      </p:sp>
      <p:sp>
        <p:nvSpPr>
          <p:cNvPr id="3" name="Text Placeholder 2">
            <a:extLst>
              <a:ext uri="{FF2B5EF4-FFF2-40B4-BE49-F238E27FC236}">
                <a16:creationId xmlns:a16="http://schemas.microsoft.com/office/drawing/2014/main" id="{1D0D85DA-5CB1-4943-9233-88059DFF0FF1}"/>
              </a:ext>
            </a:extLst>
          </p:cNvPr>
          <p:cNvSpPr>
            <a:spLocks noGrp="1"/>
          </p:cNvSpPr>
          <p:nvPr>
            <p:ph sz="quarter" idx="10"/>
          </p:nvPr>
        </p:nvSpPr>
        <p:spPr>
          <a:xfrm>
            <a:off x="418643" y="1595443"/>
            <a:ext cx="8020628" cy="3877985"/>
          </a:xfrm>
        </p:spPr>
        <p:txBody>
          <a:bodyPr vert="horz" wrap="square" lIns="0" tIns="0" rIns="0" bIns="0" rtlCol="0" anchor="t">
            <a:spAutoFit/>
          </a:bodyPr>
          <a:lstStyle/>
          <a:p>
            <a:pPr>
              <a:spcBef>
                <a:spcPts val="0"/>
              </a:spcBef>
              <a:spcAft>
                <a:spcPts val="1800"/>
              </a:spcAft>
            </a:pPr>
            <a:r>
              <a:rPr lang="fr-FR" b="1">
                <a:latin typeface="+mn-lt"/>
                <a:cs typeface="Segoe UI Semilight"/>
              </a:rPr>
              <a:t>Azure Virtual Desktop </a:t>
            </a:r>
            <a:r>
              <a:rPr lang="fr-FR">
                <a:latin typeface="+mn-lt"/>
                <a:cs typeface="Segoe UI Semilight"/>
              </a:rPr>
              <a:t>est un service de virtualisation de bureau et d’application qui s’exécute dans le cloud. </a:t>
            </a:r>
          </a:p>
          <a:p>
            <a:pPr marL="342900" indent="-342900">
              <a:spcBef>
                <a:spcPts val="0"/>
              </a:spcBef>
              <a:spcAft>
                <a:spcPts val="1800"/>
              </a:spcAft>
              <a:buFont typeface="Arial" panose="020B0604020202020204" pitchFamily="34" charset="0"/>
              <a:buChar char="•"/>
            </a:pPr>
            <a:r>
              <a:rPr lang="fr-FR">
                <a:latin typeface="+mn-lt"/>
                <a:cs typeface="Segoe UI Semilight"/>
              </a:rPr>
              <a:t>Créez un environnement complet de virtualisation de bureau sans avoir à exécuter des serveurs de passerelle supplémentaires. </a:t>
            </a:r>
          </a:p>
          <a:p>
            <a:pPr marL="342900" indent="-342900">
              <a:spcBef>
                <a:spcPts val="0"/>
              </a:spcBef>
              <a:spcAft>
                <a:spcPts val="1800"/>
              </a:spcAft>
              <a:buFont typeface="Arial" panose="020B0604020202020204" pitchFamily="34" charset="0"/>
              <a:buChar char="•"/>
            </a:pPr>
            <a:r>
              <a:rPr lang="fr-FR"/>
              <a:t>Publiez des pools d’hôtes illimités pour gérer des charges de travail diverses.</a:t>
            </a:r>
          </a:p>
          <a:p>
            <a:pPr marL="342900" indent="-342900">
              <a:spcBef>
                <a:spcPts val="0"/>
              </a:spcBef>
              <a:spcAft>
                <a:spcPts val="1800"/>
              </a:spcAft>
              <a:buFont typeface="Arial" panose="020B0604020202020204" pitchFamily="34" charset="0"/>
              <a:buChar char="•"/>
            </a:pPr>
            <a:r>
              <a:rPr lang="fr-FR"/>
              <a:t>Réduisez les coûts avec des ressources mises en pool et multisessions. </a:t>
            </a:r>
          </a:p>
          <a:p>
            <a:pPr marL="342900" indent="-342900">
              <a:spcBef>
                <a:spcPts val="0"/>
              </a:spcBef>
              <a:spcAft>
                <a:spcPts val="1800"/>
              </a:spcAft>
              <a:buFont typeface="Arial" panose="020B0604020202020204" pitchFamily="34" charset="0"/>
              <a:buChar char="•"/>
            </a:pPr>
            <a:endParaRPr lang="en-IE" dirty="0">
              <a:cs typeface="Segoe UI Semilight"/>
            </a:endParaRPr>
          </a:p>
        </p:txBody>
      </p:sp>
      <p:pic>
        <p:nvPicPr>
          <p:cNvPr id="7" name="Graphic 6">
            <a:extLst>
              <a:ext uri="{FF2B5EF4-FFF2-40B4-BE49-F238E27FC236}">
                <a16:creationId xmlns:a16="http://schemas.microsoft.com/office/drawing/2014/main" id="{28563136-AE71-4BE5-9B15-BD8066D524F1}"/>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497614" y="1732971"/>
            <a:ext cx="3392057" cy="3392057"/>
          </a:xfrm>
          <a:prstGeom prst="rect">
            <a:avLst/>
          </a:prstGeom>
        </p:spPr>
      </p:pic>
      <p:sp>
        <p:nvSpPr>
          <p:cNvPr id="4" name="Footer Placeholder 1">
            <a:extLst>
              <a:ext uri="{FF2B5EF4-FFF2-40B4-BE49-F238E27FC236}">
                <a16:creationId xmlns:a16="http://schemas.microsoft.com/office/drawing/2014/main" id="{D0270D44-D267-47E7-97A7-F94967A0085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fr-FR"/>
              <a:t>© Copyright Microsoft Corporation. Tous droits réservés.</a:t>
            </a:r>
          </a:p>
        </p:txBody>
      </p:sp>
    </p:spTree>
    <p:extLst>
      <p:ext uri="{BB962C8B-B14F-4D97-AF65-F5344CB8AC3E}">
        <p14:creationId xmlns:p14="http://schemas.microsoft.com/office/powerpoint/2010/main" val="29501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Services Azure Networking</a:t>
            </a:r>
          </a:p>
        </p:txBody>
      </p:sp>
      <p:grpSp>
        <p:nvGrpSpPr>
          <p:cNvPr id="13" name="Group 12" descr="Icône représentant un réseau virtuel.  Image de données circulant entre divers emplacements.">
            <a:extLst>
              <a:ext uri="{FF2B5EF4-FFF2-40B4-BE49-F238E27FC236}">
                <a16:creationId xmlns:a16="http://schemas.microsoft.com/office/drawing/2014/main" id="{E2489CBE-9114-46C7-AFD9-3BFB170EF061}"/>
              </a:ext>
            </a:extLst>
          </p:cNvPr>
          <p:cNvGrpSpPr/>
          <p:nvPr/>
        </p:nvGrpSpPr>
        <p:grpSpPr>
          <a:xfrm>
            <a:off x="844812" y="1121827"/>
            <a:ext cx="9887148" cy="1292662"/>
            <a:chOff x="844812" y="1464727"/>
            <a:chExt cx="9887148" cy="1292662"/>
          </a:xfrm>
        </p:grpSpPr>
        <p:pic>
          <p:nvPicPr>
            <p:cNvPr id="5" name="Graphic 4">
              <a:extLst>
                <a:ext uri="{FF2B5EF4-FFF2-40B4-BE49-F238E27FC236}">
                  <a16:creationId xmlns:a16="http://schemas.microsoft.com/office/drawing/2014/main" id="{C95E61FB-B888-41F1-B316-390CD56FD3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4812" y="1519687"/>
              <a:ext cx="1182743" cy="1182743"/>
            </a:xfrm>
            <a:prstGeom prst="rect">
              <a:avLst/>
            </a:prstGeom>
          </p:spPr>
        </p:pic>
        <p:sp>
          <p:nvSpPr>
            <p:cNvPr id="12" name="TextBox 11">
              <a:extLst>
                <a:ext uri="{FF2B5EF4-FFF2-40B4-BE49-F238E27FC236}">
                  <a16:creationId xmlns:a16="http://schemas.microsoft.com/office/drawing/2014/main" id="{EB5524AF-1C9E-4D8E-93A1-5C3CBBA8E202}"/>
                </a:ext>
              </a:extLst>
            </p:cNvPr>
            <p:cNvSpPr txBox="1"/>
            <p:nvPr/>
          </p:nvSpPr>
          <p:spPr>
            <a:xfrm>
              <a:off x="2246517" y="1464727"/>
              <a:ext cx="8485443" cy="1292662"/>
            </a:xfrm>
            <a:prstGeom prst="rect">
              <a:avLst/>
            </a:prstGeom>
            <a:noFill/>
          </p:spPr>
          <p:txBody>
            <a:bodyPr wrap="square" lIns="182880" tIns="146304" rIns="182880" bIns="146304" rtlCol="0">
              <a:spAutoFit/>
            </a:bodyPr>
            <a:lstStyle/>
            <a:p>
              <a:pPr>
                <a:lnSpc>
                  <a:spcPct val="90000"/>
                </a:lnSpc>
                <a:spcAft>
                  <a:spcPts val="600"/>
                </a:spcAft>
              </a:pPr>
              <a:r>
                <a:rPr lang="fr-FR" sz="2400">
                  <a:gradFill>
                    <a:gsLst>
                      <a:gs pos="2917">
                        <a:schemeClr val="tx1"/>
                      </a:gs>
                      <a:gs pos="30000">
                        <a:schemeClr val="tx1"/>
                      </a:gs>
                    </a:gsLst>
                    <a:lin ang="5400000" scaled="0"/>
                  </a:gradFill>
                </a:rPr>
                <a:t>Le </a:t>
              </a:r>
              <a:r>
                <a:rPr lang="fr-FR" sz="2400" b="1">
                  <a:gradFill>
                    <a:gsLst>
                      <a:gs pos="2917">
                        <a:schemeClr val="tx1"/>
                      </a:gs>
                      <a:gs pos="30000">
                        <a:schemeClr val="tx1"/>
                      </a:gs>
                    </a:gsLst>
                    <a:lin ang="5400000" scaled="0"/>
                  </a:gradFill>
                </a:rPr>
                <a:t>réseau virtuel Azure (VNet)</a:t>
              </a:r>
              <a:r>
                <a:rPr lang="fr-FR" sz="2400">
                  <a:gradFill>
                    <a:gsLst>
                      <a:gs pos="2917">
                        <a:schemeClr val="tx1"/>
                      </a:gs>
                      <a:gs pos="30000">
                        <a:schemeClr val="tx1"/>
                      </a:gs>
                    </a:gsLst>
                    <a:lin ang="5400000" scaled="0"/>
                  </a:gradFill>
                </a:rPr>
                <a:t> permet aux ressources Azure de communiquer en toute sécurité entre elles, sur Internet et sur les réseaux locaux. </a:t>
              </a:r>
            </a:p>
          </p:txBody>
        </p:sp>
      </p:grpSp>
      <p:grpSp>
        <p:nvGrpSpPr>
          <p:cNvPr id="16" name="Group 15" descr="Icône représentant un VPN (réseau privé virtuel).  Réseau verrouillé affichant les communication dans un cadenas fermé.">
            <a:extLst>
              <a:ext uri="{FF2B5EF4-FFF2-40B4-BE49-F238E27FC236}">
                <a16:creationId xmlns:a16="http://schemas.microsoft.com/office/drawing/2014/main" id="{B56E9E90-D28F-4222-96AC-701C2E4CD917}"/>
              </a:ext>
            </a:extLst>
          </p:cNvPr>
          <p:cNvGrpSpPr/>
          <p:nvPr/>
        </p:nvGrpSpPr>
        <p:grpSpPr>
          <a:xfrm>
            <a:off x="844813" y="2589054"/>
            <a:ext cx="9887147" cy="1292662"/>
            <a:chOff x="844813" y="2931954"/>
            <a:chExt cx="9887147" cy="1292662"/>
          </a:xfrm>
        </p:grpSpPr>
        <p:pic>
          <p:nvPicPr>
            <p:cNvPr id="8" name="Graphic 7">
              <a:extLst>
                <a:ext uri="{FF2B5EF4-FFF2-40B4-BE49-F238E27FC236}">
                  <a16:creationId xmlns:a16="http://schemas.microsoft.com/office/drawing/2014/main" id="{97612B73-C6BF-4556-AEF6-C0867FEA769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4813" y="2986914"/>
              <a:ext cx="1182743" cy="1182743"/>
            </a:xfrm>
            <a:prstGeom prst="rect">
              <a:avLst/>
            </a:prstGeom>
          </p:spPr>
        </p:pic>
        <p:sp>
          <p:nvSpPr>
            <p:cNvPr id="14" name="TextBox 13">
              <a:extLst>
                <a:ext uri="{FF2B5EF4-FFF2-40B4-BE49-F238E27FC236}">
                  <a16:creationId xmlns:a16="http://schemas.microsoft.com/office/drawing/2014/main" id="{2E152B57-46F5-4D1B-A9A7-62D076A97D86}"/>
                </a:ext>
              </a:extLst>
            </p:cNvPr>
            <p:cNvSpPr txBox="1"/>
            <p:nvPr/>
          </p:nvSpPr>
          <p:spPr>
            <a:xfrm>
              <a:off x="2246517" y="2931954"/>
              <a:ext cx="8485443" cy="1292662"/>
            </a:xfrm>
            <a:prstGeom prst="rect">
              <a:avLst/>
            </a:prstGeom>
            <a:noFill/>
          </p:spPr>
          <p:txBody>
            <a:bodyPr wrap="square" lIns="182880" tIns="146304" rIns="182880" bIns="146304" rtlCol="0">
              <a:spAutoFit/>
            </a:bodyPr>
            <a:lstStyle/>
            <a:p>
              <a:pPr>
                <a:lnSpc>
                  <a:spcPct val="90000"/>
                </a:lnSpc>
                <a:spcAft>
                  <a:spcPts val="600"/>
                </a:spcAft>
              </a:pPr>
              <a:r>
                <a:rPr lang="fr-FR" sz="2400">
                  <a:gradFill>
                    <a:gsLst>
                      <a:gs pos="2917">
                        <a:schemeClr val="tx1"/>
                      </a:gs>
                      <a:gs pos="30000">
                        <a:schemeClr val="tx1"/>
                      </a:gs>
                    </a:gsLst>
                    <a:lin ang="5400000" scaled="0"/>
                  </a:gradFill>
                </a:rPr>
                <a:t>Une </a:t>
              </a:r>
              <a:r>
                <a:rPr lang="fr-FR" sz="2400" b="1">
                  <a:gradFill>
                    <a:gsLst>
                      <a:gs pos="2917">
                        <a:schemeClr val="tx1"/>
                      </a:gs>
                      <a:gs pos="30000">
                        <a:schemeClr val="tx1"/>
                      </a:gs>
                    </a:gsLst>
                    <a:lin ang="5400000" scaled="0"/>
                  </a:gradFill>
                </a:rPr>
                <a:t>passerelle de réseau privé virtuel (VPN)</a:t>
              </a:r>
              <a:r>
                <a:rPr lang="fr-FR" sz="2400">
                  <a:gradFill>
                    <a:gsLst>
                      <a:gs pos="2917">
                        <a:schemeClr val="tx1"/>
                      </a:gs>
                      <a:gs pos="30000">
                        <a:schemeClr val="tx1"/>
                      </a:gs>
                    </a:gsLst>
                    <a:lin ang="5400000" scaled="0"/>
                  </a:gradFill>
                </a:rPr>
                <a:t> est utilisée pour envoyer du trafic chiffré entre un réseau virtuel Azure et un emplacement local via l’Internet public. </a:t>
              </a:r>
            </a:p>
          </p:txBody>
        </p:sp>
      </p:grpSp>
      <p:grpSp>
        <p:nvGrpSpPr>
          <p:cNvPr id="18" name="Group 17" descr="Icône Azure Express Route.  Triangle décoratif sans signification particulière.">
            <a:extLst>
              <a:ext uri="{FF2B5EF4-FFF2-40B4-BE49-F238E27FC236}">
                <a16:creationId xmlns:a16="http://schemas.microsoft.com/office/drawing/2014/main" id="{0882801D-4AEF-45F4-A350-1134A3D40E39}"/>
              </a:ext>
            </a:extLst>
          </p:cNvPr>
          <p:cNvGrpSpPr/>
          <p:nvPr/>
        </p:nvGrpSpPr>
        <p:grpSpPr>
          <a:xfrm>
            <a:off x="844812" y="4196642"/>
            <a:ext cx="9887148" cy="1292662"/>
            <a:chOff x="844812" y="4539542"/>
            <a:chExt cx="9887148" cy="1292662"/>
          </a:xfrm>
        </p:grpSpPr>
        <p:pic>
          <p:nvPicPr>
            <p:cNvPr id="11" name="Graphic 10">
              <a:extLst>
                <a:ext uri="{FF2B5EF4-FFF2-40B4-BE49-F238E27FC236}">
                  <a16:creationId xmlns:a16="http://schemas.microsoft.com/office/drawing/2014/main" id="{01121803-1077-486A-9740-8A1A3970D93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4812" y="4594502"/>
              <a:ext cx="1182743" cy="1182743"/>
            </a:xfrm>
            <a:prstGeom prst="rect">
              <a:avLst/>
            </a:prstGeom>
          </p:spPr>
        </p:pic>
        <p:sp>
          <p:nvSpPr>
            <p:cNvPr id="15" name="TextBox 14">
              <a:extLst>
                <a:ext uri="{FF2B5EF4-FFF2-40B4-BE49-F238E27FC236}">
                  <a16:creationId xmlns:a16="http://schemas.microsoft.com/office/drawing/2014/main" id="{7183B690-E2CA-4645-AAE8-34051F0CF538}"/>
                </a:ext>
              </a:extLst>
            </p:cNvPr>
            <p:cNvSpPr txBox="1"/>
            <p:nvPr/>
          </p:nvSpPr>
          <p:spPr>
            <a:xfrm>
              <a:off x="2246517" y="4539542"/>
              <a:ext cx="8485443" cy="1292662"/>
            </a:xfrm>
            <a:prstGeom prst="rect">
              <a:avLst/>
            </a:prstGeom>
            <a:noFill/>
          </p:spPr>
          <p:txBody>
            <a:bodyPr wrap="square" lIns="182880" tIns="146304" rIns="182880" bIns="146304" rtlCol="0">
              <a:spAutoFit/>
            </a:bodyPr>
            <a:lstStyle/>
            <a:p>
              <a:pPr>
                <a:lnSpc>
                  <a:spcPct val="90000"/>
                </a:lnSpc>
                <a:spcAft>
                  <a:spcPts val="600"/>
                </a:spcAft>
              </a:pPr>
              <a:r>
                <a:rPr lang="fr-FR" sz="2400" b="1">
                  <a:gradFill>
                    <a:gsLst>
                      <a:gs pos="2917">
                        <a:schemeClr val="tx1"/>
                      </a:gs>
                      <a:gs pos="30000">
                        <a:schemeClr val="tx1"/>
                      </a:gs>
                    </a:gsLst>
                    <a:lin ang="5400000" scaled="0"/>
                  </a:gradFill>
                </a:rPr>
                <a:t>Azure Express Route</a:t>
              </a:r>
              <a:r>
                <a:rPr lang="fr-FR" sz="2400">
                  <a:gradFill>
                    <a:gsLst>
                      <a:gs pos="2917">
                        <a:schemeClr val="tx1"/>
                      </a:gs>
                      <a:gs pos="30000">
                        <a:schemeClr val="tx1"/>
                      </a:gs>
                    </a:gsLst>
                    <a:lin ang="5400000" scaled="0"/>
                  </a:gradFill>
                </a:rPr>
                <a:t> étend les réseaux locaux dans Azure via une connexion privée facilitée par un fournisseur de connectivité. </a:t>
              </a:r>
            </a:p>
          </p:txBody>
        </p:sp>
      </p:grpSp>
    </p:spTree>
    <p:extLst>
      <p:ext uri="{BB962C8B-B14F-4D97-AF65-F5344CB8AC3E}">
        <p14:creationId xmlns:p14="http://schemas.microsoft.com/office/powerpoint/2010/main" val="242414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fr-FR"/>
              <a:t>Procédure pas à pas : créer un réseau virtuel</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394960" cy="3282950"/>
          </a:xfrm>
        </p:spPr>
        <p:txBody>
          <a:bodyPr/>
          <a:lstStyle/>
          <a:p>
            <a:pPr marL="233362" indent="0">
              <a:buNone/>
              <a:tabLst>
                <a:tab pos="515938" algn="l"/>
              </a:tabLst>
            </a:pPr>
            <a:r>
              <a:rPr lang="fr-FR"/>
              <a:t>Créez un réseau virtuel avec deux machines virtuelles, puis testez la connexion entre les machines.</a:t>
            </a:r>
          </a:p>
          <a:p>
            <a:pPr marL="233362" indent="0">
              <a:buNone/>
              <a:tabLst>
                <a:tab pos="515938" algn="l"/>
              </a:tabLst>
            </a:pPr>
            <a:endParaRPr lang="en-US" b="1" dirty="0">
              <a:latin typeface="+mn-lt"/>
              <a:cs typeface="Segoe UI Semilight" panose="020B0402040204020203" pitchFamily="34" charset="0"/>
            </a:endParaRPr>
          </a:p>
          <a:p>
            <a:pPr marL="747712" indent="-514350">
              <a:buFont typeface="+mj-lt"/>
              <a:buAutoNum type="arabicPeriod"/>
              <a:tabLst>
                <a:tab pos="515938" algn="l"/>
              </a:tabLst>
            </a:pPr>
            <a:r>
              <a:rPr lang="fr-FR">
                <a:latin typeface="+mn-lt"/>
                <a:cs typeface="Segoe UI Semilight" panose="020B0402040204020203" pitchFamily="34" charset="0"/>
              </a:rPr>
              <a:t>Créez un réseau virtuel.</a:t>
            </a:r>
          </a:p>
          <a:p>
            <a:pPr marL="747712" indent="-514350">
              <a:buFont typeface="+mj-lt"/>
              <a:buAutoNum type="arabicPeriod"/>
              <a:tabLst>
                <a:tab pos="515938" algn="l"/>
              </a:tabLst>
            </a:pPr>
            <a:r>
              <a:rPr lang="fr-FR">
                <a:latin typeface="+mn-lt"/>
                <a:cs typeface="Segoe UI Semilight" panose="020B0402040204020203" pitchFamily="34" charset="0"/>
              </a:rPr>
              <a:t>Créez deux machines virtuelles.</a:t>
            </a:r>
          </a:p>
          <a:p>
            <a:pPr marL="747712" indent="-514350">
              <a:buFont typeface="+mj-lt"/>
              <a:buAutoNum type="arabicPeriod"/>
              <a:tabLst>
                <a:tab pos="515938" algn="l"/>
              </a:tabLst>
            </a:pPr>
            <a:r>
              <a:rPr lang="fr-FR">
                <a:latin typeface="+mn-lt"/>
                <a:cs typeface="Segoe UI Semilight" panose="020B0402040204020203" pitchFamily="34" charset="0"/>
              </a:rPr>
              <a:t>Testez la connexion.</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80412634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Services de stockage Azure</a:t>
            </a:r>
          </a:p>
        </p:txBody>
      </p:sp>
      <p:grpSp>
        <p:nvGrpSpPr>
          <p:cNvPr id="13" name="Group 12" descr="Icône représentant un conteneur de stockage  Boîte contenant des éléments stockés.">
            <a:extLst>
              <a:ext uri="{FF2B5EF4-FFF2-40B4-BE49-F238E27FC236}">
                <a16:creationId xmlns:a16="http://schemas.microsoft.com/office/drawing/2014/main" id="{E2489CBE-9114-46C7-AFD9-3BFB170EF061}"/>
              </a:ext>
            </a:extLst>
          </p:cNvPr>
          <p:cNvGrpSpPr/>
          <p:nvPr/>
        </p:nvGrpSpPr>
        <p:grpSpPr>
          <a:xfrm>
            <a:off x="844812" y="1205362"/>
            <a:ext cx="10502376" cy="1182743"/>
            <a:chOff x="844812" y="1519687"/>
            <a:chExt cx="10502376" cy="1182743"/>
          </a:xfrm>
        </p:grpSpPr>
        <p:pic>
          <p:nvPicPr>
            <p:cNvPr id="5" name="Graphic 4">
              <a:extLst>
                <a:ext uri="{FF2B5EF4-FFF2-40B4-BE49-F238E27FC236}">
                  <a16:creationId xmlns:a16="http://schemas.microsoft.com/office/drawing/2014/main" id="{C95E61FB-B888-41F1-B316-390CD56FD3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44812" y="1519687"/>
              <a:ext cx="1182743" cy="1182743"/>
            </a:xfrm>
            <a:prstGeom prst="rect">
              <a:avLst/>
            </a:prstGeom>
          </p:spPr>
        </p:pic>
        <p:sp>
          <p:nvSpPr>
            <p:cNvPr id="12" name="TextBox 11">
              <a:extLst>
                <a:ext uri="{FF2B5EF4-FFF2-40B4-BE49-F238E27FC236}">
                  <a16:creationId xmlns:a16="http://schemas.microsoft.com/office/drawing/2014/main" id="{EB5524AF-1C9E-4D8E-93A1-5C3CBBA8E202}"/>
                </a:ext>
              </a:extLst>
            </p:cNvPr>
            <p:cNvSpPr txBox="1"/>
            <p:nvPr/>
          </p:nvSpPr>
          <p:spPr>
            <a:xfrm>
              <a:off x="2246517" y="1630926"/>
              <a:ext cx="9100671" cy="960263"/>
            </a:xfrm>
            <a:prstGeom prst="rect">
              <a:avLst/>
            </a:prstGeom>
            <a:noFill/>
          </p:spPr>
          <p:txBody>
            <a:bodyPr wrap="square" lIns="182880" tIns="146304" rIns="182880" bIns="146304" rtlCol="0">
              <a:spAutoFit/>
            </a:bodyPr>
            <a:lstStyle/>
            <a:p>
              <a:pPr>
                <a:lnSpc>
                  <a:spcPct val="90000"/>
                </a:lnSpc>
                <a:spcAft>
                  <a:spcPts val="600"/>
                </a:spcAft>
              </a:pPr>
              <a:r>
                <a:rPr lang="fr-FR" sz="2400" i="0">
                  <a:solidFill>
                    <a:srgbClr val="171717"/>
                  </a:solidFill>
                  <a:latin typeface="Segoe UI" panose="020B0502040204020203" pitchFamily="34" charset="0"/>
                </a:rPr>
                <a:t>Le </a:t>
              </a:r>
              <a:r>
                <a:rPr lang="fr-FR" sz="2400" b="1" i="0">
                  <a:solidFill>
                    <a:srgbClr val="171717"/>
                  </a:solidFill>
                  <a:latin typeface="Segoe UI" panose="020B0502040204020203" pitchFamily="34" charset="0"/>
                </a:rPr>
                <a:t>conteneur de stockage (blob) </a:t>
              </a:r>
              <a:r>
                <a:rPr lang="fr-FR" sz="2400" i="0">
                  <a:solidFill>
                    <a:srgbClr val="171717"/>
                  </a:solidFill>
                  <a:latin typeface="Segoe UI" panose="020B0502040204020203" pitchFamily="34" charset="0"/>
                </a:rPr>
                <a:t>est optimisé pour stocker des quantités massives de données non structurées, telles que du texte ou des données binaires.</a:t>
              </a:r>
            </a:p>
          </p:txBody>
        </p:sp>
      </p:grpSp>
      <p:grpSp>
        <p:nvGrpSpPr>
          <p:cNvPr id="16" name="Group 15" descr="Icône représentant un stockage sur disque.  Ensemble de disques sur lesquels des données peuvent être stockées.">
            <a:extLst>
              <a:ext uri="{FF2B5EF4-FFF2-40B4-BE49-F238E27FC236}">
                <a16:creationId xmlns:a16="http://schemas.microsoft.com/office/drawing/2014/main" id="{B56E9E90-D28F-4222-96AC-701C2E4CD917}"/>
              </a:ext>
            </a:extLst>
          </p:cNvPr>
          <p:cNvGrpSpPr/>
          <p:nvPr/>
        </p:nvGrpSpPr>
        <p:grpSpPr>
          <a:xfrm>
            <a:off x="844813" y="2672589"/>
            <a:ext cx="10502374" cy="1182743"/>
            <a:chOff x="844813" y="2986914"/>
            <a:chExt cx="10502374" cy="1182743"/>
          </a:xfrm>
        </p:grpSpPr>
        <p:pic>
          <p:nvPicPr>
            <p:cNvPr id="8" name="Graphic 7">
              <a:extLst>
                <a:ext uri="{FF2B5EF4-FFF2-40B4-BE49-F238E27FC236}">
                  <a16:creationId xmlns:a16="http://schemas.microsoft.com/office/drawing/2014/main" id="{97612B73-C6BF-4556-AEF6-C0867FEA769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844813" y="2986914"/>
              <a:ext cx="1182743" cy="1182743"/>
            </a:xfrm>
            <a:prstGeom prst="rect">
              <a:avLst/>
            </a:prstGeom>
          </p:spPr>
        </p:pic>
        <p:sp>
          <p:nvSpPr>
            <p:cNvPr id="14" name="TextBox 13">
              <a:extLst>
                <a:ext uri="{FF2B5EF4-FFF2-40B4-BE49-F238E27FC236}">
                  <a16:creationId xmlns:a16="http://schemas.microsoft.com/office/drawing/2014/main" id="{2E152B57-46F5-4D1B-A9A7-62D076A97D86}"/>
                </a:ext>
              </a:extLst>
            </p:cNvPr>
            <p:cNvSpPr txBox="1"/>
            <p:nvPr/>
          </p:nvSpPr>
          <p:spPr>
            <a:xfrm>
              <a:off x="2246517" y="3103074"/>
              <a:ext cx="9100670" cy="960263"/>
            </a:xfrm>
            <a:prstGeom prst="rect">
              <a:avLst/>
            </a:prstGeom>
            <a:noFill/>
          </p:spPr>
          <p:txBody>
            <a:bodyPr wrap="square" lIns="182880" tIns="146304" rIns="182880" bIns="146304" rtlCol="0">
              <a:spAutoFit/>
            </a:bodyPr>
            <a:lstStyle/>
            <a:p>
              <a:pPr>
                <a:lnSpc>
                  <a:spcPct val="90000"/>
                </a:lnSpc>
                <a:spcAft>
                  <a:spcPts val="600"/>
                </a:spcAft>
              </a:pPr>
              <a:r>
                <a:rPr lang="fr-FR" sz="2400" i="0">
                  <a:solidFill>
                    <a:srgbClr val="171717"/>
                  </a:solidFill>
                  <a:latin typeface="Segoe UI" panose="020B0502040204020203" pitchFamily="34" charset="0"/>
                </a:rPr>
                <a:t>Le</a:t>
              </a:r>
              <a:r>
                <a:rPr lang="fr-FR" sz="2400" b="1" i="0">
                  <a:solidFill>
                    <a:srgbClr val="171717"/>
                  </a:solidFill>
                  <a:latin typeface="Segoe UI" panose="020B0502040204020203" pitchFamily="34" charset="0"/>
                </a:rPr>
                <a:t> stockage sur disque </a:t>
              </a:r>
              <a:r>
                <a:rPr lang="fr-FR" sz="2400" b="0" i="0">
                  <a:solidFill>
                    <a:srgbClr val="171717"/>
                  </a:solidFill>
                  <a:latin typeface="Segoe UI" panose="020B0502040204020203" pitchFamily="34" charset="0"/>
                </a:rPr>
                <a:t>fournit des disques pour des machines virtuelles, des applications et autres services d’accès et d’utilisation.</a:t>
              </a:r>
            </a:p>
          </p:txBody>
        </p:sp>
      </p:grpSp>
      <p:grpSp>
        <p:nvGrpSpPr>
          <p:cNvPr id="18" name="Group 17" descr="Icône Azure Files.  Dossier de fichiers comportant de nombreux fichiers, disponibles dans le cloud.">
            <a:extLst>
              <a:ext uri="{FF2B5EF4-FFF2-40B4-BE49-F238E27FC236}">
                <a16:creationId xmlns:a16="http://schemas.microsoft.com/office/drawing/2014/main" id="{0882801D-4AEF-45F4-A350-1134A3D40E39}"/>
              </a:ext>
            </a:extLst>
          </p:cNvPr>
          <p:cNvGrpSpPr/>
          <p:nvPr/>
        </p:nvGrpSpPr>
        <p:grpSpPr>
          <a:xfrm>
            <a:off x="844812" y="4225217"/>
            <a:ext cx="10502375" cy="1292662"/>
            <a:chOff x="844812" y="4539542"/>
            <a:chExt cx="10502375" cy="1292662"/>
          </a:xfrm>
        </p:grpSpPr>
        <p:pic>
          <p:nvPicPr>
            <p:cNvPr id="11" name="Graphic 10">
              <a:extLst>
                <a:ext uri="{FF2B5EF4-FFF2-40B4-BE49-F238E27FC236}">
                  <a16:creationId xmlns:a16="http://schemas.microsoft.com/office/drawing/2014/main" id="{01121803-1077-486A-9740-8A1A3970D932}"/>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44812" y="4594502"/>
              <a:ext cx="1182743" cy="1182743"/>
            </a:xfrm>
            <a:prstGeom prst="rect">
              <a:avLst/>
            </a:prstGeom>
          </p:spPr>
        </p:pic>
        <p:sp>
          <p:nvSpPr>
            <p:cNvPr id="15" name="TextBox 14">
              <a:extLst>
                <a:ext uri="{FF2B5EF4-FFF2-40B4-BE49-F238E27FC236}">
                  <a16:creationId xmlns:a16="http://schemas.microsoft.com/office/drawing/2014/main" id="{7183B690-E2CA-4645-AAE8-34051F0CF538}"/>
                </a:ext>
              </a:extLst>
            </p:cNvPr>
            <p:cNvSpPr txBox="1"/>
            <p:nvPr/>
          </p:nvSpPr>
          <p:spPr>
            <a:xfrm>
              <a:off x="2246517" y="4539542"/>
              <a:ext cx="9100670" cy="1292662"/>
            </a:xfrm>
            <a:prstGeom prst="rect">
              <a:avLst/>
            </a:prstGeom>
            <a:noFill/>
          </p:spPr>
          <p:txBody>
            <a:bodyPr wrap="square" lIns="182880" tIns="146304" rIns="182880" bIns="146304" rtlCol="0">
              <a:spAutoFit/>
            </a:bodyPr>
            <a:lstStyle/>
            <a:p>
              <a:pPr>
                <a:lnSpc>
                  <a:spcPct val="90000"/>
                </a:lnSpc>
                <a:spcAft>
                  <a:spcPts val="600"/>
                </a:spcAft>
              </a:pPr>
              <a:r>
                <a:rPr lang="fr-FR" sz="2400" b="1" i="0">
                  <a:solidFill>
                    <a:srgbClr val="171717"/>
                  </a:solidFill>
                  <a:latin typeface="Segoe UI" panose="020B0502040204020203" pitchFamily="34" charset="0"/>
                </a:rPr>
                <a:t>Azure Files </a:t>
              </a:r>
              <a:r>
                <a:rPr lang="fr-FR" sz="2400" i="0">
                  <a:solidFill>
                    <a:srgbClr val="171717"/>
                  </a:solidFill>
                  <a:latin typeface="Segoe UI" panose="020B0502040204020203" pitchFamily="34" charset="0"/>
                </a:rPr>
                <a:t>permet de mettre en place des partages de fichiers réseau haute disponibilité, accessibles via le protocole standard SMB (Server Message Block).</a:t>
              </a:r>
            </a:p>
          </p:txBody>
        </p:sp>
      </p:grpSp>
    </p:spTree>
    <p:extLst>
      <p:ext uri="{BB962C8B-B14F-4D97-AF65-F5344CB8AC3E}">
        <p14:creationId xmlns:p14="http://schemas.microsoft.com/office/powerpoint/2010/main" val="354952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vert="horz" wrap="square" lIns="0" tIns="91440" rIns="146304" bIns="91440" rtlCol="0" anchor="t">
            <a:normAutofit/>
          </a:bodyPr>
          <a:lstStyle/>
          <a:p>
            <a:r>
              <a:rPr lang="fr-FR"/>
              <a:t>Module 02 - Résumé</a:t>
            </a:r>
          </a:p>
        </p:txBody>
      </p:sp>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418643" y="1456896"/>
            <a:ext cx="5394960" cy="4734629"/>
          </a:xfrm>
          <a:prstGeom prst="rect">
            <a:avLst/>
          </a:prstGeom>
        </p:spPr>
        <p:txBody>
          <a:bodyPr vert="horz" wrap="square" lIns="0" tIns="91440" rIns="146304" bIns="91440" rtlCol="0">
            <a:norm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90000"/>
              </a:lnSpc>
              <a:spcBef>
                <a:spcPts val="392"/>
              </a:spcBef>
              <a:spcAft>
                <a:spcPts val="588"/>
              </a:spcAft>
              <a:buNone/>
            </a:pPr>
            <a:r>
              <a:rPr lang="fr-FR" sz="2000"/>
              <a:t>Vous allez découvrir les concepts suivants :</a:t>
            </a:r>
          </a:p>
          <a:p>
            <a:pPr marL="0" indent="0">
              <a:lnSpc>
                <a:spcPct val="90000"/>
              </a:lnSpc>
              <a:spcBef>
                <a:spcPts val="392"/>
              </a:spcBef>
              <a:spcAft>
                <a:spcPts val="588"/>
              </a:spcAft>
              <a:buNone/>
            </a:pPr>
            <a:endParaRPr lang="en-US" sz="1000" dirty="0"/>
          </a:p>
          <a:p>
            <a:pPr>
              <a:lnSpc>
                <a:spcPct val="90000"/>
              </a:lnSpc>
              <a:spcBef>
                <a:spcPts val="392"/>
              </a:spcBef>
              <a:spcAft>
                <a:spcPts val="588"/>
              </a:spcAft>
              <a:buFont typeface="Wingdings" panose="05000000000000000000" pitchFamily="2" charset="2"/>
              <a:buChar char="§"/>
            </a:pPr>
            <a:r>
              <a:rPr lang="fr-FR" sz="2000">
                <a:latin typeface="+mj-lt"/>
              </a:rPr>
              <a:t>Composants architecturaux d’Azure</a:t>
            </a:r>
          </a:p>
          <a:p>
            <a:pPr marL="560241" lvl="1" indent="-336145">
              <a:lnSpc>
                <a:spcPct val="90000"/>
              </a:lnSpc>
              <a:spcBef>
                <a:spcPts val="392"/>
              </a:spcBef>
              <a:spcAft>
                <a:spcPts val="588"/>
              </a:spcAft>
              <a:buFont typeface="Arial" panose="020B0604020202020204" pitchFamily="34" charset="0"/>
              <a:buChar char="•"/>
            </a:pPr>
            <a:r>
              <a:rPr lang="fr-FR" sz="2000"/>
              <a:t>Régions et zones de disponibilité</a:t>
            </a:r>
          </a:p>
          <a:p>
            <a:pPr marL="560241" lvl="1" indent="-336145">
              <a:lnSpc>
                <a:spcPct val="90000"/>
              </a:lnSpc>
              <a:spcBef>
                <a:spcPts val="392"/>
              </a:spcBef>
              <a:spcAft>
                <a:spcPts val="588"/>
              </a:spcAft>
              <a:buFont typeface="Arial" panose="020B0604020202020204" pitchFamily="34" charset="0"/>
              <a:buChar char="•"/>
            </a:pPr>
            <a:r>
              <a:rPr lang="fr-FR" sz="2000"/>
              <a:t>Abonnements et groupes de ressources</a:t>
            </a:r>
          </a:p>
          <a:p>
            <a:pPr>
              <a:lnSpc>
                <a:spcPct val="90000"/>
              </a:lnSpc>
              <a:spcBef>
                <a:spcPts val="392"/>
              </a:spcBef>
              <a:spcAft>
                <a:spcPts val="588"/>
              </a:spcAft>
              <a:buFont typeface="Wingdings" panose="05000000000000000000" pitchFamily="2" charset="2"/>
              <a:buChar char="§"/>
            </a:pPr>
            <a:r>
              <a:rPr lang="fr-FR" sz="2000">
                <a:latin typeface="+mj-lt"/>
              </a:rPr>
              <a:t>Principales ressources Azure</a:t>
            </a:r>
          </a:p>
          <a:p>
            <a:pPr marL="560241" lvl="1" indent="-336145">
              <a:lnSpc>
                <a:spcPct val="90000"/>
              </a:lnSpc>
              <a:spcBef>
                <a:spcPts val="392"/>
              </a:spcBef>
              <a:spcAft>
                <a:spcPts val="588"/>
              </a:spcAft>
              <a:buFont typeface="Arial" panose="020B0604020202020204" pitchFamily="34" charset="0"/>
              <a:buChar char="•"/>
            </a:pPr>
            <a:r>
              <a:rPr lang="fr-FR" sz="2000"/>
              <a:t>Calcul </a:t>
            </a:r>
          </a:p>
          <a:p>
            <a:pPr marL="560241" lvl="1" indent="-336145">
              <a:lnSpc>
                <a:spcPct val="90000"/>
              </a:lnSpc>
              <a:spcBef>
                <a:spcPts val="392"/>
              </a:spcBef>
              <a:spcAft>
                <a:spcPts val="588"/>
              </a:spcAft>
              <a:buFont typeface="Arial" panose="020B0604020202020204" pitchFamily="34" charset="0"/>
              <a:buChar char="•"/>
            </a:pPr>
            <a:r>
              <a:rPr lang="fr-FR" sz="2000"/>
              <a:t>Réseau</a:t>
            </a:r>
          </a:p>
          <a:p>
            <a:pPr marL="560241" lvl="1" indent="-336145">
              <a:lnSpc>
                <a:spcPct val="90000"/>
              </a:lnSpc>
              <a:spcBef>
                <a:spcPts val="392"/>
              </a:spcBef>
              <a:spcAft>
                <a:spcPts val="588"/>
              </a:spcAft>
              <a:buFont typeface="Arial" panose="020B0604020202020204" pitchFamily="34" charset="0"/>
              <a:buChar char="•"/>
            </a:pPr>
            <a:r>
              <a:rPr lang="fr-FR" sz="2000"/>
              <a:t>Stockage</a:t>
            </a:r>
          </a:p>
          <a:p>
            <a:pPr marL="560241" lvl="1" indent="-336145">
              <a:lnSpc>
                <a:spcPct val="90000"/>
              </a:lnSpc>
              <a:spcBef>
                <a:spcPts val="392"/>
              </a:spcBef>
              <a:spcAft>
                <a:spcPts val="588"/>
              </a:spcAft>
              <a:buFont typeface="Arial" panose="020B0604020202020204" pitchFamily="34" charset="0"/>
              <a:buChar char="•"/>
            </a:pPr>
            <a:r>
              <a:rPr lang="fr-FR" sz="2000"/>
              <a:t>Bases de données</a:t>
            </a:r>
          </a:p>
        </p:txBody>
      </p:sp>
      <p:pic>
        <p:nvPicPr>
          <p:cNvPr id="6" name="Graphic 3">
            <a:extLst>
              <a:ext uri="{FF2B5EF4-FFF2-40B4-BE49-F238E27FC236}">
                <a16:creationId xmlns:a16="http://schemas.microsoft.com/office/drawing/2014/main" id="{E867299F-BC92-4469-B710-EF0185E0917E}"/>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8111" t="25760" r="26571" b="11010"/>
          <a:stretch/>
        </p:blipFill>
        <p:spPr>
          <a:xfrm>
            <a:off x="6705601" y="1467629"/>
            <a:ext cx="4718458" cy="3922741"/>
          </a:xfrm>
          <a:prstGeom prst="rect">
            <a:avLst/>
          </a:prstGeom>
        </p:spPr>
      </p:pic>
    </p:spTree>
    <p:extLst>
      <p:ext uri="{BB962C8B-B14F-4D97-AF65-F5344CB8AC3E}">
        <p14:creationId xmlns:p14="http://schemas.microsoft.com/office/powerpoint/2010/main" val="366925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9901-1C02-4EDE-9394-87011DA83195}"/>
              </a:ext>
            </a:extLst>
          </p:cNvPr>
          <p:cNvSpPr>
            <a:spLocks noGrp="1"/>
          </p:cNvSpPr>
          <p:nvPr>
            <p:ph type="title"/>
          </p:nvPr>
        </p:nvSpPr>
        <p:spPr>
          <a:xfrm>
            <a:off x="425366" y="450019"/>
            <a:ext cx="11341268" cy="680196"/>
          </a:xfrm>
        </p:spPr>
        <p:txBody>
          <a:bodyPr wrap="square" anchor="t">
            <a:normAutofit/>
          </a:bodyPr>
          <a:lstStyle/>
          <a:p>
            <a:r>
              <a:rPr lang="fr-FR"/>
              <a:t>Niveaux d’accès au stockage Azure</a:t>
            </a:r>
          </a:p>
        </p:txBody>
      </p:sp>
      <p:sp>
        <p:nvSpPr>
          <p:cNvPr id="6" name="TextBox 5">
            <a:extLst>
              <a:ext uri="{FF2B5EF4-FFF2-40B4-BE49-F238E27FC236}">
                <a16:creationId xmlns:a16="http://schemas.microsoft.com/office/drawing/2014/main" id="{FB6282FF-ECC3-43F6-8D73-CA7D2AE111BA}"/>
              </a:ext>
            </a:extLst>
          </p:cNvPr>
          <p:cNvSpPr txBox="1"/>
          <p:nvPr/>
        </p:nvSpPr>
        <p:spPr>
          <a:xfrm>
            <a:off x="2822625" y="5382256"/>
            <a:ext cx="6991937" cy="363946"/>
          </a:xfrm>
          <a:prstGeom prst="rect">
            <a:avLst/>
          </a:prstGeom>
          <a:noFill/>
        </p:spPr>
        <p:txBody>
          <a:bodyPr wrap="square">
            <a:spAutoFit/>
          </a:bodyPr>
          <a:lstStyle/>
          <a:p>
            <a:r>
              <a:rPr lang="fr-FR" dirty="0"/>
              <a:t>Vous pouvez passer d’un niveau d’accès à un autre à tout moment.</a:t>
            </a:r>
          </a:p>
        </p:txBody>
      </p:sp>
      <p:graphicFrame>
        <p:nvGraphicFramePr>
          <p:cNvPr id="7" name="Table 7">
            <a:extLst>
              <a:ext uri="{FF2B5EF4-FFF2-40B4-BE49-F238E27FC236}">
                <a16:creationId xmlns:a16="http://schemas.microsoft.com/office/drawing/2014/main" id="{40CB08E3-636F-42F8-AF1E-09DF43804E18}"/>
              </a:ext>
            </a:extLst>
          </p:cNvPr>
          <p:cNvGraphicFramePr>
            <a:graphicFrameLocks noGrp="1"/>
          </p:cNvGraphicFramePr>
          <p:nvPr>
            <p:extLst>
              <p:ext uri="{D42A27DB-BD31-4B8C-83A1-F6EECF244321}">
                <p14:modId xmlns:p14="http://schemas.microsoft.com/office/powerpoint/2010/main" val="3140970344"/>
              </p:ext>
            </p:extLst>
          </p:nvPr>
        </p:nvGraphicFramePr>
        <p:xfrm>
          <a:off x="698642" y="1496819"/>
          <a:ext cx="10794711" cy="3872459"/>
        </p:xfrm>
        <a:graphic>
          <a:graphicData uri="http://schemas.openxmlformats.org/drawingml/2006/table">
            <a:tbl>
              <a:tblPr firstRow="1" bandRow="1">
                <a:tableStyleId>{5C22544A-7EE6-4342-B048-85BDC9FD1C3A}</a:tableStyleId>
              </a:tblPr>
              <a:tblGrid>
                <a:gridCol w="3598237">
                  <a:extLst>
                    <a:ext uri="{9D8B030D-6E8A-4147-A177-3AD203B41FA5}">
                      <a16:colId xmlns:a16="http://schemas.microsoft.com/office/drawing/2014/main" val="97352198"/>
                    </a:ext>
                  </a:extLst>
                </a:gridCol>
                <a:gridCol w="3598237">
                  <a:extLst>
                    <a:ext uri="{9D8B030D-6E8A-4147-A177-3AD203B41FA5}">
                      <a16:colId xmlns:a16="http://schemas.microsoft.com/office/drawing/2014/main" val="2450657685"/>
                    </a:ext>
                  </a:extLst>
                </a:gridCol>
                <a:gridCol w="3598237">
                  <a:extLst>
                    <a:ext uri="{9D8B030D-6E8A-4147-A177-3AD203B41FA5}">
                      <a16:colId xmlns:a16="http://schemas.microsoft.com/office/drawing/2014/main" val="4139560656"/>
                    </a:ext>
                  </a:extLst>
                </a:gridCol>
              </a:tblGrid>
              <a:tr h="1220699">
                <a:tc>
                  <a:txBody>
                    <a:bodyPr/>
                    <a:lstStyle/>
                    <a:p>
                      <a:pPr algn="ctr"/>
                      <a:r>
                        <a:rPr lang="fr-FR" sz="2400" b="0">
                          <a:latin typeface="+mj-lt"/>
                        </a:rPr>
                        <a:t>Chaud</a:t>
                      </a:r>
                    </a:p>
                  </a:txBody>
                  <a:tcPr anchor="b">
                    <a:lnB w="12700" cap="flat" cmpd="sng" algn="ctr">
                      <a:solidFill>
                        <a:schemeClr val="tx1"/>
                      </a:solidFill>
                      <a:prstDash val="solid"/>
                      <a:round/>
                      <a:headEnd type="none" w="med" len="med"/>
                      <a:tailEnd type="none" w="med" len="med"/>
                    </a:lnB>
                    <a:solidFill>
                      <a:srgbClr val="243A5E"/>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fr-FR" sz="2400" b="0">
                          <a:solidFill>
                            <a:schemeClr val="lt1"/>
                          </a:solidFill>
                          <a:latin typeface="+mj-lt"/>
                          <a:ea typeface="+mn-ea"/>
                          <a:cs typeface="+mn-cs"/>
                        </a:rPr>
                        <a:t>Froid</a:t>
                      </a:r>
                    </a:p>
                  </a:txBody>
                  <a:tcPr anchor="b">
                    <a:lnB w="12700" cap="flat" cmpd="sng" algn="ctr">
                      <a:solidFill>
                        <a:schemeClr val="tx1"/>
                      </a:solidFill>
                      <a:prstDash val="solid"/>
                      <a:round/>
                      <a:headEnd type="none" w="med" len="med"/>
                      <a:tailEnd type="none" w="med" len="med"/>
                    </a:lnB>
                    <a:solidFill>
                      <a:srgbClr val="243A5E"/>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fr-FR" sz="2400" b="0">
                          <a:solidFill>
                            <a:schemeClr val="lt1"/>
                          </a:solidFill>
                          <a:latin typeface="+mj-lt"/>
                          <a:ea typeface="+mn-ea"/>
                          <a:cs typeface="+mn-cs"/>
                        </a:rPr>
                        <a:t>Archive</a:t>
                      </a:r>
                    </a:p>
                  </a:txBody>
                  <a:tcPr anchor="b">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3988002742"/>
                  </a:ext>
                </a:extLst>
              </a:tr>
              <a:tr h="2566245">
                <a:tc>
                  <a:txBody>
                    <a:bodyPr/>
                    <a:lstStyle/>
                    <a:p>
                      <a:pPr algn="ctr"/>
                      <a:r>
                        <a:rPr lang="fr-FR" sz="2400" b="0" i="0">
                          <a:solidFill>
                            <a:schemeClr val="dk1"/>
                          </a:solidFill>
                          <a:latin typeface="+mn-lt"/>
                          <a:ea typeface="+mn-ea"/>
                          <a:cs typeface="+mn-cs"/>
                        </a:rPr>
                        <a:t>Optimisé pour le stockage des données souvent sollicitées.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2400"/>
                        <a:t>Optimisé pour le stockage de données rarement sollicitées et stockées pendant au moins 30 jours.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2400"/>
                        <a:t>Optimisé pour le stockage de données rarement sollicitées et stockées pendant au moins 180 jours, sous des conditions de latence flexibles.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0099520"/>
                  </a:ext>
                </a:extLst>
              </a:tr>
            </a:tbl>
          </a:graphicData>
        </a:graphic>
      </p:graphicFrame>
      <p:grpSp>
        <p:nvGrpSpPr>
          <p:cNvPr id="3" name="Group 2">
            <a:extLst>
              <a:ext uri="{FF2B5EF4-FFF2-40B4-BE49-F238E27FC236}">
                <a16:creationId xmlns:a16="http://schemas.microsoft.com/office/drawing/2014/main" id="{E1986F9D-AFA7-4290-91D8-AF240E03013A}"/>
              </a:ext>
              <a:ext uri="{C183D7F6-B498-43B3-948B-1728B52AA6E4}">
                <adec:decorative xmlns:adec="http://schemas.microsoft.com/office/drawing/2017/decorative" val="1"/>
              </a:ext>
            </a:extLst>
          </p:cNvPr>
          <p:cNvGrpSpPr/>
          <p:nvPr/>
        </p:nvGrpSpPr>
        <p:grpSpPr>
          <a:xfrm>
            <a:off x="2015922" y="1496819"/>
            <a:ext cx="8160153" cy="944210"/>
            <a:chOff x="2015922" y="1496819"/>
            <a:chExt cx="8160153" cy="944210"/>
          </a:xfrm>
        </p:grpSpPr>
        <p:sp>
          <p:nvSpPr>
            <p:cNvPr id="10" name="Rectangle 9" descr="Base de données">
              <a:extLst>
                <a:ext uri="{FF2B5EF4-FFF2-40B4-BE49-F238E27FC236}">
                  <a16:creationId xmlns:a16="http://schemas.microsoft.com/office/drawing/2014/main" id="{56106647-2C2E-4592-877E-F15C23578C49}"/>
                </a:ext>
              </a:extLst>
            </p:cNvPr>
            <p:cNvSpPr/>
            <p:nvPr/>
          </p:nvSpPr>
          <p:spPr>
            <a:xfrm>
              <a:off x="2015922" y="1496819"/>
              <a:ext cx="944209" cy="94420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3" name="Rectangle 12">
              <a:extLst>
                <a:ext uri="{FF2B5EF4-FFF2-40B4-BE49-F238E27FC236}">
                  <a16:creationId xmlns:a16="http://schemas.microsoft.com/office/drawing/2014/main" id="{14456A6D-554C-45B1-896A-73088FBB99ED}"/>
                </a:ext>
              </a:extLst>
            </p:cNvPr>
            <p:cNvSpPr/>
            <p:nvPr/>
          </p:nvSpPr>
          <p:spPr>
            <a:xfrm>
              <a:off x="5623894" y="1496820"/>
              <a:ext cx="944209" cy="944209"/>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6" name="Rectangle 15" descr="Chronomètre">
              <a:extLst>
                <a:ext uri="{FF2B5EF4-FFF2-40B4-BE49-F238E27FC236}">
                  <a16:creationId xmlns:a16="http://schemas.microsoft.com/office/drawing/2014/main" id="{AA94A8A0-D22A-4FFD-8F68-35F650BAAA0F}"/>
                </a:ext>
              </a:extLst>
            </p:cNvPr>
            <p:cNvSpPr/>
            <p:nvPr/>
          </p:nvSpPr>
          <p:spPr>
            <a:xfrm>
              <a:off x="9231866" y="1496819"/>
              <a:ext cx="944209" cy="944209"/>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spTree>
    <p:extLst>
      <p:ext uri="{BB962C8B-B14F-4D97-AF65-F5344CB8AC3E}">
        <p14:creationId xmlns:p14="http://schemas.microsoft.com/office/powerpoint/2010/main" val="265578051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fr-FR"/>
              <a:t>Procédure pas à pas : créer un stockage d’objets Blob</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394960" cy="2785378"/>
          </a:xfrm>
        </p:spPr>
        <p:txBody>
          <a:bodyPr/>
          <a:lstStyle/>
          <a:p>
            <a:pPr marL="233362" indent="0">
              <a:buNone/>
              <a:tabLst>
                <a:tab pos="515938" algn="l"/>
              </a:tabLst>
            </a:pPr>
            <a:r>
              <a:rPr lang="fr-FR"/>
              <a:t>Créez un compte de stockage avec un conteneur de stockage Blob. Utilisez des fichiers d’objets blob. </a:t>
            </a:r>
          </a:p>
          <a:p>
            <a:pPr marL="747712" indent="-514350">
              <a:buFont typeface="+mj-lt"/>
              <a:buAutoNum type="arabicPeriod"/>
              <a:tabLst>
                <a:tab pos="515938" algn="l"/>
              </a:tabLst>
            </a:pPr>
            <a:r>
              <a:rPr lang="fr-FR">
                <a:latin typeface="Segoe UI Semilight" panose="020B0402040204020203" pitchFamily="34" charset="0"/>
                <a:cs typeface="Segoe UI Semilight" panose="020B0402040204020203" pitchFamily="34" charset="0"/>
              </a:rPr>
              <a:t>Créez un compte de stockage.</a:t>
            </a:r>
          </a:p>
          <a:p>
            <a:pPr marL="747712" indent="-514350">
              <a:buFont typeface="+mj-lt"/>
              <a:buAutoNum type="arabicPeriod"/>
              <a:tabLst>
                <a:tab pos="515938" algn="l"/>
              </a:tabLst>
            </a:pPr>
            <a:r>
              <a:rPr lang="fr-FR">
                <a:latin typeface="Segoe UI Semilight" panose="020B0402040204020203" pitchFamily="34" charset="0"/>
                <a:cs typeface="Segoe UI Semilight" panose="020B0402040204020203" pitchFamily="34" charset="0"/>
              </a:rPr>
              <a:t>Utilisez le stockage d’objets blob.</a:t>
            </a:r>
          </a:p>
          <a:p>
            <a:pPr marL="747712" indent="-514350">
              <a:buFont typeface="+mj-lt"/>
              <a:buAutoNum type="arabicPeriod"/>
              <a:tabLst>
                <a:tab pos="515938" algn="l"/>
              </a:tabLst>
            </a:pPr>
            <a:r>
              <a:rPr lang="fr-FR">
                <a:latin typeface="Segoe UI Semilight" panose="020B0402040204020203" pitchFamily="34" charset="0"/>
                <a:cs typeface="Segoe UI Semilight" panose="020B0402040204020203" pitchFamily="34" charset="0"/>
              </a:rPr>
              <a:t>Surveillez le compte de stockage.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83125684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30919"/>
            <a:ext cx="11341268" cy="680196"/>
          </a:xfrm>
        </p:spPr>
        <p:txBody>
          <a:bodyPr/>
          <a:lstStyle/>
          <a:p>
            <a:r>
              <a:rPr lang="fr-FR"/>
              <a:t>Services de base de données Azure</a:t>
            </a:r>
          </a:p>
        </p:txBody>
      </p:sp>
      <p:grpSp>
        <p:nvGrpSpPr>
          <p:cNvPr id="16" name="Group 15" descr="Icône Azure Cosmos DB.  Globe avec des données tournant autour de lui.">
            <a:extLst>
              <a:ext uri="{FF2B5EF4-FFF2-40B4-BE49-F238E27FC236}">
                <a16:creationId xmlns:a16="http://schemas.microsoft.com/office/drawing/2014/main" id="{BB5B7098-DCC9-43F2-B9E8-B772BF455BE5}"/>
              </a:ext>
            </a:extLst>
          </p:cNvPr>
          <p:cNvGrpSpPr/>
          <p:nvPr/>
        </p:nvGrpSpPr>
        <p:grpSpPr>
          <a:xfrm>
            <a:off x="663959" y="722469"/>
            <a:ext cx="10767968" cy="1202860"/>
            <a:chOff x="661065" y="1132044"/>
            <a:chExt cx="10770860" cy="1202860"/>
          </a:xfrm>
        </p:grpSpPr>
        <p:pic>
          <p:nvPicPr>
            <p:cNvPr id="8" name="Graphic 7">
              <a:extLst>
                <a:ext uri="{FF2B5EF4-FFF2-40B4-BE49-F238E27FC236}">
                  <a16:creationId xmlns:a16="http://schemas.microsoft.com/office/drawing/2014/main" id="{D76AC99C-AE1C-410E-9BE4-03E32684A1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1065" y="1250959"/>
              <a:ext cx="1083945" cy="1083945"/>
            </a:xfrm>
            <a:prstGeom prst="rect">
              <a:avLst/>
            </a:prstGeom>
          </p:spPr>
        </p:pic>
        <p:sp>
          <p:nvSpPr>
            <p:cNvPr id="15" name="TextBox 14">
              <a:extLst>
                <a:ext uri="{FF2B5EF4-FFF2-40B4-BE49-F238E27FC236}">
                  <a16:creationId xmlns:a16="http://schemas.microsoft.com/office/drawing/2014/main" id="{0A81734B-C9E3-4851-A79A-67AE44CF576E}"/>
                </a:ext>
              </a:extLst>
            </p:cNvPr>
            <p:cNvSpPr txBox="1"/>
            <p:nvPr/>
          </p:nvSpPr>
          <p:spPr>
            <a:xfrm>
              <a:off x="1899305" y="1132044"/>
              <a:ext cx="9532620" cy="960263"/>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rPr>
                <a:t>Azure Cosmos </a:t>
              </a:r>
              <a:r>
                <a:rPr lang="fr-FR" sz="2400" b="1" dirty="0" err="1">
                  <a:gradFill>
                    <a:gsLst>
                      <a:gs pos="2917">
                        <a:schemeClr val="tx1"/>
                      </a:gs>
                      <a:gs pos="30000">
                        <a:schemeClr val="tx1"/>
                      </a:gs>
                    </a:gsLst>
                    <a:lin ang="5400000" scaled="0"/>
                  </a:gradFill>
                </a:rPr>
                <a:t>Database</a:t>
              </a:r>
              <a:r>
                <a:rPr lang="fr-FR" sz="2400" b="1" dirty="0">
                  <a:gradFill>
                    <a:gsLst>
                      <a:gs pos="2917">
                        <a:schemeClr val="tx1"/>
                      </a:gs>
                      <a:gs pos="30000">
                        <a:schemeClr val="tx1"/>
                      </a:gs>
                    </a:gsLst>
                    <a:lin ang="5400000" scaled="0"/>
                  </a:gradFill>
                </a:rPr>
                <a:t> </a:t>
              </a:r>
              <a:r>
                <a:rPr lang="fr-FR" sz="2400" dirty="0">
                  <a:gradFill>
                    <a:gsLst>
                      <a:gs pos="2917">
                        <a:schemeClr val="tx1"/>
                      </a:gs>
                      <a:gs pos="30000">
                        <a:schemeClr val="tx1"/>
                      </a:gs>
                    </a:gsLst>
                    <a:lin ang="5400000" scaled="0"/>
                  </a:gradFill>
                </a:rPr>
                <a:t>est un service de base de données distribué mondialement qui fait évoluer de manière élastique et indépendante le débit et le stockage. </a:t>
              </a:r>
            </a:p>
          </p:txBody>
        </p:sp>
      </p:grpSp>
      <p:grpSp>
        <p:nvGrpSpPr>
          <p:cNvPr id="21" name="Group 20" descr="Icône Base de données Azure SQL.  Cylindre de stockage des données, portant la mention SQL.">
            <a:extLst>
              <a:ext uri="{FF2B5EF4-FFF2-40B4-BE49-F238E27FC236}">
                <a16:creationId xmlns:a16="http://schemas.microsoft.com/office/drawing/2014/main" id="{2348C96D-B55F-4FD5-A584-16F21DD75CA7}"/>
              </a:ext>
            </a:extLst>
          </p:cNvPr>
          <p:cNvGrpSpPr/>
          <p:nvPr/>
        </p:nvGrpSpPr>
        <p:grpSpPr>
          <a:xfrm>
            <a:off x="663959" y="1967000"/>
            <a:ext cx="10767968" cy="1292662"/>
            <a:chOff x="661065" y="2690642"/>
            <a:chExt cx="10770860" cy="1292662"/>
          </a:xfrm>
        </p:grpSpPr>
        <p:pic>
          <p:nvPicPr>
            <p:cNvPr id="10" name="Graphic 9">
              <a:extLst>
                <a:ext uri="{FF2B5EF4-FFF2-40B4-BE49-F238E27FC236}">
                  <a16:creationId xmlns:a16="http://schemas.microsoft.com/office/drawing/2014/main" id="{11260FD4-CCDA-4AE8-B5B4-363E84C3E4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1065" y="2731202"/>
              <a:ext cx="1083945" cy="1083945"/>
            </a:xfrm>
            <a:prstGeom prst="rect">
              <a:avLst/>
            </a:prstGeom>
          </p:spPr>
        </p:pic>
        <p:sp>
          <p:nvSpPr>
            <p:cNvPr id="18" name="TextBox 17">
              <a:extLst>
                <a:ext uri="{FF2B5EF4-FFF2-40B4-BE49-F238E27FC236}">
                  <a16:creationId xmlns:a16="http://schemas.microsoft.com/office/drawing/2014/main" id="{9CE26080-F17B-4A06-8E57-47B04F7DC8FC}"/>
                </a:ext>
              </a:extLst>
            </p:cNvPr>
            <p:cNvSpPr txBox="1"/>
            <p:nvPr/>
          </p:nvSpPr>
          <p:spPr>
            <a:xfrm>
              <a:off x="1899305" y="2690642"/>
              <a:ext cx="9532620" cy="1292662"/>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rPr>
                <a:t>Azure SQL </a:t>
              </a:r>
              <a:r>
                <a:rPr lang="fr-FR" sz="2400" b="1" dirty="0" err="1">
                  <a:gradFill>
                    <a:gsLst>
                      <a:gs pos="2917">
                        <a:schemeClr val="tx1"/>
                      </a:gs>
                      <a:gs pos="30000">
                        <a:schemeClr val="tx1"/>
                      </a:gs>
                    </a:gsLst>
                    <a:lin ang="5400000" scaled="0"/>
                  </a:gradFill>
                </a:rPr>
                <a:t>Database</a:t>
              </a:r>
              <a:r>
                <a:rPr lang="fr-FR" sz="2400" dirty="0">
                  <a:gradFill>
                    <a:gsLst>
                      <a:gs pos="2917">
                        <a:schemeClr val="tx1"/>
                      </a:gs>
                      <a:gs pos="30000">
                        <a:schemeClr val="tx1"/>
                      </a:gs>
                    </a:gsLst>
                    <a:lin ang="5400000" scaled="0"/>
                  </a:gradFill>
                </a:rPr>
                <a:t> est une base de données relationnelle en tant que service (</a:t>
              </a:r>
              <a:r>
                <a:rPr lang="fr-FR" sz="2400" dirty="0" err="1">
                  <a:gradFill>
                    <a:gsLst>
                      <a:gs pos="2917">
                        <a:schemeClr val="tx1"/>
                      </a:gs>
                      <a:gs pos="30000">
                        <a:schemeClr val="tx1"/>
                      </a:gs>
                    </a:gsLst>
                    <a:lin ang="5400000" scaled="0"/>
                  </a:gradFill>
                </a:rPr>
                <a:t>Database</a:t>
              </a:r>
              <a:r>
                <a:rPr lang="fr-FR" sz="2400" dirty="0">
                  <a:gradFill>
                    <a:gsLst>
                      <a:gs pos="2917">
                        <a:schemeClr val="tx1"/>
                      </a:gs>
                      <a:gs pos="30000">
                        <a:schemeClr val="tx1"/>
                      </a:gs>
                    </a:gsLst>
                    <a:lin ang="5400000" scaled="0"/>
                  </a:gradFill>
                </a:rPr>
                <a:t> as a Service ou </a:t>
              </a:r>
              <a:r>
                <a:rPr lang="fr-FR" sz="2400" dirty="0" err="1">
                  <a:gradFill>
                    <a:gsLst>
                      <a:gs pos="2917">
                        <a:schemeClr val="tx1"/>
                      </a:gs>
                      <a:gs pos="30000">
                        <a:schemeClr val="tx1"/>
                      </a:gs>
                    </a:gsLst>
                    <a:lin ang="5400000" scaled="0"/>
                  </a:gradFill>
                </a:rPr>
                <a:t>DaaS</a:t>
              </a:r>
              <a:r>
                <a:rPr lang="fr-FR" sz="2400" dirty="0">
                  <a:gradFill>
                    <a:gsLst>
                      <a:gs pos="2917">
                        <a:schemeClr val="tx1"/>
                      </a:gs>
                      <a:gs pos="30000">
                        <a:schemeClr val="tx1"/>
                      </a:gs>
                    </a:gsLst>
                    <a:lin ang="5400000" scaled="0"/>
                  </a:gradFill>
                </a:rPr>
                <a:t>) basée sur la dernière version stable du moteur de base de données Microsoft SQL Server.</a:t>
              </a:r>
            </a:p>
          </p:txBody>
        </p:sp>
      </p:grpSp>
      <p:grpSp>
        <p:nvGrpSpPr>
          <p:cNvPr id="22" name="Group 21" descr="Icône Azure Database pour MySQL.  Cylindre de stockage des données, portant la mention MySQL.">
            <a:extLst>
              <a:ext uri="{FF2B5EF4-FFF2-40B4-BE49-F238E27FC236}">
                <a16:creationId xmlns:a16="http://schemas.microsoft.com/office/drawing/2014/main" id="{D08733A0-E944-4170-A6C5-08CCB372876F}"/>
              </a:ext>
            </a:extLst>
          </p:cNvPr>
          <p:cNvGrpSpPr/>
          <p:nvPr/>
        </p:nvGrpSpPr>
        <p:grpSpPr>
          <a:xfrm>
            <a:off x="663959" y="3213064"/>
            <a:ext cx="10767968" cy="1083945"/>
            <a:chOff x="661065" y="4238593"/>
            <a:chExt cx="10770860" cy="1083945"/>
          </a:xfrm>
        </p:grpSpPr>
        <p:pic>
          <p:nvPicPr>
            <p:cNvPr id="12" name="Graphic 11">
              <a:extLst>
                <a:ext uri="{FF2B5EF4-FFF2-40B4-BE49-F238E27FC236}">
                  <a16:creationId xmlns:a16="http://schemas.microsoft.com/office/drawing/2014/main" id="{2FF28343-9BB9-4C71-91C1-D0CED20AA99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1065" y="4238593"/>
              <a:ext cx="1083945" cy="1083945"/>
            </a:xfrm>
            <a:prstGeom prst="rect">
              <a:avLst/>
            </a:prstGeom>
          </p:spPr>
        </p:pic>
        <p:sp>
          <p:nvSpPr>
            <p:cNvPr id="19" name="TextBox 18">
              <a:extLst>
                <a:ext uri="{FF2B5EF4-FFF2-40B4-BE49-F238E27FC236}">
                  <a16:creationId xmlns:a16="http://schemas.microsoft.com/office/drawing/2014/main" id="{D77DF5E7-14E7-423E-B840-688ADF6CA324}"/>
                </a:ext>
              </a:extLst>
            </p:cNvPr>
            <p:cNvSpPr txBox="1"/>
            <p:nvPr/>
          </p:nvSpPr>
          <p:spPr>
            <a:xfrm>
              <a:off x="1899305" y="4342967"/>
              <a:ext cx="9532620" cy="960263"/>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rPr>
                <a:t>Azure </a:t>
              </a:r>
              <a:r>
                <a:rPr lang="fr-FR" sz="2400" b="1" dirty="0" err="1">
                  <a:gradFill>
                    <a:gsLst>
                      <a:gs pos="2917">
                        <a:schemeClr val="tx1"/>
                      </a:gs>
                      <a:gs pos="30000">
                        <a:schemeClr val="tx1"/>
                      </a:gs>
                    </a:gsLst>
                    <a:lin ang="5400000" scaled="0"/>
                  </a:gradFill>
                </a:rPr>
                <a:t>Database</a:t>
              </a:r>
              <a:r>
                <a:rPr lang="fr-FR" sz="2400" b="1" dirty="0">
                  <a:gradFill>
                    <a:gsLst>
                      <a:gs pos="2917">
                        <a:schemeClr val="tx1"/>
                      </a:gs>
                      <a:gs pos="30000">
                        <a:schemeClr val="tx1"/>
                      </a:gs>
                    </a:gsLst>
                    <a:lin ang="5400000" scaled="0"/>
                  </a:gradFill>
                </a:rPr>
                <a:t> pour MySQL </a:t>
              </a:r>
              <a:r>
                <a:rPr lang="fr-FR" sz="2400" dirty="0">
                  <a:gradFill>
                    <a:gsLst>
                      <a:gs pos="2917">
                        <a:schemeClr val="tx1"/>
                      </a:gs>
                      <a:gs pos="30000">
                        <a:schemeClr val="tx1"/>
                      </a:gs>
                    </a:gsLst>
                    <a:lin ang="5400000" scaled="0"/>
                  </a:gradFill>
                </a:rPr>
                <a:t>est un service de base de données MySQL entièrement managé pour les développeurs d’applications.</a:t>
              </a:r>
            </a:p>
          </p:txBody>
        </p:sp>
      </p:grpSp>
      <p:grpSp>
        <p:nvGrpSpPr>
          <p:cNvPr id="23" name="Group 22" descr="Icône Azure Database pour PostgreSQL.  Cylindre de stockage des données, avec la représentation d’une tête d’éléphant.">
            <a:extLst>
              <a:ext uri="{FF2B5EF4-FFF2-40B4-BE49-F238E27FC236}">
                <a16:creationId xmlns:a16="http://schemas.microsoft.com/office/drawing/2014/main" id="{82D090D9-AC1B-4C70-98D1-5F92943D81C1}"/>
              </a:ext>
            </a:extLst>
          </p:cNvPr>
          <p:cNvGrpSpPr/>
          <p:nvPr/>
        </p:nvGrpSpPr>
        <p:grpSpPr>
          <a:xfrm>
            <a:off x="663958" y="4432197"/>
            <a:ext cx="10767969" cy="1083946"/>
            <a:chOff x="661064" y="5558376"/>
            <a:chExt cx="10770861" cy="1083946"/>
          </a:xfrm>
        </p:grpSpPr>
        <p:pic>
          <p:nvPicPr>
            <p:cNvPr id="14" name="Graphic 13">
              <a:extLst>
                <a:ext uri="{FF2B5EF4-FFF2-40B4-BE49-F238E27FC236}">
                  <a16:creationId xmlns:a16="http://schemas.microsoft.com/office/drawing/2014/main" id="{606B8AFD-CBE4-4100-AB4F-A1E669C1106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1064" y="5558376"/>
              <a:ext cx="1083946" cy="1083946"/>
            </a:xfrm>
            <a:prstGeom prst="rect">
              <a:avLst/>
            </a:prstGeom>
          </p:spPr>
        </p:pic>
        <p:sp>
          <p:nvSpPr>
            <p:cNvPr id="20" name="TextBox 19">
              <a:extLst>
                <a:ext uri="{FF2B5EF4-FFF2-40B4-BE49-F238E27FC236}">
                  <a16:creationId xmlns:a16="http://schemas.microsoft.com/office/drawing/2014/main" id="{2C07F6C7-AC66-4577-A476-E82543BA8AAD}"/>
                </a:ext>
              </a:extLst>
            </p:cNvPr>
            <p:cNvSpPr txBox="1"/>
            <p:nvPr/>
          </p:nvSpPr>
          <p:spPr>
            <a:xfrm>
              <a:off x="1899305" y="5577686"/>
              <a:ext cx="9532620" cy="960263"/>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rPr>
                <a:t>Azure </a:t>
              </a:r>
              <a:r>
                <a:rPr lang="fr-FR" sz="2400" b="1" dirty="0" err="1">
                  <a:gradFill>
                    <a:gsLst>
                      <a:gs pos="2917">
                        <a:schemeClr val="tx1"/>
                      </a:gs>
                      <a:gs pos="30000">
                        <a:schemeClr val="tx1"/>
                      </a:gs>
                    </a:gsLst>
                    <a:lin ang="5400000" scaled="0"/>
                  </a:gradFill>
                </a:rPr>
                <a:t>Database</a:t>
              </a:r>
              <a:r>
                <a:rPr lang="fr-FR" sz="2400" b="1" dirty="0">
                  <a:gradFill>
                    <a:gsLst>
                      <a:gs pos="2917">
                        <a:schemeClr val="tx1"/>
                      </a:gs>
                      <a:gs pos="30000">
                        <a:schemeClr val="tx1"/>
                      </a:gs>
                    </a:gsLst>
                    <a:lin ang="5400000" scaled="0"/>
                  </a:gradFill>
                </a:rPr>
                <a:t> pour PostgreSQL </a:t>
              </a:r>
              <a:r>
                <a:rPr lang="fr-FR" sz="2400" dirty="0">
                  <a:gradFill>
                    <a:gsLst>
                      <a:gs pos="2917">
                        <a:schemeClr val="tx1"/>
                      </a:gs>
                      <a:gs pos="30000">
                        <a:schemeClr val="tx1"/>
                      </a:gs>
                    </a:gsLst>
                    <a:lin ang="5400000" scaled="0"/>
                  </a:gradFill>
                </a:rPr>
                <a:t>est un service de base de données relationnelle basé sur le moteur de base de données open source </a:t>
              </a:r>
              <a:r>
                <a:rPr lang="fr-FR" sz="2400" dirty="0" err="1">
                  <a:gradFill>
                    <a:gsLst>
                      <a:gs pos="2917">
                        <a:schemeClr val="tx1"/>
                      </a:gs>
                      <a:gs pos="30000">
                        <a:schemeClr val="tx1"/>
                      </a:gs>
                    </a:gsLst>
                    <a:lin ang="5400000" scaled="0"/>
                  </a:gradFill>
                </a:rPr>
                <a:t>Postgres</a:t>
              </a:r>
              <a:r>
                <a:rPr lang="fr-FR" sz="2400" dirty="0">
                  <a:gradFill>
                    <a:gsLst>
                      <a:gs pos="2917">
                        <a:schemeClr val="tx1"/>
                      </a:gs>
                      <a:gs pos="30000">
                        <a:schemeClr val="tx1"/>
                      </a:gs>
                    </a:gsLst>
                    <a:lin ang="5400000" scaled="0"/>
                  </a:gradFill>
                </a:rPr>
                <a:t>. </a:t>
              </a:r>
            </a:p>
          </p:txBody>
        </p:sp>
      </p:grpSp>
      <p:sp>
        <p:nvSpPr>
          <p:cNvPr id="3" name="Footer Placeholder 1">
            <a:extLst>
              <a:ext uri="{FF2B5EF4-FFF2-40B4-BE49-F238E27FC236}">
                <a16:creationId xmlns:a16="http://schemas.microsoft.com/office/drawing/2014/main" id="{8419F70F-DEBC-44E6-B335-AD8E3E7C877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fr-FR"/>
              <a:t>© Copyright Microsoft Corporation. Tous droits réservés.</a:t>
            </a:r>
          </a:p>
        </p:txBody>
      </p:sp>
    </p:spTree>
    <p:extLst>
      <p:ext uri="{BB962C8B-B14F-4D97-AF65-F5344CB8AC3E}">
        <p14:creationId xmlns:p14="http://schemas.microsoft.com/office/powerpoint/2010/main" val="158751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DC2D-208B-47E5-87B9-A57AD9EE6810}"/>
              </a:ext>
            </a:extLst>
          </p:cNvPr>
          <p:cNvSpPr>
            <a:spLocks noGrp="1"/>
          </p:cNvSpPr>
          <p:nvPr>
            <p:ph type="title"/>
          </p:nvPr>
        </p:nvSpPr>
        <p:spPr/>
        <p:txBody>
          <a:bodyPr/>
          <a:lstStyle/>
          <a:p>
            <a:r>
              <a:rPr lang="fr-FR"/>
              <a:t>Azure SQL Managed Instance</a:t>
            </a:r>
          </a:p>
        </p:txBody>
      </p:sp>
      <p:sp>
        <p:nvSpPr>
          <p:cNvPr id="6" name="Content Placeholder 5">
            <a:extLst>
              <a:ext uri="{FF2B5EF4-FFF2-40B4-BE49-F238E27FC236}">
                <a16:creationId xmlns:a16="http://schemas.microsoft.com/office/drawing/2014/main" id="{92AA6475-AAA1-4F68-AB7F-EBE05EEB6B6E}"/>
              </a:ext>
            </a:extLst>
          </p:cNvPr>
          <p:cNvSpPr>
            <a:spLocks noGrp="1"/>
          </p:cNvSpPr>
          <p:nvPr>
            <p:ph sz="quarter" idx="10"/>
          </p:nvPr>
        </p:nvSpPr>
        <p:spPr>
          <a:xfrm>
            <a:off x="419100" y="1456897"/>
            <a:ext cx="7777249" cy="4037003"/>
          </a:xfrm>
        </p:spPr>
        <p:txBody>
          <a:bodyPr/>
          <a:lstStyle/>
          <a:p>
            <a:r>
              <a:rPr lang="fr-FR" b="1" i="0">
                <a:solidFill>
                  <a:srgbClr val="171717"/>
                </a:solidFill>
                <a:latin typeface="Segoe UI" panose="020B0502040204020203" pitchFamily="34" charset="0"/>
              </a:rPr>
              <a:t>Azure SQL Managed Instance </a:t>
            </a:r>
            <a:r>
              <a:rPr lang="fr-FR" b="0" i="0">
                <a:solidFill>
                  <a:srgbClr val="171717"/>
                </a:solidFill>
                <a:latin typeface="Segoe UI" panose="020B0502040204020203" pitchFamily="34" charset="0"/>
              </a:rPr>
              <a:t>permet aux clients SQL Server existants d’effectuer une migration « lift-and-shift » de leurs applications locales vers le cloud, en n’apportant que des modifications minimales aux applications et aux bases de données.</a:t>
            </a:r>
          </a:p>
          <a:p>
            <a:endParaRPr lang="en-US" sz="100" b="0" i="0" dirty="0">
              <a:solidFill>
                <a:srgbClr val="171717"/>
              </a:solidFill>
              <a:effectLst/>
              <a:latin typeface="Segoe UI" panose="020B0502040204020203" pitchFamily="34" charset="0"/>
            </a:endParaRPr>
          </a:p>
          <a:p>
            <a:pPr marL="342900" indent="-342900">
              <a:buFont typeface="Arial" panose="020B0604020202020204" pitchFamily="34" charset="0"/>
              <a:buChar char="•"/>
            </a:pPr>
            <a:r>
              <a:rPr lang="fr-FR" b="0" i="0">
                <a:solidFill>
                  <a:srgbClr val="171717"/>
                </a:solidFill>
                <a:latin typeface="Segoe UI" panose="020B0502040204020203" pitchFamily="34" charset="0"/>
              </a:rPr>
              <a:t>PaaS persistante et entièrement managée.</a:t>
            </a:r>
          </a:p>
          <a:p>
            <a:pPr marL="342900" indent="-342900">
              <a:buFont typeface="Arial" panose="020B0604020202020204" pitchFamily="34" charset="0"/>
              <a:buChar char="•"/>
            </a:pPr>
            <a:r>
              <a:rPr lang="fr-FR">
                <a:latin typeface="+mn-lt"/>
              </a:rPr>
              <a:t>Conserve toutes les fonctionnalités PaaS (application automatique des correctifs et mises à jour de version, sauvegardes automatisées et haute disponibilité)</a:t>
            </a:r>
          </a:p>
          <a:p>
            <a:pPr marL="342900" indent="-342900">
              <a:buFont typeface="Arial" panose="020B0604020202020204" pitchFamily="34" charset="0"/>
              <a:buChar char="•"/>
            </a:pPr>
            <a:r>
              <a:rPr lang="fr-FR">
                <a:latin typeface="Segoe UI" panose="020B0502040204020203" pitchFamily="34" charset="0"/>
              </a:rPr>
              <a:t>Échange de licences existantes avec remises sur </a:t>
            </a:r>
            <a:r>
              <a:rPr lang="fr-FR" b="0" i="0">
                <a:solidFill>
                  <a:srgbClr val="171717"/>
                </a:solidFill>
                <a:latin typeface="Segoe UI" panose="020B0502040204020203" pitchFamily="34" charset="0"/>
              </a:rPr>
              <a:t>SQL Managed Instance en utilisant </a:t>
            </a:r>
            <a:r>
              <a:rPr lang="fr-FR" b="0" i="0" u="none" strike="noStrike">
                <a:latin typeface="Segoe UI" panose="020B0502040204020203" pitchFamily="34" charset="0"/>
              </a:rPr>
              <a:t>Azure Hybrid Benefit</a:t>
            </a:r>
          </a:p>
        </p:txBody>
      </p:sp>
      <p:pic>
        <p:nvPicPr>
          <p:cNvPr id="4" name="Graphic 3">
            <a:extLst>
              <a:ext uri="{FF2B5EF4-FFF2-40B4-BE49-F238E27FC236}">
                <a16:creationId xmlns:a16="http://schemas.microsoft.com/office/drawing/2014/main" id="{37F2F498-31CD-495E-8A83-8EAB70BD99A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5202" y="1980618"/>
            <a:ext cx="3409308" cy="2386516"/>
          </a:xfrm>
          <a:prstGeom prst="rect">
            <a:avLst/>
          </a:prstGeom>
        </p:spPr>
      </p:pic>
    </p:spTree>
    <p:extLst>
      <p:ext uri="{BB962C8B-B14F-4D97-AF65-F5344CB8AC3E}">
        <p14:creationId xmlns:p14="http://schemas.microsoft.com/office/powerpoint/2010/main" val="190001250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fr-FR"/>
              <a:t>Procédure pas à pas : créer une base de données SQL</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34235"/>
            <a:ext cx="5394960" cy="2416046"/>
          </a:xfrm>
        </p:spPr>
        <p:txBody>
          <a:bodyPr/>
          <a:lstStyle/>
          <a:p>
            <a:pPr marL="233362" indent="0">
              <a:buNone/>
              <a:tabLst>
                <a:tab pos="515938" algn="l"/>
              </a:tabLst>
            </a:pPr>
            <a:r>
              <a:rPr lang="fr-FR"/>
              <a:t>Créez une base de données SQL dans Azure, puis interrogez les données de cette base de données.</a:t>
            </a:r>
          </a:p>
          <a:p>
            <a:pPr marL="233362" indent="0">
              <a:buNone/>
              <a:tabLst>
                <a:tab pos="515938" algn="l"/>
              </a:tabLst>
            </a:pPr>
            <a:endParaRPr lang="en-US" b="1" dirty="0">
              <a:cs typeface="Segoe UI Semilight" panose="020B0402040204020203" pitchFamily="34" charset="0"/>
            </a:endParaRPr>
          </a:p>
          <a:p>
            <a:pPr marL="747712" indent="-514350">
              <a:buFont typeface="+mj-lt"/>
              <a:buAutoNum type="arabicPeriod"/>
              <a:tabLst>
                <a:tab pos="515938" algn="l"/>
              </a:tabLst>
            </a:pPr>
            <a:r>
              <a:rPr lang="fr-FR">
                <a:latin typeface="+mn-lt"/>
                <a:cs typeface="Segoe UI Semilight" panose="020B0402040204020203" pitchFamily="34" charset="0"/>
              </a:rPr>
              <a:t>Créez la base de données.</a:t>
            </a:r>
          </a:p>
          <a:p>
            <a:pPr marL="747712" indent="-514350">
              <a:buFont typeface="+mj-lt"/>
              <a:buAutoNum type="arabicPeriod"/>
              <a:tabLst>
                <a:tab pos="515938" algn="l"/>
              </a:tabLst>
            </a:pPr>
            <a:r>
              <a:rPr lang="fr-FR">
                <a:latin typeface="+mn-lt"/>
                <a:cs typeface="Segoe UI Semilight" panose="020B0402040204020203" pitchFamily="34" charset="0"/>
              </a:rPr>
              <a:t>Interrogez la base de données.</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37661464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Découvrir la Place de marché Azure</a:t>
            </a:r>
          </a:p>
        </p:txBody>
      </p:sp>
      <p:sp>
        <p:nvSpPr>
          <p:cNvPr id="6" name="Text Placeholder 5"/>
          <p:cNvSpPr>
            <a:spLocks noGrp="1"/>
          </p:cNvSpPr>
          <p:nvPr>
            <p:ph sz="quarter" idx="10"/>
          </p:nvPr>
        </p:nvSpPr>
        <p:spPr>
          <a:xfrm>
            <a:off x="418643" y="1423258"/>
            <a:ext cx="11080173" cy="3780522"/>
          </a:xfrm>
        </p:spPr>
        <p:txBody>
          <a:bodyPr vert="horz" wrap="square" lIns="0" tIns="91440" rIns="146304" bIns="91440" rtlCol="0" anchor="t">
            <a:spAutoFit/>
          </a:bodyPr>
          <a:lstStyle/>
          <a:p>
            <a:r>
              <a:rPr lang="fr-FR">
                <a:solidFill>
                  <a:srgbClr val="171717"/>
                </a:solidFill>
              </a:rPr>
              <a:t>La </a:t>
            </a:r>
            <a:r>
              <a:rPr lang="fr-FR" b="1">
                <a:solidFill>
                  <a:srgbClr val="171717"/>
                </a:solidFill>
              </a:rPr>
              <a:t>Place de marché Azure</a:t>
            </a:r>
            <a:r>
              <a:rPr lang="fr-FR">
                <a:solidFill>
                  <a:srgbClr val="171717"/>
                </a:solidFill>
              </a:rPr>
              <a:t> permet aux clients de trouver, de tester, d’acheter et de configurer des applications et des services auprès de centaines de principaux fournisseurs de services, tous certifiés pour fonctionner sur Azure.</a:t>
            </a:r>
          </a:p>
          <a:p>
            <a:pPr marL="342900" indent="-342900">
              <a:buFont typeface="Arial" panose="020B0604020202020204" pitchFamily="34" charset="0"/>
              <a:buChar char="•"/>
            </a:pPr>
            <a:r>
              <a:rPr lang="fr-FR">
                <a:solidFill>
                  <a:srgbClr val="171717"/>
                </a:solidFill>
                <a:latin typeface="Segoe UI" panose="020B0502040204020203" pitchFamily="34" charset="0"/>
              </a:rPr>
              <a:t>Plates-formes de conteneurs open source.</a:t>
            </a:r>
          </a:p>
          <a:p>
            <a:pPr marL="342900" indent="-342900">
              <a:buFont typeface="Arial" panose="020B0604020202020204" pitchFamily="34" charset="0"/>
              <a:buChar char="•"/>
            </a:pPr>
            <a:r>
              <a:rPr lang="fr-FR">
                <a:solidFill>
                  <a:srgbClr val="171717"/>
                </a:solidFill>
                <a:latin typeface="Segoe UI" panose="020B0502040204020203" pitchFamily="34" charset="0"/>
              </a:rPr>
              <a:t>Images de machines virtuelles et de bases de données.</a:t>
            </a:r>
          </a:p>
          <a:p>
            <a:pPr marL="342900" indent="-342900">
              <a:buFont typeface="Arial" panose="020B0604020202020204" pitchFamily="34" charset="0"/>
              <a:buChar char="•"/>
            </a:pPr>
            <a:r>
              <a:rPr lang="fr-FR">
                <a:solidFill>
                  <a:srgbClr val="171717"/>
                </a:solidFill>
                <a:latin typeface="Segoe UI" panose="020B0502040204020203" pitchFamily="34" charset="0"/>
              </a:rPr>
              <a:t>Logiciels de création et de déploiement d’applications.</a:t>
            </a:r>
          </a:p>
          <a:p>
            <a:pPr marL="342900" indent="-342900">
              <a:buFont typeface="Arial" panose="020B0604020202020204" pitchFamily="34" charset="0"/>
              <a:buChar char="•"/>
            </a:pPr>
            <a:r>
              <a:rPr lang="fr-FR">
                <a:solidFill>
                  <a:srgbClr val="171717"/>
                </a:solidFill>
                <a:latin typeface="Segoe UI" panose="020B0502040204020203" pitchFamily="34" charset="0"/>
              </a:rPr>
              <a:t>Outils de développement.</a:t>
            </a:r>
          </a:p>
          <a:p>
            <a:pPr marL="342900" indent="-342900">
              <a:buFont typeface="Arial" panose="020B0604020202020204" pitchFamily="34" charset="0"/>
              <a:buChar char="•"/>
            </a:pPr>
            <a:r>
              <a:rPr lang="fr-FR">
                <a:solidFill>
                  <a:srgbClr val="171717"/>
                </a:solidFill>
                <a:latin typeface="Segoe UI" panose="020B0502040204020203" pitchFamily="34" charset="0"/>
              </a:rPr>
              <a:t>Et bien plus encore, avec plus de 10 000 références.</a:t>
            </a:r>
          </a:p>
        </p:txBody>
      </p:sp>
      <p:pic>
        <p:nvPicPr>
          <p:cNvPr id="4" name="Picture 3" descr="illustration représentant un sac de courses">
            <a:extLst>
              <a:ext uri="{FF2B5EF4-FFF2-40B4-BE49-F238E27FC236}">
                <a16:creationId xmlns:a16="http://schemas.microsoft.com/office/drawing/2014/main" id="{55B2B3E3-6398-4601-BD31-79A935A2AA14}"/>
              </a:ext>
            </a:extLst>
          </p:cNvPr>
          <p:cNvPicPr/>
          <p:nvPr/>
        </p:nvPicPr>
        <p:blipFill>
          <a:blip r:embed="rId3"/>
          <a:stretch/>
        </p:blipFill>
        <p:spPr>
          <a:xfrm>
            <a:off x="8096034" y="2685586"/>
            <a:ext cx="3227862" cy="3186466"/>
          </a:xfrm>
          <a:prstGeom prst="rect">
            <a:avLst/>
          </a:prstGeom>
          <a:ln>
            <a:noFill/>
          </a:ln>
        </p:spPr>
      </p:pic>
    </p:spTree>
    <p:extLst>
      <p:ext uri="{BB962C8B-B14F-4D97-AF65-F5344CB8AC3E}">
        <p14:creationId xmlns:p14="http://schemas.microsoft.com/office/powerpoint/2010/main" val="87358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fr-FR"/>
              <a:t>Contrôle des connaissances</a:t>
            </a: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fr-FR" sz="2400" i="1">
                <a:solidFill>
                  <a:srgbClr val="C00000"/>
                </a:solidFill>
                <a:latin typeface="+mn-lt"/>
                <a:ea typeface="Times New Roman" panose="02020603050405020304" pitchFamily="18" charset="0"/>
              </a:rPr>
              <a:t>Donnez des instructions d’utilisation de l’outil d’interrogation de votre choix</a:t>
            </a: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2353"/>
              <a:t>Module 2</a:t>
            </a:r>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fr-FR" sz="1961"/>
              <a:t>Utilisez vos smartphones ou appareils mobiles</a:t>
            </a:r>
          </a:p>
          <a:p>
            <a:pPr marL="448193" indent="-448193">
              <a:buFont typeface="+mj-lt"/>
              <a:buAutoNum type="arabicPeriod"/>
            </a:pPr>
            <a:r>
              <a:rPr lang="fr-FR" sz="1961"/>
              <a:t>Accédez à </a:t>
            </a:r>
            <a:r>
              <a:rPr lang="fr-FR" sz="1961" i="1"/>
              <a:t>(</a:t>
            </a:r>
            <a:r>
              <a:rPr lang="fr-FR" sz="1961" b="1" i="1">
                <a:solidFill>
                  <a:srgbClr val="0777D3"/>
                </a:solidFill>
              </a:rPr>
              <a:t>insérer le lien de l’application d’interrogation de votre choix</a:t>
            </a:r>
            <a:r>
              <a:rPr lang="fr-FR" sz="1961" i="1"/>
              <a:t>)</a:t>
            </a:r>
          </a:p>
          <a:p>
            <a:pPr marL="448193" indent="-448193">
              <a:buFont typeface="+mj-lt"/>
              <a:buAutoNum type="arabicPeriod"/>
            </a:pPr>
            <a:r>
              <a:rPr lang="fr-FR" sz="1961"/>
              <a:t>Entrez le code : </a:t>
            </a:r>
            <a:r>
              <a:rPr lang="fr-FR" sz="1961" b="1">
                <a:solidFill>
                  <a:srgbClr val="0777D3"/>
                </a:solidFill>
              </a:rPr>
              <a:t>123-45-678</a:t>
            </a:r>
          </a:p>
          <a:p>
            <a:pPr marL="448193" indent="-448193">
              <a:buFont typeface="+mj-lt"/>
              <a:buAutoNum type="arabicPeriod"/>
            </a:pPr>
            <a:r>
              <a:rPr lang="fr-FR" sz="1961"/>
              <a:t>Participez au quiz pour cette section</a:t>
            </a:r>
          </a:p>
          <a:p>
            <a:pPr marL="448193" indent="-448193">
              <a:buFont typeface="+mj-lt"/>
              <a:buAutoNum type="arabicPeriod"/>
            </a:pPr>
            <a:endParaRPr lang="en-US" sz="1961" dirty="0"/>
          </a:p>
          <a:p>
            <a:pPr marL="448193" indent="-448193">
              <a:buFont typeface="+mj-lt"/>
              <a:buAutoNum type="arabicPeriod"/>
            </a:pPr>
            <a:endParaRPr lang="en-US" sz="1961" dirty="0"/>
          </a:p>
        </p:txBody>
      </p:sp>
      <p:pic>
        <p:nvPicPr>
          <p:cNvPr id="6" name="Graphic 5" descr="Icône d’un écran d’ordinateur avec un texte factice et des exemples de questions de quiz.">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771854"/>
            <a:ext cx="4657986" cy="4285347"/>
          </a:xfrm>
          <a:prstGeom prst="rect">
            <a:avLst/>
          </a:prstGeom>
        </p:spPr>
      </p:pic>
      <p:pic>
        <p:nvPicPr>
          <p:cNvPr id="11" name="Picture 10" descr="Une page affichée sur un écran d’ordinateur avec des lignes et une coche en regard de l’une d’elles.  Cela indique qu’un contrôle des connaissances est nécessaire.">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347154"/>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347154"/>
            <a:ext cx="2608347" cy="2220706"/>
          </a:xfrm>
          <a:prstGeom prst="rect">
            <a:avLst/>
          </a:prstGeom>
          <a:noFill/>
        </p:spPr>
        <p:txBody>
          <a:bodyPr wrap="square" lIns="179285" tIns="143428" rIns="179285" bIns="143428" rtlCol="0">
            <a:spAutoFit/>
          </a:bodyPr>
          <a:lstStyle/>
          <a:p>
            <a:pPr>
              <a:lnSpc>
                <a:spcPct val="90000"/>
              </a:lnSpc>
              <a:spcAft>
                <a:spcPts val="588"/>
              </a:spcAft>
            </a:pPr>
            <a:r>
              <a:rPr lang="fr-FR" sz="2353">
                <a:solidFill>
                  <a:schemeClr val="bg1"/>
                </a:solidFill>
                <a:effectLst>
                  <a:outerShdw blurRad="38100" dist="38100" dir="2700000" algn="tl">
                    <a:srgbClr val="000000">
                      <a:alpha val="43137"/>
                    </a:srgbClr>
                  </a:outerShdw>
                </a:effectLst>
              </a:rPr>
              <a:t>Lequel ?</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fr-FR" sz="2353">
                <a:solidFill>
                  <a:schemeClr val="bg1"/>
                </a:solidFill>
                <a:effectLst>
                  <a:outerShdw blurRad="38100" dist="38100" dir="2700000" algn="tl">
                    <a:srgbClr val="000000">
                      <a:alpha val="43137"/>
                    </a:srgbClr>
                  </a:outerShdw>
                </a:effectLst>
              </a:rPr>
              <a:t>A). Portail Azure</a:t>
            </a:r>
          </a:p>
          <a:p>
            <a:pPr>
              <a:lnSpc>
                <a:spcPct val="90000"/>
              </a:lnSpc>
              <a:spcAft>
                <a:spcPts val="588"/>
              </a:spcAft>
            </a:pPr>
            <a:r>
              <a:rPr lang="fr-FR" sz="2353">
                <a:solidFill>
                  <a:schemeClr val="bg1"/>
                </a:solidFill>
                <a:effectLst>
                  <a:outerShdw blurRad="38100" dist="38100" dir="2700000" algn="tl">
                    <a:srgbClr val="000000">
                      <a:alpha val="43137"/>
                    </a:srgbClr>
                  </a:outerShdw>
                </a:effectLst>
              </a:rPr>
              <a:t>B). PowerShell</a:t>
            </a:r>
          </a:p>
          <a:p>
            <a:pPr>
              <a:lnSpc>
                <a:spcPct val="90000"/>
              </a:lnSpc>
              <a:spcAft>
                <a:spcPts val="588"/>
              </a:spcAft>
            </a:pPr>
            <a:r>
              <a:rPr lang="fr-FR" sz="2353">
                <a:solidFill>
                  <a:schemeClr val="bg1"/>
                </a:solidFill>
                <a:effectLst>
                  <a:outerShdw blurRad="38100" dist="38100" dir="2700000" algn="tl">
                    <a:srgbClr val="000000">
                      <a:alpha val="43137"/>
                    </a:srgbClr>
                  </a:outerShdw>
                </a:effectLst>
              </a:rPr>
              <a:t>C). Outil local</a:t>
            </a:r>
          </a:p>
        </p:txBody>
      </p:sp>
    </p:spTree>
    <p:extLst>
      <p:ext uri="{BB962C8B-B14F-4D97-AF65-F5344CB8AC3E}">
        <p14:creationId xmlns:p14="http://schemas.microsoft.com/office/powerpoint/2010/main" val="16530704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5"/>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fr-FR"/>
              <a:t>Révision du module 02</a:t>
            </a: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49488" y="2603410"/>
            <a:ext cx="4320000" cy="2574391"/>
            <a:chOff x="1074935" y="3579049"/>
            <a:chExt cx="4320000" cy="2574391"/>
          </a:xfrm>
        </p:grpSpPr>
        <p:sp>
          <p:nvSpPr>
            <p:cNvPr id="7" name="Rectangle 6" descr="Livres">
              <a:extLst>
                <a:ext uri="{FF2B5EF4-FFF2-40B4-BE49-F238E27FC236}">
                  <a16:creationId xmlns:a16="http://schemas.microsoft.com/office/drawing/2014/main" id="{0A6C4884-4E57-490E-A2CF-BFB270DC45DD}"/>
                </a:ext>
              </a:extLst>
            </p:cNvPr>
            <p:cNvSpPr/>
            <p:nvPr/>
          </p:nvSpPr>
          <p:spPr>
            <a:xfrm>
              <a:off x="2436389" y="3579049"/>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074935" y="5433440"/>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fr-FR" sz="2100" baseline="0"/>
                <a:t>Modules Microsoft Learn (docs.microsoft.com/Learn)</a:t>
              </a:r>
            </a:p>
          </p:txBody>
        </p:sp>
      </p:gr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996621" y="1456897"/>
            <a:ext cx="6763290" cy="3154710"/>
          </a:xfrm>
        </p:spPr>
        <p:txBody>
          <a:bodyPr vert="horz" wrap="square" lIns="0" tIns="91440" rIns="146304" bIns="91440" rtlCol="0" anchor="t">
            <a:spAutoFit/>
          </a:bodyPr>
          <a:lstStyle/>
          <a:p>
            <a:pPr marL="342900" indent="-342900">
              <a:buFont typeface="Arial" panose="020B0604020202020204" pitchFamily="34" charset="0"/>
              <a:buChar char="•"/>
            </a:pPr>
            <a:r>
              <a:rPr lang="fr-FR" b="0" i="0">
                <a:solidFill>
                  <a:srgbClr val="171717"/>
                </a:solidFill>
                <a:latin typeface="Segoe UI"/>
                <a:cs typeface="Segoe UI"/>
              </a:rPr>
              <a:t>Microsoft offre la présence internationale la plus étendue de tous les fournisseurs de cloud avec plus de 60 régions couvertes à travers le monde</a:t>
            </a:r>
          </a:p>
          <a:p>
            <a:pPr marL="342900" indent="-342900">
              <a:buFont typeface="Arial" panose="020B0604020202020204" pitchFamily="34" charset="0"/>
              <a:buChar char="•"/>
            </a:pPr>
            <a:r>
              <a:rPr lang="fr-FR">
                <a:solidFill>
                  <a:srgbClr val="171717"/>
                </a:solidFill>
                <a:latin typeface="Segoe UI"/>
                <a:cs typeface="Segoe UI"/>
              </a:rPr>
              <a:t>Outils d’administration Azure</a:t>
            </a:r>
          </a:p>
          <a:p>
            <a:pPr marL="342900" indent="-342900">
              <a:buFont typeface="Arial" panose="020B0604020202020204" pitchFamily="34" charset="0"/>
              <a:buChar char="•"/>
            </a:pPr>
            <a:r>
              <a:rPr lang="fr-FR">
                <a:solidFill>
                  <a:srgbClr val="171717"/>
                </a:solidFill>
                <a:latin typeface="Segoe UI"/>
                <a:cs typeface="Segoe UI"/>
              </a:rPr>
              <a:t>Services Azure multiples (informatique, ressources réseau, stockage et bases de données)</a:t>
            </a:r>
          </a:p>
          <a:p>
            <a:pPr marL="342900" indent="-342900">
              <a:buFont typeface="Arial" panose="020B0604020202020204" pitchFamily="34" charset="0"/>
              <a:buChar char="•"/>
            </a:pPr>
            <a:r>
              <a:rPr lang="fr-FR">
                <a:solidFill>
                  <a:srgbClr val="171717"/>
                </a:solidFill>
                <a:latin typeface="Segoe UI"/>
                <a:cs typeface="Segoe UI"/>
              </a:rPr>
              <a:t>Place de marché Azure</a:t>
            </a:r>
          </a:p>
        </p:txBody>
      </p:sp>
    </p:spTree>
    <p:extLst>
      <p:ext uri="{BB962C8B-B14F-4D97-AF65-F5344CB8AC3E}">
        <p14:creationId xmlns:p14="http://schemas.microsoft.com/office/powerpoint/2010/main" val="30446347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a:xfrm>
            <a:off x="418644" y="2526646"/>
            <a:ext cx="7406919" cy="1784048"/>
          </a:xfrm>
        </p:spPr>
        <p:txBody>
          <a:bodyPr/>
          <a:lstStyle/>
          <a:p>
            <a:r>
              <a:rPr lang="fr-FR" dirty="0"/>
              <a:t>Principaux composants architecturaux d’Azure</a:t>
            </a:r>
          </a:p>
        </p:txBody>
      </p:sp>
      <p:pic>
        <p:nvPicPr>
          <p:cNvPr id="5" name="Graphic 4" descr="Architecture">
            <a:extLst>
              <a:ext uri="{FF2B5EF4-FFF2-40B4-BE49-F238E27FC236}">
                <a16:creationId xmlns:a16="http://schemas.microsoft.com/office/drawing/2014/main" id="{DD04FC6F-7C51-44B7-A2B8-1E3093C8BF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10800" y="2754863"/>
            <a:ext cx="1348273" cy="1348273"/>
          </a:xfrm>
          <a:prstGeom prst="rect">
            <a:avLst/>
          </a:prstGeom>
        </p:spPr>
      </p:pic>
    </p:spTree>
    <p:extLst>
      <p:ext uri="{BB962C8B-B14F-4D97-AF65-F5344CB8AC3E}">
        <p14:creationId xmlns:p14="http://schemas.microsoft.com/office/powerpoint/2010/main" val="30522179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51F7-C138-4579-99AA-765A48F87567}"/>
              </a:ext>
            </a:extLst>
          </p:cNvPr>
          <p:cNvSpPr>
            <a:spLocks noGrp="1"/>
          </p:cNvSpPr>
          <p:nvPr>
            <p:ph type="title"/>
          </p:nvPr>
        </p:nvSpPr>
        <p:spPr>
          <a:xfrm>
            <a:off x="418643" y="440493"/>
            <a:ext cx="9533431" cy="1016403"/>
          </a:xfrm>
        </p:spPr>
        <p:txBody>
          <a:bodyPr/>
          <a:lstStyle/>
          <a:p>
            <a:r>
              <a:rPr lang="fr-FR" dirty="0"/>
              <a:t>Principaux composants architecturaux d’Azure -Domaine d’objectif</a:t>
            </a:r>
          </a:p>
        </p:txBody>
      </p:sp>
      <p:sp>
        <p:nvSpPr>
          <p:cNvPr id="3" name="Text Placeholder 2">
            <a:extLst>
              <a:ext uri="{FF2B5EF4-FFF2-40B4-BE49-F238E27FC236}">
                <a16:creationId xmlns:a16="http://schemas.microsoft.com/office/drawing/2014/main" id="{5F448C38-AE4B-4541-BB99-DFEA840E1802}"/>
              </a:ext>
            </a:extLst>
          </p:cNvPr>
          <p:cNvSpPr>
            <a:spLocks noGrp="1"/>
          </p:cNvSpPr>
          <p:nvPr>
            <p:ph sz="quarter" idx="10"/>
          </p:nvPr>
        </p:nvSpPr>
        <p:spPr>
          <a:xfrm>
            <a:off x="684143" y="1456897"/>
            <a:ext cx="11075768" cy="4534575"/>
          </a:xfrm>
        </p:spPr>
        <p:txBody>
          <a:bodyPr vert="horz" wrap="square" lIns="0" tIns="91440" rIns="146304" bIns="91440" rtlCol="0" anchor="t">
            <a:spAutoFit/>
          </a:bodyPr>
          <a:lstStyle/>
          <a:p>
            <a:pPr fontAlgn="base"/>
            <a:r>
              <a:rPr lang="fr-FR">
                <a:latin typeface="+mj-lt"/>
              </a:rPr>
              <a:t>Décrire les avantages et l’utilisation de : </a:t>
            </a:r>
          </a:p>
          <a:p>
            <a:pPr marL="342900" lvl="0" indent="-342900">
              <a:buFont typeface="Arial" panose="020B0604020202020204" pitchFamily="34" charset="0"/>
              <a:buChar char="•"/>
            </a:pPr>
            <a:r>
              <a:rPr lang="fr-FR">
                <a:latin typeface="+mn-lt"/>
              </a:rPr>
              <a:t>Régions et paires régionales</a:t>
            </a:r>
          </a:p>
          <a:p>
            <a:pPr marL="342900" lvl="0" indent="-342900" fontAlgn="base">
              <a:buFont typeface="Arial" panose="020B0604020202020204" pitchFamily="34" charset="0"/>
              <a:buChar char="•"/>
            </a:pPr>
            <a:r>
              <a:rPr lang="fr-FR"/>
              <a:t>Zones de disponibilité</a:t>
            </a:r>
          </a:p>
          <a:p>
            <a:pPr marL="342900" indent="-342900">
              <a:buFont typeface="Arial" panose="020B0604020202020204" pitchFamily="34" charset="0"/>
              <a:buChar char="•"/>
            </a:pPr>
            <a:r>
              <a:rPr lang="fr-FR"/>
              <a:t>Ressources Azure</a:t>
            </a:r>
          </a:p>
          <a:p>
            <a:pPr marL="342900" lvl="0" indent="-342900" fontAlgn="base">
              <a:buFont typeface="Arial" panose="020B0604020202020204" pitchFamily="34" charset="0"/>
              <a:buChar char="•"/>
            </a:pPr>
            <a:r>
              <a:rPr lang="fr-FR">
                <a:latin typeface="+mn-lt"/>
              </a:rPr>
              <a:t>Groupes de ressources</a:t>
            </a:r>
          </a:p>
          <a:p>
            <a:pPr marL="342900" indent="-342900">
              <a:buFont typeface="Arial" panose="020B0604020202020204" pitchFamily="34" charset="0"/>
              <a:buChar char="•"/>
            </a:pPr>
            <a:r>
              <a:rPr lang="fr-FR"/>
              <a:t>Azure Resource Manager</a:t>
            </a:r>
          </a:p>
          <a:p>
            <a:pPr marL="342900" lvl="0" indent="-342900" fontAlgn="base">
              <a:buFont typeface="Arial" panose="020B0604020202020204" pitchFamily="34" charset="0"/>
              <a:buChar char="•"/>
            </a:pPr>
            <a:r>
              <a:rPr lang="fr-FR">
                <a:latin typeface="+mn-lt"/>
              </a:rPr>
              <a:t>Abonnements</a:t>
            </a:r>
          </a:p>
          <a:p>
            <a:pPr marL="342900" indent="-342900" fontAlgn="base">
              <a:buFont typeface="Arial" panose="020B0604020202020204" pitchFamily="34" charset="0"/>
              <a:buChar char="•"/>
            </a:pPr>
            <a:r>
              <a:rPr lang="fr-FR"/>
              <a:t>Groupes d’administration Azure</a:t>
            </a:r>
          </a:p>
          <a:p>
            <a:pPr marL="342900" lvl="0" indent="-342900" fontAlgn="base">
              <a:buFont typeface="Arial" panose="020B0604020202020204" pitchFamily="34" charset="0"/>
              <a:buChar char="•"/>
            </a:pPr>
            <a:endParaRPr lang="en-US" dirty="0">
              <a:latin typeface="+mn-lt"/>
              <a:cs typeface="Segoe UI"/>
            </a:endParaRPr>
          </a:p>
        </p:txBody>
      </p:sp>
    </p:spTree>
    <p:extLst>
      <p:ext uri="{BB962C8B-B14F-4D97-AF65-F5344CB8AC3E}">
        <p14:creationId xmlns:p14="http://schemas.microsoft.com/office/powerpoint/2010/main" val="3344010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Régions</a:t>
            </a:r>
          </a:p>
        </p:txBody>
      </p:sp>
      <p:sp>
        <p:nvSpPr>
          <p:cNvPr id="8" name="Rectangle 7">
            <a:extLst>
              <a:ext uri="{FF2B5EF4-FFF2-40B4-BE49-F238E27FC236}">
                <a16:creationId xmlns:a16="http://schemas.microsoft.com/office/drawing/2014/main" id="{811A1EC0-5AF2-4D21-8437-ACF71E7A3AAF}"/>
              </a:ext>
            </a:extLst>
          </p:cNvPr>
          <p:cNvSpPr/>
          <p:nvPr/>
        </p:nvSpPr>
        <p:spPr>
          <a:xfrm>
            <a:off x="192959" y="1825795"/>
            <a:ext cx="3297493" cy="1200329"/>
          </a:xfrm>
          <a:prstGeom prst="rect">
            <a:avLst/>
          </a:prstGeom>
          <a:solidFill>
            <a:schemeClr val="bg1"/>
          </a:solidFill>
        </p:spPr>
        <p:txBody>
          <a:bodyPr wrap="square" anchor="t">
            <a:spAutoFit/>
          </a:bodyPr>
          <a:lstStyle/>
          <a:p>
            <a:pPr algn="ctr"/>
            <a:r>
              <a:rPr lang="fr-FR" sz="1800" i="1">
                <a:cs typeface="Segoe UI Semilight"/>
              </a:rPr>
              <a:t>Azure propose plus de régions au niveau mondial que les autres fournisseurs de cloud, avec plus de 60 régions, représentant plus de 140 pays</a:t>
            </a:r>
          </a:p>
        </p:txBody>
      </p:sp>
      <p:sp>
        <p:nvSpPr>
          <p:cNvPr id="6" name="Text Placeholder 5"/>
          <p:cNvSpPr>
            <a:spLocks noGrp="1"/>
          </p:cNvSpPr>
          <p:nvPr>
            <p:ph sz="quarter" idx="10"/>
          </p:nvPr>
        </p:nvSpPr>
        <p:spPr>
          <a:xfrm>
            <a:off x="1225345" y="4080417"/>
            <a:ext cx="9577333" cy="2103140"/>
          </a:xfrm>
        </p:spPr>
        <p:txBody>
          <a:bodyPr vert="horz" wrap="square" lIns="0" tIns="0" rIns="0" bIns="0" rtlCol="0" anchor="t">
            <a:spAutoFit/>
          </a:bodyPr>
          <a:lstStyle/>
          <a:p>
            <a:pPr marL="342900" indent="-342900">
              <a:buFont typeface="Arial" panose="020B0604020202020204" pitchFamily="34" charset="0"/>
              <a:buChar char="•"/>
            </a:pPr>
            <a:r>
              <a:rPr lang="fr-FR" dirty="0">
                <a:latin typeface="+mn-lt"/>
              </a:rPr>
              <a:t>Les régions sont composées d’un ou de plusieurs centres de données situés à proximité immédiate.</a:t>
            </a:r>
          </a:p>
          <a:p>
            <a:pPr marL="342900" indent="-342900">
              <a:buFont typeface="Arial" panose="020B0604020202020204" pitchFamily="34" charset="0"/>
              <a:buChar char="•"/>
            </a:pPr>
            <a:r>
              <a:rPr lang="fr-FR" dirty="0">
                <a:latin typeface="+mn-lt"/>
              </a:rPr>
              <a:t>Flexibilité et évolutivité afin de réduire la latence pour le client.</a:t>
            </a:r>
          </a:p>
          <a:p>
            <a:pPr marL="342900" indent="-342900">
              <a:buFont typeface="Arial" panose="020B0604020202020204" pitchFamily="34" charset="0"/>
              <a:buChar char="•"/>
            </a:pPr>
            <a:r>
              <a:rPr lang="fr-FR" dirty="0">
                <a:latin typeface="+mn-lt"/>
              </a:rPr>
              <a:t>Préservation de la résidence des données avec un programme complet de conformité.</a:t>
            </a:r>
          </a:p>
        </p:txBody>
      </p:sp>
      <p:sp>
        <p:nvSpPr>
          <p:cNvPr id="3" name="Footer Placeholder 1">
            <a:extLst>
              <a:ext uri="{FF2B5EF4-FFF2-40B4-BE49-F238E27FC236}">
                <a16:creationId xmlns:a16="http://schemas.microsoft.com/office/drawing/2014/main" id="{CFEEFDEC-A344-470A-A33B-F1133646265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fr-FR"/>
              <a:t>© Copyright Microsoft Corporation. Tous droits réservés.</a:t>
            </a:r>
          </a:p>
        </p:txBody>
      </p:sp>
      <p:pic>
        <p:nvPicPr>
          <p:cNvPr id="7" name="Picture 6">
            <a:extLst>
              <a:ext uri="{FF2B5EF4-FFF2-40B4-BE49-F238E27FC236}">
                <a16:creationId xmlns:a16="http://schemas.microsoft.com/office/drawing/2014/main" id="{1AB194FB-43CD-4199-B519-A2DC98AD6992}"/>
              </a:ext>
            </a:extLst>
          </p:cNvPr>
          <p:cNvPicPr>
            <a:picLocks noChangeAspect="1"/>
          </p:cNvPicPr>
          <p:nvPr/>
        </p:nvPicPr>
        <p:blipFill>
          <a:blip r:embed="rId3"/>
          <a:srcRect/>
          <a:stretch/>
        </p:blipFill>
        <p:spPr>
          <a:xfrm>
            <a:off x="3910775" y="254613"/>
            <a:ext cx="7940000" cy="3783905"/>
          </a:xfrm>
          <a:prstGeom prst="rect">
            <a:avLst/>
          </a:prstGeom>
          <a:ln>
            <a:solidFill>
              <a:schemeClr val="accent1"/>
            </a:solidFill>
          </a:ln>
        </p:spPr>
      </p:pic>
    </p:spTree>
    <p:extLst>
      <p:ext uri="{BB962C8B-B14F-4D97-AF65-F5344CB8AC3E}">
        <p14:creationId xmlns:p14="http://schemas.microsoft.com/office/powerpoint/2010/main" val="105386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Paires régionales</a:t>
            </a:r>
          </a:p>
        </p:txBody>
      </p:sp>
      <p:sp>
        <p:nvSpPr>
          <p:cNvPr id="6" name="Text Placeholder 5"/>
          <p:cNvSpPr>
            <a:spLocks noGrp="1"/>
          </p:cNvSpPr>
          <p:nvPr>
            <p:ph sz="quarter" idx="10"/>
          </p:nvPr>
        </p:nvSpPr>
        <p:spPr>
          <a:xfrm>
            <a:off x="487467" y="1661910"/>
            <a:ext cx="5608533" cy="3339376"/>
          </a:xfrm>
        </p:spPr>
        <p:txBody>
          <a:bodyPr vert="horz" wrap="square" lIns="0" tIns="0" rIns="0" bIns="0" rtlCol="0" anchor="t">
            <a:spAutoFit/>
          </a:bodyPr>
          <a:lstStyle/>
          <a:p>
            <a:pPr marL="290195" indent="-290195">
              <a:buFont typeface="Arial" panose="020B0604020202020204" pitchFamily="34" charset="0"/>
              <a:buChar char="•"/>
            </a:pPr>
            <a:r>
              <a:rPr lang="fr-FR" sz="2400" dirty="0">
                <a:latin typeface="+mn-lt"/>
              </a:rPr>
              <a:t>Distance d’au moins 500 km entre les paires régionales.</a:t>
            </a:r>
          </a:p>
          <a:p>
            <a:pPr marL="290195" indent="-290195">
              <a:buFont typeface="Arial" panose="020B0604020202020204" pitchFamily="34" charset="0"/>
              <a:buChar char="•"/>
            </a:pPr>
            <a:r>
              <a:rPr lang="fr-FR" dirty="0">
                <a:latin typeface="+mn-lt"/>
              </a:rPr>
              <a:t>Réplication automatique pour certains services.</a:t>
            </a:r>
          </a:p>
          <a:p>
            <a:pPr marL="290195" indent="-290195">
              <a:buFont typeface="Arial" panose="020B0604020202020204" pitchFamily="34" charset="0"/>
              <a:buChar char="•"/>
            </a:pPr>
            <a:r>
              <a:rPr lang="fr-FR" dirty="0">
                <a:latin typeface="+mn-lt"/>
              </a:rPr>
              <a:t>Récupération régionale prioritaire en cas de panne.</a:t>
            </a:r>
          </a:p>
          <a:p>
            <a:pPr marL="290195" indent="-290195">
              <a:buFont typeface="Arial" panose="020B0604020202020204" pitchFamily="34" charset="0"/>
              <a:buChar char="•"/>
            </a:pPr>
            <a:r>
              <a:rPr lang="fr-FR" dirty="0">
                <a:latin typeface="+mn-lt"/>
              </a:rPr>
              <a:t>Déploiement séquentiel des mises à jour pour minimiser les interruptions. </a:t>
            </a:r>
          </a:p>
        </p:txBody>
      </p:sp>
      <p:sp>
        <p:nvSpPr>
          <p:cNvPr id="2" name="TextBox 1">
            <a:extLst>
              <a:ext uri="{FF2B5EF4-FFF2-40B4-BE49-F238E27FC236}">
                <a16:creationId xmlns:a16="http://schemas.microsoft.com/office/drawing/2014/main" id="{00D66516-044B-4422-8CA5-FA6FFBDF8E5D}"/>
              </a:ext>
            </a:extLst>
          </p:cNvPr>
          <p:cNvSpPr txBox="1"/>
          <p:nvPr/>
        </p:nvSpPr>
        <p:spPr>
          <a:xfrm>
            <a:off x="640861" y="5074608"/>
            <a:ext cx="6097302" cy="5447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fr-FR" sz="1800" dirty="0"/>
              <a:t>Lien </a:t>
            </a:r>
            <a:r>
              <a:rPr lang="fr-FR" sz="1800" dirty="0">
                <a:ea typeface="+mn-lt"/>
                <a:cs typeface="Segoe UI"/>
              </a:rPr>
              <a:t>web : </a:t>
            </a:r>
            <a:r>
              <a:rPr lang="fr-FR" sz="1800" dirty="0">
                <a:ea typeface="+mn-lt"/>
                <a:cs typeface="+mn-lt"/>
                <a:hlinkClick r:id="rId3"/>
              </a:rPr>
              <a:t>https://aka.ms/PairedRegions-fra</a:t>
            </a:r>
            <a:endParaRPr lang="fr-FR" sz="1800" dirty="0">
              <a:ea typeface="+mn-lt"/>
              <a:cs typeface="+mn-lt"/>
              <a:hlinkClick r:id="rId4"/>
            </a:endParaRPr>
          </a:p>
        </p:txBody>
      </p:sp>
      <p:graphicFrame>
        <p:nvGraphicFramePr>
          <p:cNvPr id="9" name="Table 8">
            <a:extLst>
              <a:ext uri="{FF2B5EF4-FFF2-40B4-BE49-F238E27FC236}">
                <a16:creationId xmlns:a16="http://schemas.microsoft.com/office/drawing/2014/main" id="{D812C242-CE3D-40CD-A21F-9B770DE69246}"/>
              </a:ext>
            </a:extLst>
          </p:cNvPr>
          <p:cNvGraphicFramePr>
            <a:graphicFrameLocks noGrp="1"/>
          </p:cNvGraphicFramePr>
          <p:nvPr>
            <p:extLst>
              <p:ext uri="{D42A27DB-BD31-4B8C-83A1-F6EECF244321}">
                <p14:modId xmlns:p14="http://schemas.microsoft.com/office/powerpoint/2010/main" val="4232748305"/>
              </p:ext>
            </p:extLst>
          </p:nvPr>
        </p:nvGraphicFramePr>
        <p:xfrm>
          <a:off x="6947333" y="331517"/>
          <a:ext cx="1776548" cy="5325592"/>
        </p:xfrm>
        <a:graphic>
          <a:graphicData uri="http://schemas.openxmlformats.org/drawingml/2006/table">
            <a:tbl>
              <a:tblPr firstRow="1">
                <a:tableStyleId>{2D5ABB26-0587-4C30-8999-92F81FD0307C}</a:tableStyleId>
              </a:tblPr>
              <a:tblGrid>
                <a:gridCol w="1776548">
                  <a:extLst>
                    <a:ext uri="{9D8B030D-6E8A-4147-A177-3AD203B41FA5}">
                      <a16:colId xmlns:a16="http://schemas.microsoft.com/office/drawing/2014/main" val="1438438675"/>
                    </a:ext>
                  </a:extLst>
                </a:gridCol>
              </a:tblGrid>
              <a:tr h="306219">
                <a:tc>
                  <a:txBody>
                    <a:bodyPr/>
                    <a:lstStyle/>
                    <a:p>
                      <a:pPr algn="ctr" fontAlgn="base"/>
                      <a:r>
                        <a:rPr lang="fr-FR" sz="1600" b="0">
                          <a:solidFill>
                            <a:schemeClr val="bg1"/>
                          </a:solidFill>
                          <a:latin typeface="+mj-lt"/>
                        </a:rPr>
                        <a:t>Région</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2295325405"/>
                  </a:ext>
                </a:extLst>
              </a:tr>
              <a:tr h="306219">
                <a:tc>
                  <a:txBody>
                    <a:bodyPr/>
                    <a:lstStyle/>
                    <a:p>
                      <a:pPr algn="ctr" fontAlgn="base"/>
                      <a:r>
                        <a:rPr lang="fr-FR" sz="1600"/>
                        <a:t>USA Centre Nord</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5774094"/>
                  </a:ext>
                </a:extLst>
              </a:tr>
              <a:tr h="306219">
                <a:tc>
                  <a:txBody>
                    <a:bodyPr/>
                    <a:lstStyle/>
                    <a:p>
                      <a:pPr algn="ctr" fontAlgn="base"/>
                      <a:r>
                        <a:rPr lang="fr-FR" sz="1600"/>
                        <a:t>USA 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5649983"/>
                  </a:ext>
                </a:extLst>
              </a:tr>
              <a:tr h="306219">
                <a:tc>
                  <a:txBody>
                    <a:bodyPr/>
                    <a:lstStyle/>
                    <a:p>
                      <a:pPr algn="ctr" fontAlgn="base"/>
                      <a:r>
                        <a:rPr lang="fr-FR" sz="1600"/>
                        <a:t>USA Ouest 2</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051283"/>
                  </a:ext>
                </a:extLst>
              </a:tr>
              <a:tr h="306219">
                <a:tc>
                  <a:txBody>
                    <a:bodyPr/>
                    <a:lstStyle/>
                    <a:p>
                      <a:pPr algn="ctr" fontAlgn="base"/>
                      <a:r>
                        <a:rPr lang="fr-FR" sz="1600"/>
                        <a:t>USA Est 2</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57662494"/>
                  </a:ext>
                </a:extLst>
              </a:tr>
              <a:tr h="306219">
                <a:tc>
                  <a:txBody>
                    <a:bodyPr/>
                    <a:lstStyle/>
                    <a:p>
                      <a:pPr algn="ctr" fontAlgn="base"/>
                      <a:r>
                        <a:rPr lang="fr-FR" sz="1600"/>
                        <a:t>Canada Centre</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3272622"/>
                  </a:ext>
                </a:extLst>
              </a:tr>
              <a:tr h="306219">
                <a:tc>
                  <a:txBody>
                    <a:bodyPr/>
                    <a:lstStyle/>
                    <a:p>
                      <a:pPr algn="ctr" fontAlgn="base"/>
                      <a:r>
                        <a:rPr lang="fr-FR" sz="1600"/>
                        <a:t>Europe Nord</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1321702"/>
                  </a:ext>
                </a:extLst>
              </a:tr>
              <a:tr h="306219">
                <a:tc>
                  <a:txBody>
                    <a:bodyPr/>
                    <a:lstStyle/>
                    <a:p>
                      <a:pPr algn="ctr" fontAlgn="base"/>
                      <a:r>
                        <a:rPr lang="fr-FR" sz="1600"/>
                        <a:t>Royaume-Uni Ouest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418596"/>
                  </a:ext>
                </a:extLst>
              </a:tr>
              <a:tr h="568984">
                <a:tc>
                  <a:txBody>
                    <a:bodyPr/>
                    <a:lstStyle/>
                    <a:p>
                      <a:pPr algn="ctr" fontAlgn="base"/>
                      <a:r>
                        <a:rPr lang="fr-FR" sz="1600"/>
                        <a:t>Allemagne Centre</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63196076"/>
                  </a:ext>
                </a:extLst>
              </a:tr>
              <a:tr h="306219">
                <a:tc>
                  <a:txBody>
                    <a:bodyPr/>
                    <a:lstStyle/>
                    <a:p>
                      <a:pPr algn="ctr" fontAlgn="base"/>
                      <a:r>
                        <a:rPr lang="fr-FR" sz="1600"/>
                        <a:t>Asie Sud-Est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798151"/>
                  </a:ext>
                </a:extLst>
              </a:tr>
              <a:tr h="306219">
                <a:tc>
                  <a:txBody>
                    <a:bodyPr/>
                    <a:lstStyle/>
                    <a:p>
                      <a:pPr algn="ctr" fontAlgn="base"/>
                      <a:r>
                        <a:rPr lang="fr-FR" sz="1600"/>
                        <a:t>Chine 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43023007"/>
                  </a:ext>
                </a:extLst>
              </a:tr>
              <a:tr h="306219">
                <a:tc>
                  <a:txBody>
                    <a:bodyPr/>
                    <a:lstStyle/>
                    <a:p>
                      <a:pPr algn="ctr" fontAlgn="base"/>
                      <a:r>
                        <a:rPr lang="fr-FR" sz="1600"/>
                        <a:t>Japon 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175280"/>
                  </a:ext>
                </a:extLst>
              </a:tr>
              <a:tr h="306219">
                <a:tc>
                  <a:txBody>
                    <a:bodyPr/>
                    <a:lstStyle/>
                    <a:p>
                      <a:pPr algn="ctr" fontAlgn="base"/>
                      <a:r>
                        <a:rPr lang="fr-FR" sz="1600"/>
                        <a:t>Australie Sud-Est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88797014"/>
                  </a:ext>
                </a:extLst>
              </a:tr>
              <a:tr h="306219">
                <a:tc>
                  <a:txBody>
                    <a:bodyPr/>
                    <a:lstStyle/>
                    <a:p>
                      <a:pPr algn="ctr" fontAlgn="base"/>
                      <a:r>
                        <a:rPr lang="fr-FR" sz="1600"/>
                        <a:t>Inde Sud</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4315572"/>
                  </a:ext>
                </a:extLst>
              </a:tr>
              <a:tr h="566650">
                <a:tc>
                  <a:txBody>
                    <a:bodyPr/>
                    <a:lstStyle/>
                    <a:p>
                      <a:pPr algn="ctr" fontAlgn="base"/>
                      <a:r>
                        <a:rPr lang="fr-FR" sz="1600"/>
                        <a:t>Brésil Sud (primaire)</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56298458"/>
                  </a:ext>
                </a:extLst>
              </a:tr>
            </a:tbl>
          </a:graphicData>
        </a:graphic>
      </p:graphicFrame>
      <p:sp>
        <p:nvSpPr>
          <p:cNvPr id="21" name="Arrow: Left-Right 20">
            <a:extLst>
              <a:ext uri="{FF2B5EF4-FFF2-40B4-BE49-F238E27FC236}">
                <a16:creationId xmlns:a16="http://schemas.microsoft.com/office/drawing/2014/main" id="{3BF19608-4E55-40DF-8F76-EFF39FE48524}"/>
              </a:ext>
              <a:ext uri="{C183D7F6-B498-43B3-948B-1728B52AA6E4}">
                <adec:decorative xmlns:adec="http://schemas.microsoft.com/office/drawing/2017/decorative" val="1"/>
              </a:ext>
            </a:extLst>
          </p:cNvPr>
          <p:cNvSpPr/>
          <p:nvPr/>
        </p:nvSpPr>
        <p:spPr bwMode="auto">
          <a:xfrm>
            <a:off x="8911281" y="2693014"/>
            <a:ext cx="771011" cy="393486"/>
          </a:xfrm>
          <a:prstGeom prst="leftRightArrow">
            <a:avLst>
              <a:gd name="adj1" fmla="val 50001"/>
              <a:gd name="adj2" fmla="val 50000"/>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Table 27">
            <a:extLst>
              <a:ext uri="{FF2B5EF4-FFF2-40B4-BE49-F238E27FC236}">
                <a16:creationId xmlns:a16="http://schemas.microsoft.com/office/drawing/2014/main" id="{A1625483-567C-4965-88E9-3C4013EAEE2C}"/>
              </a:ext>
            </a:extLst>
          </p:cNvPr>
          <p:cNvGraphicFramePr>
            <a:graphicFrameLocks noGrp="1"/>
          </p:cNvGraphicFramePr>
          <p:nvPr>
            <p:extLst>
              <p:ext uri="{D42A27DB-BD31-4B8C-83A1-F6EECF244321}">
                <p14:modId xmlns:p14="http://schemas.microsoft.com/office/powerpoint/2010/main" val="1254227629"/>
              </p:ext>
            </p:extLst>
          </p:nvPr>
        </p:nvGraphicFramePr>
        <p:xfrm>
          <a:off x="9869692" y="331517"/>
          <a:ext cx="1776548" cy="5116481"/>
        </p:xfrm>
        <a:graphic>
          <a:graphicData uri="http://schemas.openxmlformats.org/drawingml/2006/table">
            <a:tbl>
              <a:tblPr firstRow="1">
                <a:tableStyleId>{2D5ABB26-0587-4C30-8999-92F81FD0307C}</a:tableStyleId>
              </a:tblPr>
              <a:tblGrid>
                <a:gridCol w="1776548">
                  <a:extLst>
                    <a:ext uri="{9D8B030D-6E8A-4147-A177-3AD203B41FA5}">
                      <a16:colId xmlns:a16="http://schemas.microsoft.com/office/drawing/2014/main" val="1438438675"/>
                    </a:ext>
                  </a:extLst>
                </a:gridCol>
              </a:tblGrid>
              <a:tr h="306219">
                <a:tc>
                  <a:txBody>
                    <a:bodyPr/>
                    <a:lstStyle/>
                    <a:p>
                      <a:pPr algn="ctr" fontAlgn="base"/>
                      <a:r>
                        <a:rPr lang="fr-FR" sz="1600" b="0">
                          <a:solidFill>
                            <a:schemeClr val="bg1"/>
                          </a:solidFill>
                          <a:latin typeface="+mj-lt"/>
                        </a:rPr>
                        <a:t>Région</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2295325405"/>
                  </a:ext>
                </a:extLst>
              </a:tr>
              <a:tr h="306219">
                <a:tc>
                  <a:txBody>
                    <a:bodyPr/>
                    <a:lstStyle/>
                    <a:p>
                      <a:pPr algn="ctr" fontAlgn="base"/>
                      <a:r>
                        <a:rPr lang="fr-FR" sz="1600" b="0">
                          <a:solidFill>
                            <a:schemeClr val="tx1"/>
                          </a:solidFill>
                        </a:rPr>
                        <a:t>USA Centre Sud</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5774094"/>
                  </a:ext>
                </a:extLst>
              </a:tr>
              <a:tr h="306219">
                <a:tc>
                  <a:txBody>
                    <a:bodyPr/>
                    <a:lstStyle/>
                    <a:p>
                      <a:pPr algn="ctr" fontAlgn="base"/>
                      <a:r>
                        <a:rPr lang="fr-FR" sz="1600" b="0">
                          <a:solidFill>
                            <a:schemeClr val="tx1"/>
                          </a:solidFill>
                        </a:rPr>
                        <a:t>USA Ouest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5649983"/>
                  </a:ext>
                </a:extLst>
              </a:tr>
              <a:tr h="306219">
                <a:tc>
                  <a:txBody>
                    <a:bodyPr/>
                    <a:lstStyle/>
                    <a:p>
                      <a:pPr algn="ctr" fontAlgn="base"/>
                      <a:r>
                        <a:rPr lang="fr-FR" sz="1600" b="0">
                          <a:solidFill>
                            <a:schemeClr val="tx1"/>
                          </a:solidFill>
                        </a:rPr>
                        <a:t>USA Centre-Ouest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051283"/>
                  </a:ext>
                </a:extLst>
              </a:tr>
              <a:tr h="306219">
                <a:tc>
                  <a:txBody>
                    <a:bodyPr/>
                    <a:lstStyle/>
                    <a:p>
                      <a:pPr algn="ctr" fontAlgn="base"/>
                      <a:r>
                        <a:rPr lang="fr-FR" sz="1600" b="0">
                          <a:solidFill>
                            <a:schemeClr val="tx1"/>
                          </a:solidFill>
                        </a:rPr>
                        <a:t>USA Centre</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57662494"/>
                  </a:ext>
                </a:extLst>
              </a:tr>
              <a:tr h="306219">
                <a:tc>
                  <a:txBody>
                    <a:bodyPr/>
                    <a:lstStyle/>
                    <a:p>
                      <a:pPr algn="ctr" fontAlgn="base"/>
                      <a:r>
                        <a:rPr lang="fr-FR" sz="1600" b="0">
                          <a:solidFill>
                            <a:schemeClr val="tx1"/>
                          </a:solidFill>
                        </a:rPr>
                        <a:t>Canada 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3272622"/>
                  </a:ext>
                </a:extLst>
              </a:tr>
              <a:tr h="306219">
                <a:tc>
                  <a:txBody>
                    <a:bodyPr/>
                    <a:lstStyle/>
                    <a:p>
                      <a:pPr algn="ctr" fontAlgn="base"/>
                      <a:r>
                        <a:rPr lang="fr-FR" sz="1600" b="0">
                          <a:solidFill>
                            <a:schemeClr val="tx1"/>
                          </a:solidFill>
                        </a:rPr>
                        <a:t>Europe Ouest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1321702"/>
                  </a:ext>
                </a:extLst>
              </a:tr>
              <a:tr h="306219">
                <a:tc>
                  <a:txBody>
                    <a:bodyPr/>
                    <a:lstStyle/>
                    <a:p>
                      <a:pPr algn="ctr" fontAlgn="base"/>
                      <a:r>
                        <a:rPr lang="fr-FR" sz="1600" b="0">
                          <a:solidFill>
                            <a:schemeClr val="tx1"/>
                          </a:solidFill>
                        </a:rPr>
                        <a:t>Royaume-Uni Sud</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418596"/>
                  </a:ext>
                </a:extLst>
              </a:tr>
              <a:tr h="568984">
                <a:tc>
                  <a:txBody>
                    <a:bodyPr/>
                    <a:lstStyle/>
                    <a:p>
                      <a:pPr algn="ctr" fontAlgn="base"/>
                      <a:r>
                        <a:rPr lang="fr-FR" sz="1600" b="0" dirty="0">
                          <a:solidFill>
                            <a:schemeClr val="tx1"/>
                          </a:solidFill>
                        </a:rPr>
                        <a:t>Allemagne </a:t>
                      </a:r>
                      <a:br>
                        <a:rPr lang="fr-FR" sz="1600" b="0" dirty="0">
                          <a:solidFill>
                            <a:schemeClr val="tx1"/>
                          </a:solidFill>
                        </a:rPr>
                      </a:br>
                      <a:r>
                        <a:rPr lang="fr-FR" sz="1600" b="0" dirty="0">
                          <a:solidFill>
                            <a:schemeClr val="tx1"/>
                          </a:solidFill>
                        </a:rPr>
                        <a:t>Nord-Est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63196076"/>
                  </a:ext>
                </a:extLst>
              </a:tr>
              <a:tr h="306219">
                <a:tc>
                  <a:txBody>
                    <a:bodyPr/>
                    <a:lstStyle/>
                    <a:p>
                      <a:pPr algn="ctr" fontAlgn="base"/>
                      <a:r>
                        <a:rPr lang="fr-FR" sz="1600" b="0">
                          <a:solidFill>
                            <a:schemeClr val="tx1"/>
                          </a:solidFill>
                        </a:rPr>
                        <a:t>Asie 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798151"/>
                  </a:ext>
                </a:extLst>
              </a:tr>
              <a:tr h="306219">
                <a:tc>
                  <a:txBody>
                    <a:bodyPr/>
                    <a:lstStyle/>
                    <a:p>
                      <a:pPr algn="ctr" fontAlgn="base"/>
                      <a:r>
                        <a:rPr lang="fr-FR" sz="1600" b="0">
                          <a:solidFill>
                            <a:schemeClr val="tx1"/>
                          </a:solidFill>
                        </a:rPr>
                        <a:t>Chine Nord</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43023007"/>
                  </a:ext>
                </a:extLst>
              </a:tr>
              <a:tr h="306219">
                <a:tc>
                  <a:txBody>
                    <a:bodyPr/>
                    <a:lstStyle/>
                    <a:p>
                      <a:pPr algn="ctr" fontAlgn="base"/>
                      <a:r>
                        <a:rPr lang="fr-FR" sz="1600" b="0">
                          <a:solidFill>
                            <a:schemeClr val="tx1"/>
                          </a:solidFill>
                        </a:rPr>
                        <a:t>Japon Ouest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175280"/>
                  </a:ext>
                </a:extLst>
              </a:tr>
              <a:tr h="306219">
                <a:tc>
                  <a:txBody>
                    <a:bodyPr/>
                    <a:lstStyle/>
                    <a:p>
                      <a:pPr algn="ctr" fontAlgn="base"/>
                      <a:r>
                        <a:rPr lang="fr-FR" sz="1600" b="0">
                          <a:solidFill>
                            <a:schemeClr val="tx1"/>
                          </a:solidFill>
                        </a:rPr>
                        <a:t>Australie 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88797014"/>
                  </a:ext>
                </a:extLst>
              </a:tr>
              <a:tr h="306219">
                <a:tc>
                  <a:txBody>
                    <a:bodyPr/>
                    <a:lstStyle/>
                    <a:p>
                      <a:pPr algn="ctr" fontAlgn="base"/>
                      <a:r>
                        <a:rPr lang="fr-FR" sz="1600" b="0">
                          <a:solidFill>
                            <a:schemeClr val="tx1"/>
                          </a:solidFill>
                        </a:rPr>
                        <a:t>Inde Centre</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4315572"/>
                  </a:ext>
                </a:extLst>
              </a:tr>
              <a:tr h="566650">
                <a:tc>
                  <a:txBody>
                    <a:bodyPr/>
                    <a:lstStyle/>
                    <a:p>
                      <a:pPr algn="ctr" fontAlgn="base"/>
                      <a:r>
                        <a:rPr lang="fr-FR" sz="1600" b="0" dirty="0">
                          <a:solidFill>
                            <a:schemeClr val="tx1"/>
                          </a:solidFill>
                        </a:rPr>
                        <a:t>USA Centre Sud</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56298458"/>
                  </a:ext>
                </a:extLst>
              </a:tr>
            </a:tbl>
          </a:graphicData>
        </a:graphic>
      </p:graphicFrame>
      <p:sp>
        <p:nvSpPr>
          <p:cNvPr id="4" name="Footer Placeholder 1">
            <a:extLst>
              <a:ext uri="{FF2B5EF4-FFF2-40B4-BE49-F238E27FC236}">
                <a16:creationId xmlns:a16="http://schemas.microsoft.com/office/drawing/2014/main" id="{4240E434-9668-4343-85DE-ED8115B07F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fr-FR"/>
              <a:t>© Copyright Microsoft Corporation. Tous droits réservés.</a:t>
            </a:r>
          </a:p>
        </p:txBody>
      </p:sp>
    </p:spTree>
    <p:extLst>
      <p:ext uri="{BB962C8B-B14F-4D97-AF65-F5344CB8AC3E}">
        <p14:creationId xmlns:p14="http://schemas.microsoft.com/office/powerpoint/2010/main" val="318144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noProof="0"/>
              <a:t>Zones géographiques</a:t>
            </a:r>
          </a:p>
        </p:txBody>
      </p:sp>
      <p:sp>
        <p:nvSpPr>
          <p:cNvPr id="2" name="TextBox 1">
            <a:extLst>
              <a:ext uri="{FF2B5EF4-FFF2-40B4-BE49-F238E27FC236}">
                <a16:creationId xmlns:a16="http://schemas.microsoft.com/office/drawing/2014/main" id="{8F62A88A-4AD8-42FD-86AA-1FEDAD3A64D8}"/>
              </a:ext>
            </a:extLst>
          </p:cNvPr>
          <p:cNvSpPr txBox="1"/>
          <p:nvPr/>
        </p:nvSpPr>
        <p:spPr>
          <a:xfrm>
            <a:off x="4574778" y="217296"/>
            <a:ext cx="7172782" cy="877163"/>
          </a:xfrm>
          <a:prstGeom prst="rect">
            <a:avLst/>
          </a:prstGeom>
          <a:noFill/>
        </p:spPr>
        <p:txBody>
          <a:bodyPr wrap="square" lIns="182880" tIns="146304" rIns="182880" bIns="146304" rtlCol="0">
            <a:spAutoFit/>
          </a:bodyPr>
          <a:lstStyle/>
          <a:p>
            <a:pPr>
              <a:lnSpc>
                <a:spcPct val="90000"/>
              </a:lnSpc>
              <a:spcAft>
                <a:spcPts val="600"/>
              </a:spcAft>
            </a:pPr>
            <a:r>
              <a:rPr lang="fr-FR" sz="1400" dirty="0">
                <a:solidFill>
                  <a:srgbClr val="FF0000"/>
                </a:solidFill>
              </a:rPr>
              <a:t>Cette diapositive est masquée et ne fait pas partie de la série par défaut.  Incluez-la dans votre présentation si vous souhaitez aborder la question des zones géographiques dans le cadre de la résidence des données.  Il suffit de supprimer cette zone de texte et d’afficher la diapositive.  Sinon, vous pouvez supprimer la diapositive. </a:t>
            </a:r>
          </a:p>
        </p:txBody>
      </p:sp>
      <p:sp>
        <p:nvSpPr>
          <p:cNvPr id="6" name="Text Placeholder 5"/>
          <p:cNvSpPr>
            <a:spLocks noGrp="1"/>
          </p:cNvSpPr>
          <p:nvPr>
            <p:ph type="body" sz="quarter" idx="10"/>
          </p:nvPr>
        </p:nvSpPr>
        <p:spPr>
          <a:xfrm>
            <a:off x="586391" y="1434370"/>
            <a:ext cx="7833758" cy="3865097"/>
          </a:xfrm>
        </p:spPr>
        <p:txBody>
          <a:bodyPr/>
          <a:lstStyle/>
          <a:p>
            <a:pPr marL="457200" indent="-457200">
              <a:lnSpc>
                <a:spcPct val="114000"/>
              </a:lnSpc>
              <a:buFont typeface="Arial" panose="020B0604020202020204" pitchFamily="34" charset="0"/>
              <a:buChar char="•"/>
            </a:pPr>
            <a:r>
              <a:rPr lang="fr-FR" noProof="0" dirty="0">
                <a:latin typeface="+mn-lt"/>
              </a:rPr>
              <a:t>Marchés discrets qui préservent les limites de résidence et de conformité des données.</a:t>
            </a:r>
          </a:p>
          <a:p>
            <a:pPr marL="457200" indent="-457200">
              <a:lnSpc>
                <a:spcPct val="114000"/>
              </a:lnSpc>
              <a:buFont typeface="Arial" panose="020B0604020202020204" pitchFamily="34" charset="0"/>
              <a:buChar char="•"/>
            </a:pPr>
            <a:r>
              <a:rPr lang="fr-FR" dirty="0">
                <a:latin typeface="+mn-lt"/>
              </a:rPr>
              <a:t>Contiennent généralement deux régions ou plus.</a:t>
            </a:r>
          </a:p>
          <a:p>
            <a:pPr marL="457200" indent="-457200">
              <a:lnSpc>
                <a:spcPct val="114000"/>
              </a:lnSpc>
              <a:buFont typeface="Arial" panose="020B0604020202020204" pitchFamily="34" charset="0"/>
              <a:buChar char="•"/>
            </a:pPr>
            <a:r>
              <a:rPr lang="fr-FR" dirty="0">
                <a:latin typeface="+mn-lt"/>
              </a:rPr>
              <a:t>Permettent aux clients ayant des besoins spécifiques en termes de résidence et de conformité des données de conserver leurs données et applications à proximité.</a:t>
            </a:r>
          </a:p>
          <a:p>
            <a:pPr marL="457200" indent="-457200">
              <a:lnSpc>
                <a:spcPct val="114000"/>
              </a:lnSpc>
              <a:buFont typeface="Arial" panose="020B0604020202020204" pitchFamily="34" charset="0"/>
              <a:buChar char="•"/>
            </a:pPr>
            <a:r>
              <a:rPr lang="fr-FR" dirty="0">
                <a:latin typeface="+mn-lt"/>
              </a:rPr>
              <a:t>Classés comme suit : Amériques, Europe, Asie-Pacifique, Moyen-Orient et Afrique.</a:t>
            </a:r>
          </a:p>
          <a:p>
            <a:pPr>
              <a:lnSpc>
                <a:spcPct val="114000"/>
              </a:lnSpc>
            </a:pPr>
            <a:endParaRPr lang="en-US" noProof="0" dirty="0"/>
          </a:p>
        </p:txBody>
      </p:sp>
      <p:grpSp>
        <p:nvGrpSpPr>
          <p:cNvPr id="3" name="Group 2" descr="graphique d’un globe posé sur un bâtiment représentant des centres de données dans le monde entier"/>
          <p:cNvGrpSpPr/>
          <p:nvPr/>
        </p:nvGrpSpPr>
        <p:grpSpPr>
          <a:xfrm>
            <a:off x="9061181" y="1670599"/>
            <a:ext cx="2309040" cy="3352320"/>
            <a:chOff x="8929296" y="2628960"/>
            <a:chExt cx="2309040" cy="3352320"/>
          </a:xfrm>
        </p:grpSpPr>
        <p:grpSp>
          <p:nvGrpSpPr>
            <p:cNvPr id="4" name="Group 3"/>
            <p:cNvGrpSpPr/>
            <p:nvPr/>
          </p:nvGrpSpPr>
          <p:grpSpPr>
            <a:xfrm>
              <a:off x="8929296" y="5141760"/>
              <a:ext cx="2309040" cy="839520"/>
              <a:chOff x="9390960" y="5568480"/>
              <a:chExt cx="2309040" cy="839520"/>
            </a:xfrm>
          </p:grpSpPr>
          <p:sp>
            <p:nvSpPr>
              <p:cNvPr id="5" name="CustomShape 4"/>
              <p:cNvSpPr/>
              <p:nvPr/>
            </p:nvSpPr>
            <p:spPr>
              <a:xfrm>
                <a:off x="9390960" y="5787000"/>
                <a:ext cx="2309040" cy="621000"/>
              </a:xfrm>
              <a:prstGeom prst="rect">
                <a:avLst/>
              </a:prstGeom>
              <a:solidFill>
                <a:srgbClr val="00B050"/>
              </a:solidFill>
              <a:ln>
                <a:noFill/>
              </a:ln>
            </p:spPr>
            <p:style>
              <a:lnRef idx="0">
                <a:scrgbClr r="0" g="0" b="0"/>
              </a:lnRef>
              <a:fillRef idx="0">
                <a:scrgbClr r="0" g="0" b="0"/>
              </a:fillRef>
              <a:effectRef idx="0">
                <a:scrgbClr r="0" g="0" b="0"/>
              </a:effectRef>
              <a:fontRef idx="minor"/>
            </p:style>
          </p:sp>
          <p:sp>
            <p:nvSpPr>
              <p:cNvPr id="7" name="CustomShape 5"/>
              <p:cNvSpPr/>
              <p:nvPr/>
            </p:nvSpPr>
            <p:spPr>
              <a:xfrm>
                <a:off x="11177280" y="5568480"/>
                <a:ext cx="279720" cy="344520"/>
              </a:xfrm>
              <a:prstGeom prst="rect">
                <a:avLst/>
              </a:prstGeom>
              <a:solidFill>
                <a:srgbClr val="00B050"/>
              </a:solidFill>
              <a:ln>
                <a:noFill/>
              </a:ln>
            </p:spPr>
            <p:style>
              <a:lnRef idx="0">
                <a:scrgbClr r="0" g="0" b="0"/>
              </a:lnRef>
              <a:fillRef idx="0">
                <a:scrgbClr r="0" g="0" b="0"/>
              </a:fillRef>
              <a:effectRef idx="0">
                <a:scrgbClr r="0" g="0" b="0"/>
              </a:effectRef>
              <a:fontRef idx="minor"/>
            </p:style>
          </p:sp>
          <p:sp>
            <p:nvSpPr>
              <p:cNvPr id="8" name="CustomShape 6"/>
              <p:cNvSpPr/>
              <p:nvPr/>
            </p:nvSpPr>
            <p:spPr>
              <a:xfrm>
                <a:off x="11319120" y="6100920"/>
                <a:ext cx="168480" cy="307080"/>
              </a:xfrm>
              <a:prstGeom prst="rect">
                <a:avLst/>
              </a:prstGeom>
              <a:solidFill>
                <a:srgbClr val="00188F"/>
              </a:solidFill>
              <a:ln>
                <a:noFill/>
              </a:ln>
            </p:spPr>
            <p:style>
              <a:lnRef idx="0">
                <a:scrgbClr r="0" g="0" b="0"/>
              </a:lnRef>
              <a:fillRef idx="0">
                <a:scrgbClr r="0" g="0" b="0"/>
              </a:fillRef>
              <a:effectRef idx="0">
                <a:scrgbClr r="0" g="0" b="0"/>
              </a:effectRef>
              <a:fontRef idx="minor"/>
            </p:style>
          </p:sp>
          <p:sp>
            <p:nvSpPr>
              <p:cNvPr id="9" name="CustomShape 7"/>
              <p:cNvSpPr/>
              <p:nvPr/>
            </p:nvSpPr>
            <p:spPr>
              <a:xfrm>
                <a:off x="9522720" y="6094440"/>
                <a:ext cx="513000" cy="180720"/>
              </a:xfrm>
              <a:prstGeom prst="rect">
                <a:avLst/>
              </a:prstGeom>
              <a:solidFill>
                <a:srgbClr val="808080"/>
              </a:solidFill>
              <a:ln>
                <a:noFill/>
              </a:ln>
            </p:spPr>
            <p:style>
              <a:lnRef idx="0">
                <a:scrgbClr r="0" g="0" b="0"/>
              </a:lnRef>
              <a:fillRef idx="0">
                <a:scrgbClr r="0" g="0" b="0"/>
              </a:fillRef>
              <a:effectRef idx="0">
                <a:scrgbClr r="0" g="0" b="0"/>
              </a:effectRef>
              <a:fontRef idx="minor"/>
            </p:style>
          </p:sp>
          <p:sp>
            <p:nvSpPr>
              <p:cNvPr id="10" name="CustomShape 8"/>
              <p:cNvSpPr/>
              <p:nvPr/>
            </p:nvSpPr>
            <p:spPr>
              <a:xfrm>
                <a:off x="10093320" y="6094440"/>
                <a:ext cx="523080" cy="180720"/>
              </a:xfrm>
              <a:prstGeom prst="rect">
                <a:avLst/>
              </a:prstGeom>
              <a:solidFill>
                <a:srgbClr val="808080"/>
              </a:solidFill>
              <a:ln>
                <a:noFill/>
              </a:ln>
            </p:spPr>
            <p:style>
              <a:lnRef idx="0">
                <a:scrgbClr r="0" g="0" b="0"/>
              </a:lnRef>
              <a:fillRef idx="0">
                <a:scrgbClr r="0" g="0" b="0"/>
              </a:fillRef>
              <a:effectRef idx="0">
                <a:scrgbClr r="0" g="0" b="0"/>
              </a:effectRef>
              <a:fontRef idx="minor"/>
            </p:style>
          </p:sp>
          <p:sp>
            <p:nvSpPr>
              <p:cNvPr id="11" name="CustomShape 9"/>
              <p:cNvSpPr/>
              <p:nvPr/>
            </p:nvSpPr>
            <p:spPr>
              <a:xfrm>
                <a:off x="10674000" y="6094440"/>
                <a:ext cx="513000" cy="180720"/>
              </a:xfrm>
              <a:prstGeom prst="rect">
                <a:avLst/>
              </a:prstGeom>
              <a:solidFill>
                <a:srgbClr val="808080"/>
              </a:solidFill>
              <a:ln>
                <a:noFill/>
              </a:ln>
            </p:spPr>
            <p:style>
              <a:lnRef idx="0">
                <a:scrgbClr r="0" g="0" b="0"/>
              </a:lnRef>
              <a:fillRef idx="0">
                <a:scrgbClr r="0" g="0" b="0"/>
              </a:fillRef>
              <a:effectRef idx="0">
                <a:scrgbClr r="0" g="0" b="0"/>
              </a:effectRef>
              <a:fontRef idx="minor"/>
            </p:style>
          </p:sp>
        </p:grpSp>
        <p:sp>
          <p:nvSpPr>
            <p:cNvPr id="20" name="CustomShape 17"/>
            <p:cNvSpPr/>
            <p:nvPr/>
          </p:nvSpPr>
          <p:spPr>
            <a:xfrm rot="900000">
              <a:off x="9056016" y="2628960"/>
              <a:ext cx="2055600" cy="2239200"/>
            </a:xfrm>
            <a:custGeom>
              <a:avLst/>
              <a:gdLst/>
              <a:ahLst/>
              <a:cxnLst/>
              <a:rect l="l" t="t" r="r" b="b"/>
              <a:pathLst>
                <a:path w="1704" h="1920">
                  <a:moveTo>
                    <a:pt x="1578" y="389"/>
                  </a:moveTo>
                  <a:cubicBezTo>
                    <a:pt x="1576" y="385"/>
                    <a:pt x="1576" y="385"/>
                    <a:pt x="1576" y="385"/>
                  </a:cubicBezTo>
                  <a:cubicBezTo>
                    <a:pt x="1569" y="376"/>
                    <a:pt x="1559" y="370"/>
                    <a:pt x="1547" y="370"/>
                  </a:cubicBezTo>
                  <a:cubicBezTo>
                    <a:pt x="1124" y="370"/>
                    <a:pt x="1124" y="370"/>
                    <a:pt x="1124" y="370"/>
                  </a:cubicBezTo>
                  <a:cubicBezTo>
                    <a:pt x="1119" y="370"/>
                    <a:pt x="1116" y="366"/>
                    <a:pt x="1116" y="362"/>
                  </a:cubicBezTo>
                  <a:cubicBezTo>
                    <a:pt x="1116" y="357"/>
                    <a:pt x="1119" y="354"/>
                    <a:pt x="1124" y="354"/>
                  </a:cubicBezTo>
                  <a:cubicBezTo>
                    <a:pt x="1442" y="354"/>
                    <a:pt x="1442" y="354"/>
                    <a:pt x="1442" y="354"/>
                  </a:cubicBezTo>
                  <a:cubicBezTo>
                    <a:pt x="1461" y="354"/>
                    <a:pt x="1476" y="338"/>
                    <a:pt x="1476" y="319"/>
                  </a:cubicBezTo>
                  <a:cubicBezTo>
                    <a:pt x="1476" y="300"/>
                    <a:pt x="1461" y="285"/>
                    <a:pt x="1442" y="285"/>
                  </a:cubicBezTo>
                  <a:cubicBezTo>
                    <a:pt x="1070" y="285"/>
                    <a:pt x="1070" y="285"/>
                    <a:pt x="1070" y="285"/>
                  </a:cubicBezTo>
                  <a:cubicBezTo>
                    <a:pt x="1066" y="285"/>
                    <a:pt x="1063" y="281"/>
                    <a:pt x="1063" y="277"/>
                  </a:cubicBezTo>
                  <a:cubicBezTo>
                    <a:pt x="1063" y="272"/>
                    <a:pt x="1066" y="269"/>
                    <a:pt x="1070" y="269"/>
                  </a:cubicBezTo>
                  <a:cubicBezTo>
                    <a:pt x="1398" y="269"/>
                    <a:pt x="1398" y="269"/>
                    <a:pt x="1398" y="269"/>
                  </a:cubicBezTo>
                  <a:cubicBezTo>
                    <a:pt x="1417" y="269"/>
                    <a:pt x="1433" y="253"/>
                    <a:pt x="1433" y="234"/>
                  </a:cubicBezTo>
                  <a:cubicBezTo>
                    <a:pt x="1433" y="215"/>
                    <a:pt x="1417" y="199"/>
                    <a:pt x="1398" y="199"/>
                  </a:cubicBezTo>
                  <a:cubicBezTo>
                    <a:pt x="1125" y="199"/>
                    <a:pt x="1125" y="199"/>
                    <a:pt x="1125" y="199"/>
                  </a:cubicBezTo>
                  <a:cubicBezTo>
                    <a:pt x="1121" y="199"/>
                    <a:pt x="1117" y="196"/>
                    <a:pt x="1117" y="192"/>
                  </a:cubicBezTo>
                  <a:cubicBezTo>
                    <a:pt x="1117" y="187"/>
                    <a:pt x="1121" y="184"/>
                    <a:pt x="1125" y="184"/>
                  </a:cubicBezTo>
                  <a:cubicBezTo>
                    <a:pt x="1289" y="184"/>
                    <a:pt x="1289" y="184"/>
                    <a:pt x="1289" y="184"/>
                  </a:cubicBezTo>
                  <a:cubicBezTo>
                    <a:pt x="1308" y="184"/>
                    <a:pt x="1323" y="168"/>
                    <a:pt x="1323" y="149"/>
                  </a:cubicBezTo>
                  <a:cubicBezTo>
                    <a:pt x="1323" y="130"/>
                    <a:pt x="1308" y="114"/>
                    <a:pt x="1289" y="114"/>
                  </a:cubicBezTo>
                  <a:cubicBezTo>
                    <a:pt x="1066" y="114"/>
                    <a:pt x="1066" y="114"/>
                    <a:pt x="1066" y="114"/>
                  </a:cubicBezTo>
                  <a:cubicBezTo>
                    <a:pt x="1062" y="114"/>
                    <a:pt x="1058" y="111"/>
                    <a:pt x="1058" y="107"/>
                  </a:cubicBezTo>
                  <a:cubicBezTo>
                    <a:pt x="1058" y="102"/>
                    <a:pt x="1062" y="99"/>
                    <a:pt x="1066" y="99"/>
                  </a:cubicBezTo>
                  <a:cubicBezTo>
                    <a:pt x="1089" y="99"/>
                    <a:pt x="1089" y="99"/>
                    <a:pt x="1089" y="99"/>
                  </a:cubicBezTo>
                  <a:cubicBezTo>
                    <a:pt x="1109" y="99"/>
                    <a:pt x="1124" y="83"/>
                    <a:pt x="1124" y="64"/>
                  </a:cubicBezTo>
                  <a:cubicBezTo>
                    <a:pt x="1124" y="48"/>
                    <a:pt x="1115" y="35"/>
                    <a:pt x="1101" y="31"/>
                  </a:cubicBezTo>
                  <a:cubicBezTo>
                    <a:pt x="1099" y="30"/>
                    <a:pt x="1099" y="30"/>
                    <a:pt x="1099" y="30"/>
                  </a:cubicBezTo>
                  <a:cubicBezTo>
                    <a:pt x="1027" y="10"/>
                    <a:pt x="952" y="0"/>
                    <a:pt x="877" y="0"/>
                  </a:cubicBezTo>
                  <a:cubicBezTo>
                    <a:pt x="869" y="0"/>
                    <a:pt x="869" y="0"/>
                    <a:pt x="869" y="0"/>
                  </a:cubicBezTo>
                  <a:cubicBezTo>
                    <a:pt x="625" y="0"/>
                    <a:pt x="394" y="106"/>
                    <a:pt x="235" y="291"/>
                  </a:cubicBezTo>
                  <a:cubicBezTo>
                    <a:pt x="229" y="299"/>
                    <a:pt x="229" y="299"/>
                    <a:pt x="229" y="299"/>
                  </a:cubicBezTo>
                  <a:cubicBezTo>
                    <a:pt x="229" y="301"/>
                    <a:pt x="229" y="301"/>
                    <a:pt x="229" y="301"/>
                  </a:cubicBezTo>
                  <a:cubicBezTo>
                    <a:pt x="228" y="305"/>
                    <a:pt x="227" y="308"/>
                    <a:pt x="227" y="312"/>
                  </a:cubicBezTo>
                  <a:cubicBezTo>
                    <a:pt x="227" y="332"/>
                    <a:pt x="243" y="348"/>
                    <a:pt x="263" y="348"/>
                  </a:cubicBezTo>
                  <a:cubicBezTo>
                    <a:pt x="580" y="348"/>
                    <a:pt x="580" y="348"/>
                    <a:pt x="580" y="348"/>
                  </a:cubicBezTo>
                  <a:cubicBezTo>
                    <a:pt x="583" y="348"/>
                    <a:pt x="586" y="351"/>
                    <a:pt x="586" y="354"/>
                  </a:cubicBezTo>
                  <a:cubicBezTo>
                    <a:pt x="586" y="358"/>
                    <a:pt x="583" y="361"/>
                    <a:pt x="580" y="361"/>
                  </a:cubicBezTo>
                  <a:cubicBezTo>
                    <a:pt x="318" y="361"/>
                    <a:pt x="318" y="361"/>
                    <a:pt x="318" y="361"/>
                  </a:cubicBezTo>
                  <a:cubicBezTo>
                    <a:pt x="299" y="361"/>
                    <a:pt x="283" y="377"/>
                    <a:pt x="283" y="397"/>
                  </a:cubicBezTo>
                  <a:cubicBezTo>
                    <a:pt x="283" y="417"/>
                    <a:pt x="299" y="433"/>
                    <a:pt x="318" y="433"/>
                  </a:cubicBezTo>
                  <a:cubicBezTo>
                    <a:pt x="740" y="433"/>
                    <a:pt x="740" y="433"/>
                    <a:pt x="740" y="433"/>
                  </a:cubicBezTo>
                  <a:cubicBezTo>
                    <a:pt x="743" y="433"/>
                    <a:pt x="746" y="436"/>
                    <a:pt x="746" y="439"/>
                  </a:cubicBezTo>
                  <a:cubicBezTo>
                    <a:pt x="746" y="443"/>
                    <a:pt x="743" y="446"/>
                    <a:pt x="740" y="446"/>
                  </a:cubicBezTo>
                  <a:cubicBezTo>
                    <a:pt x="264" y="446"/>
                    <a:pt x="264" y="446"/>
                    <a:pt x="264" y="446"/>
                  </a:cubicBezTo>
                  <a:cubicBezTo>
                    <a:pt x="244" y="446"/>
                    <a:pt x="228" y="462"/>
                    <a:pt x="228" y="482"/>
                  </a:cubicBezTo>
                  <a:cubicBezTo>
                    <a:pt x="228" y="502"/>
                    <a:pt x="244" y="518"/>
                    <a:pt x="264" y="518"/>
                  </a:cubicBezTo>
                  <a:cubicBezTo>
                    <a:pt x="770" y="518"/>
                    <a:pt x="770" y="518"/>
                    <a:pt x="770" y="518"/>
                  </a:cubicBezTo>
                  <a:cubicBezTo>
                    <a:pt x="774" y="518"/>
                    <a:pt x="777" y="521"/>
                    <a:pt x="777" y="524"/>
                  </a:cubicBezTo>
                  <a:cubicBezTo>
                    <a:pt x="777" y="528"/>
                    <a:pt x="774" y="531"/>
                    <a:pt x="770" y="531"/>
                  </a:cubicBezTo>
                  <a:cubicBezTo>
                    <a:pt x="462" y="531"/>
                    <a:pt x="462" y="531"/>
                    <a:pt x="462" y="531"/>
                  </a:cubicBezTo>
                  <a:cubicBezTo>
                    <a:pt x="442" y="531"/>
                    <a:pt x="426" y="547"/>
                    <a:pt x="426" y="567"/>
                  </a:cubicBezTo>
                  <a:cubicBezTo>
                    <a:pt x="426" y="587"/>
                    <a:pt x="442" y="603"/>
                    <a:pt x="462" y="603"/>
                  </a:cubicBezTo>
                  <a:cubicBezTo>
                    <a:pt x="957" y="603"/>
                    <a:pt x="957" y="603"/>
                    <a:pt x="957" y="603"/>
                  </a:cubicBezTo>
                  <a:cubicBezTo>
                    <a:pt x="957" y="603"/>
                    <a:pt x="957" y="603"/>
                    <a:pt x="957" y="603"/>
                  </a:cubicBezTo>
                  <a:cubicBezTo>
                    <a:pt x="1001" y="603"/>
                    <a:pt x="1001" y="603"/>
                    <a:pt x="1001" y="603"/>
                  </a:cubicBezTo>
                  <a:cubicBezTo>
                    <a:pt x="1004" y="604"/>
                    <a:pt x="1005" y="607"/>
                    <a:pt x="1005" y="610"/>
                  </a:cubicBezTo>
                  <a:cubicBezTo>
                    <a:pt x="1005" y="613"/>
                    <a:pt x="1002" y="616"/>
                    <a:pt x="999" y="616"/>
                  </a:cubicBezTo>
                  <a:cubicBezTo>
                    <a:pt x="472" y="616"/>
                    <a:pt x="472" y="616"/>
                    <a:pt x="472" y="616"/>
                  </a:cubicBezTo>
                  <a:cubicBezTo>
                    <a:pt x="452" y="616"/>
                    <a:pt x="436" y="632"/>
                    <a:pt x="436" y="652"/>
                  </a:cubicBezTo>
                  <a:cubicBezTo>
                    <a:pt x="436" y="672"/>
                    <a:pt x="452" y="688"/>
                    <a:pt x="472" y="688"/>
                  </a:cubicBezTo>
                  <a:cubicBezTo>
                    <a:pt x="993" y="688"/>
                    <a:pt x="993" y="688"/>
                    <a:pt x="993" y="688"/>
                  </a:cubicBezTo>
                  <a:cubicBezTo>
                    <a:pt x="996" y="688"/>
                    <a:pt x="999" y="691"/>
                    <a:pt x="999" y="695"/>
                  </a:cubicBezTo>
                  <a:cubicBezTo>
                    <a:pt x="999" y="698"/>
                    <a:pt x="996" y="701"/>
                    <a:pt x="993" y="701"/>
                  </a:cubicBezTo>
                  <a:cubicBezTo>
                    <a:pt x="496" y="701"/>
                    <a:pt x="496" y="701"/>
                    <a:pt x="496" y="701"/>
                  </a:cubicBezTo>
                  <a:cubicBezTo>
                    <a:pt x="476" y="701"/>
                    <a:pt x="460" y="717"/>
                    <a:pt x="460" y="737"/>
                  </a:cubicBezTo>
                  <a:cubicBezTo>
                    <a:pt x="460" y="757"/>
                    <a:pt x="476" y="773"/>
                    <a:pt x="496" y="773"/>
                  </a:cubicBezTo>
                  <a:cubicBezTo>
                    <a:pt x="867" y="773"/>
                    <a:pt x="867" y="773"/>
                    <a:pt x="867" y="773"/>
                  </a:cubicBezTo>
                  <a:cubicBezTo>
                    <a:pt x="871" y="773"/>
                    <a:pt x="874" y="776"/>
                    <a:pt x="874" y="780"/>
                  </a:cubicBezTo>
                  <a:cubicBezTo>
                    <a:pt x="874" y="783"/>
                    <a:pt x="871" y="786"/>
                    <a:pt x="867" y="786"/>
                  </a:cubicBezTo>
                  <a:cubicBezTo>
                    <a:pt x="469" y="786"/>
                    <a:pt x="469" y="786"/>
                    <a:pt x="469" y="786"/>
                  </a:cubicBezTo>
                  <a:cubicBezTo>
                    <a:pt x="450" y="786"/>
                    <a:pt x="434" y="802"/>
                    <a:pt x="434" y="822"/>
                  </a:cubicBezTo>
                  <a:cubicBezTo>
                    <a:pt x="434" y="842"/>
                    <a:pt x="450" y="858"/>
                    <a:pt x="469" y="858"/>
                  </a:cubicBezTo>
                  <a:cubicBezTo>
                    <a:pt x="791" y="858"/>
                    <a:pt x="791" y="858"/>
                    <a:pt x="791" y="858"/>
                  </a:cubicBezTo>
                  <a:cubicBezTo>
                    <a:pt x="795" y="858"/>
                    <a:pt x="798" y="861"/>
                    <a:pt x="798" y="865"/>
                  </a:cubicBezTo>
                  <a:cubicBezTo>
                    <a:pt x="798" y="868"/>
                    <a:pt x="795" y="871"/>
                    <a:pt x="791" y="871"/>
                  </a:cubicBezTo>
                  <a:cubicBezTo>
                    <a:pt x="510" y="871"/>
                    <a:pt x="510" y="871"/>
                    <a:pt x="510" y="871"/>
                  </a:cubicBezTo>
                  <a:cubicBezTo>
                    <a:pt x="491" y="871"/>
                    <a:pt x="475" y="888"/>
                    <a:pt x="475" y="907"/>
                  </a:cubicBezTo>
                  <a:cubicBezTo>
                    <a:pt x="475" y="927"/>
                    <a:pt x="491" y="943"/>
                    <a:pt x="510" y="943"/>
                  </a:cubicBezTo>
                  <a:cubicBezTo>
                    <a:pt x="623" y="943"/>
                    <a:pt x="623" y="943"/>
                    <a:pt x="623" y="943"/>
                  </a:cubicBezTo>
                  <a:cubicBezTo>
                    <a:pt x="626" y="943"/>
                    <a:pt x="629" y="946"/>
                    <a:pt x="629" y="950"/>
                  </a:cubicBezTo>
                  <a:cubicBezTo>
                    <a:pt x="629" y="953"/>
                    <a:pt x="626" y="956"/>
                    <a:pt x="623" y="956"/>
                  </a:cubicBezTo>
                  <a:cubicBezTo>
                    <a:pt x="579" y="956"/>
                    <a:pt x="579" y="956"/>
                    <a:pt x="579" y="956"/>
                  </a:cubicBezTo>
                  <a:cubicBezTo>
                    <a:pt x="559" y="956"/>
                    <a:pt x="543" y="973"/>
                    <a:pt x="543" y="992"/>
                  </a:cubicBezTo>
                  <a:cubicBezTo>
                    <a:pt x="543" y="1012"/>
                    <a:pt x="559" y="1028"/>
                    <a:pt x="579" y="1028"/>
                  </a:cubicBezTo>
                  <a:cubicBezTo>
                    <a:pt x="637" y="1028"/>
                    <a:pt x="637" y="1028"/>
                    <a:pt x="637" y="1028"/>
                  </a:cubicBezTo>
                  <a:cubicBezTo>
                    <a:pt x="640" y="1028"/>
                    <a:pt x="643" y="1031"/>
                    <a:pt x="643" y="1035"/>
                  </a:cubicBezTo>
                  <a:cubicBezTo>
                    <a:pt x="643" y="1039"/>
                    <a:pt x="640" y="1042"/>
                    <a:pt x="637" y="1042"/>
                  </a:cubicBezTo>
                  <a:cubicBezTo>
                    <a:pt x="633" y="1042"/>
                    <a:pt x="633" y="1042"/>
                    <a:pt x="633" y="1042"/>
                  </a:cubicBezTo>
                  <a:cubicBezTo>
                    <a:pt x="613" y="1042"/>
                    <a:pt x="597" y="1058"/>
                    <a:pt x="597" y="1077"/>
                  </a:cubicBezTo>
                  <a:cubicBezTo>
                    <a:pt x="597" y="1097"/>
                    <a:pt x="613" y="1113"/>
                    <a:pt x="633" y="1113"/>
                  </a:cubicBezTo>
                  <a:cubicBezTo>
                    <a:pt x="750" y="1113"/>
                    <a:pt x="750" y="1113"/>
                    <a:pt x="750" y="1113"/>
                  </a:cubicBezTo>
                  <a:cubicBezTo>
                    <a:pt x="754" y="1113"/>
                    <a:pt x="757" y="1116"/>
                    <a:pt x="757" y="1120"/>
                  </a:cubicBezTo>
                  <a:cubicBezTo>
                    <a:pt x="757" y="1124"/>
                    <a:pt x="754" y="1127"/>
                    <a:pt x="750" y="1127"/>
                  </a:cubicBezTo>
                  <a:cubicBezTo>
                    <a:pt x="727" y="1127"/>
                    <a:pt x="727" y="1127"/>
                    <a:pt x="727" y="1127"/>
                  </a:cubicBezTo>
                  <a:cubicBezTo>
                    <a:pt x="707" y="1127"/>
                    <a:pt x="691" y="1143"/>
                    <a:pt x="691" y="1162"/>
                  </a:cubicBezTo>
                  <a:cubicBezTo>
                    <a:pt x="691" y="1182"/>
                    <a:pt x="707" y="1198"/>
                    <a:pt x="727" y="1198"/>
                  </a:cubicBezTo>
                  <a:cubicBezTo>
                    <a:pt x="1009" y="1198"/>
                    <a:pt x="1009" y="1198"/>
                    <a:pt x="1009" y="1198"/>
                  </a:cubicBezTo>
                  <a:cubicBezTo>
                    <a:pt x="1013" y="1198"/>
                    <a:pt x="1016" y="1201"/>
                    <a:pt x="1016" y="1205"/>
                  </a:cubicBezTo>
                  <a:cubicBezTo>
                    <a:pt x="1016" y="1209"/>
                    <a:pt x="1013" y="1212"/>
                    <a:pt x="1009" y="1212"/>
                  </a:cubicBezTo>
                  <a:cubicBezTo>
                    <a:pt x="786" y="1212"/>
                    <a:pt x="786" y="1212"/>
                    <a:pt x="786" y="1212"/>
                  </a:cubicBezTo>
                  <a:cubicBezTo>
                    <a:pt x="766" y="1212"/>
                    <a:pt x="750" y="1228"/>
                    <a:pt x="750" y="1247"/>
                  </a:cubicBezTo>
                  <a:cubicBezTo>
                    <a:pt x="750" y="1267"/>
                    <a:pt x="766" y="1283"/>
                    <a:pt x="786" y="1283"/>
                  </a:cubicBezTo>
                  <a:cubicBezTo>
                    <a:pt x="1124" y="1283"/>
                    <a:pt x="1124" y="1283"/>
                    <a:pt x="1124" y="1283"/>
                  </a:cubicBezTo>
                  <a:cubicBezTo>
                    <a:pt x="1127" y="1283"/>
                    <a:pt x="1130" y="1286"/>
                    <a:pt x="1130" y="1289"/>
                  </a:cubicBezTo>
                  <a:cubicBezTo>
                    <a:pt x="1129" y="1291"/>
                    <a:pt x="1125" y="1294"/>
                    <a:pt x="1120" y="1297"/>
                  </a:cubicBezTo>
                  <a:cubicBezTo>
                    <a:pt x="845" y="1297"/>
                    <a:pt x="845" y="1297"/>
                    <a:pt x="845" y="1297"/>
                  </a:cubicBezTo>
                  <a:cubicBezTo>
                    <a:pt x="825" y="1297"/>
                    <a:pt x="809" y="1313"/>
                    <a:pt x="809" y="1333"/>
                  </a:cubicBezTo>
                  <a:cubicBezTo>
                    <a:pt x="809" y="1352"/>
                    <a:pt x="825" y="1368"/>
                    <a:pt x="845" y="1368"/>
                  </a:cubicBezTo>
                  <a:cubicBezTo>
                    <a:pt x="1102" y="1368"/>
                    <a:pt x="1102" y="1368"/>
                    <a:pt x="1102" y="1368"/>
                  </a:cubicBezTo>
                  <a:cubicBezTo>
                    <a:pt x="1106" y="1368"/>
                    <a:pt x="1109" y="1371"/>
                    <a:pt x="1109" y="1375"/>
                  </a:cubicBezTo>
                  <a:cubicBezTo>
                    <a:pt x="1109" y="1379"/>
                    <a:pt x="1106" y="1382"/>
                    <a:pt x="1102" y="1382"/>
                  </a:cubicBezTo>
                  <a:cubicBezTo>
                    <a:pt x="887" y="1382"/>
                    <a:pt x="887" y="1382"/>
                    <a:pt x="887" y="1382"/>
                  </a:cubicBezTo>
                  <a:cubicBezTo>
                    <a:pt x="868" y="1382"/>
                    <a:pt x="852" y="1398"/>
                    <a:pt x="852" y="1418"/>
                  </a:cubicBezTo>
                  <a:cubicBezTo>
                    <a:pt x="852" y="1437"/>
                    <a:pt x="868" y="1453"/>
                    <a:pt x="887" y="1453"/>
                  </a:cubicBezTo>
                  <a:cubicBezTo>
                    <a:pt x="1040" y="1453"/>
                    <a:pt x="1040" y="1453"/>
                    <a:pt x="1040" y="1453"/>
                  </a:cubicBezTo>
                  <a:cubicBezTo>
                    <a:pt x="1044" y="1453"/>
                    <a:pt x="1047" y="1456"/>
                    <a:pt x="1047" y="1460"/>
                  </a:cubicBezTo>
                  <a:cubicBezTo>
                    <a:pt x="1047" y="1464"/>
                    <a:pt x="1044" y="1467"/>
                    <a:pt x="1040" y="1467"/>
                  </a:cubicBezTo>
                  <a:cubicBezTo>
                    <a:pt x="875" y="1467"/>
                    <a:pt x="875" y="1467"/>
                    <a:pt x="875" y="1467"/>
                  </a:cubicBezTo>
                  <a:cubicBezTo>
                    <a:pt x="856" y="1467"/>
                    <a:pt x="840" y="1483"/>
                    <a:pt x="840" y="1503"/>
                  </a:cubicBezTo>
                  <a:cubicBezTo>
                    <a:pt x="840" y="1522"/>
                    <a:pt x="856" y="1538"/>
                    <a:pt x="875" y="1538"/>
                  </a:cubicBezTo>
                  <a:cubicBezTo>
                    <a:pt x="959" y="1538"/>
                    <a:pt x="959" y="1538"/>
                    <a:pt x="959" y="1538"/>
                  </a:cubicBezTo>
                  <a:cubicBezTo>
                    <a:pt x="963" y="1538"/>
                    <a:pt x="966" y="1541"/>
                    <a:pt x="966" y="1545"/>
                  </a:cubicBezTo>
                  <a:cubicBezTo>
                    <a:pt x="966" y="1549"/>
                    <a:pt x="963" y="1552"/>
                    <a:pt x="959" y="1552"/>
                  </a:cubicBezTo>
                  <a:cubicBezTo>
                    <a:pt x="883" y="1552"/>
                    <a:pt x="883" y="1552"/>
                    <a:pt x="883" y="1552"/>
                  </a:cubicBezTo>
                  <a:cubicBezTo>
                    <a:pt x="863" y="1552"/>
                    <a:pt x="847" y="1568"/>
                    <a:pt x="847" y="1588"/>
                  </a:cubicBezTo>
                  <a:cubicBezTo>
                    <a:pt x="847" y="1607"/>
                    <a:pt x="863" y="1624"/>
                    <a:pt x="883" y="1624"/>
                  </a:cubicBezTo>
                  <a:cubicBezTo>
                    <a:pt x="925" y="1624"/>
                    <a:pt x="925" y="1624"/>
                    <a:pt x="925" y="1624"/>
                  </a:cubicBezTo>
                  <a:cubicBezTo>
                    <a:pt x="928" y="1624"/>
                    <a:pt x="931" y="1627"/>
                    <a:pt x="931" y="1630"/>
                  </a:cubicBezTo>
                  <a:cubicBezTo>
                    <a:pt x="931" y="1634"/>
                    <a:pt x="928" y="1637"/>
                    <a:pt x="925" y="1637"/>
                  </a:cubicBezTo>
                  <a:cubicBezTo>
                    <a:pt x="883" y="1637"/>
                    <a:pt x="883" y="1637"/>
                    <a:pt x="883" y="1637"/>
                  </a:cubicBezTo>
                  <a:cubicBezTo>
                    <a:pt x="878" y="1636"/>
                    <a:pt x="878" y="1636"/>
                    <a:pt x="878" y="1636"/>
                  </a:cubicBezTo>
                  <a:cubicBezTo>
                    <a:pt x="876" y="1636"/>
                    <a:pt x="876" y="1636"/>
                    <a:pt x="876" y="1636"/>
                  </a:cubicBezTo>
                  <a:cubicBezTo>
                    <a:pt x="660" y="1636"/>
                    <a:pt x="458" y="1552"/>
                    <a:pt x="305" y="1399"/>
                  </a:cubicBezTo>
                  <a:cubicBezTo>
                    <a:pt x="152" y="1246"/>
                    <a:pt x="68" y="1043"/>
                    <a:pt x="68" y="827"/>
                  </a:cubicBezTo>
                  <a:cubicBezTo>
                    <a:pt x="68" y="693"/>
                    <a:pt x="100" y="566"/>
                    <a:pt x="162" y="449"/>
                  </a:cubicBezTo>
                  <a:cubicBezTo>
                    <a:pt x="163" y="448"/>
                    <a:pt x="163" y="448"/>
                    <a:pt x="163" y="448"/>
                  </a:cubicBezTo>
                  <a:cubicBezTo>
                    <a:pt x="164" y="446"/>
                    <a:pt x="164" y="446"/>
                    <a:pt x="164" y="446"/>
                  </a:cubicBezTo>
                  <a:cubicBezTo>
                    <a:pt x="184" y="403"/>
                    <a:pt x="187" y="354"/>
                    <a:pt x="171" y="309"/>
                  </a:cubicBezTo>
                  <a:cubicBezTo>
                    <a:pt x="157" y="267"/>
                    <a:pt x="128" y="234"/>
                    <a:pt x="91" y="212"/>
                  </a:cubicBezTo>
                  <a:cubicBezTo>
                    <a:pt x="91" y="210"/>
                    <a:pt x="91" y="207"/>
                    <a:pt x="91" y="204"/>
                  </a:cubicBezTo>
                  <a:cubicBezTo>
                    <a:pt x="91" y="179"/>
                    <a:pt x="71" y="158"/>
                    <a:pt x="46" y="158"/>
                  </a:cubicBezTo>
                  <a:cubicBezTo>
                    <a:pt x="21" y="158"/>
                    <a:pt x="0" y="179"/>
                    <a:pt x="0" y="204"/>
                  </a:cubicBezTo>
                  <a:cubicBezTo>
                    <a:pt x="0" y="229"/>
                    <a:pt x="21" y="250"/>
                    <a:pt x="46" y="250"/>
                  </a:cubicBezTo>
                  <a:cubicBezTo>
                    <a:pt x="58" y="250"/>
                    <a:pt x="69" y="245"/>
                    <a:pt x="77" y="237"/>
                  </a:cubicBezTo>
                  <a:cubicBezTo>
                    <a:pt x="109" y="255"/>
                    <a:pt x="133" y="283"/>
                    <a:pt x="145" y="318"/>
                  </a:cubicBezTo>
                  <a:cubicBezTo>
                    <a:pt x="158" y="355"/>
                    <a:pt x="156" y="396"/>
                    <a:pt x="139" y="432"/>
                  </a:cubicBezTo>
                  <a:cubicBezTo>
                    <a:pt x="139" y="433"/>
                    <a:pt x="139" y="433"/>
                    <a:pt x="139" y="433"/>
                  </a:cubicBezTo>
                  <a:cubicBezTo>
                    <a:pt x="138" y="434"/>
                    <a:pt x="138" y="434"/>
                    <a:pt x="138" y="434"/>
                  </a:cubicBezTo>
                  <a:cubicBezTo>
                    <a:pt x="73" y="555"/>
                    <a:pt x="40" y="688"/>
                    <a:pt x="40" y="827"/>
                  </a:cubicBezTo>
                  <a:cubicBezTo>
                    <a:pt x="40" y="1051"/>
                    <a:pt x="127" y="1261"/>
                    <a:pt x="285" y="1419"/>
                  </a:cubicBezTo>
                  <a:cubicBezTo>
                    <a:pt x="443" y="1577"/>
                    <a:pt x="652" y="1664"/>
                    <a:pt x="875" y="1664"/>
                  </a:cubicBezTo>
                  <a:cubicBezTo>
                    <a:pt x="879" y="1665"/>
                    <a:pt x="879" y="1665"/>
                    <a:pt x="879" y="1665"/>
                  </a:cubicBezTo>
                  <a:cubicBezTo>
                    <a:pt x="925" y="1665"/>
                    <a:pt x="925" y="1665"/>
                    <a:pt x="925" y="1665"/>
                  </a:cubicBezTo>
                  <a:cubicBezTo>
                    <a:pt x="944" y="1665"/>
                    <a:pt x="959" y="1649"/>
                    <a:pt x="959" y="1630"/>
                  </a:cubicBezTo>
                  <a:cubicBezTo>
                    <a:pt x="959" y="1611"/>
                    <a:pt x="944" y="1596"/>
                    <a:pt x="925" y="1596"/>
                  </a:cubicBezTo>
                  <a:cubicBezTo>
                    <a:pt x="883" y="1596"/>
                    <a:pt x="883" y="1596"/>
                    <a:pt x="883" y="1596"/>
                  </a:cubicBezTo>
                  <a:cubicBezTo>
                    <a:pt x="879" y="1596"/>
                    <a:pt x="875" y="1592"/>
                    <a:pt x="875" y="1588"/>
                  </a:cubicBezTo>
                  <a:cubicBezTo>
                    <a:pt x="875" y="1583"/>
                    <a:pt x="879" y="1580"/>
                    <a:pt x="883" y="1580"/>
                  </a:cubicBezTo>
                  <a:cubicBezTo>
                    <a:pt x="959" y="1580"/>
                    <a:pt x="959" y="1580"/>
                    <a:pt x="959" y="1580"/>
                  </a:cubicBezTo>
                  <a:cubicBezTo>
                    <a:pt x="978" y="1580"/>
                    <a:pt x="994" y="1564"/>
                    <a:pt x="994" y="1545"/>
                  </a:cubicBezTo>
                  <a:cubicBezTo>
                    <a:pt x="994" y="1526"/>
                    <a:pt x="978" y="1510"/>
                    <a:pt x="959" y="1510"/>
                  </a:cubicBezTo>
                  <a:cubicBezTo>
                    <a:pt x="875" y="1510"/>
                    <a:pt x="875" y="1510"/>
                    <a:pt x="875" y="1510"/>
                  </a:cubicBezTo>
                  <a:cubicBezTo>
                    <a:pt x="871" y="1510"/>
                    <a:pt x="868" y="1507"/>
                    <a:pt x="868" y="1503"/>
                  </a:cubicBezTo>
                  <a:cubicBezTo>
                    <a:pt x="868" y="1498"/>
                    <a:pt x="871" y="1495"/>
                    <a:pt x="875" y="1495"/>
                  </a:cubicBezTo>
                  <a:cubicBezTo>
                    <a:pt x="1040" y="1495"/>
                    <a:pt x="1040" y="1495"/>
                    <a:pt x="1040" y="1495"/>
                  </a:cubicBezTo>
                  <a:cubicBezTo>
                    <a:pt x="1060" y="1495"/>
                    <a:pt x="1075" y="1479"/>
                    <a:pt x="1075" y="1460"/>
                  </a:cubicBezTo>
                  <a:cubicBezTo>
                    <a:pt x="1075" y="1441"/>
                    <a:pt x="1060" y="1425"/>
                    <a:pt x="1040" y="1425"/>
                  </a:cubicBezTo>
                  <a:cubicBezTo>
                    <a:pt x="887" y="1425"/>
                    <a:pt x="887" y="1425"/>
                    <a:pt x="887" y="1425"/>
                  </a:cubicBezTo>
                  <a:cubicBezTo>
                    <a:pt x="883" y="1425"/>
                    <a:pt x="880" y="1422"/>
                    <a:pt x="880" y="1418"/>
                  </a:cubicBezTo>
                  <a:cubicBezTo>
                    <a:pt x="880" y="1413"/>
                    <a:pt x="883" y="1410"/>
                    <a:pt x="887" y="1410"/>
                  </a:cubicBezTo>
                  <a:cubicBezTo>
                    <a:pt x="1102" y="1410"/>
                    <a:pt x="1102" y="1410"/>
                    <a:pt x="1102" y="1410"/>
                  </a:cubicBezTo>
                  <a:cubicBezTo>
                    <a:pt x="1121" y="1410"/>
                    <a:pt x="1137" y="1394"/>
                    <a:pt x="1137" y="1375"/>
                  </a:cubicBezTo>
                  <a:cubicBezTo>
                    <a:pt x="1137" y="1356"/>
                    <a:pt x="1121" y="1340"/>
                    <a:pt x="1102" y="1340"/>
                  </a:cubicBezTo>
                  <a:cubicBezTo>
                    <a:pt x="845" y="1340"/>
                    <a:pt x="845" y="1340"/>
                    <a:pt x="845" y="1340"/>
                  </a:cubicBezTo>
                  <a:cubicBezTo>
                    <a:pt x="840" y="1340"/>
                    <a:pt x="837" y="1337"/>
                    <a:pt x="837" y="1333"/>
                  </a:cubicBezTo>
                  <a:cubicBezTo>
                    <a:pt x="837" y="1328"/>
                    <a:pt x="840" y="1325"/>
                    <a:pt x="845" y="1325"/>
                  </a:cubicBezTo>
                  <a:cubicBezTo>
                    <a:pt x="1127" y="1325"/>
                    <a:pt x="1127" y="1325"/>
                    <a:pt x="1127" y="1325"/>
                  </a:cubicBezTo>
                  <a:cubicBezTo>
                    <a:pt x="1129" y="1323"/>
                    <a:pt x="1129" y="1323"/>
                    <a:pt x="1129" y="1323"/>
                  </a:cubicBezTo>
                  <a:cubicBezTo>
                    <a:pt x="1136" y="1320"/>
                    <a:pt x="1158" y="1309"/>
                    <a:pt x="1158" y="1290"/>
                  </a:cubicBezTo>
                  <a:cubicBezTo>
                    <a:pt x="1158" y="1271"/>
                    <a:pt x="1143" y="1255"/>
                    <a:pt x="1124" y="1255"/>
                  </a:cubicBezTo>
                  <a:cubicBezTo>
                    <a:pt x="786" y="1255"/>
                    <a:pt x="786" y="1255"/>
                    <a:pt x="786" y="1255"/>
                  </a:cubicBezTo>
                  <a:cubicBezTo>
                    <a:pt x="782" y="1255"/>
                    <a:pt x="778" y="1252"/>
                    <a:pt x="778" y="1247"/>
                  </a:cubicBezTo>
                  <a:cubicBezTo>
                    <a:pt x="778" y="1243"/>
                    <a:pt x="782" y="1240"/>
                    <a:pt x="786" y="1240"/>
                  </a:cubicBezTo>
                  <a:cubicBezTo>
                    <a:pt x="1009" y="1240"/>
                    <a:pt x="1009" y="1240"/>
                    <a:pt x="1009" y="1240"/>
                  </a:cubicBezTo>
                  <a:cubicBezTo>
                    <a:pt x="1029" y="1240"/>
                    <a:pt x="1044" y="1224"/>
                    <a:pt x="1044" y="1205"/>
                  </a:cubicBezTo>
                  <a:cubicBezTo>
                    <a:pt x="1044" y="1186"/>
                    <a:pt x="1029" y="1170"/>
                    <a:pt x="1009" y="1170"/>
                  </a:cubicBezTo>
                  <a:cubicBezTo>
                    <a:pt x="727" y="1170"/>
                    <a:pt x="727" y="1170"/>
                    <a:pt x="727" y="1170"/>
                  </a:cubicBezTo>
                  <a:cubicBezTo>
                    <a:pt x="723" y="1170"/>
                    <a:pt x="719" y="1167"/>
                    <a:pt x="719" y="1162"/>
                  </a:cubicBezTo>
                  <a:cubicBezTo>
                    <a:pt x="719" y="1158"/>
                    <a:pt x="723" y="1155"/>
                    <a:pt x="727" y="1155"/>
                  </a:cubicBezTo>
                  <a:cubicBezTo>
                    <a:pt x="750" y="1155"/>
                    <a:pt x="750" y="1155"/>
                    <a:pt x="750" y="1155"/>
                  </a:cubicBezTo>
                  <a:cubicBezTo>
                    <a:pt x="769" y="1155"/>
                    <a:pt x="785" y="1139"/>
                    <a:pt x="785" y="1120"/>
                  </a:cubicBezTo>
                  <a:cubicBezTo>
                    <a:pt x="785" y="1101"/>
                    <a:pt x="769" y="1085"/>
                    <a:pt x="750" y="1085"/>
                  </a:cubicBezTo>
                  <a:cubicBezTo>
                    <a:pt x="633" y="1085"/>
                    <a:pt x="633" y="1085"/>
                    <a:pt x="633" y="1085"/>
                  </a:cubicBezTo>
                  <a:cubicBezTo>
                    <a:pt x="629" y="1085"/>
                    <a:pt x="625" y="1082"/>
                    <a:pt x="625" y="1077"/>
                  </a:cubicBezTo>
                  <a:cubicBezTo>
                    <a:pt x="625" y="1073"/>
                    <a:pt x="629" y="1070"/>
                    <a:pt x="633" y="1070"/>
                  </a:cubicBezTo>
                  <a:cubicBezTo>
                    <a:pt x="637" y="1070"/>
                    <a:pt x="637" y="1070"/>
                    <a:pt x="637" y="1070"/>
                  </a:cubicBezTo>
                  <a:cubicBezTo>
                    <a:pt x="656" y="1070"/>
                    <a:pt x="671" y="1054"/>
                    <a:pt x="671" y="1035"/>
                  </a:cubicBezTo>
                  <a:cubicBezTo>
                    <a:pt x="671" y="1016"/>
                    <a:pt x="656" y="1000"/>
                    <a:pt x="637" y="1000"/>
                  </a:cubicBezTo>
                  <a:cubicBezTo>
                    <a:pt x="579" y="1000"/>
                    <a:pt x="579" y="1000"/>
                    <a:pt x="579" y="1000"/>
                  </a:cubicBezTo>
                  <a:cubicBezTo>
                    <a:pt x="575" y="1000"/>
                    <a:pt x="571" y="997"/>
                    <a:pt x="571" y="992"/>
                  </a:cubicBezTo>
                  <a:cubicBezTo>
                    <a:pt x="571" y="988"/>
                    <a:pt x="575" y="984"/>
                    <a:pt x="579" y="984"/>
                  </a:cubicBezTo>
                  <a:cubicBezTo>
                    <a:pt x="623" y="984"/>
                    <a:pt x="623" y="984"/>
                    <a:pt x="623" y="984"/>
                  </a:cubicBezTo>
                  <a:cubicBezTo>
                    <a:pt x="642" y="984"/>
                    <a:pt x="657" y="969"/>
                    <a:pt x="657" y="950"/>
                  </a:cubicBezTo>
                  <a:cubicBezTo>
                    <a:pt x="657" y="931"/>
                    <a:pt x="642" y="915"/>
                    <a:pt x="623" y="915"/>
                  </a:cubicBezTo>
                  <a:cubicBezTo>
                    <a:pt x="510" y="915"/>
                    <a:pt x="510" y="915"/>
                    <a:pt x="510" y="915"/>
                  </a:cubicBezTo>
                  <a:cubicBezTo>
                    <a:pt x="506" y="915"/>
                    <a:pt x="503" y="912"/>
                    <a:pt x="503" y="907"/>
                  </a:cubicBezTo>
                  <a:cubicBezTo>
                    <a:pt x="503" y="903"/>
                    <a:pt x="506" y="899"/>
                    <a:pt x="510" y="899"/>
                  </a:cubicBezTo>
                  <a:cubicBezTo>
                    <a:pt x="791" y="899"/>
                    <a:pt x="791" y="899"/>
                    <a:pt x="791" y="899"/>
                  </a:cubicBezTo>
                  <a:cubicBezTo>
                    <a:pt x="810" y="899"/>
                    <a:pt x="826" y="884"/>
                    <a:pt x="826" y="865"/>
                  </a:cubicBezTo>
                  <a:cubicBezTo>
                    <a:pt x="826" y="846"/>
                    <a:pt x="810" y="830"/>
                    <a:pt x="791" y="830"/>
                  </a:cubicBezTo>
                  <a:cubicBezTo>
                    <a:pt x="469" y="830"/>
                    <a:pt x="469" y="830"/>
                    <a:pt x="469" y="830"/>
                  </a:cubicBezTo>
                  <a:cubicBezTo>
                    <a:pt x="465" y="830"/>
                    <a:pt x="462" y="827"/>
                    <a:pt x="462" y="822"/>
                  </a:cubicBezTo>
                  <a:cubicBezTo>
                    <a:pt x="462" y="818"/>
                    <a:pt x="465" y="814"/>
                    <a:pt x="469" y="814"/>
                  </a:cubicBezTo>
                  <a:cubicBezTo>
                    <a:pt x="867" y="814"/>
                    <a:pt x="867" y="814"/>
                    <a:pt x="867" y="814"/>
                  </a:cubicBezTo>
                  <a:cubicBezTo>
                    <a:pt x="887" y="814"/>
                    <a:pt x="902" y="799"/>
                    <a:pt x="902" y="780"/>
                  </a:cubicBezTo>
                  <a:cubicBezTo>
                    <a:pt x="902" y="761"/>
                    <a:pt x="887" y="745"/>
                    <a:pt x="867" y="745"/>
                  </a:cubicBezTo>
                  <a:cubicBezTo>
                    <a:pt x="496" y="745"/>
                    <a:pt x="496" y="745"/>
                    <a:pt x="496" y="745"/>
                  </a:cubicBezTo>
                  <a:cubicBezTo>
                    <a:pt x="492" y="745"/>
                    <a:pt x="488" y="741"/>
                    <a:pt x="488" y="737"/>
                  </a:cubicBezTo>
                  <a:cubicBezTo>
                    <a:pt x="488" y="733"/>
                    <a:pt x="492" y="729"/>
                    <a:pt x="496" y="729"/>
                  </a:cubicBezTo>
                  <a:cubicBezTo>
                    <a:pt x="993" y="729"/>
                    <a:pt x="993" y="729"/>
                    <a:pt x="993" y="729"/>
                  </a:cubicBezTo>
                  <a:cubicBezTo>
                    <a:pt x="1012" y="729"/>
                    <a:pt x="1027" y="714"/>
                    <a:pt x="1027" y="695"/>
                  </a:cubicBezTo>
                  <a:cubicBezTo>
                    <a:pt x="1027" y="675"/>
                    <a:pt x="1012" y="660"/>
                    <a:pt x="993" y="660"/>
                  </a:cubicBezTo>
                  <a:cubicBezTo>
                    <a:pt x="472" y="660"/>
                    <a:pt x="472" y="660"/>
                    <a:pt x="472" y="660"/>
                  </a:cubicBezTo>
                  <a:cubicBezTo>
                    <a:pt x="468" y="660"/>
                    <a:pt x="464" y="656"/>
                    <a:pt x="464" y="652"/>
                  </a:cubicBezTo>
                  <a:cubicBezTo>
                    <a:pt x="464" y="648"/>
                    <a:pt x="468" y="644"/>
                    <a:pt x="472" y="644"/>
                  </a:cubicBezTo>
                  <a:cubicBezTo>
                    <a:pt x="999" y="644"/>
                    <a:pt x="999" y="644"/>
                    <a:pt x="999" y="644"/>
                  </a:cubicBezTo>
                  <a:cubicBezTo>
                    <a:pt x="1018" y="644"/>
                    <a:pt x="1033" y="629"/>
                    <a:pt x="1033" y="610"/>
                  </a:cubicBezTo>
                  <a:cubicBezTo>
                    <a:pt x="1033" y="594"/>
                    <a:pt x="1024" y="581"/>
                    <a:pt x="1009" y="576"/>
                  </a:cubicBezTo>
                  <a:cubicBezTo>
                    <a:pt x="1006" y="575"/>
                    <a:pt x="1006" y="575"/>
                    <a:pt x="1006" y="575"/>
                  </a:cubicBezTo>
                  <a:cubicBezTo>
                    <a:pt x="985" y="575"/>
                    <a:pt x="985" y="575"/>
                    <a:pt x="985" y="575"/>
                  </a:cubicBezTo>
                  <a:cubicBezTo>
                    <a:pt x="985" y="575"/>
                    <a:pt x="985" y="575"/>
                    <a:pt x="985" y="575"/>
                  </a:cubicBezTo>
                  <a:cubicBezTo>
                    <a:pt x="462" y="575"/>
                    <a:pt x="462" y="575"/>
                    <a:pt x="462" y="575"/>
                  </a:cubicBezTo>
                  <a:cubicBezTo>
                    <a:pt x="458" y="575"/>
                    <a:pt x="454" y="571"/>
                    <a:pt x="454" y="567"/>
                  </a:cubicBezTo>
                  <a:cubicBezTo>
                    <a:pt x="454" y="563"/>
                    <a:pt x="458" y="559"/>
                    <a:pt x="462" y="559"/>
                  </a:cubicBezTo>
                  <a:cubicBezTo>
                    <a:pt x="770" y="559"/>
                    <a:pt x="770" y="559"/>
                    <a:pt x="770" y="559"/>
                  </a:cubicBezTo>
                  <a:cubicBezTo>
                    <a:pt x="789" y="559"/>
                    <a:pt x="805" y="544"/>
                    <a:pt x="805" y="524"/>
                  </a:cubicBezTo>
                  <a:cubicBezTo>
                    <a:pt x="805" y="505"/>
                    <a:pt x="789" y="490"/>
                    <a:pt x="770" y="490"/>
                  </a:cubicBezTo>
                  <a:cubicBezTo>
                    <a:pt x="264" y="490"/>
                    <a:pt x="264" y="490"/>
                    <a:pt x="264" y="490"/>
                  </a:cubicBezTo>
                  <a:cubicBezTo>
                    <a:pt x="260" y="490"/>
                    <a:pt x="256" y="486"/>
                    <a:pt x="256" y="482"/>
                  </a:cubicBezTo>
                  <a:cubicBezTo>
                    <a:pt x="256" y="478"/>
                    <a:pt x="260" y="474"/>
                    <a:pt x="264" y="474"/>
                  </a:cubicBezTo>
                  <a:cubicBezTo>
                    <a:pt x="740" y="474"/>
                    <a:pt x="740" y="474"/>
                    <a:pt x="740" y="474"/>
                  </a:cubicBezTo>
                  <a:cubicBezTo>
                    <a:pt x="759" y="474"/>
                    <a:pt x="774" y="459"/>
                    <a:pt x="774" y="439"/>
                  </a:cubicBezTo>
                  <a:cubicBezTo>
                    <a:pt x="774" y="420"/>
                    <a:pt x="759" y="405"/>
                    <a:pt x="740" y="405"/>
                  </a:cubicBezTo>
                  <a:cubicBezTo>
                    <a:pt x="318" y="405"/>
                    <a:pt x="318" y="405"/>
                    <a:pt x="318" y="405"/>
                  </a:cubicBezTo>
                  <a:cubicBezTo>
                    <a:pt x="314" y="405"/>
                    <a:pt x="311" y="401"/>
                    <a:pt x="311" y="397"/>
                  </a:cubicBezTo>
                  <a:cubicBezTo>
                    <a:pt x="311" y="393"/>
                    <a:pt x="314" y="389"/>
                    <a:pt x="318" y="389"/>
                  </a:cubicBezTo>
                  <a:cubicBezTo>
                    <a:pt x="580" y="389"/>
                    <a:pt x="580" y="389"/>
                    <a:pt x="580" y="389"/>
                  </a:cubicBezTo>
                  <a:cubicBezTo>
                    <a:pt x="599" y="389"/>
                    <a:pt x="614" y="374"/>
                    <a:pt x="614" y="354"/>
                  </a:cubicBezTo>
                  <a:cubicBezTo>
                    <a:pt x="614" y="335"/>
                    <a:pt x="599" y="320"/>
                    <a:pt x="580" y="320"/>
                  </a:cubicBezTo>
                  <a:cubicBezTo>
                    <a:pt x="263" y="320"/>
                    <a:pt x="263" y="320"/>
                    <a:pt x="263" y="320"/>
                  </a:cubicBezTo>
                  <a:cubicBezTo>
                    <a:pt x="259" y="320"/>
                    <a:pt x="255" y="316"/>
                    <a:pt x="255" y="312"/>
                  </a:cubicBezTo>
                  <a:cubicBezTo>
                    <a:pt x="255" y="312"/>
                    <a:pt x="255" y="311"/>
                    <a:pt x="255" y="311"/>
                  </a:cubicBezTo>
                  <a:cubicBezTo>
                    <a:pt x="257" y="309"/>
                    <a:pt x="257" y="309"/>
                    <a:pt x="257" y="309"/>
                  </a:cubicBezTo>
                  <a:cubicBezTo>
                    <a:pt x="410" y="131"/>
                    <a:pt x="633" y="28"/>
                    <a:pt x="869" y="28"/>
                  </a:cubicBezTo>
                  <a:cubicBezTo>
                    <a:pt x="877" y="28"/>
                    <a:pt x="877" y="28"/>
                    <a:pt x="877" y="28"/>
                  </a:cubicBezTo>
                  <a:cubicBezTo>
                    <a:pt x="950" y="28"/>
                    <a:pt x="1022" y="38"/>
                    <a:pt x="1091" y="57"/>
                  </a:cubicBezTo>
                  <a:cubicBezTo>
                    <a:pt x="1093" y="58"/>
                    <a:pt x="1093" y="58"/>
                    <a:pt x="1093" y="58"/>
                  </a:cubicBezTo>
                  <a:cubicBezTo>
                    <a:pt x="1096" y="59"/>
                    <a:pt x="1096" y="62"/>
                    <a:pt x="1096" y="64"/>
                  </a:cubicBezTo>
                  <a:cubicBezTo>
                    <a:pt x="1096" y="68"/>
                    <a:pt x="1093" y="71"/>
                    <a:pt x="1089" y="71"/>
                  </a:cubicBezTo>
                  <a:cubicBezTo>
                    <a:pt x="1066" y="71"/>
                    <a:pt x="1066" y="71"/>
                    <a:pt x="1066" y="71"/>
                  </a:cubicBezTo>
                  <a:cubicBezTo>
                    <a:pt x="1046" y="71"/>
                    <a:pt x="1030" y="87"/>
                    <a:pt x="1030" y="107"/>
                  </a:cubicBezTo>
                  <a:cubicBezTo>
                    <a:pt x="1030" y="126"/>
                    <a:pt x="1046" y="142"/>
                    <a:pt x="1066" y="142"/>
                  </a:cubicBezTo>
                  <a:cubicBezTo>
                    <a:pt x="1289" y="142"/>
                    <a:pt x="1289" y="142"/>
                    <a:pt x="1289" y="142"/>
                  </a:cubicBezTo>
                  <a:cubicBezTo>
                    <a:pt x="1292" y="142"/>
                    <a:pt x="1295" y="145"/>
                    <a:pt x="1295" y="149"/>
                  </a:cubicBezTo>
                  <a:cubicBezTo>
                    <a:pt x="1295" y="153"/>
                    <a:pt x="1292" y="156"/>
                    <a:pt x="1289" y="156"/>
                  </a:cubicBezTo>
                  <a:cubicBezTo>
                    <a:pt x="1125" y="156"/>
                    <a:pt x="1125" y="156"/>
                    <a:pt x="1125" y="156"/>
                  </a:cubicBezTo>
                  <a:cubicBezTo>
                    <a:pt x="1105" y="156"/>
                    <a:pt x="1089" y="172"/>
                    <a:pt x="1089" y="192"/>
                  </a:cubicBezTo>
                  <a:cubicBezTo>
                    <a:pt x="1089" y="211"/>
                    <a:pt x="1105" y="227"/>
                    <a:pt x="1125" y="227"/>
                  </a:cubicBezTo>
                  <a:cubicBezTo>
                    <a:pt x="1398" y="227"/>
                    <a:pt x="1398" y="227"/>
                    <a:pt x="1398" y="227"/>
                  </a:cubicBezTo>
                  <a:cubicBezTo>
                    <a:pt x="1402" y="227"/>
                    <a:pt x="1405" y="230"/>
                    <a:pt x="1405" y="234"/>
                  </a:cubicBezTo>
                  <a:cubicBezTo>
                    <a:pt x="1405" y="238"/>
                    <a:pt x="1402" y="241"/>
                    <a:pt x="1398" y="241"/>
                  </a:cubicBezTo>
                  <a:cubicBezTo>
                    <a:pt x="1070" y="241"/>
                    <a:pt x="1070" y="241"/>
                    <a:pt x="1070" y="241"/>
                  </a:cubicBezTo>
                  <a:cubicBezTo>
                    <a:pt x="1051" y="241"/>
                    <a:pt x="1035" y="257"/>
                    <a:pt x="1035" y="277"/>
                  </a:cubicBezTo>
                  <a:cubicBezTo>
                    <a:pt x="1035" y="296"/>
                    <a:pt x="1051" y="313"/>
                    <a:pt x="1070" y="313"/>
                  </a:cubicBezTo>
                  <a:cubicBezTo>
                    <a:pt x="1442" y="313"/>
                    <a:pt x="1442" y="313"/>
                    <a:pt x="1442" y="313"/>
                  </a:cubicBezTo>
                  <a:cubicBezTo>
                    <a:pt x="1445" y="313"/>
                    <a:pt x="1448" y="316"/>
                    <a:pt x="1448" y="319"/>
                  </a:cubicBezTo>
                  <a:cubicBezTo>
                    <a:pt x="1448" y="323"/>
                    <a:pt x="1445" y="326"/>
                    <a:pt x="1442" y="326"/>
                  </a:cubicBezTo>
                  <a:cubicBezTo>
                    <a:pt x="1124" y="326"/>
                    <a:pt x="1124" y="326"/>
                    <a:pt x="1124" y="326"/>
                  </a:cubicBezTo>
                  <a:cubicBezTo>
                    <a:pt x="1104" y="326"/>
                    <a:pt x="1088" y="342"/>
                    <a:pt x="1088" y="362"/>
                  </a:cubicBezTo>
                  <a:cubicBezTo>
                    <a:pt x="1088" y="382"/>
                    <a:pt x="1104" y="398"/>
                    <a:pt x="1124" y="398"/>
                  </a:cubicBezTo>
                  <a:cubicBezTo>
                    <a:pt x="1547" y="398"/>
                    <a:pt x="1547" y="398"/>
                    <a:pt x="1547" y="398"/>
                  </a:cubicBezTo>
                  <a:cubicBezTo>
                    <a:pt x="1549" y="398"/>
                    <a:pt x="1551" y="399"/>
                    <a:pt x="1552" y="401"/>
                  </a:cubicBezTo>
                  <a:cubicBezTo>
                    <a:pt x="1555" y="404"/>
                    <a:pt x="1555" y="404"/>
                    <a:pt x="1555" y="404"/>
                  </a:cubicBezTo>
                  <a:cubicBezTo>
                    <a:pt x="1634" y="531"/>
                    <a:pt x="1676" y="677"/>
                    <a:pt x="1676" y="827"/>
                  </a:cubicBezTo>
                  <a:cubicBezTo>
                    <a:pt x="1676" y="835"/>
                    <a:pt x="1676" y="835"/>
                    <a:pt x="1676" y="835"/>
                  </a:cubicBezTo>
                  <a:cubicBezTo>
                    <a:pt x="1676" y="835"/>
                    <a:pt x="1676" y="835"/>
                    <a:pt x="1676" y="835"/>
                  </a:cubicBezTo>
                  <a:cubicBezTo>
                    <a:pt x="1676" y="1204"/>
                    <a:pt x="1427" y="1525"/>
                    <a:pt x="1071" y="1617"/>
                  </a:cubicBezTo>
                  <a:cubicBezTo>
                    <a:pt x="1062" y="1618"/>
                    <a:pt x="1062" y="1618"/>
                    <a:pt x="1062" y="1618"/>
                  </a:cubicBezTo>
                  <a:cubicBezTo>
                    <a:pt x="1061" y="1619"/>
                    <a:pt x="1061" y="1619"/>
                    <a:pt x="1061" y="1619"/>
                  </a:cubicBezTo>
                  <a:cubicBezTo>
                    <a:pt x="969" y="1641"/>
                    <a:pt x="911" y="1732"/>
                    <a:pt x="927" y="1824"/>
                  </a:cubicBezTo>
                  <a:cubicBezTo>
                    <a:pt x="897" y="1832"/>
                    <a:pt x="897" y="1832"/>
                    <a:pt x="897" y="1832"/>
                  </a:cubicBezTo>
                  <a:cubicBezTo>
                    <a:pt x="919" y="1920"/>
                    <a:pt x="919" y="1920"/>
                    <a:pt x="919" y="1920"/>
                  </a:cubicBezTo>
                  <a:cubicBezTo>
                    <a:pt x="1007" y="1898"/>
                    <a:pt x="1007" y="1898"/>
                    <a:pt x="1007" y="1898"/>
                  </a:cubicBezTo>
                  <a:cubicBezTo>
                    <a:pt x="985" y="1810"/>
                    <a:pt x="985" y="1810"/>
                    <a:pt x="985" y="1810"/>
                  </a:cubicBezTo>
                  <a:cubicBezTo>
                    <a:pt x="955" y="1817"/>
                    <a:pt x="955" y="1817"/>
                    <a:pt x="955" y="1817"/>
                  </a:cubicBezTo>
                  <a:cubicBezTo>
                    <a:pt x="942" y="1740"/>
                    <a:pt x="991" y="1665"/>
                    <a:pt x="1067" y="1646"/>
                  </a:cubicBezTo>
                  <a:cubicBezTo>
                    <a:pt x="1076" y="1644"/>
                    <a:pt x="1076" y="1644"/>
                    <a:pt x="1076" y="1644"/>
                  </a:cubicBezTo>
                  <a:cubicBezTo>
                    <a:pt x="1077" y="1644"/>
                    <a:pt x="1077" y="1644"/>
                    <a:pt x="1077" y="1644"/>
                  </a:cubicBezTo>
                  <a:cubicBezTo>
                    <a:pt x="1446" y="1549"/>
                    <a:pt x="1704" y="1217"/>
                    <a:pt x="1704" y="836"/>
                  </a:cubicBezTo>
                  <a:cubicBezTo>
                    <a:pt x="1704" y="828"/>
                    <a:pt x="1704" y="828"/>
                    <a:pt x="1704" y="828"/>
                  </a:cubicBezTo>
                  <a:cubicBezTo>
                    <a:pt x="1704" y="827"/>
                    <a:pt x="1704" y="827"/>
                    <a:pt x="1704" y="827"/>
                  </a:cubicBezTo>
                  <a:cubicBezTo>
                    <a:pt x="1704" y="672"/>
                    <a:pt x="1660" y="520"/>
                    <a:pt x="1578" y="389"/>
                  </a:cubicBezTo>
                  <a:close/>
                  <a:moveTo>
                    <a:pt x="61" y="213"/>
                  </a:moveTo>
                  <a:cubicBezTo>
                    <a:pt x="61" y="213"/>
                    <a:pt x="61" y="213"/>
                    <a:pt x="61" y="213"/>
                  </a:cubicBezTo>
                  <a:cubicBezTo>
                    <a:pt x="61" y="213"/>
                    <a:pt x="61" y="213"/>
                    <a:pt x="61" y="213"/>
                  </a:cubicBezTo>
                  <a:cubicBezTo>
                    <a:pt x="58" y="218"/>
                    <a:pt x="52" y="222"/>
                    <a:pt x="46" y="222"/>
                  </a:cubicBezTo>
                  <a:cubicBezTo>
                    <a:pt x="36" y="222"/>
                    <a:pt x="28" y="214"/>
                    <a:pt x="28" y="204"/>
                  </a:cubicBezTo>
                  <a:cubicBezTo>
                    <a:pt x="28" y="194"/>
                    <a:pt x="36" y="186"/>
                    <a:pt x="46" y="186"/>
                  </a:cubicBezTo>
                  <a:cubicBezTo>
                    <a:pt x="55" y="186"/>
                    <a:pt x="63" y="194"/>
                    <a:pt x="63" y="204"/>
                  </a:cubicBezTo>
                  <a:cubicBezTo>
                    <a:pt x="63" y="207"/>
                    <a:pt x="62" y="210"/>
                    <a:pt x="61" y="213"/>
                  </a:cubicBezTo>
                  <a:close/>
                  <a:moveTo>
                    <a:pt x="974" y="1878"/>
                  </a:moveTo>
                  <a:cubicBezTo>
                    <a:pt x="939" y="1886"/>
                    <a:pt x="939" y="1886"/>
                    <a:pt x="939" y="1886"/>
                  </a:cubicBezTo>
                  <a:cubicBezTo>
                    <a:pt x="931" y="1852"/>
                    <a:pt x="931" y="1852"/>
                    <a:pt x="931" y="1852"/>
                  </a:cubicBezTo>
                  <a:cubicBezTo>
                    <a:pt x="965" y="1844"/>
                    <a:pt x="965" y="1844"/>
                    <a:pt x="965" y="1844"/>
                  </a:cubicBezTo>
                  <a:lnTo>
                    <a:pt x="974" y="1878"/>
                  </a:lnTo>
                  <a:close/>
                </a:path>
              </a:pathLst>
            </a:custGeom>
            <a:solidFill>
              <a:srgbClr val="7FBA00"/>
            </a:solidFill>
            <a:ln>
              <a:noFill/>
            </a:ln>
          </p:spPr>
          <p:style>
            <a:lnRef idx="0">
              <a:scrgbClr r="0" g="0" b="0"/>
            </a:lnRef>
            <a:fillRef idx="0">
              <a:scrgbClr r="0" g="0" b="0"/>
            </a:fillRef>
            <a:effectRef idx="0">
              <a:scrgbClr r="0" g="0" b="0"/>
            </a:effectRef>
            <a:fontRef idx="minor"/>
          </p:style>
        </p:sp>
      </p:grpSp>
      <p:sp>
        <p:nvSpPr>
          <p:cNvPr id="13" name="Footer Placeholder 1">
            <a:extLst>
              <a:ext uri="{FF2B5EF4-FFF2-40B4-BE49-F238E27FC236}">
                <a16:creationId xmlns:a16="http://schemas.microsoft.com/office/drawing/2014/main" id="{528EAB3E-A458-43DA-8C2D-C55FDDFED78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fr-FR"/>
              <a:t>© Copyright Microsoft Corporation. Tous droits réservés.</a:t>
            </a:r>
          </a:p>
        </p:txBody>
      </p:sp>
    </p:spTree>
    <p:extLst>
      <p:ext uri="{BB962C8B-B14F-4D97-AF65-F5344CB8AC3E}">
        <p14:creationId xmlns:p14="http://schemas.microsoft.com/office/powerpoint/2010/main" val="30423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1E33-63C6-4B58-9E69-FA65C538F754}"/>
              </a:ext>
            </a:extLst>
          </p:cNvPr>
          <p:cNvSpPr>
            <a:spLocks noGrp="1"/>
          </p:cNvSpPr>
          <p:nvPr>
            <p:ph type="title"/>
          </p:nvPr>
        </p:nvSpPr>
        <p:spPr/>
        <p:txBody>
          <a:bodyPr/>
          <a:lstStyle/>
          <a:p>
            <a:r>
              <a:rPr lang="fr-FR" sz="3921"/>
              <a:t>Options de disponibilité</a:t>
            </a:r>
          </a:p>
        </p:txBody>
      </p:sp>
      <p:grpSp>
        <p:nvGrpSpPr>
          <p:cNvPr id="52" name="Group 51" descr="Image représentant 3 phases.  La première phase, dans le volet gauche, montre une seule machine virtuelle dans le cloud. La seconde phase montre plusieurs machines virtuelles fonctionnant dans un groupe à haute disponibilité. La troisième phase, dans le volet droit, montre des machines virtuelles réparties sur plusieurs régions.">
            <a:extLst>
              <a:ext uri="{FF2B5EF4-FFF2-40B4-BE49-F238E27FC236}">
                <a16:creationId xmlns:a16="http://schemas.microsoft.com/office/drawing/2014/main" id="{D8CEDAC8-6488-4905-8507-0E2C8F059862}"/>
              </a:ext>
            </a:extLst>
          </p:cNvPr>
          <p:cNvGrpSpPr/>
          <p:nvPr/>
        </p:nvGrpSpPr>
        <p:grpSpPr>
          <a:xfrm>
            <a:off x="502311" y="1507893"/>
            <a:ext cx="11050570" cy="4028635"/>
            <a:chOff x="502311" y="1753697"/>
            <a:chExt cx="11050570" cy="4028635"/>
          </a:xfrm>
        </p:grpSpPr>
        <p:sp>
          <p:nvSpPr>
            <p:cNvPr id="6" name="Freeform: Shape 5">
              <a:extLst>
                <a:ext uri="{FF2B5EF4-FFF2-40B4-BE49-F238E27FC236}">
                  <a16:creationId xmlns:a16="http://schemas.microsoft.com/office/drawing/2014/main" id="{C8CFEE28-AA80-4187-9DA6-664AD8EAEF28}"/>
                </a:ext>
              </a:extLst>
            </p:cNvPr>
            <p:cNvSpPr/>
            <p:nvPr/>
          </p:nvSpPr>
          <p:spPr bwMode="auto">
            <a:xfrm>
              <a:off x="639119" y="4962069"/>
              <a:ext cx="2741087"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 name="Rectangle 11">
              <a:extLst>
                <a:ext uri="{FF2B5EF4-FFF2-40B4-BE49-F238E27FC236}">
                  <a16:creationId xmlns:a16="http://schemas.microsoft.com/office/drawing/2014/main" id="{542839BF-0F52-4ABD-A570-5F17F433DDBD}"/>
                </a:ext>
              </a:extLst>
            </p:cNvPr>
            <p:cNvSpPr/>
            <p:nvPr/>
          </p:nvSpPr>
          <p:spPr>
            <a:xfrm>
              <a:off x="639119" y="5054435"/>
              <a:ext cx="2741089" cy="523220"/>
            </a:xfrm>
            <a:prstGeom prst="rect">
              <a:avLst/>
            </a:prstGeom>
          </p:spPr>
          <p:txBody>
            <a:bodyPr wrap="square">
              <a:spAutoFit/>
            </a:bodyPr>
            <a:lstStyle/>
            <a:p>
              <a:pPr algn="ctr" defTabSz="896354">
                <a:defRPr/>
              </a:pPr>
              <a:r>
                <a:rPr kumimoji="0" lang="fr-FR" sz="1400" b="0" i="0" u="none" strike="noStrike" cap="none" normalizeH="0" baseline="0" noProof="0">
                  <a:ln>
                    <a:noFill/>
                  </a:ln>
                  <a:gradFill>
                    <a:gsLst>
                      <a:gs pos="78761">
                        <a:srgbClr val="353535"/>
                      </a:gs>
                      <a:gs pos="0">
                        <a:srgbClr val="353535"/>
                      </a:gs>
                    </a:gsLst>
                    <a:lin ang="5400000" scaled="0"/>
                  </a:gradFill>
                  <a:uLnTx/>
                  <a:uFillTx/>
                  <a:latin typeface="+mj-lt"/>
                  <a:ea typeface="+mn-ea"/>
                  <a:cs typeface="Segoe UI Semibold" panose="020B0702040204020203" pitchFamily="34" charset="0"/>
                </a:rPr>
                <a:t>MACHINE VIRTUELLE UNIQUE</a:t>
              </a:r>
            </a:p>
            <a:p>
              <a:pPr marL="0" marR="0" lvl="0" indent="0" algn="ctr" defTabSz="896354" rtl="0" eaLnBrk="1" fontAlgn="auto" latinLnBrk="0" hangingPunct="1">
                <a:lnSpc>
                  <a:spcPct val="100000"/>
                </a:lnSpc>
                <a:spcBef>
                  <a:spcPts val="0"/>
                </a:spcBef>
                <a:spcAft>
                  <a:spcPts val="0"/>
                </a:spcAft>
                <a:buClrTx/>
                <a:buSzTx/>
                <a:buFontTx/>
                <a:buNone/>
                <a:tabLst/>
                <a:defRPr/>
              </a:pPr>
              <a:r>
                <a:rPr kumimoji="0" lang="fr-FR" sz="1400" b="0" i="0" u="none" strike="noStrike" cap="none" normalizeH="0" baseline="0" noProof="0">
                  <a:ln>
                    <a:noFill/>
                  </a:ln>
                  <a:gradFill>
                    <a:gsLst>
                      <a:gs pos="78761">
                        <a:srgbClr val="353535"/>
                      </a:gs>
                      <a:gs pos="0">
                        <a:srgbClr val="353535"/>
                      </a:gs>
                    </a:gsLst>
                    <a:lin ang="5400000" scaled="0"/>
                  </a:gradFill>
                  <a:uLnTx/>
                  <a:uFillTx/>
                  <a:ea typeface="+mn-ea"/>
                </a:rPr>
                <a:t>Lift-and-shift facilité</a:t>
              </a:r>
            </a:p>
          </p:txBody>
        </p:sp>
        <p:sp>
          <p:nvSpPr>
            <p:cNvPr id="15" name="Rectangle 365">
              <a:extLst>
                <a:ext uri="{FF2B5EF4-FFF2-40B4-BE49-F238E27FC236}">
                  <a16:creationId xmlns:a16="http://schemas.microsoft.com/office/drawing/2014/main" id="{E406852C-3B6F-4AE9-89FE-8DE4C82F78D1}"/>
                </a:ext>
              </a:extLst>
            </p:cNvPr>
            <p:cNvSpPr>
              <a:spLocks noChangeArrowheads="1"/>
            </p:cNvSpPr>
            <p:nvPr/>
          </p:nvSpPr>
          <p:spPr bwMode="auto">
            <a:xfrm>
              <a:off x="502311" y="1753697"/>
              <a:ext cx="3060749" cy="5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354" eaLnBrk="1" hangingPunct="1">
                <a:defRPr/>
              </a:pPr>
              <a:r>
                <a:rPr kumimoji="0" lang="fr-FR" sz="1400" b="0" i="0" u="none" strike="noStrike" cap="none" normalizeH="0" baseline="0" noProof="0" dirty="0">
                  <a:ln>
                    <a:noFill/>
                  </a:ln>
                  <a:gradFill>
                    <a:gsLst>
                      <a:gs pos="78761">
                        <a:srgbClr val="353535"/>
                      </a:gs>
                      <a:gs pos="0">
                        <a:srgbClr val="353535"/>
                      </a:gs>
                    </a:gsLst>
                    <a:lin ang="5400000" scaled="0"/>
                  </a:gradFill>
                  <a:uLnTx/>
                  <a:uFillTx/>
                  <a:latin typeface="+mj-lt"/>
                  <a:ea typeface="+mn-ea"/>
                  <a:cs typeface="Segoe UI Semibold" panose="020B0702040204020203" pitchFamily="34" charset="0"/>
                </a:rPr>
                <a:t>Contrat SLA de machine virtuelle</a:t>
              </a:r>
            </a:p>
            <a:p>
              <a:pPr marL="0" marR="0" lvl="0" indent="0" algn="ctr" defTabSz="896354" rtl="0" eaLnBrk="1" fontAlgn="base" latinLnBrk="0" hangingPunct="1">
                <a:lnSpc>
                  <a:spcPct val="100000"/>
                </a:lnSpc>
                <a:spcBef>
                  <a:spcPct val="0"/>
                </a:spcBef>
                <a:spcAft>
                  <a:spcPct val="0"/>
                </a:spcAft>
                <a:buClrTx/>
                <a:buSzTx/>
                <a:buFontTx/>
                <a:buNone/>
                <a:tabLst/>
                <a:defRPr/>
              </a:pPr>
              <a:r>
                <a:rPr kumimoji="0" lang="fr-FR" sz="1400" b="0" i="0" u="none" strike="noStrike" cap="none" normalizeH="0" baseline="0" noProof="0" dirty="0">
                  <a:ln>
                    <a:noFill/>
                  </a:ln>
                  <a:gradFill>
                    <a:gsLst>
                      <a:gs pos="78761">
                        <a:srgbClr val="353535"/>
                      </a:gs>
                      <a:gs pos="0">
                        <a:srgbClr val="353535"/>
                      </a:gs>
                    </a:gsLst>
                    <a:lin ang="5400000" scaled="0"/>
                  </a:gradFill>
                  <a:uLnTx/>
                  <a:uFillTx/>
                  <a:latin typeface="+mn-lt"/>
                  <a:ea typeface="+mn-ea"/>
                  <a:cs typeface="Segoe UI" panose="020B0502040204020203" pitchFamily="34" charset="0"/>
                </a:rPr>
                <a:t>99,9 % </a:t>
              </a:r>
              <a:r>
                <a:rPr kumimoji="0" lang="fr-FR" sz="1200" b="0" i="0" u="none" strike="noStrike" cap="none" normalizeH="0" baseline="0" noProof="0" dirty="0">
                  <a:ln>
                    <a:noFill/>
                  </a:ln>
                  <a:gradFill>
                    <a:gsLst>
                      <a:gs pos="78761">
                        <a:srgbClr val="353535"/>
                      </a:gs>
                      <a:gs pos="0">
                        <a:srgbClr val="353535"/>
                      </a:gs>
                    </a:gsLst>
                    <a:lin ang="5400000" scaled="0"/>
                  </a:gradFill>
                  <a:uLnTx/>
                  <a:uFillTx/>
                  <a:latin typeface="+mn-lt"/>
                  <a:ea typeface="+mn-ea"/>
                  <a:cs typeface="Segoe UI" panose="020B0502040204020203" pitchFamily="34" charset="0"/>
                </a:rPr>
                <a:t>avec le stockage Premium</a:t>
              </a:r>
            </a:p>
          </p:txBody>
        </p:sp>
        <p:sp>
          <p:nvSpPr>
            <p:cNvPr id="28" name="Freeform: Shape 27">
              <a:extLst>
                <a:ext uri="{FF2B5EF4-FFF2-40B4-BE49-F238E27FC236}">
                  <a16:creationId xmlns:a16="http://schemas.microsoft.com/office/drawing/2014/main" id="{1D1B7222-CC0D-4FD6-AA74-095F1C2E5CE6}"/>
                </a:ext>
              </a:extLst>
            </p:cNvPr>
            <p:cNvSpPr/>
            <p:nvPr/>
          </p:nvSpPr>
          <p:spPr bwMode="auto">
            <a:xfrm flipV="1">
              <a:off x="639119" y="2299825"/>
              <a:ext cx="2741087"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41" name="PC1_E977">
              <a:extLst>
                <a:ext uri="{FF2B5EF4-FFF2-40B4-BE49-F238E27FC236}">
                  <a16:creationId xmlns:a16="http://schemas.microsoft.com/office/drawing/2014/main" id="{05BCE54E-DA0E-4BF0-BA0A-4DE9A18587D9}"/>
                </a:ext>
              </a:extLst>
            </p:cNvPr>
            <p:cNvSpPr>
              <a:spLocks noChangeAspect="1" noEditPoints="1"/>
            </p:cNvSpPr>
            <p:nvPr/>
          </p:nvSpPr>
          <p:spPr bwMode="auto">
            <a:xfrm>
              <a:off x="933694" y="2629463"/>
              <a:ext cx="2239838" cy="2076162"/>
            </a:xfrm>
            <a:custGeom>
              <a:avLst/>
              <a:gdLst>
                <a:gd name="T0" fmla="*/ 1697 w 5093"/>
                <a:gd name="T1" fmla="*/ 1359 h 4076"/>
                <a:gd name="T2" fmla="*/ 5093 w 5093"/>
                <a:gd name="T3" fmla="*/ 1359 h 4076"/>
                <a:gd name="T4" fmla="*/ 5093 w 5093"/>
                <a:gd name="T5" fmla="*/ 3398 h 4076"/>
                <a:gd name="T6" fmla="*/ 1697 w 5093"/>
                <a:gd name="T7" fmla="*/ 3398 h 4076"/>
                <a:gd name="T8" fmla="*/ 1697 w 5093"/>
                <a:gd name="T9" fmla="*/ 1359 h 4076"/>
                <a:gd name="T10" fmla="*/ 3396 w 5093"/>
                <a:gd name="T11" fmla="*/ 3398 h 4076"/>
                <a:gd name="T12" fmla="*/ 3396 w 5093"/>
                <a:gd name="T13" fmla="*/ 4076 h 4076"/>
                <a:gd name="T14" fmla="*/ 2547 w 5093"/>
                <a:gd name="T15" fmla="*/ 4076 h 4076"/>
                <a:gd name="T16" fmla="*/ 4244 w 5093"/>
                <a:gd name="T17" fmla="*/ 4076 h 4076"/>
                <a:gd name="T18" fmla="*/ 510 w 5093"/>
                <a:gd name="T19" fmla="*/ 680 h 4076"/>
                <a:gd name="T20" fmla="*/ 1528 w 5093"/>
                <a:gd name="T21" fmla="*/ 680 h 4076"/>
                <a:gd name="T22" fmla="*/ 510 w 5093"/>
                <a:gd name="T23" fmla="*/ 3398 h 4076"/>
                <a:gd name="T24" fmla="*/ 1697 w 5093"/>
                <a:gd name="T25" fmla="*/ 3398 h 4076"/>
                <a:gd name="T26" fmla="*/ 510 w 5093"/>
                <a:gd name="T27" fmla="*/ 2718 h 4076"/>
                <a:gd name="T28" fmla="*/ 1705 w 5093"/>
                <a:gd name="T29" fmla="*/ 2718 h 4076"/>
                <a:gd name="T30" fmla="*/ 2038 w 5093"/>
                <a:gd name="T31" fmla="*/ 1359 h 4076"/>
                <a:gd name="T32" fmla="*/ 2038 w 5093"/>
                <a:gd name="T33" fmla="*/ 0 h 4076"/>
                <a:gd name="T34" fmla="*/ 0 w 5093"/>
                <a:gd name="T35" fmla="*/ 0 h 4076"/>
                <a:gd name="T36" fmla="*/ 0 w 5093"/>
                <a:gd name="T37" fmla="*/ 4076 h 4076"/>
                <a:gd name="T38" fmla="*/ 2038 w 5093"/>
                <a:gd name="T39" fmla="*/ 4076 h 4076"/>
                <a:gd name="T40" fmla="*/ 2038 w 5093"/>
                <a:gd name="T41" fmla="*/ 3398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93" h="4076">
                  <a:moveTo>
                    <a:pt x="1697" y="1359"/>
                  </a:moveTo>
                  <a:lnTo>
                    <a:pt x="5093" y="1359"/>
                  </a:lnTo>
                  <a:lnTo>
                    <a:pt x="5093" y="3398"/>
                  </a:lnTo>
                  <a:lnTo>
                    <a:pt x="1697" y="3398"/>
                  </a:lnTo>
                  <a:lnTo>
                    <a:pt x="1697" y="1359"/>
                  </a:lnTo>
                  <a:moveTo>
                    <a:pt x="3396" y="3398"/>
                  </a:moveTo>
                  <a:lnTo>
                    <a:pt x="3396" y="4076"/>
                  </a:lnTo>
                  <a:moveTo>
                    <a:pt x="2547" y="4076"/>
                  </a:moveTo>
                  <a:lnTo>
                    <a:pt x="4244" y="4076"/>
                  </a:lnTo>
                  <a:moveTo>
                    <a:pt x="510" y="680"/>
                  </a:moveTo>
                  <a:lnTo>
                    <a:pt x="1528" y="680"/>
                  </a:lnTo>
                  <a:moveTo>
                    <a:pt x="510" y="3398"/>
                  </a:moveTo>
                  <a:lnTo>
                    <a:pt x="1697" y="3398"/>
                  </a:lnTo>
                  <a:moveTo>
                    <a:pt x="510" y="2718"/>
                  </a:moveTo>
                  <a:lnTo>
                    <a:pt x="1705" y="2718"/>
                  </a:lnTo>
                  <a:moveTo>
                    <a:pt x="2038" y="1359"/>
                  </a:moveTo>
                  <a:lnTo>
                    <a:pt x="2038" y="0"/>
                  </a:lnTo>
                  <a:lnTo>
                    <a:pt x="0" y="0"/>
                  </a:lnTo>
                  <a:lnTo>
                    <a:pt x="0" y="4076"/>
                  </a:lnTo>
                  <a:lnTo>
                    <a:pt x="2038" y="4076"/>
                  </a:lnTo>
                  <a:lnTo>
                    <a:pt x="2038" y="339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9" name="Freeform: Shape 8">
              <a:extLst>
                <a:ext uri="{FF2B5EF4-FFF2-40B4-BE49-F238E27FC236}">
                  <a16:creationId xmlns:a16="http://schemas.microsoft.com/office/drawing/2014/main" id="{E13D51CB-62C9-4BD6-B804-E9B898F40A34}"/>
                </a:ext>
              </a:extLst>
            </p:cNvPr>
            <p:cNvSpPr/>
            <p:nvPr/>
          </p:nvSpPr>
          <p:spPr bwMode="auto">
            <a:xfrm>
              <a:off x="7990882" y="4962069"/>
              <a:ext cx="3561999"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26" name="Rectangle 25">
              <a:extLst>
                <a:ext uri="{FF2B5EF4-FFF2-40B4-BE49-F238E27FC236}">
                  <a16:creationId xmlns:a16="http://schemas.microsoft.com/office/drawing/2014/main" id="{F29F91C1-7DD7-4F3E-A9D7-9FD218EC2450}"/>
                </a:ext>
              </a:extLst>
            </p:cNvPr>
            <p:cNvSpPr/>
            <p:nvPr/>
          </p:nvSpPr>
          <p:spPr>
            <a:xfrm>
              <a:off x="7986568" y="5043668"/>
              <a:ext cx="3561999" cy="738664"/>
            </a:xfrm>
            <a:prstGeom prst="rect">
              <a:avLst/>
            </a:prstGeom>
          </p:spPr>
          <p:txBody>
            <a:bodyPr wrap="square">
              <a:spAutoFit/>
            </a:bodyPr>
            <a:lstStyle/>
            <a:p>
              <a:pPr algn="ctr" defTabSz="896354">
                <a:defRPr/>
              </a:pPr>
              <a:r>
                <a:rPr kumimoji="0" lang="fr-FR" sz="1400" b="0" i="0" u="none" strike="noStrike" cap="none" normalizeH="0" baseline="0" noProof="0">
                  <a:ln>
                    <a:noFill/>
                  </a:ln>
                  <a:gradFill>
                    <a:gsLst>
                      <a:gs pos="78761">
                        <a:srgbClr val="353535"/>
                      </a:gs>
                      <a:gs pos="0">
                        <a:srgbClr val="353535"/>
                      </a:gs>
                    </a:gsLst>
                    <a:lin ang="5400000" scaled="0"/>
                  </a:gradFill>
                  <a:uLnTx/>
                  <a:uFillTx/>
                  <a:latin typeface="+mj-lt"/>
                  <a:ea typeface="+mn-ea"/>
                  <a:cs typeface="Segoe UI Semibold" panose="020B0702040204020203" pitchFamily="34" charset="0"/>
                </a:rPr>
                <a:t>PAIRES RÉGIONALES</a:t>
              </a:r>
            </a:p>
            <a:p>
              <a:pPr marL="0" marR="0" lvl="0" indent="0" algn="ctr" defTabSz="896354" rtl="0" eaLnBrk="1" fontAlgn="auto" latinLnBrk="0" hangingPunct="1">
                <a:lnSpc>
                  <a:spcPct val="100000"/>
                </a:lnSpc>
                <a:spcBef>
                  <a:spcPts val="0"/>
                </a:spcBef>
                <a:spcAft>
                  <a:spcPts val="0"/>
                </a:spcAft>
                <a:buClrTx/>
                <a:buSzTx/>
                <a:buFontTx/>
                <a:buNone/>
                <a:tabLst/>
                <a:defRPr/>
              </a:pPr>
              <a:r>
                <a:rPr kumimoji="0" lang="fr-FR" sz="1400" b="0" i="0" u="none" strike="noStrike" cap="none" normalizeH="0" baseline="0" noProof="0">
                  <a:ln>
                    <a:noFill/>
                  </a:ln>
                  <a:gradFill>
                    <a:gsLst>
                      <a:gs pos="78761">
                        <a:srgbClr val="353535"/>
                      </a:gs>
                      <a:gs pos="0">
                        <a:srgbClr val="353535"/>
                      </a:gs>
                    </a:gsLst>
                    <a:lin ang="5400000" scaled="0"/>
                  </a:gradFill>
                  <a:uLnTx/>
                  <a:uFillTx/>
                  <a:ea typeface="+mn-ea"/>
                </a:rPr>
                <a:t>Protection régionale à l’intérieur des limites de résidence des données</a:t>
              </a:r>
            </a:p>
          </p:txBody>
        </p:sp>
        <p:sp>
          <p:nvSpPr>
            <p:cNvPr id="31" name="Freeform: Shape 30">
              <a:extLst>
                <a:ext uri="{FF2B5EF4-FFF2-40B4-BE49-F238E27FC236}">
                  <a16:creationId xmlns:a16="http://schemas.microsoft.com/office/drawing/2014/main" id="{6D58DF6F-F4F6-4434-9F42-6F1AF2304DE7}"/>
                </a:ext>
              </a:extLst>
            </p:cNvPr>
            <p:cNvSpPr/>
            <p:nvPr/>
          </p:nvSpPr>
          <p:spPr bwMode="auto">
            <a:xfrm>
              <a:off x="7990882" y="2299825"/>
              <a:ext cx="3561999"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39" name="Rectangle 362">
              <a:extLst>
                <a:ext uri="{FF2B5EF4-FFF2-40B4-BE49-F238E27FC236}">
                  <a16:creationId xmlns:a16="http://schemas.microsoft.com/office/drawing/2014/main" id="{EA50117F-28D2-4058-B941-79C44F7DDF37}"/>
                </a:ext>
              </a:extLst>
            </p:cNvPr>
            <p:cNvSpPr>
              <a:spLocks noChangeArrowheads="1"/>
            </p:cNvSpPr>
            <p:nvPr/>
          </p:nvSpPr>
          <p:spPr bwMode="auto">
            <a:xfrm>
              <a:off x="7986567" y="1757900"/>
              <a:ext cx="3561999" cy="5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96354" rtl="0" eaLnBrk="1" fontAlgn="base" latinLnBrk="0" hangingPunct="1">
                <a:lnSpc>
                  <a:spcPct val="100000"/>
                </a:lnSpc>
                <a:spcBef>
                  <a:spcPct val="0"/>
                </a:spcBef>
                <a:spcAft>
                  <a:spcPct val="0"/>
                </a:spcAft>
                <a:buClrTx/>
                <a:buSzTx/>
                <a:buFontTx/>
                <a:buNone/>
                <a:tabLst/>
                <a:defRPr/>
              </a:pPr>
              <a:r>
                <a:rPr kumimoji="0" lang="fr-FR" sz="1400" b="0" i="0" u="none" strike="noStrike" cap="none" normalizeH="0" baseline="0" noProof="0" dirty="0">
                  <a:ln>
                    <a:noFill/>
                  </a:ln>
                  <a:gradFill>
                    <a:gsLst>
                      <a:gs pos="78761">
                        <a:srgbClr val="353535"/>
                      </a:gs>
                      <a:gs pos="0">
                        <a:srgbClr val="353535"/>
                      </a:gs>
                    </a:gsLst>
                    <a:lin ang="5400000" scaled="0"/>
                  </a:gradFill>
                  <a:uLnTx/>
                  <a:uFillTx/>
                  <a:latin typeface="Segoe UI Semibold" panose="020B0702040204020203" pitchFamily="34" charset="0"/>
                  <a:ea typeface="+mn-ea"/>
                  <a:cs typeface="Segoe UI Semibold" panose="020B0702040204020203" pitchFamily="34" charset="0"/>
                </a:rPr>
                <a:t>RÉCUPÉRATION D’URGENCE </a:t>
              </a:r>
              <a:br>
                <a:rPr kumimoji="0" lang="fr-FR" sz="1400" b="0" i="0" u="none" strike="noStrike" cap="none" normalizeH="0" baseline="0" noProof="0" dirty="0">
                  <a:ln>
                    <a:noFill/>
                  </a:ln>
                  <a:gradFill>
                    <a:gsLst>
                      <a:gs pos="78761">
                        <a:srgbClr val="353535"/>
                      </a:gs>
                      <a:gs pos="0">
                        <a:srgbClr val="353535"/>
                      </a:gs>
                    </a:gsLst>
                    <a:lin ang="5400000" scaled="0"/>
                  </a:gradFill>
                  <a:uLnTx/>
                  <a:uFillTx/>
                  <a:latin typeface="Segoe UI Semibold" panose="020B0702040204020203" pitchFamily="34" charset="0"/>
                  <a:ea typeface="+mn-ea"/>
                  <a:cs typeface="Segoe UI Semibold" panose="020B0702040204020203" pitchFamily="34" charset="0"/>
                </a:rPr>
              </a:br>
              <a:r>
                <a:rPr kumimoji="0" lang="fr-FR" sz="1400" b="0" i="0" u="none" strike="noStrike" cap="none" normalizeH="0" baseline="0" noProof="0" dirty="0">
                  <a:ln>
                    <a:noFill/>
                  </a:ln>
                  <a:gradFill>
                    <a:gsLst>
                      <a:gs pos="78761">
                        <a:srgbClr val="353535"/>
                      </a:gs>
                      <a:gs pos="0">
                        <a:srgbClr val="353535"/>
                      </a:gs>
                    </a:gsLst>
                    <a:lin ang="5400000" scaled="0"/>
                  </a:gradFill>
                  <a:uLnTx/>
                  <a:uFillTx/>
                  <a:latin typeface="Segoe UI Semibold" panose="020B0702040204020203" pitchFamily="34" charset="0"/>
                  <a:ea typeface="+mn-ea"/>
                  <a:cs typeface="Segoe UI Semibold" panose="020B0702040204020203" pitchFamily="34" charset="0"/>
                </a:rPr>
                <a:t>MULTI-RÉGIONALE</a:t>
              </a:r>
            </a:p>
          </p:txBody>
        </p:sp>
        <p:grpSp>
          <p:nvGrpSpPr>
            <p:cNvPr id="5" name="Group 4">
              <a:extLst>
                <a:ext uri="{FF2B5EF4-FFF2-40B4-BE49-F238E27FC236}">
                  <a16:creationId xmlns:a16="http://schemas.microsoft.com/office/drawing/2014/main" id="{20B62707-FB7B-43CA-BC0D-7857B566D30A}"/>
                </a:ext>
              </a:extLst>
            </p:cNvPr>
            <p:cNvGrpSpPr/>
            <p:nvPr/>
          </p:nvGrpSpPr>
          <p:grpSpPr>
            <a:xfrm>
              <a:off x="8022946" y="2672490"/>
              <a:ext cx="3525621" cy="1968572"/>
              <a:chOff x="6183185" y="2526144"/>
              <a:chExt cx="2627152" cy="1430917"/>
            </a:xfrm>
          </p:grpSpPr>
          <p:sp>
            <p:nvSpPr>
              <p:cNvPr id="58" name="Freeform 11">
                <a:extLst>
                  <a:ext uri="{FF2B5EF4-FFF2-40B4-BE49-F238E27FC236}">
                    <a16:creationId xmlns:a16="http://schemas.microsoft.com/office/drawing/2014/main" id="{354CE7FD-1E1D-469C-93DB-93C7A02E3961}"/>
                  </a:ext>
                </a:extLst>
              </p:cNvPr>
              <p:cNvSpPr>
                <a:spLocks/>
              </p:cNvSpPr>
              <p:nvPr/>
            </p:nvSpPr>
            <p:spPr bwMode="auto">
              <a:xfrm>
                <a:off x="7806822" y="3089594"/>
                <a:ext cx="543841" cy="402875"/>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9" name="Freeform 11">
                <a:extLst>
                  <a:ext uri="{FF2B5EF4-FFF2-40B4-BE49-F238E27FC236}">
                    <a16:creationId xmlns:a16="http://schemas.microsoft.com/office/drawing/2014/main" id="{42C20B2E-6AD8-4352-A210-78AABD4AF724}"/>
                  </a:ext>
                </a:extLst>
              </p:cNvPr>
              <p:cNvSpPr>
                <a:spLocks/>
              </p:cNvSpPr>
              <p:nvPr/>
            </p:nvSpPr>
            <p:spPr bwMode="auto">
              <a:xfrm>
                <a:off x="6642861" y="3089594"/>
                <a:ext cx="543841" cy="402875"/>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0" name="Freeform: Shape 59">
                <a:extLst>
                  <a:ext uri="{FF2B5EF4-FFF2-40B4-BE49-F238E27FC236}">
                    <a16:creationId xmlns:a16="http://schemas.microsoft.com/office/drawing/2014/main" id="{448185C4-5019-45BF-82EE-BF5084DB4B29}"/>
                  </a:ext>
                </a:extLst>
              </p:cNvPr>
              <p:cNvSpPr/>
              <p:nvPr/>
            </p:nvSpPr>
            <p:spPr bwMode="auto">
              <a:xfrm>
                <a:off x="7274929" y="3291031"/>
                <a:ext cx="443667"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chemeClr val="bg1">
                    <a:lumMod val="65000"/>
                  </a:schemeClr>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61" name="Rectangle 60">
                <a:extLst>
                  <a:ext uri="{FF2B5EF4-FFF2-40B4-BE49-F238E27FC236}">
                    <a16:creationId xmlns:a16="http://schemas.microsoft.com/office/drawing/2014/main" id="{9C7CD9A6-6E55-4AB5-828F-D665C8D12687}"/>
                  </a:ext>
                </a:extLst>
              </p:cNvPr>
              <p:cNvSpPr/>
              <p:nvPr/>
            </p:nvSpPr>
            <p:spPr bwMode="auto">
              <a:xfrm>
                <a:off x="6183185" y="2526144"/>
                <a:ext cx="2627152" cy="1430917"/>
              </a:xfrm>
              <a:prstGeom prst="rect">
                <a:avLst/>
              </a:prstGeom>
              <a:no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62" name="Rectangle 61">
                <a:extLst>
                  <a:ext uri="{FF2B5EF4-FFF2-40B4-BE49-F238E27FC236}">
                    <a16:creationId xmlns:a16="http://schemas.microsoft.com/office/drawing/2014/main" id="{B5B59BA0-BF3D-442B-811A-0E1B5027A07D}"/>
                  </a:ext>
                </a:extLst>
              </p:cNvPr>
              <p:cNvSpPr/>
              <p:nvPr/>
            </p:nvSpPr>
            <p:spPr bwMode="auto">
              <a:xfrm>
                <a:off x="6470958" y="2607252"/>
                <a:ext cx="887647" cy="39858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r>
                  <a:rPr kumimoji="0" lang="fr-FR" sz="1200" b="0" i="0" u="none" strike="noStrike" cap="none" normalizeH="0" baseline="0" noProof="0">
                    <a:ln>
                      <a:noFill/>
                    </a:ln>
                    <a:gradFill>
                      <a:gsLst>
                        <a:gs pos="1770">
                          <a:srgbClr val="353535"/>
                        </a:gs>
                        <a:gs pos="98000">
                          <a:srgbClr val="353535"/>
                        </a:gs>
                      </a:gsLst>
                      <a:lin ang="5400000" scaled="0"/>
                    </a:gradFill>
                    <a:uLnTx/>
                    <a:uFillTx/>
                    <a:latin typeface="Segoe UI Semibold" panose="020B0702040204020203" pitchFamily="34" charset="0"/>
                    <a:ea typeface="+mn-ea"/>
                    <a:cs typeface="Segoe UI Semibold" panose="020B0702040204020203" pitchFamily="34" charset="0"/>
                  </a:rPr>
                  <a:t>Région 1</a:t>
                </a:r>
              </a:p>
            </p:txBody>
          </p:sp>
          <p:sp>
            <p:nvSpPr>
              <p:cNvPr id="64" name="Rectangle 63">
                <a:extLst>
                  <a:ext uri="{FF2B5EF4-FFF2-40B4-BE49-F238E27FC236}">
                    <a16:creationId xmlns:a16="http://schemas.microsoft.com/office/drawing/2014/main" id="{C22FD308-6140-4DD8-9CF8-6011167F5430}"/>
                  </a:ext>
                </a:extLst>
              </p:cNvPr>
              <p:cNvSpPr/>
              <p:nvPr/>
            </p:nvSpPr>
            <p:spPr bwMode="auto">
              <a:xfrm>
                <a:off x="7634919" y="2594392"/>
                <a:ext cx="887647" cy="39858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r>
                  <a:rPr kumimoji="0" lang="fr-FR" sz="1200" b="0" i="0" u="none" strike="noStrike" cap="none" normalizeH="0" baseline="0" noProof="0">
                    <a:ln>
                      <a:noFill/>
                    </a:ln>
                    <a:gradFill>
                      <a:gsLst>
                        <a:gs pos="1770">
                          <a:srgbClr val="353535"/>
                        </a:gs>
                        <a:gs pos="98000">
                          <a:srgbClr val="353535"/>
                        </a:gs>
                      </a:gsLst>
                      <a:lin ang="5400000" scaled="0"/>
                    </a:gradFill>
                    <a:uLnTx/>
                    <a:uFillTx/>
                    <a:latin typeface="Segoe UI Semibold" panose="020B0702040204020203" pitchFamily="34" charset="0"/>
                    <a:ea typeface="+mn-ea"/>
                    <a:cs typeface="Segoe UI Semibold" panose="020B0702040204020203" pitchFamily="34" charset="0"/>
                  </a:rPr>
                  <a:t>Région 2</a:t>
                </a:r>
              </a:p>
            </p:txBody>
          </p:sp>
        </p:grpSp>
        <p:sp>
          <p:nvSpPr>
            <p:cNvPr id="8" name="Freeform: Shape 7">
              <a:extLst>
                <a:ext uri="{FF2B5EF4-FFF2-40B4-BE49-F238E27FC236}">
                  <a16:creationId xmlns:a16="http://schemas.microsoft.com/office/drawing/2014/main" id="{6F14173F-3CB1-4A4D-A8CF-1057BCBAC0F7}"/>
                </a:ext>
              </a:extLst>
            </p:cNvPr>
            <p:cNvSpPr/>
            <p:nvPr/>
          </p:nvSpPr>
          <p:spPr bwMode="auto">
            <a:xfrm>
              <a:off x="3743817" y="4962069"/>
              <a:ext cx="3879144"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22" name="Rectangle 21">
              <a:extLst>
                <a:ext uri="{FF2B5EF4-FFF2-40B4-BE49-F238E27FC236}">
                  <a16:creationId xmlns:a16="http://schemas.microsoft.com/office/drawing/2014/main" id="{7FF6A33F-CB65-4809-A907-A7B1AAEDA725}"/>
                </a:ext>
              </a:extLst>
            </p:cNvPr>
            <p:cNvSpPr/>
            <p:nvPr/>
          </p:nvSpPr>
          <p:spPr>
            <a:xfrm>
              <a:off x="3743817" y="5023649"/>
              <a:ext cx="3879144" cy="738664"/>
            </a:xfrm>
            <a:prstGeom prst="rect">
              <a:avLst/>
            </a:prstGeom>
          </p:spPr>
          <p:txBody>
            <a:bodyPr wrap="square">
              <a:spAutoFit/>
            </a:bodyPr>
            <a:lstStyle/>
            <a:p>
              <a:pPr algn="ctr" defTabSz="896354">
                <a:defRPr/>
              </a:pPr>
              <a:r>
                <a:rPr kumimoji="0" lang="fr-FR" sz="1400" b="0" i="0" u="none" strike="noStrike" cap="none" normalizeH="0" baseline="0" noProof="0" dirty="0">
                  <a:ln>
                    <a:noFill/>
                  </a:ln>
                  <a:gradFill>
                    <a:gsLst>
                      <a:gs pos="78761">
                        <a:srgbClr val="353535"/>
                      </a:gs>
                      <a:gs pos="0">
                        <a:srgbClr val="353535"/>
                      </a:gs>
                    </a:gsLst>
                    <a:lin ang="5400000" scaled="0"/>
                  </a:gradFill>
                  <a:uLnTx/>
                  <a:uFillTx/>
                  <a:latin typeface="+mj-lt"/>
                  <a:ea typeface="+mn-ea"/>
                  <a:cs typeface="Segoe UI Semibold" panose="020B0702040204020203" pitchFamily="34" charset="0"/>
                </a:rPr>
                <a:t>ZONES DE DISPONIBILITÉ</a:t>
              </a:r>
            </a:p>
            <a:p>
              <a:pPr marL="0" marR="0" lvl="0" indent="0" algn="ctr" defTabSz="896354" rtl="0" eaLnBrk="1" fontAlgn="auto" latinLnBrk="0" hangingPunct="1">
                <a:lnSpc>
                  <a:spcPct val="100000"/>
                </a:lnSpc>
                <a:spcBef>
                  <a:spcPts val="0"/>
                </a:spcBef>
                <a:spcAft>
                  <a:spcPts val="0"/>
                </a:spcAft>
                <a:buClrTx/>
                <a:buSzTx/>
                <a:buFontTx/>
                <a:buNone/>
                <a:tabLst/>
                <a:defRPr/>
              </a:pPr>
              <a:r>
                <a:rPr kumimoji="0" lang="fr-FR" sz="1400" b="0" i="0" u="none" strike="noStrike" cap="none" normalizeH="0" baseline="0" noProof="0" dirty="0">
                  <a:ln>
                    <a:noFill/>
                  </a:ln>
                  <a:gradFill>
                    <a:gsLst>
                      <a:gs pos="78761">
                        <a:srgbClr val="353535"/>
                      </a:gs>
                      <a:gs pos="0">
                        <a:srgbClr val="353535"/>
                      </a:gs>
                    </a:gsLst>
                    <a:lin ang="5400000" scaled="0"/>
                  </a:gradFill>
                  <a:uLnTx/>
                  <a:uFillTx/>
                  <a:ea typeface="+mn-ea"/>
                </a:rPr>
                <a:t>Protection contre les pannes </a:t>
              </a:r>
              <a:br>
                <a:rPr kumimoji="0" lang="fr-FR" sz="1400" b="0" i="0" u="none" strike="noStrike" cap="none" normalizeH="0" baseline="0" noProof="0" dirty="0">
                  <a:ln>
                    <a:noFill/>
                  </a:ln>
                  <a:gradFill>
                    <a:gsLst>
                      <a:gs pos="78761">
                        <a:srgbClr val="353535"/>
                      </a:gs>
                      <a:gs pos="0">
                        <a:srgbClr val="353535"/>
                      </a:gs>
                    </a:gsLst>
                    <a:lin ang="5400000" scaled="0"/>
                  </a:gradFill>
                  <a:uLnTx/>
                  <a:uFillTx/>
                  <a:ea typeface="+mn-ea"/>
                </a:rPr>
              </a:br>
              <a:r>
                <a:rPr kumimoji="0" lang="fr-FR" sz="1400" b="0" i="0" u="none" strike="noStrike" cap="none" normalizeH="0" baseline="0" noProof="0" dirty="0">
                  <a:ln>
                    <a:noFill/>
                  </a:ln>
                  <a:gradFill>
                    <a:gsLst>
                      <a:gs pos="78761">
                        <a:srgbClr val="353535"/>
                      </a:gs>
                      <a:gs pos="0">
                        <a:srgbClr val="353535"/>
                      </a:gs>
                    </a:gsLst>
                    <a:lin ang="5400000" scaled="0"/>
                  </a:gradFill>
                  <a:uLnTx/>
                  <a:uFillTx/>
                  <a:ea typeface="+mn-ea"/>
                </a:rPr>
                <a:t>complètes de centre de données</a:t>
              </a:r>
            </a:p>
          </p:txBody>
        </p:sp>
        <p:sp>
          <p:nvSpPr>
            <p:cNvPr id="30" name="Freeform: Shape 29">
              <a:extLst>
                <a:ext uri="{FF2B5EF4-FFF2-40B4-BE49-F238E27FC236}">
                  <a16:creationId xmlns:a16="http://schemas.microsoft.com/office/drawing/2014/main" id="{8E9E16CB-CD08-4660-942B-4CB1A5400F11}"/>
                </a:ext>
              </a:extLst>
            </p:cNvPr>
            <p:cNvSpPr/>
            <p:nvPr/>
          </p:nvSpPr>
          <p:spPr bwMode="auto">
            <a:xfrm>
              <a:off x="3743817" y="2299825"/>
              <a:ext cx="3879144"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36" name="Rectangle 362">
              <a:extLst>
                <a:ext uri="{FF2B5EF4-FFF2-40B4-BE49-F238E27FC236}">
                  <a16:creationId xmlns:a16="http://schemas.microsoft.com/office/drawing/2014/main" id="{5D069575-3D1A-455D-AA42-E0E15F785F75}"/>
                </a:ext>
              </a:extLst>
            </p:cNvPr>
            <p:cNvSpPr>
              <a:spLocks noChangeArrowheads="1"/>
            </p:cNvSpPr>
            <p:nvPr/>
          </p:nvSpPr>
          <p:spPr bwMode="auto">
            <a:xfrm>
              <a:off x="3730632" y="1753697"/>
              <a:ext cx="3879143" cy="51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96354" rtl="0" eaLnBrk="1" fontAlgn="base" latinLnBrk="0" hangingPunct="1">
                <a:lnSpc>
                  <a:spcPct val="100000"/>
                </a:lnSpc>
                <a:spcBef>
                  <a:spcPct val="0"/>
                </a:spcBef>
                <a:spcAft>
                  <a:spcPct val="0"/>
                </a:spcAft>
                <a:buClrTx/>
                <a:buSzTx/>
                <a:buFontTx/>
                <a:buNone/>
                <a:tabLst/>
                <a:defRPr/>
              </a:pPr>
              <a:r>
                <a:rPr kumimoji="0" lang="fr-FR" sz="1400" b="0" i="0" u="none" strike="noStrike" cap="none" normalizeH="0" baseline="0" noProof="0" dirty="0">
                  <a:ln>
                    <a:noFill/>
                  </a:ln>
                  <a:gradFill>
                    <a:gsLst>
                      <a:gs pos="78761">
                        <a:srgbClr val="353535"/>
                      </a:gs>
                      <a:gs pos="0">
                        <a:srgbClr val="353535"/>
                      </a:gs>
                    </a:gsLst>
                    <a:lin ang="5400000" scaled="0"/>
                  </a:gradFill>
                  <a:uLnTx/>
                  <a:uFillTx/>
                  <a:latin typeface="Segoe UI Semibold" panose="020B0702040204020203" pitchFamily="34" charset="0"/>
                  <a:ea typeface="+mn-ea"/>
                  <a:cs typeface="Segoe UI Semibold" panose="020B0702040204020203" pitchFamily="34" charset="0"/>
                </a:rPr>
                <a:t>Contrat SLA de machine virtuelle</a:t>
              </a:r>
            </a:p>
            <a:p>
              <a:pPr algn="ctr" defTabSz="896354" eaLnBrk="1" hangingPunct="1">
                <a:defRPr/>
              </a:pPr>
              <a:r>
                <a:rPr kumimoji="0" lang="fr-FR" sz="1400" b="0" i="0" u="none" strike="noStrike" cap="none" normalizeH="0" baseline="0" noProof="0" dirty="0">
                  <a:ln>
                    <a:noFill/>
                  </a:ln>
                  <a:gradFill>
                    <a:gsLst>
                      <a:gs pos="78761">
                        <a:srgbClr val="353535"/>
                      </a:gs>
                      <a:gs pos="0">
                        <a:srgbClr val="353535"/>
                      </a:gs>
                    </a:gsLst>
                    <a:lin ang="5400000" scaled="0"/>
                  </a:gradFill>
                  <a:uLnTx/>
                  <a:uFillTx/>
                  <a:latin typeface="Segoe UI" panose="020B0502040204020203" pitchFamily="34" charset="0"/>
                  <a:ea typeface="+mn-ea"/>
                  <a:cs typeface="Segoe UI" panose="020B0502040204020203" pitchFamily="34" charset="0"/>
                </a:rPr>
                <a:t>99,99% </a:t>
              </a:r>
            </a:p>
          </p:txBody>
        </p:sp>
        <p:grpSp>
          <p:nvGrpSpPr>
            <p:cNvPr id="4" name="Group 3">
              <a:extLst>
                <a:ext uri="{FF2B5EF4-FFF2-40B4-BE49-F238E27FC236}">
                  <a16:creationId xmlns:a16="http://schemas.microsoft.com/office/drawing/2014/main" id="{D53A1EB4-E62E-494C-B98E-5F35B03F7ED6}"/>
                </a:ext>
              </a:extLst>
            </p:cNvPr>
            <p:cNvGrpSpPr/>
            <p:nvPr/>
          </p:nvGrpSpPr>
          <p:grpSpPr>
            <a:xfrm>
              <a:off x="4200237" y="2576743"/>
              <a:ext cx="2939934" cy="2120031"/>
              <a:chOff x="3005784" y="2526144"/>
              <a:chExt cx="1984311" cy="1430917"/>
            </a:xfrm>
          </p:grpSpPr>
          <p:sp>
            <p:nvSpPr>
              <p:cNvPr id="65" name="Freeform 11">
                <a:extLst>
                  <a:ext uri="{FF2B5EF4-FFF2-40B4-BE49-F238E27FC236}">
                    <a16:creationId xmlns:a16="http://schemas.microsoft.com/office/drawing/2014/main" id="{C367DE45-DA53-40F0-876A-699C18141EFD}"/>
                  </a:ext>
                </a:extLst>
              </p:cNvPr>
              <p:cNvSpPr>
                <a:spLocks/>
              </p:cNvSpPr>
              <p:nvPr/>
            </p:nvSpPr>
            <p:spPr bwMode="auto">
              <a:xfrm>
                <a:off x="3005784" y="2526144"/>
                <a:ext cx="1984311" cy="1430917"/>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6" name="Rectangle 65">
                <a:extLst>
                  <a:ext uri="{FF2B5EF4-FFF2-40B4-BE49-F238E27FC236}">
                    <a16:creationId xmlns:a16="http://schemas.microsoft.com/office/drawing/2014/main" id="{576ED55F-90A5-499D-BBB8-CD8189F30A26}"/>
                  </a:ext>
                </a:extLst>
              </p:cNvPr>
              <p:cNvSpPr/>
              <p:nvPr/>
            </p:nvSpPr>
            <p:spPr bwMode="auto">
              <a:xfrm rot="5400000">
                <a:off x="2880435" y="3045660"/>
                <a:ext cx="835521" cy="454715"/>
              </a:xfrm>
              <a:prstGeom prst="rect">
                <a:avLst/>
              </a:prstGeom>
              <a:solidFill>
                <a:schemeClr val="bg1"/>
              </a:solid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67" name="monitor">
                <a:extLst>
                  <a:ext uri="{FF2B5EF4-FFF2-40B4-BE49-F238E27FC236}">
                    <a16:creationId xmlns:a16="http://schemas.microsoft.com/office/drawing/2014/main" id="{69C20AB9-F19C-491F-BA81-DE58455D0E85}"/>
                  </a:ext>
                </a:extLst>
              </p:cNvPr>
              <p:cNvSpPr>
                <a:spLocks noChangeAspect="1" noEditPoints="1"/>
              </p:cNvSpPr>
              <p:nvPr/>
            </p:nvSpPr>
            <p:spPr bwMode="auto">
              <a:xfrm>
                <a:off x="3130261" y="2926859"/>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68" name="monitor">
                <a:extLst>
                  <a:ext uri="{FF2B5EF4-FFF2-40B4-BE49-F238E27FC236}">
                    <a16:creationId xmlns:a16="http://schemas.microsoft.com/office/drawing/2014/main" id="{D0025875-75AD-46FF-A03E-BA4D744FEB8A}"/>
                  </a:ext>
                </a:extLst>
              </p:cNvPr>
              <p:cNvSpPr>
                <a:spLocks noChangeAspect="1" noEditPoints="1"/>
              </p:cNvSpPr>
              <p:nvPr/>
            </p:nvSpPr>
            <p:spPr bwMode="auto">
              <a:xfrm>
                <a:off x="3130261" y="3284433"/>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69" name="Rectangle 68">
                <a:extLst>
                  <a:ext uri="{FF2B5EF4-FFF2-40B4-BE49-F238E27FC236}">
                    <a16:creationId xmlns:a16="http://schemas.microsoft.com/office/drawing/2014/main" id="{420C9F38-4BB9-47AC-82F5-940C586F280D}"/>
                  </a:ext>
                </a:extLst>
              </p:cNvPr>
              <p:cNvSpPr/>
              <p:nvPr/>
            </p:nvSpPr>
            <p:spPr bwMode="auto">
              <a:xfrm rot="5400000">
                <a:off x="3559578" y="2824992"/>
                <a:ext cx="835521" cy="454715"/>
              </a:xfrm>
              <a:prstGeom prst="rect">
                <a:avLst/>
              </a:prstGeom>
              <a:solidFill>
                <a:schemeClr val="bg1"/>
              </a:solid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70" name="monitor">
                <a:extLst>
                  <a:ext uri="{FF2B5EF4-FFF2-40B4-BE49-F238E27FC236}">
                    <a16:creationId xmlns:a16="http://schemas.microsoft.com/office/drawing/2014/main" id="{04FC05E3-9FED-49F4-92F0-BE09CFF5009B}"/>
                  </a:ext>
                </a:extLst>
              </p:cNvPr>
              <p:cNvSpPr>
                <a:spLocks noChangeAspect="1" noEditPoints="1"/>
              </p:cNvSpPr>
              <p:nvPr/>
            </p:nvSpPr>
            <p:spPr bwMode="auto">
              <a:xfrm>
                <a:off x="3809404" y="2706190"/>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71" name="monitor">
                <a:extLst>
                  <a:ext uri="{FF2B5EF4-FFF2-40B4-BE49-F238E27FC236}">
                    <a16:creationId xmlns:a16="http://schemas.microsoft.com/office/drawing/2014/main" id="{57132751-AD31-463B-A7EF-EF1BF5F9C063}"/>
                  </a:ext>
                </a:extLst>
              </p:cNvPr>
              <p:cNvSpPr>
                <a:spLocks noChangeAspect="1" noEditPoints="1"/>
              </p:cNvSpPr>
              <p:nvPr/>
            </p:nvSpPr>
            <p:spPr bwMode="auto">
              <a:xfrm>
                <a:off x="3809404" y="3063764"/>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72" name="Rectangle 71">
                <a:extLst>
                  <a:ext uri="{FF2B5EF4-FFF2-40B4-BE49-F238E27FC236}">
                    <a16:creationId xmlns:a16="http://schemas.microsoft.com/office/drawing/2014/main" id="{1254A47F-4ACE-49D2-8224-CC92F1B8ACE9}"/>
                  </a:ext>
                </a:extLst>
              </p:cNvPr>
              <p:cNvSpPr/>
              <p:nvPr/>
            </p:nvSpPr>
            <p:spPr bwMode="auto">
              <a:xfrm rot="5400000">
                <a:off x="4310893" y="3025160"/>
                <a:ext cx="835521" cy="454715"/>
              </a:xfrm>
              <a:prstGeom prst="rect">
                <a:avLst/>
              </a:prstGeom>
              <a:solidFill>
                <a:schemeClr val="bg1"/>
              </a:solid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73" name="monitor">
                <a:extLst>
                  <a:ext uri="{FF2B5EF4-FFF2-40B4-BE49-F238E27FC236}">
                    <a16:creationId xmlns:a16="http://schemas.microsoft.com/office/drawing/2014/main" id="{81C9059D-222B-490B-9B6F-EB93F6A70C47}"/>
                  </a:ext>
                </a:extLst>
              </p:cNvPr>
              <p:cNvSpPr>
                <a:spLocks noChangeAspect="1" noEditPoints="1"/>
              </p:cNvSpPr>
              <p:nvPr/>
            </p:nvSpPr>
            <p:spPr bwMode="auto">
              <a:xfrm>
                <a:off x="4560718" y="2906359"/>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74" name="monitor">
                <a:extLst>
                  <a:ext uri="{FF2B5EF4-FFF2-40B4-BE49-F238E27FC236}">
                    <a16:creationId xmlns:a16="http://schemas.microsoft.com/office/drawing/2014/main" id="{D130BF16-B558-4D2D-A609-BC32EC9A6BD1}"/>
                  </a:ext>
                </a:extLst>
              </p:cNvPr>
              <p:cNvSpPr>
                <a:spLocks noChangeAspect="1" noEditPoints="1"/>
              </p:cNvSpPr>
              <p:nvPr/>
            </p:nvSpPr>
            <p:spPr bwMode="auto">
              <a:xfrm>
                <a:off x="4560718" y="3263933"/>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grpSp>
    </p:spTree>
    <p:extLst>
      <p:ext uri="{BB962C8B-B14F-4D97-AF65-F5344CB8AC3E}">
        <p14:creationId xmlns:p14="http://schemas.microsoft.com/office/powerpoint/2010/main" val="2424897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1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F9096F-2DD7-47BB-8510-8D433A04D6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6FE134-7361-4698-B6E4-8A8E01883A29}">
  <ds:schemaRefs>
    <ds:schemaRef ds:uri="http://schemas.microsoft.com/sharepoint/v3/contenttype/forms"/>
  </ds:schemaRefs>
</ds:datastoreItem>
</file>

<file path=customXml/itemProps3.xml><?xml version="1.0" encoding="utf-8"?>
<ds:datastoreItem xmlns:ds="http://schemas.openxmlformats.org/officeDocument/2006/customXml" ds:itemID="{47667CFF-8FFB-4733-80D4-925966003584}">
  <ds:schemaRefs>
    <ds:schemaRef ds:uri="http://purl.org/dc/elements/1.1/"/>
    <ds:schemaRef ds:uri="http://schemas.openxmlformats.org/package/2006/metadata/core-properties"/>
    <ds:schemaRef ds:uri="http://www.w3.org/XML/1998/namespace"/>
    <ds:schemaRef ds:uri="http://schemas.microsoft.com/office/infopath/2007/PartnerControls"/>
    <ds:schemaRef ds:uri="http://purl.org/dc/terms/"/>
    <ds:schemaRef ds:uri="http://schemas.microsoft.com/office/2006/documentManagement/types"/>
    <ds:schemaRef ds:uri="e7cc3f53-dbdf-4ffb-90f1-33d3d1806439"/>
    <ds:schemaRef ds:uri="6656ffad-92b0-4efb-bc78-5d5af2c7fd93"/>
    <ds:schemaRef ds:uri="http://schemas.microsoft.com/office/2006/metadata/properties"/>
    <ds:schemaRef ds:uri="http://purl.org/dc/dcmitype/"/>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0</TotalTime>
  <Words>7786</Words>
  <Application>Microsoft Office PowerPoint</Application>
  <PresentationFormat>Widescreen</PresentationFormat>
  <Paragraphs>648</Paragraphs>
  <Slides>37</Slides>
  <Notes>37</Notes>
  <HiddenSlides>3</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37</vt:i4>
      </vt:variant>
    </vt:vector>
  </HeadingPairs>
  <TitlesOfParts>
    <vt:vector size="52" baseType="lpstr">
      <vt:lpstr>Arial</vt:lpstr>
      <vt:lpstr>ArialMT</vt:lpstr>
      <vt:lpstr>Calibri</vt:lpstr>
      <vt:lpstr>Segoe UI</vt:lpstr>
      <vt:lpstr>Segoe UI Light</vt:lpstr>
      <vt:lpstr>Segoe UI Semibold</vt:lpstr>
      <vt:lpstr>Segoe UI Semibold (Headings)</vt:lpstr>
      <vt:lpstr>Segoe UI Semilight</vt:lpstr>
      <vt:lpstr>SegoeUI</vt:lpstr>
      <vt:lpstr>SegoeUI-Bold</vt:lpstr>
      <vt:lpstr>Wingdings</vt:lpstr>
      <vt:lpstr>WHITE TEMPLATE</vt:lpstr>
      <vt:lpstr>Microsoft Power Platform Template</vt:lpstr>
      <vt:lpstr>1_Microsoft Power Platform Template</vt:lpstr>
      <vt:lpstr>Microsoft Power Platform Template</vt:lpstr>
      <vt:lpstr>AZ-900T01 Module 02 : Principaux services Azure</vt:lpstr>
      <vt:lpstr>Résumé du module</vt:lpstr>
      <vt:lpstr>Module 02 - Résumé</vt:lpstr>
      <vt:lpstr>Principaux composants architecturaux d’Azure</vt:lpstr>
      <vt:lpstr>Principaux composants architecturaux d’Azure -Domaine d’objectif</vt:lpstr>
      <vt:lpstr>Régions</vt:lpstr>
      <vt:lpstr>Paires régionales</vt:lpstr>
      <vt:lpstr>Zones géographiques</vt:lpstr>
      <vt:lpstr>Options de disponibilité</vt:lpstr>
      <vt:lpstr>Zones de disponibilité</vt:lpstr>
      <vt:lpstr>Ressources Azure</vt:lpstr>
      <vt:lpstr>Groupes de ressources</vt:lpstr>
      <vt:lpstr>Azure Resource Manager</vt:lpstr>
      <vt:lpstr>Abonnements Azure</vt:lpstr>
      <vt:lpstr>Procédure pas à pas : présentation du portail Azure</vt:lpstr>
      <vt:lpstr>Groupes d’administration</vt:lpstr>
      <vt:lpstr>Principaux produits de charge de travail Azure</vt:lpstr>
      <vt:lpstr>Principales charges de travail Azure - Domaine d’objectif</vt:lpstr>
      <vt:lpstr>Azure Compute services</vt:lpstr>
      <vt:lpstr>Machines virtuelles Azure</vt:lpstr>
      <vt:lpstr>Procédure pas à pas : créer une machine virtuelle</vt:lpstr>
      <vt:lpstr>Azure App Service</vt:lpstr>
      <vt:lpstr>Procédure pas à pas : créer un App Service</vt:lpstr>
      <vt:lpstr>Azure Container Service</vt:lpstr>
      <vt:lpstr>Procédure pas à pas : déployer Azure Container Instances</vt:lpstr>
      <vt:lpstr>Azure Virtual Desktop</vt:lpstr>
      <vt:lpstr>Services Azure Networking</vt:lpstr>
      <vt:lpstr>Procédure pas à pas : créer un réseau virtuel</vt:lpstr>
      <vt:lpstr>Services de stockage Azure</vt:lpstr>
      <vt:lpstr>Niveaux d’accès au stockage Azure</vt:lpstr>
      <vt:lpstr>Procédure pas à pas : créer un stockage d’objets Blob</vt:lpstr>
      <vt:lpstr>Services de base de données Azure</vt:lpstr>
      <vt:lpstr>Azure SQL Managed Instance</vt:lpstr>
      <vt:lpstr>Procédure pas à pas : créer une base de données SQL</vt:lpstr>
      <vt:lpstr>Découvrir la Place de marché Azure</vt:lpstr>
      <vt:lpstr>Contrôle des connaissances</vt:lpstr>
      <vt:lpstr>Révision du module 02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02: Core Azure Services</dc:title>
  <dc:creator/>
  <cp:lastModifiedBy/>
  <cp:revision>63</cp:revision>
  <dcterms:created xsi:type="dcterms:W3CDTF">2020-08-21T18:00:05Z</dcterms:created>
  <dcterms:modified xsi:type="dcterms:W3CDTF">2021-11-02T13:21:55Z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