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742" r:id="rId5"/>
  </p:sldMasterIdLst>
  <p:notesMasterIdLst>
    <p:notesMasterId r:id="rId30"/>
  </p:notesMasterIdLst>
  <p:handoutMasterIdLst>
    <p:handoutMasterId r:id="rId31"/>
  </p:handoutMasterIdLst>
  <p:sldIdLst>
    <p:sldId id="1719" r:id="rId6"/>
    <p:sldId id="1856" r:id="rId7"/>
    <p:sldId id="1925" r:id="rId8"/>
    <p:sldId id="1863" r:id="rId9"/>
    <p:sldId id="1919" r:id="rId10"/>
    <p:sldId id="1862" r:id="rId11"/>
    <p:sldId id="1926" r:id="rId12"/>
    <p:sldId id="1962" r:id="rId13"/>
    <p:sldId id="1927" r:id="rId14"/>
    <p:sldId id="1866" r:id="rId15"/>
    <p:sldId id="1928" r:id="rId16"/>
    <p:sldId id="1961" r:id="rId17"/>
    <p:sldId id="1867" r:id="rId18"/>
    <p:sldId id="1875" r:id="rId19"/>
    <p:sldId id="1920" r:id="rId20"/>
    <p:sldId id="1960" r:id="rId21"/>
    <p:sldId id="1959" r:id="rId22"/>
    <p:sldId id="1952" r:id="rId23"/>
    <p:sldId id="1951" r:id="rId24"/>
    <p:sldId id="1958" r:id="rId25"/>
    <p:sldId id="1957" r:id="rId26"/>
    <p:sldId id="1948" r:id="rId27"/>
    <p:sldId id="1954" r:id="rId28"/>
    <p:sldId id="1953" r:id="rId29"/>
  </p:sldIdLst>
  <p:sldSz cx="12192000" cy="6858000"/>
  <p:notesSz cx="6808788" cy="9940925"/>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Modèle blanc" id="{A073DAE3-B461-442F-A3D3-6642BD875E45}">
          <p14:sldIdLst>
            <p14:sldId id="1719"/>
            <p14:sldId id="1856"/>
            <p14:sldId id="1925"/>
            <p14:sldId id="1863"/>
            <p14:sldId id="1919"/>
            <p14:sldId id="1862"/>
            <p14:sldId id="1926"/>
            <p14:sldId id="1962"/>
            <p14:sldId id="1927"/>
            <p14:sldId id="1866"/>
            <p14:sldId id="1928"/>
            <p14:sldId id="1961"/>
            <p14:sldId id="1867"/>
            <p14:sldId id="1875"/>
            <p14:sldId id="1920"/>
            <p14:sldId id="1960"/>
            <p14:sldId id="1959"/>
            <p14:sldId id="1952"/>
            <p14:sldId id="1951"/>
            <p14:sldId id="1958"/>
            <p14:sldId id="1957"/>
            <p14:sldId id="1948"/>
            <p14:sldId id="1954"/>
            <p14:sldId id="195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3131" userDrawn="1">
          <p15:clr>
            <a:srgbClr val="A4A3A4"/>
          </p15:clr>
        </p15:guide>
        <p15:guide id="2" pos="2145"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00BCF2"/>
    <a:srgbClr val="D0D3D6"/>
    <a:srgbClr val="0C7628"/>
    <a:srgbClr val="096F3F"/>
    <a:srgbClr val="066854"/>
    <a:srgbClr val="045A60"/>
    <a:srgbClr val="023B58"/>
    <a:srgbClr val="0078D4"/>
    <a:srgbClr val="1A1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B79809-80AE-4A83-A972-455A4B8CA2C4}" v="1" dt="2021-05-07T22:38:50.3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22309" autoAdjust="0"/>
    <p:restoredTop sz="41716" autoAdjust="0"/>
  </p:normalViewPr>
  <p:slideViewPr>
    <p:cSldViewPr snapToGrid="0">
      <p:cViewPr varScale="1">
        <p:scale>
          <a:sx n="44" d="100"/>
          <a:sy n="44" d="100"/>
        </p:scale>
        <p:origin x="3714" y="42"/>
      </p:cViewPr>
      <p:guideLst/>
    </p:cSldViewPr>
  </p:slideViewPr>
  <p:notesTextViewPr>
    <p:cViewPr>
      <p:scale>
        <a:sx n="1" d="1"/>
        <a:sy n="1" d="1"/>
      </p:scale>
      <p:origin x="0" y="0"/>
    </p:cViewPr>
  </p:notesTextViewPr>
  <p:notesViewPr>
    <p:cSldViewPr snapToGrid="0">
      <p:cViewPr>
        <p:scale>
          <a:sx n="1" d="2"/>
          <a:sy n="1" d="2"/>
        </p:scale>
        <p:origin x="0" y="0"/>
      </p:cViewPr>
      <p:guideLst>
        <p:guide orient="horz" pos="3131"/>
        <p:guide pos="214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2583"/>
            <a:ext cx="2950475" cy="497046"/>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56737" y="0"/>
            <a:ext cx="2950475" cy="497046"/>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11/2/2021 1:51 PM</a:t>
            </a:fld>
            <a:endParaRPr lang="en-US">
              <a:latin typeface="Segoe UI" pitchFamily="34" charset="0"/>
            </a:endParaRPr>
          </a:p>
        </p:txBody>
      </p:sp>
      <p:sp>
        <p:nvSpPr>
          <p:cNvPr id="8" name="Footer Placeholder 7"/>
          <p:cNvSpPr>
            <a:spLocks noGrp="1"/>
          </p:cNvSpPr>
          <p:nvPr>
            <p:ph type="ftr" sz="quarter" idx="2"/>
          </p:nvPr>
        </p:nvSpPr>
        <p:spPr>
          <a:xfrm>
            <a:off x="0" y="9442153"/>
            <a:ext cx="5753426" cy="361407"/>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42077" y="9442154"/>
            <a:ext cx="1065135" cy="497046"/>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50475" cy="497046"/>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92075" y="746125"/>
            <a:ext cx="6624638" cy="372745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9443879"/>
            <a:ext cx="5878254" cy="386987"/>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56737" y="0"/>
            <a:ext cx="2950475" cy="497046"/>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11/2/2021 1:48 PM</a:t>
            </a:fld>
            <a:endParaRPr lang="en-US"/>
          </a:p>
        </p:txBody>
      </p:sp>
      <p:sp>
        <p:nvSpPr>
          <p:cNvPr id="12" name="Notes Placeholder 11"/>
          <p:cNvSpPr>
            <a:spLocks noGrp="1"/>
          </p:cNvSpPr>
          <p:nvPr>
            <p:ph type="body" sz="quarter" idx="3"/>
          </p:nvPr>
        </p:nvSpPr>
        <p:spPr>
          <a:xfrm>
            <a:off x="680879" y="4721940"/>
            <a:ext cx="5447030" cy="4473416"/>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866905" y="9442154"/>
            <a:ext cx="940307" cy="497046"/>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azure.microsoft.com/fr-fr/support/legal/preview-supplemental-term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fr-fr/azure/cost-management-billing/reservations/save-compute-costs-reservation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fr-FR"/>
              <a:t>Sur la page de couverture, remplacez le titre par AZ-900T00 ou AZ-900T01. </a:t>
            </a:r>
          </a:p>
          <a:p>
            <a:pPr marL="0" marR="0" lvl="0" indent="0" algn="l" defTabSz="914400" rtl="0" eaLnBrk="1" fontAlgn="auto" latinLnBrk="0" hangingPunct="1">
              <a:lnSpc>
                <a:spcPct val="100000"/>
              </a:lnSpc>
              <a:spcBef>
                <a:spcPts val="0"/>
              </a:spcBef>
              <a:spcAft>
                <a:spcPts val="0"/>
              </a:spcAft>
              <a:buClrTx/>
              <a:buSzTx/>
              <a:buFontTx/>
              <a:buNone/>
              <a:tabLst/>
              <a:defRPr/>
            </a:pPr>
            <a:br>
              <a:rPr lang="fr-FR"/>
            </a:br>
            <a:r>
              <a:rPr lang="fr-FR"/>
              <a:t>Le présent contenu, disponible sur SkillPipe, est désormais aligné sur le contenu Learn. La section des notes dans les présentations PPT renvoie aux exercices disponibles gratuitement sous forme de bac à sable dans Learn. Elle fournit des liens directs à partager avec les participants (s’ils ne sont pas en mesure de créer un compte Azure gratuit et/ou ne suivent pas le cours dans Learn).</a:t>
            </a:r>
          </a:p>
          <a:p>
            <a:endParaRPr lang="en-US" dirty="0"/>
          </a:p>
          <a:p>
            <a:r>
              <a:rPr lang="fr-FR"/>
              <a:t>https://docs.microsoft.com/fr-fr/learn/paths/az-900-describe-azure-cost-management-service-level-agreements/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3619146B-24F9-441E-A368-DB3B5A84C1D4}"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fr-FR" sz="1200" b="1">
                <a:solidFill>
                  <a:schemeClr val="tx1"/>
                </a:solidFill>
                <a:latin typeface="Segoe UI Light" pitchFamily="34" charset="0"/>
                <a:ea typeface="+mn-ea"/>
                <a:cs typeface="+mn-cs"/>
              </a:rPr>
              <a:t>Outil de calcul du TCO </a:t>
            </a:r>
            <a:r>
              <a:rPr lang="fr-FR" sz="1200" b="0">
                <a:solidFill>
                  <a:schemeClr val="tx1"/>
                </a:solidFill>
                <a:latin typeface="Segoe UI Light" pitchFamily="34" charset="0"/>
                <a:ea typeface="+mn-ea"/>
                <a:cs typeface="+mn-cs"/>
              </a:rPr>
              <a:t>- </a:t>
            </a:r>
            <a:r>
              <a:rPr lang="fr-FR" u="sng"/>
              <a:t>https://azure.microsoft.com/fr-fr/pricing/tco/calculator/</a:t>
            </a:r>
          </a:p>
          <a:p>
            <a:pPr>
              <a:defRPr/>
            </a:pPr>
            <a:endParaRPr lang="en-IE" u="sng" dirty="0"/>
          </a:p>
          <a:p>
            <a:pPr>
              <a:defRPr/>
            </a:pPr>
            <a:r>
              <a:rPr lang="fr-FR" b="1" u="none"/>
              <a:t>Remarque sur l’ordre du contenu dans Learn et SkillPipe :</a:t>
            </a:r>
          </a:p>
          <a:p>
            <a:pPr>
              <a:defRPr/>
            </a:pPr>
            <a:r>
              <a:rPr lang="fr-FR" b="0" u="none"/>
              <a:t>https://docs.microsoft.com/fr-fr/learn/modules/plan-manage-azure-costs/2-compare-costs-tco-calculator</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9427A7F7-BB1E-479D-AFAA-B52F4D0C99F2}"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764892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00"/>
              </a:spcAft>
              <a:buClrTx/>
              <a:buSzTx/>
              <a:buFontTx/>
              <a:buNone/>
              <a:tabLst/>
              <a:defRPr/>
            </a:pPr>
            <a:r>
              <a:rPr lang="fr-FR" sz="1800">
                <a:solidFill>
                  <a:srgbClr val="000000"/>
                </a:solidFill>
                <a:latin typeface="Segoe UI Light" panose="020B0502040204020203" pitchFamily="34" charset="0"/>
              </a:rPr>
              <a:t>Learn propose un exercice hors bac à sable - </a:t>
            </a:r>
            <a:r>
              <a:rPr lang="fr-FR" sz="4400" b="1" i="0">
                <a:solidFill>
                  <a:srgbClr val="171717"/>
                </a:solidFill>
                <a:latin typeface="Segoe UI" panose="020B0502040204020203" pitchFamily="34" charset="0"/>
              </a:rPr>
              <a:t>Exercice : estimer le coût d’une charge de travail à l’aide de l’outil de calcul du TCO</a:t>
            </a:r>
          </a:p>
          <a:p>
            <a:pPr>
              <a:spcBef>
                <a:spcPts val="0"/>
              </a:spcBef>
              <a:spcAft>
                <a:spcPts val="300"/>
              </a:spcAft>
            </a:pPr>
            <a:r>
              <a:rPr lang="fr-FR" sz="1800">
                <a:solidFill>
                  <a:srgbClr val="171717"/>
                </a:solidFill>
                <a:latin typeface="Segoe UI" panose="020B0502040204020203" pitchFamily="34" charset="0"/>
              </a:rPr>
              <a:t>https://docs.microsoft.com/fr-fr/learn/modules/plan-manage-azure-costs/3-compare-workload-costs-tco-calculator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
          </p:nvPr>
        </p:nvSpPr>
        <p:spPr/>
        <p:txBody>
          <a:bodyPr/>
          <a:lstStyle/>
          <a:p>
            <a:fld id="{386CE63F-9E7F-4C04-9D0D-FCA25A8E9E86}" type="datetime8">
              <a:rPr lang="en-US" smtClean="0"/>
              <a:t>11/2/2021 1:48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414424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fr-FR" sz="900" b="1" i="0" u="none" strike="noStrike">
                <a:solidFill>
                  <a:schemeClr val="tx1"/>
                </a:solidFill>
                <a:latin typeface="Segoe UI Light" pitchFamily="34" charset="0"/>
                <a:ea typeface="+mn-ea"/>
                <a:cs typeface="+mn-cs"/>
              </a:rPr>
              <a:t>Remarque </a:t>
            </a:r>
            <a:r>
              <a:rPr lang="fr-FR" sz="900" b="0" i="0" u="none" strike="noStrike">
                <a:solidFill>
                  <a:schemeClr val="tx1"/>
                </a:solidFill>
                <a:latin typeface="Segoe UI Light" pitchFamily="34" charset="0"/>
                <a:ea typeface="+mn-ea"/>
                <a:cs typeface="+mn-cs"/>
              </a:rPr>
              <a:t>: Si vous souhaitez en savoir plus sur le service Cost Management, rendez-vous sur </a:t>
            </a:r>
            <a:r>
              <a:rPr lang="fr-FR" u="sng"/>
              <a:t>https://azure.microsoft.com/fr-fr/services/cost-management/</a:t>
            </a:r>
          </a:p>
          <a:p>
            <a:endParaRPr lang="en-US" dirty="0"/>
          </a:p>
          <a:p>
            <a:r>
              <a:rPr lang="fr-FR" b="1"/>
              <a:t>Remarque sur l’ordre du contenu dans Learn et SkillPipe :</a:t>
            </a:r>
          </a:p>
          <a:p>
            <a:r>
              <a:rPr lang="fr-FR"/>
              <a:t>Diapositives 12-13</a:t>
            </a:r>
          </a:p>
          <a:p>
            <a:r>
              <a:rPr lang="fr-FR"/>
              <a:t>https://docs.microsoft.com/fr-fr/learn/modules/plan-manage-azure-costs/6-manage-minimize-total-cost</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9427A7F7-BB1E-479D-AFAA-B52F4D0C99F2}"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983364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a:t>Remarque sur l’ordre du contenu dans Learn et SkillPipe :</a:t>
            </a:r>
          </a:p>
          <a:p>
            <a:r>
              <a:rPr lang="fr-FR"/>
              <a:t>Diapositives 12-13</a:t>
            </a:r>
          </a:p>
          <a:p>
            <a:r>
              <a:rPr lang="fr-FR"/>
              <a:t>https://docs.microsoft.com/fr-fr/learn/modules/plan-manage-azure-costs/6-manage-minimize-total-cost</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9427A7F7-BB1E-479D-AFAA-B52F4D0C99F2}"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349894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a:t>Remarque sur l’ordre du contenu dans Learn et SkillPipe :</a:t>
            </a:r>
          </a:p>
          <a:p>
            <a:r>
              <a:rPr lang="fr-FR"/>
              <a:t>Diapositives 14-15</a:t>
            </a:r>
          </a:p>
          <a:p>
            <a:r>
              <a:rPr lang="fr-FR" b="0"/>
              <a:t>https://docs.microsoft.com/fr-fr/learn/modules/choose-azure-services-sla-lifecycle/1-introduction</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E2F19A73-88F5-4B80-A929-CF8E66EE5449}"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4099195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a:t>Remarque sur l’ordre du contenu dans Learn et SkillPipe :</a:t>
            </a:r>
          </a:p>
          <a:p>
            <a:r>
              <a:rPr lang="fr-FR"/>
              <a:t>Diapositives 14-15</a:t>
            </a:r>
          </a:p>
          <a:p>
            <a:r>
              <a:rPr lang="fr-FR" b="0"/>
              <a:t>https://docs.microsoft.com/fr-fr/learn/modules/choose-azure-services-sla-lifecycle/1-introduction</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
          </p:nvPr>
        </p:nvSpPr>
        <p:spPr/>
        <p:txBody>
          <a:bodyPr/>
          <a:lstStyle/>
          <a:p>
            <a:fld id="{386CE63F-9E7F-4C04-9D0D-FCA25A8E9E86}" type="datetime8">
              <a:rPr lang="en-US" smtClean="0"/>
              <a:t>11/2/2021 1:48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046462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900">
                <a:latin typeface="Segoe UI" panose="020B0502040204020203" pitchFamily="34" charset="0"/>
                <a:cs typeface="Segoe UI" panose="020B0502040204020203" pitchFamily="34" charset="0"/>
                <a:sym typeface="Wingdings" panose="05000000000000000000" pitchFamily="2" charset="2"/>
              </a:rPr>
              <a:t>Plus d’informations sur les contrats SLA :  https://docs.microsoft.com/fr-fr/office365/servicedescriptions/office-365-platform-service-description/service-level-agreement</a:t>
            </a:r>
          </a:p>
          <a:p>
            <a:r>
              <a:rPr lang="fr-FR" sz="900">
                <a:latin typeface="Segoe UI" panose="020B0502040204020203" pitchFamily="34" charset="0"/>
                <a:cs typeface="Segoe UI" panose="020B0502040204020203" pitchFamily="34" charset="0"/>
              </a:rPr>
              <a:t>Les SLA définissent l’engagement de Microsoft envers un service ou un produit Azure.</a:t>
            </a:r>
          </a:p>
          <a:p>
            <a:r>
              <a:rPr lang="fr-FR" sz="900">
                <a:latin typeface="Segoe UI" panose="020B0502040204020203" pitchFamily="34" charset="0"/>
                <a:cs typeface="Segoe UI" panose="020B0502040204020203" pitchFamily="34" charset="0"/>
              </a:rPr>
              <a:t>Des contrats SLA individuels sont disponibles pour chaque produit et service Azure.</a:t>
            </a:r>
          </a:p>
          <a:p>
            <a:r>
              <a:rPr lang="fr-FR" sz="900">
                <a:latin typeface="Segoe UI" panose="020B0502040204020203" pitchFamily="34" charset="0"/>
                <a:cs typeface="Segoe UI" panose="020B0502040204020203" pitchFamily="34" charset="0"/>
              </a:rPr>
              <a:t>Les contrats SLA définissent également ce qui se passe si un service ou produit ne respecte pas les engagements de disponibilité désignés.</a:t>
            </a:r>
          </a:p>
          <a:p>
            <a:endParaRPr lang="en-IE" sz="900" dirty="0">
              <a:latin typeface="Segoe UI" panose="020B0502040204020203" pitchFamily="34" charset="0"/>
              <a:cs typeface="Segoe UI" panose="020B0502040204020203" pitchFamily="34" charset="0"/>
            </a:endParaRPr>
          </a:p>
          <a:p>
            <a:r>
              <a:rPr lang="fr-FR" sz="900" b="1">
                <a:latin typeface="Segoe UI" panose="020B0502040204020203" pitchFamily="34" charset="0"/>
                <a:cs typeface="Segoe UI" panose="020B0502040204020203" pitchFamily="34" charset="0"/>
              </a:rPr>
              <a:t>Remarque sur l’ordre du contenu dans Learn et SkillPipe :</a:t>
            </a:r>
          </a:p>
          <a:p>
            <a:r>
              <a:rPr lang="fr-FR" b="0"/>
              <a:t>Diapositives 16-17</a:t>
            </a:r>
          </a:p>
          <a:p>
            <a:r>
              <a:rPr lang="fr-FR" b="0"/>
              <a:t>https://docs.microsoft.com/fr-fr/learn/modules/choose-azure-services-sla-lifecycle/2-what-are-service-level-agreements</a:t>
            </a:r>
          </a:p>
          <a:p>
            <a:r>
              <a:rPr lang="fr-FR" b="0"/>
              <a:t>https://docs.microsoft.com/fr-fr/learn/modules/choose-azure-services-sla-lifecycle/3-define-application-sla</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9427A7F7-BB1E-479D-AFAA-B52F4D0C99F2}"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755714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900">
                <a:solidFill>
                  <a:schemeClr val="tx1"/>
                </a:solidFill>
                <a:latin typeface="Segoe UI Light" pitchFamily="34" charset="0"/>
                <a:ea typeface="+mn-ea"/>
                <a:cs typeface="+mn-cs"/>
              </a:rPr>
              <a:t>Vous pouvez consulter directement certains contrats SLA sur https://azure.microsoft.com/fr-fr/support/legal/sla/summary/ et en découvrir un ou deux comme exemples.</a:t>
            </a:r>
          </a:p>
          <a:p>
            <a:pPr lvl="1"/>
            <a:r>
              <a:rPr lang="fr-FR" sz="900">
                <a:latin typeface="Segoe UI Semilight" panose="020B0402040204020203" pitchFamily="34" charset="0"/>
                <a:cs typeface="Segoe UI Semilight" panose="020B0402040204020203" pitchFamily="34" charset="0"/>
              </a:rPr>
              <a:t>Les cibles de performances sont exprimées sous forme de garanties de temps d’activité et de connectivité.</a:t>
            </a:r>
          </a:p>
          <a:p>
            <a:pPr lvl="1"/>
            <a:r>
              <a:rPr lang="fr-FR" sz="900">
                <a:latin typeface="Segoe UI Semilight" panose="020B0402040204020203" pitchFamily="34" charset="0"/>
                <a:cs typeface="Segoe UI Semilight" panose="020B0402040204020203" pitchFamily="34" charset="0"/>
              </a:rPr>
              <a:t>Les objectifs de performances vont de 99 % à 99,999 %.</a:t>
            </a:r>
          </a:p>
          <a:p>
            <a:pPr lvl="1"/>
            <a:r>
              <a:rPr lang="fr-FR" sz="900">
                <a:latin typeface="Segoe UI Semilight" panose="020B0402040204020203" pitchFamily="34" charset="0"/>
                <a:cs typeface="Segoe UI Semilight" panose="020B0402040204020203" pitchFamily="34" charset="0"/>
              </a:rPr>
              <a:t>Si un service ne respecte pas les garanties, un pourcentage des frais de service mensuels pourra vous être crédité</a:t>
            </a:r>
          </a:p>
          <a:p>
            <a:pPr lvl="1"/>
            <a:r>
              <a:rPr lang="fr-FR" sz="900">
                <a:latin typeface="Segoe UI Semilight" panose="020B0402040204020203" pitchFamily="34" charset="0"/>
                <a:cs typeface="Segoe UI Semilight" panose="020B0402040204020203" pitchFamily="34" charset="0"/>
              </a:rPr>
              <a:t>Tous les services n’ont pas un contrat SLA</a:t>
            </a:r>
          </a:p>
          <a:p>
            <a:endParaRPr lang="en-IE" sz="900" kern="1200" dirty="0">
              <a:solidFill>
                <a:schemeClr val="tx1"/>
              </a:solidFill>
              <a:effectLst/>
              <a:latin typeface="Segoe UI Light" pitchFamily="34" charset="0"/>
              <a:ea typeface="+mn-ea"/>
              <a:cs typeface="+mn-cs"/>
            </a:endParaRPr>
          </a:p>
          <a:p>
            <a:r>
              <a:rPr lang="fr-FR" sz="1000" b="1">
                <a:latin typeface="Segoe UI" panose="020B0502040204020203" pitchFamily="34" charset="0"/>
                <a:cs typeface="Segoe UI" panose="020B0502040204020203" pitchFamily="34" charset="0"/>
              </a:rPr>
              <a:t>Remarque sur l’ordre du contenu dans Learn et SkillPipe :</a:t>
            </a:r>
          </a:p>
          <a:p>
            <a:r>
              <a:rPr lang="fr-FR" sz="900" b="0"/>
              <a:t>Diapositives 16-17</a:t>
            </a:r>
          </a:p>
          <a:p>
            <a:r>
              <a:rPr lang="fr-FR" sz="900" b="0"/>
              <a:t>https://docs.microsoft.com/fr-fr/learn/modules/choose-azure-services-sla-lifecycle/2-what-are-service-level-agreements</a:t>
            </a:r>
          </a:p>
          <a:p>
            <a:r>
              <a:rPr lang="fr-FR" sz="900" b="0"/>
              <a:t>https://docs.microsoft.com/fr-fr/learn/modules/choose-azure-services-sla-lifecycle/3-define-application-sla</a:t>
            </a:r>
          </a:p>
          <a:p>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9427A7F7-BB1E-479D-AFAA-B52F4D0C99F2}"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8788074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a:t>Remarque sur l’ordre du contenu dans Learn et SkillPipe :</a:t>
            </a:r>
          </a:p>
          <a:p>
            <a:r>
              <a:rPr lang="fr-FR" b="0"/>
              <a:t>https://docs.microsoft.com/fr-fr/learn/modules/choose-azure-services-sla-lifecycle/4-design-application-meet-sla</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
          </p:nvPr>
        </p:nvSpPr>
        <p:spPr/>
        <p:txBody>
          <a:bodyPr/>
          <a:lstStyle/>
          <a:p>
            <a:fld id="{386CE63F-9E7F-4C04-9D0D-FCA25A8E9E86}" type="datetime8">
              <a:rPr lang="en-US" smtClean="0"/>
              <a:t>11/2/2021 1:48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41126306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11/2/2021 1:51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3432741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a:t>Remarque sur l’ordre du contenu dans Learn et SkillPipe :</a:t>
            </a:r>
          </a:p>
          <a:p>
            <a:r>
              <a:rPr lang="fr-FR" b="0"/>
              <a:t>Diapositives 1-5</a:t>
            </a:r>
          </a:p>
          <a:p>
            <a:r>
              <a:rPr lang="fr-FR" b="0"/>
              <a:t>https://docs.microsoft.com/fr-fr/learn/modules/plan-manage-azure-costs/1-introduction</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E2F19A73-88F5-4B80-A929-CF8E66EE5449}"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548236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900" b="0" i="0" u="none" strike="noStrike">
                <a:solidFill>
                  <a:schemeClr val="tx1"/>
                </a:solidFill>
                <a:latin typeface="Segoe UI Light" pitchFamily="34" charset="0"/>
                <a:ea typeface="+mn-ea"/>
                <a:cs typeface="+mn-cs"/>
              </a:rPr>
              <a:t>Certaines fonctionnalités en préversion ne sont </a:t>
            </a:r>
            <a:r>
              <a:rPr lang="fr-FR" sz="900" b="0" u="none" strike="noStrike">
                <a:solidFill>
                  <a:schemeClr val="tx1"/>
                </a:solidFill>
                <a:latin typeface="Segoe UI Light" pitchFamily="34" charset="0"/>
                <a:ea typeface="+mn-ea"/>
                <a:cs typeface="+mn-cs"/>
              </a:rPr>
              <a:t>pas couvertes par le support client.</a:t>
            </a:r>
          </a:p>
          <a:p>
            <a:endParaRPr lang="en-IE" sz="900" b="0" i="1" u="none" strike="noStrike" kern="1200" dirty="0">
              <a:solidFill>
                <a:schemeClr val="tx1"/>
              </a:solidFill>
              <a:effectLst/>
              <a:latin typeface="Segoe UI Light" pitchFamily="34" charset="0"/>
              <a:ea typeface="+mn-ea"/>
              <a:cs typeface="+mn-cs"/>
            </a:endParaRPr>
          </a:p>
          <a:p>
            <a:r>
              <a:rPr lang="fr-FR"/>
              <a:t>Pour en savoir plus sur les versions préliminaires d’Azure, consultez l’article </a:t>
            </a:r>
            <a:r>
              <a:rPr lang="fr-FR">
                <a:hlinkClick r:id="rId3"/>
              </a:rPr>
              <a:t>https://azure.microsoft.com/fr-fr/support/legal/preview-supplemental-terms/</a:t>
            </a:r>
          </a:p>
          <a:p>
            <a:endParaRPr lang="en-US" dirty="0"/>
          </a:p>
          <a:p>
            <a:r>
              <a:rPr lang="fr-FR" b="1"/>
              <a:t>Remarque sur l’ordre du contenu dans Learn et SkillPipe :</a:t>
            </a:r>
          </a:p>
          <a:p>
            <a:r>
              <a:rPr lang="fr-FR" b="0"/>
              <a:t>Diapositives 20-21</a:t>
            </a:r>
          </a:p>
          <a:p>
            <a:r>
              <a:rPr lang="fr-FR" b="0"/>
              <a:t>https://docs.microsoft.com/fr-fr/learn/modules/choose-azure-services-sla-lifecycle/5-access-preview-services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9427A7F7-BB1E-479D-AFAA-B52F4D0C99F2}"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5761076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900" b="0" i="0" u="none" strike="noStrike">
                <a:solidFill>
                  <a:schemeClr val="tx1"/>
                </a:solidFill>
                <a:latin typeface="Segoe UI Light" pitchFamily="34" charset="0"/>
                <a:ea typeface="+mn-ea"/>
                <a:cs typeface="+mn-cs"/>
              </a:rPr>
              <a:t>Pour plus d’informations sur les mises à jour Azure, rendez-vous sur </a:t>
            </a:r>
            <a:r>
              <a:rPr lang="fr-FR"/>
              <a:t>https://azure.microsoft.com/fr-fr/updates/ </a:t>
            </a:r>
          </a:p>
          <a:p>
            <a:endParaRPr lang="en-US" dirty="0"/>
          </a:p>
          <a:p>
            <a:r>
              <a:rPr lang="fr-FR" b="1"/>
              <a:t>Remarque sur l’ordre du contenu dans Learn et SkillPipe :</a:t>
            </a:r>
          </a:p>
          <a:p>
            <a:r>
              <a:rPr lang="fr-FR" b="0"/>
              <a:t>Diapositives 20-21</a:t>
            </a:r>
          </a:p>
          <a:p>
            <a:r>
              <a:rPr lang="fr-FR" b="0"/>
              <a:t>https://docs.microsoft.com/fr-fr/learn/modules/choose-azure-services-sla-lifecycle/5-access-preview-services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72E0C910-0166-48E0-B8EF-5071277A02A8}"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14759440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11/2/2021 1:51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365901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WWL recommande de faire un sondage toutes les 7 à 10 diapositives, et de préférence à la fin de chaque section. Cela permet de répartir les classes et optimise l’interactivité, en particulier pour les classes à distance.</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fr-FR" sz="1800">
                <a:latin typeface="Calibri" panose="020F0502020204030204" pitchFamily="34" charset="0"/>
                <a:ea typeface="Times New Roman" panose="02020603050405020304" pitchFamily="18" charset="0"/>
              </a:rPr>
              <a:t>Afin de promouvoir l’interactivité, WWL suggère d’utiliser Mentimeter, Kahoot ou une technologie d’interrogation similaire. N’hésitez pas à modifier cette diapositive selon vos besoins et à fournir des instructions en fonction de l’outil d’interrogation de votre choix.</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fr-FR" sz="900" b="1">
                <a:latin typeface="Calibri" panose="020F0502020204030204" pitchFamily="34" charset="0"/>
                <a:ea typeface="Calibri" panose="020F0502020204030204" pitchFamily="34" charset="0"/>
              </a:rPr>
              <a:t>Remarque sur Learn/SkillPipe :</a:t>
            </a:r>
          </a:p>
          <a:p>
            <a:pPr marL="0" marR="0" lvl="0" indent="0" algn="l" defTabSz="932742" rtl="0" eaLnBrk="1" fontAlgn="auto" latinLnBrk="0" hangingPunct="1">
              <a:lnSpc>
                <a:spcPct val="90000"/>
              </a:lnSpc>
              <a:spcBef>
                <a:spcPts val="0"/>
              </a:spcBef>
              <a:spcAft>
                <a:spcPts val="340"/>
              </a:spcAft>
              <a:buClrTx/>
              <a:buSzTx/>
              <a:buFontTx/>
              <a:buNone/>
              <a:tabLst/>
              <a:defRPr/>
            </a:pPr>
            <a:r>
              <a:rPr lang="fr-FR" sz="900" b="0">
                <a:latin typeface="Calibri" panose="020F0502020204030204" pitchFamily="34" charset="0"/>
                <a:ea typeface="Calibri" panose="020F0502020204030204" pitchFamily="34" charset="0"/>
              </a:rPr>
              <a:t>SkillPipe comporte une diapositive de questions d’évaluation du module 6 tandis que Learn propose des contrôles des connaissances individuels tout au long des modules Learn suivant cette présentation PPT.</a:t>
            </a:r>
          </a:p>
          <a:p>
            <a:r>
              <a:rPr lang="fr-FR"/>
              <a:t>https://docs.microsoft.com/fr-fr/learn/modules/plan-manage-azure-costs/7-knowledge-check</a:t>
            </a:r>
          </a:p>
          <a:p>
            <a:r>
              <a:rPr lang="fr-FR"/>
              <a:t>https://docs.microsoft.com/fr-fr/learn/modules/choose-azure-services-sla-lifecycle/6-knowledge-check</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221477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fr-FR" sz="800" b="1">
                <a:latin typeface="Calibri" panose="020F0502020204030204" pitchFamily="34" charset="0"/>
                <a:ea typeface="Calibri" panose="020F0502020204030204" pitchFamily="34" charset="0"/>
              </a:rPr>
              <a:t>Remarque sur Learn/SkillPipe :</a:t>
            </a:r>
          </a:p>
          <a:p>
            <a:pPr marL="0" marR="0" lvl="0" indent="0" algn="l" defTabSz="932742" rtl="0" eaLnBrk="1" fontAlgn="auto" latinLnBrk="0" hangingPunct="1">
              <a:lnSpc>
                <a:spcPct val="90000"/>
              </a:lnSpc>
              <a:spcBef>
                <a:spcPts val="0"/>
              </a:spcBef>
              <a:spcAft>
                <a:spcPts val="340"/>
              </a:spcAft>
              <a:buClrTx/>
              <a:buSzTx/>
              <a:buFontTx/>
              <a:buNone/>
              <a:tabLst/>
              <a:defRPr/>
            </a:pPr>
            <a:r>
              <a:rPr lang="fr-FR" sz="800" b="0">
                <a:latin typeface="Calibri" panose="020F0502020204030204" pitchFamily="34" charset="0"/>
                <a:ea typeface="Calibri" panose="020F0502020204030204" pitchFamily="34" charset="0"/>
              </a:rPr>
              <a:t>SkillPipe comporte une diapositive Résumé du module 6 tandis que Learn propose des unités de résumé individuelles tout au long des modules Learn suivant cette présentation PPT.</a:t>
            </a:r>
          </a:p>
          <a:p>
            <a:r>
              <a:rPr lang="fr-FR" sz="800"/>
              <a:t>https://docs.microsoft.com/fr-fr/learn/modules/plan-manage-azure-costs/summary</a:t>
            </a:r>
          </a:p>
          <a:p>
            <a:r>
              <a:rPr lang="fr-FR" sz="800"/>
              <a:t>https://docs.microsoft.com/fr-fr/learn/modules/choose-azure-services-sla-lifecycle/summary</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b="0" dirty="0">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
          </p:nvPr>
        </p:nvSpPr>
        <p:spPr/>
        <p:txBody>
          <a:bodyPr/>
          <a:lstStyle/>
          <a:p>
            <a:fld id="{386CE63F-9E7F-4C04-9D0D-FCA25A8E9E86}" type="datetime8">
              <a:rPr lang="en-US" smtClean="0"/>
              <a:t>11/2/2021 1:48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780702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a:t>Remarque sur l’ordre du contenu dans Learn et SkillPipe :</a:t>
            </a:r>
          </a:p>
          <a:p>
            <a:r>
              <a:rPr lang="fr-FR" b="0"/>
              <a:t>Diapositives 1-5</a:t>
            </a:r>
          </a:p>
          <a:p>
            <a:r>
              <a:rPr lang="fr-FR" b="0"/>
              <a:t>https://docs.microsoft.com/fr-fr/learn/modules/plan-manage-azure-costs/1-introduction</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72E0C910-0166-48E0-B8EF-5071277A02A8}"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a:t>Remarque sur l’ordre du contenu dans Learn et SkillPipe :</a:t>
            </a:r>
          </a:p>
          <a:p>
            <a:r>
              <a:rPr lang="fr-FR" b="0"/>
              <a:t>Diapositives 1-5</a:t>
            </a:r>
          </a:p>
          <a:p>
            <a:r>
              <a:rPr lang="fr-FR" b="0"/>
              <a:t>https://docs.microsoft.com/fr-fr/learn/modules/plan-manage-azure-costs/1-introduction</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E2F19A73-88F5-4B80-A929-CF8E66EE5449}"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581006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a:t>Remarque sur l’ordre du contenu dans Learn et SkillPipe :</a:t>
            </a:r>
          </a:p>
          <a:p>
            <a:r>
              <a:rPr lang="fr-FR" b="0"/>
              <a:t>Diapositives 1-5</a:t>
            </a:r>
          </a:p>
          <a:p>
            <a:r>
              <a:rPr lang="fr-FR" b="0"/>
              <a:t>https://docs.microsoft.com/fr-fr/learn/modules/plan-manage-azure-costs/1-introduction</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
          </p:nvPr>
        </p:nvSpPr>
        <p:spPr/>
        <p:txBody>
          <a:bodyPr/>
          <a:lstStyle/>
          <a:p>
            <a:fld id="{386CE63F-9E7F-4C04-9D0D-FCA25A8E9E86}" type="datetime8">
              <a:rPr lang="en-US" smtClean="0"/>
              <a:t>11/2/2021 1:48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4220960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fr-FR" sz="900" b="1" i="0" u="none" strike="noStrike">
                <a:solidFill>
                  <a:schemeClr val="tx1"/>
                </a:solidFill>
                <a:latin typeface="Segoe UI Light" pitchFamily="34" charset="0"/>
                <a:ea typeface="+mn-ea"/>
                <a:cs typeface="+mn-cs"/>
              </a:rPr>
              <a:t>Frais d’utilisation Azure :</a:t>
            </a:r>
            <a:r>
              <a:rPr lang="fr-FR" sz="900" b="0" i="0" u="none" strike="noStrike">
                <a:solidFill>
                  <a:schemeClr val="tx1"/>
                </a:solidFill>
                <a:latin typeface="Segoe UI Light" pitchFamily="34" charset="0"/>
                <a:ea typeface="+mn-ea"/>
                <a:cs typeface="+mn-cs"/>
              </a:rPr>
              <a:t> </a:t>
            </a:r>
            <a:r>
              <a:rPr lang="fr-FR" u="sng"/>
              <a:t>https://docs.microsoft.com/fr-fr/azure/billing/billing-understand-your-invoice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u="sng" kern="1200" dirty="0">
              <a:solidFill>
                <a:schemeClr val="tx1"/>
              </a:solidFill>
              <a:effectLst/>
              <a:latin typeface="Segoe UI Light" pitchFamily="34" charset="0"/>
              <a:ea typeface="+mn-ea"/>
              <a:cs typeface="+mn-cs"/>
            </a:endParaRPr>
          </a:p>
          <a:p>
            <a:pPr marL="0" indent="0">
              <a:buNone/>
            </a:pPr>
            <a:r>
              <a:rPr lang="fr-FR" sz="2800"/>
              <a:t>Il existe </a:t>
            </a:r>
            <a:r>
              <a:rPr lang="fr-FR" sz="2800">
                <a:solidFill>
                  <a:schemeClr val="accent4"/>
                </a:solidFill>
              </a:rPr>
              <a:t>six </a:t>
            </a:r>
            <a:r>
              <a:rPr lang="fr-FR" sz="2800"/>
              <a:t>principaux facteurs affectant les coûts :</a:t>
            </a:r>
          </a:p>
          <a:p>
            <a:r>
              <a:rPr lang="fr-FR" sz="2800" b="1"/>
              <a:t>Type de ressource</a:t>
            </a:r>
            <a:r>
              <a:rPr lang="fr-FR" sz="2800"/>
              <a:t> : Les coûts sont propres à chaque ressource. L’utilisation suivie par un compteur et le nombre de compteurs associés à une ressource varient donc selon le type de ressource.</a:t>
            </a:r>
          </a:p>
          <a:p>
            <a:r>
              <a:rPr lang="fr-FR" sz="2800" b="1"/>
              <a:t>Services</a:t>
            </a:r>
            <a:r>
              <a:rPr lang="fr-FR" sz="2800"/>
              <a:t> : Les taux d’utilisation et les périodes de facturation Azure peuvent différer entre les clients Entreprise, Web Direct et CSP.</a:t>
            </a:r>
          </a:p>
          <a:p>
            <a:r>
              <a:rPr lang="fr-FR" sz="2800" b="1"/>
              <a:t>Emplacement</a:t>
            </a:r>
            <a:r>
              <a:rPr lang="fr-FR" sz="2800"/>
              <a:t> : L’infrastructure Azure est distribuée à l’échelle mondiale. Par conséquent, les coûts d’utilisation peuvent varier selon les régions qui proposent des produits, des services et des ressources Azure.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kern="1200" dirty="0">
              <a:solidFill>
                <a:schemeClr val="tx1"/>
              </a:solidFill>
              <a:effectLst/>
              <a:latin typeface="Segoe UI Light" pitchFamily="34" charset="0"/>
              <a:ea typeface="+mn-ea"/>
              <a:cs typeface="+mn-cs"/>
            </a:endParaRPr>
          </a:p>
          <a:p>
            <a:r>
              <a:rPr lang="fr-FR" b="1"/>
              <a:t>Remarque sur l’ordre du contenu dans Learn et SkillPipe :</a:t>
            </a:r>
          </a:p>
          <a:p>
            <a:r>
              <a:rPr lang="fr-FR" b="0"/>
              <a:t>Diapositives 6-8</a:t>
            </a:r>
          </a:p>
          <a:p>
            <a:r>
              <a:rPr lang="fr-FR" b="0"/>
              <a:t>https://docs.microsoft.com/fr-fr/learn/modules/plan-manage-azure-costs/4-purchase-azure-services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9427A7F7-BB1E-479D-AFAA-B52F4D0C99F2}"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258704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fr-FR" sz="900" b="1" i="0" u="none" strike="noStrike">
                <a:solidFill>
                  <a:schemeClr val="tx1"/>
                </a:solidFill>
                <a:latin typeface="Segoe UI Light" pitchFamily="34" charset="0"/>
                <a:ea typeface="+mn-ea"/>
                <a:cs typeface="+mn-cs"/>
              </a:rPr>
              <a:t>Frais d’utilisation Azure :</a:t>
            </a:r>
            <a:r>
              <a:rPr lang="fr-FR" sz="900" b="0" i="0" u="none" strike="noStrike">
                <a:solidFill>
                  <a:schemeClr val="tx1"/>
                </a:solidFill>
                <a:latin typeface="Segoe UI Light" pitchFamily="34" charset="0"/>
                <a:ea typeface="+mn-ea"/>
                <a:cs typeface="+mn-cs"/>
              </a:rPr>
              <a:t> </a:t>
            </a:r>
            <a:r>
              <a:rPr lang="fr-FR" u="sng"/>
              <a:t>https://docs.microsoft.com/fr-fr/azure/billing/billing-understand-your-invoice</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u="sng"/>
              <a:t>https://docs.microsoft.com/fr-fr/azure/cost-management-billing/costs/cost-mgt-best-practices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u="sng" kern="1200" dirty="0">
              <a:solidFill>
                <a:schemeClr val="tx1"/>
              </a:solidFill>
              <a:effectLst/>
              <a:latin typeface="Segoe UI Light" pitchFamily="34" charset="0"/>
              <a:ea typeface="+mn-ea"/>
              <a:cs typeface="+mn-cs"/>
            </a:endParaRPr>
          </a:p>
          <a:p>
            <a:pPr marL="0" indent="0">
              <a:buNone/>
            </a:pPr>
            <a:r>
              <a:rPr lang="fr-FR" sz="2800"/>
              <a:t>Il existe </a:t>
            </a:r>
            <a:r>
              <a:rPr lang="fr-FR" sz="2800">
                <a:solidFill>
                  <a:schemeClr val="accent4"/>
                </a:solidFill>
              </a:rPr>
              <a:t>six </a:t>
            </a:r>
            <a:r>
              <a:rPr lang="fr-FR" sz="2800"/>
              <a:t>principaux facteurs affectant les coûts :</a:t>
            </a:r>
          </a:p>
          <a:p>
            <a:pPr>
              <a:lnSpc>
                <a:spcPct val="100000"/>
              </a:lnSpc>
              <a:spcAft>
                <a:spcPts val="0"/>
              </a:spcAft>
            </a:pPr>
            <a:br>
              <a:rPr lang="fr-FR" sz="850">
                <a:latin typeface="Segoe UI Light"/>
                <a:cs typeface="Segoe UI Light"/>
              </a:rPr>
            </a:br>
            <a:r>
              <a:rPr lang="fr-FR" sz="850" b="1">
                <a:latin typeface="Segoe UI Light"/>
                <a:cs typeface="Segoe UI Light"/>
              </a:rPr>
              <a:t>Bande passante : </a:t>
            </a:r>
            <a:r>
              <a:rPr lang="fr-FR" sz="850">
                <a:latin typeface="Segoe UI Light"/>
                <a:cs typeface="Segoe UI Light"/>
              </a:rPr>
              <a:t>Certains transferts de données entrants sont gratuits, tels que les données entrant dans les centres de données Azure. Pour les transferts de données sortants, tels que les données sortant des centres de données Azure, la tarification est basée sur les zones. </a:t>
            </a:r>
          </a:p>
          <a:p>
            <a:r>
              <a:rPr lang="fr-FR" sz="850" b="1">
                <a:latin typeface="Segoe UI Light"/>
                <a:cs typeface="Segoe UI Light"/>
              </a:rPr>
              <a:t>Réservations Azure</a:t>
            </a:r>
          </a:p>
          <a:p>
            <a:r>
              <a:rPr lang="fr-FR" sz="850">
                <a:latin typeface="Segoe UI Light"/>
                <a:cs typeface="Segoe UI Light"/>
              </a:rPr>
              <a:t>Les réservations Azure vous permettent de prépayer un ou trois ans de capacité de calcul de machine virtuelle ou de base de données SQL Database. Le prépaiement vous permet d’obtenir une remise sur les ressources que vous utilisez. Avec un engagement initial d’une durée de 1 ou 3 ans, les réservations Azure réduisent considérablement (jusqu’à 72 % par rapport au tarif du paiement à l’utilisation) les coûts de calcul de vos machines virtuelles ou de votre base de données SQL. Les réservations permettent de bénéficier d’une remise sur la facturation et n’ont aucune incidence sur l’état de runtime de vos machines virtuelles ou bases de données SQL.</a:t>
            </a:r>
          </a:p>
          <a:p>
            <a:r>
              <a:rPr lang="fr-FR" sz="850">
                <a:latin typeface="Segoe UI Light"/>
                <a:cs typeface="Segoe UI Light"/>
              </a:rPr>
              <a:t>Pour plus d’informations, consultez l’article </a:t>
            </a:r>
            <a:r>
              <a:rPr lang="fr-FR" sz="850">
                <a:latin typeface="Segoe UI Light"/>
                <a:cs typeface="Segoe UI Light"/>
                <a:hlinkClick r:id="rId3"/>
              </a:rPr>
              <a:t>Qu’est-ce qu’une réservation Azure ?</a:t>
            </a:r>
          </a:p>
          <a:p>
            <a:r>
              <a:rPr lang="fr-FR" sz="850" b="1">
                <a:latin typeface="Segoe UI Light"/>
                <a:cs typeface="Segoe UI Light"/>
              </a:rPr>
              <a:t>Utiliser Azure Hybrid Benefit</a:t>
            </a:r>
          </a:p>
          <a:p>
            <a:r>
              <a:rPr lang="fr-FR" sz="850">
                <a:latin typeface="Segoe UI Light"/>
                <a:cs typeface="Segoe UI Light"/>
              </a:rPr>
              <a:t>Si vous disposez déjà de licences Windows Server ou SQL Server dans vos déploiements locaux, vous pouvez utiliser le programme Azure Hybrid Benefit pour faire des économies dans Azure. Avec l’avantage Windows Server, chaque licence couvre le coût du système d’exploitation (jusqu’à deux machines virtuelles) et vous payez uniquement les coûts liés au calcul de base. Vous pouvez utiliser des licences SQL Server existantes pour économiser jusqu’à 55 % sur les options SQL Database basées sur vCore. Parmi ces options figurent SQL Server dans Machines virtuelles Azure et SQL Server Integration Services.</a:t>
            </a:r>
          </a:p>
          <a:p>
            <a:endParaRPr lang="en-IE" sz="2800" dirty="0">
              <a:cs typeface="Segoe UI Light"/>
            </a:endParaRPr>
          </a:p>
          <a:p>
            <a:r>
              <a:rPr lang="fr-FR" sz="2800" b="1"/>
              <a:t>Remarque sur l’ordre du contenu dans Learn et SkillPipe :</a:t>
            </a:r>
          </a:p>
          <a:p>
            <a:r>
              <a:rPr lang="fr-FR" sz="2800" b="0"/>
              <a:t>Diapositives 6-8</a:t>
            </a:r>
          </a:p>
          <a:p>
            <a:r>
              <a:rPr lang="fr-FR" sz="2800" b="0"/>
              <a:t>https://docs.microsoft.com/fr-fr/learn/modules/plan-manage-azure-costs/4-purchase-azure-services</a:t>
            </a:r>
          </a:p>
          <a:p>
            <a:endParaRPr lang="en-IE" sz="2800" dirty="0">
              <a:cs typeface="Segoe UI Light"/>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9427A7F7-BB1E-479D-AFAA-B52F4D0C99F2}"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258704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900">
                <a:solidFill>
                  <a:schemeClr val="tx1"/>
                </a:solidFill>
                <a:latin typeface="Segoe UI Light" pitchFamily="34" charset="0"/>
                <a:ea typeface="+mn-ea"/>
                <a:cs typeface="+mn-cs"/>
              </a:rPr>
              <a:t>Remarque : La </a:t>
            </a:r>
            <a:r>
              <a:rPr lang="fr-FR" sz="900" i="1">
                <a:solidFill>
                  <a:schemeClr val="tx1"/>
                </a:solidFill>
                <a:latin typeface="Segoe UI Light" pitchFamily="34" charset="0"/>
                <a:ea typeface="+mn-ea"/>
                <a:cs typeface="+mn-cs"/>
              </a:rPr>
              <a:t>calculatrice de prix</a:t>
            </a:r>
            <a:r>
              <a:rPr lang="fr-FR" sz="900">
                <a:solidFill>
                  <a:schemeClr val="tx1"/>
                </a:solidFill>
                <a:latin typeface="Segoe UI Light" pitchFamily="34" charset="0"/>
                <a:ea typeface="+mn-ea"/>
                <a:cs typeface="+mn-cs"/>
              </a:rPr>
              <a:t> fournit des estimations et non des devis réels. Les prix réels peuvent varier en fonction de la date d’achat, de la devise de paiement et du type de client Azure.</a:t>
            </a:r>
          </a:p>
          <a:p>
            <a:endParaRPr lang="en-IE" sz="900" kern="1200" dirty="0">
              <a:solidFill>
                <a:schemeClr val="tx1"/>
              </a:solidFill>
              <a:effectLst/>
              <a:latin typeface="Segoe UI Light" pitchFamily="34" charset="0"/>
              <a:ea typeface="+mn-ea"/>
              <a:cs typeface="+mn-cs"/>
            </a:endParaRPr>
          </a:p>
          <a:p>
            <a:r>
              <a:rPr lang="fr-FR" b="1"/>
              <a:t>Remarque sur l’ordre du contenu dans Learn et SkillPipe :</a:t>
            </a:r>
          </a:p>
          <a:p>
            <a:r>
              <a:rPr lang="fr-FR" b="0"/>
              <a:t>Diapositives 6-8</a:t>
            </a:r>
          </a:p>
          <a:p>
            <a:r>
              <a:rPr lang="fr-FR" b="0"/>
              <a:t>https://docs.microsoft.com/fr-fr/learn/modules/plan-manage-azure-costs/4-purchase-azure-services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9427A7F7-BB1E-479D-AFAA-B52F4D0C99F2}" type="datetime8">
              <a:rPr lang="en-US" smtClean="0"/>
              <a:t>11/2/2021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4158932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00"/>
              </a:spcAft>
              <a:buClrTx/>
              <a:buSzTx/>
              <a:buFontTx/>
              <a:buNone/>
              <a:tabLst/>
              <a:defRPr/>
            </a:pPr>
            <a:r>
              <a:rPr lang="fr-FR" sz="1800">
                <a:solidFill>
                  <a:srgbClr val="000000"/>
                </a:solidFill>
                <a:latin typeface="Segoe UI Light" panose="020B0502040204020203" pitchFamily="34" charset="0"/>
              </a:rPr>
              <a:t>Learn propose un exercice hors bac à sable - </a:t>
            </a:r>
            <a:r>
              <a:rPr lang="fr-FR" sz="4400" b="1" i="0">
                <a:solidFill>
                  <a:srgbClr val="171717"/>
                </a:solidFill>
                <a:latin typeface="Segoe UI" panose="020B0502040204020203" pitchFamily="34" charset="0"/>
              </a:rPr>
              <a:t>Exercice : estimer le coût d’une charge de travail à l’aide de la calculatrice de prix</a:t>
            </a:r>
          </a:p>
          <a:p>
            <a:pPr>
              <a:spcBef>
                <a:spcPts val="0"/>
              </a:spcBef>
              <a:spcAft>
                <a:spcPts val="300"/>
              </a:spcAft>
            </a:pPr>
            <a:r>
              <a:rPr lang="fr-FR" sz="1800">
                <a:solidFill>
                  <a:srgbClr val="171717"/>
                </a:solidFill>
                <a:latin typeface="Segoe UI" panose="020B0502040204020203" pitchFamily="34" charset="0"/>
              </a:rPr>
              <a:t>https://docs.microsoft.com/fr-fr/learn/modules/plan-manage-azure-costs/5-estimate-workload-cost-pricing-calculator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
          </p:nvPr>
        </p:nvSpPr>
        <p:spPr/>
        <p:txBody>
          <a:bodyPr/>
          <a:lstStyle/>
          <a:p>
            <a:fld id="{386CE63F-9E7F-4C04-9D0D-FCA25A8E9E86}" type="datetime8">
              <a:rPr lang="en-US" smtClean="0"/>
              <a:t>11/2/2021 1:48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7171840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9221228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2153909962"/>
      </p:ext>
    </p:extLst>
  </p:cSld>
  <p:clrMapOvr>
    <a:masterClrMapping/>
  </p:clrMapOvr>
  <p:transition>
    <p:fade/>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673628075"/>
      </p:ext>
    </p:extLst>
  </p:cSld>
  <p:clrMapOvr>
    <a:masterClrMapping/>
  </p:clrMapOvr>
  <p:transition>
    <p:fade/>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499852150"/>
      </p:ext>
    </p:extLst>
  </p:cSld>
  <p:clrMapOvr>
    <a:masterClrMapping/>
  </p:clrMapOvr>
  <p:transition>
    <p:fade/>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93105266"/>
      </p:ext>
    </p:extLst>
  </p:cSld>
  <p:clrMapOvr>
    <a:masterClrMapping/>
  </p:clrMapOvr>
  <p:transition>
    <p:fade/>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81225"/>
      </p:ext>
    </p:extLst>
  </p:cSld>
  <p:clrMapOvr>
    <a:masterClrMapping/>
  </p:clrMapOvr>
  <p:transition>
    <p:fade/>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defRPr sz="2400" b="0">
                <a:latin typeface="+mn-lt"/>
              </a:defRPr>
            </a:lvl1pPr>
            <a:lvl2pPr>
              <a:spcBef>
                <a:spcPts val="392"/>
              </a:spcBef>
              <a:spcAft>
                <a:spcPts val="588"/>
              </a:spcAft>
              <a:defRPr sz="2400" b="0">
                <a:latin typeface="+mn-lt"/>
              </a:defRPr>
            </a:lvl2pPr>
            <a:lvl3pPr>
              <a:spcBef>
                <a:spcPts val="392"/>
              </a:spcBef>
              <a:spcAft>
                <a:spcPts val="588"/>
              </a:spcAft>
              <a:defRPr sz="2400" b="0">
                <a:latin typeface="+mn-lt"/>
              </a:defRPr>
            </a:lvl3pPr>
            <a:lvl4pPr>
              <a:spcBef>
                <a:spcPts val="392"/>
              </a:spcBef>
              <a:spcAft>
                <a:spcPts val="588"/>
              </a:spcAft>
              <a:defRPr sz="2400" b="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52212078"/>
      </p:ext>
    </p:extLst>
  </p:cSld>
  <p:clrMapOvr>
    <a:masterClrMapping/>
  </p:clrMapOvr>
  <p:transition>
    <p:fade/>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58957957"/>
      </p:ext>
    </p:extLst>
  </p:cSld>
  <p:clrMapOvr>
    <a:masterClrMapping/>
  </p:clrMapOvr>
  <p:transition>
    <p:fade/>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85877167"/>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27055409"/>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4938549"/>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28918954"/>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73941079"/>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6808548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1243195"/>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1644930"/>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56432555"/>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2113232"/>
      </p:ext>
    </p:extLst>
  </p:cSld>
  <p:clrMapOvr>
    <a:masterClrMapping/>
  </p:clrMapOvr>
  <p:transition>
    <p:fade/>
  </p:transition>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62689456"/>
      </p:ext>
    </p:extLst>
  </p:cSld>
  <p:clrMapOvr>
    <a:masterClrMapping/>
  </p:clrMapOvr>
  <p:transition>
    <p:fade/>
  </p:transition>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1969143536"/>
      </p:ext>
    </p:extLst>
  </p:cSld>
  <p:clrMapOvr>
    <a:masterClrMapping/>
  </p:clrMapOvr>
  <p:transition>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90949227"/>
      </p:ext>
    </p:extLst>
  </p:cSld>
  <p:clrMapOvr>
    <a:masterClrMapping/>
  </p:clrMapOvr>
  <p:transition>
    <p:fade/>
  </p:transition>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3014240210"/>
      </p:ext>
    </p:extLst>
  </p:cSld>
  <p:clrMapOvr>
    <a:masterClrMapping/>
  </p:clrMapOvr>
  <p:transition>
    <p:fade/>
  </p:transition>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91138655"/>
      </p:ext>
    </p:extLst>
  </p:cSld>
  <p:clrMapOvr>
    <a:masterClrMapping/>
  </p:clrMapOvr>
  <p:transition>
    <p:fade/>
  </p:transition>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18047508"/>
      </p:ext>
    </p:extLst>
  </p:cSld>
  <p:clrMapOvr>
    <a:masterClrMapping/>
  </p:clrMapOvr>
  <p:transition>
    <p:fade/>
  </p:transition>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02344640"/>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4638531"/>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964473566"/>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58281080"/>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6141835"/>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1908593"/>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4951625"/>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40115409"/>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03275407"/>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502231"/>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65623810"/>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51292024"/>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2064776"/>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0347417"/>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32209473"/>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2129311"/>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52691891"/>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69191700"/>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52525245"/>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487225442"/>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4040366240"/>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58758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2813980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950559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4473291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1.xml"/><Relationship Id="rId18" Type="http://schemas.openxmlformats.org/officeDocument/2006/relationships/slideLayout" Target="../slideLayouts/slideLayout26.xml"/><Relationship Id="rId26" Type="http://schemas.openxmlformats.org/officeDocument/2006/relationships/slideLayout" Target="../slideLayouts/slideLayout34.xml"/><Relationship Id="rId39" Type="http://schemas.openxmlformats.org/officeDocument/2006/relationships/slideLayout" Target="../slideLayouts/slideLayout47.xml"/><Relationship Id="rId3" Type="http://schemas.openxmlformats.org/officeDocument/2006/relationships/slideLayout" Target="../slideLayouts/slideLayout11.xml"/><Relationship Id="rId21" Type="http://schemas.openxmlformats.org/officeDocument/2006/relationships/slideLayout" Target="../slideLayouts/slideLayout29.xml"/><Relationship Id="rId34" Type="http://schemas.openxmlformats.org/officeDocument/2006/relationships/slideLayout" Target="../slideLayouts/slideLayout42.xml"/><Relationship Id="rId42" Type="http://schemas.openxmlformats.org/officeDocument/2006/relationships/slideLayout" Target="../slideLayouts/slideLayout50.xml"/><Relationship Id="rId47" Type="http://schemas.openxmlformats.org/officeDocument/2006/relationships/slideLayout" Target="../slideLayouts/slideLayout55.xml"/><Relationship Id="rId50" Type="http://schemas.openxmlformats.org/officeDocument/2006/relationships/theme" Target="../theme/theme2.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5" Type="http://schemas.openxmlformats.org/officeDocument/2006/relationships/slideLayout" Target="../slideLayouts/slideLayout33.xml"/><Relationship Id="rId33" Type="http://schemas.openxmlformats.org/officeDocument/2006/relationships/slideLayout" Target="../slideLayouts/slideLayout41.xml"/><Relationship Id="rId38" Type="http://schemas.openxmlformats.org/officeDocument/2006/relationships/slideLayout" Target="../slideLayouts/slideLayout46.xml"/><Relationship Id="rId46" Type="http://schemas.openxmlformats.org/officeDocument/2006/relationships/slideLayout" Target="../slideLayouts/slideLayout54.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slideLayout" Target="../slideLayouts/slideLayout28.xml"/><Relationship Id="rId29" Type="http://schemas.openxmlformats.org/officeDocument/2006/relationships/slideLayout" Target="../slideLayouts/slideLayout37.xml"/><Relationship Id="rId41" Type="http://schemas.openxmlformats.org/officeDocument/2006/relationships/slideLayout" Target="../slideLayouts/slideLayout49.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24" Type="http://schemas.openxmlformats.org/officeDocument/2006/relationships/slideLayout" Target="../slideLayouts/slideLayout32.xml"/><Relationship Id="rId32" Type="http://schemas.openxmlformats.org/officeDocument/2006/relationships/slideLayout" Target="../slideLayouts/slideLayout40.xml"/><Relationship Id="rId37" Type="http://schemas.openxmlformats.org/officeDocument/2006/relationships/slideLayout" Target="../slideLayouts/slideLayout45.xml"/><Relationship Id="rId40" Type="http://schemas.openxmlformats.org/officeDocument/2006/relationships/slideLayout" Target="../slideLayouts/slideLayout48.xml"/><Relationship Id="rId45" Type="http://schemas.openxmlformats.org/officeDocument/2006/relationships/slideLayout" Target="../slideLayouts/slideLayout53.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23" Type="http://schemas.openxmlformats.org/officeDocument/2006/relationships/slideLayout" Target="../slideLayouts/slideLayout31.xml"/><Relationship Id="rId28" Type="http://schemas.openxmlformats.org/officeDocument/2006/relationships/slideLayout" Target="../slideLayouts/slideLayout36.xml"/><Relationship Id="rId36" Type="http://schemas.openxmlformats.org/officeDocument/2006/relationships/slideLayout" Target="../slideLayouts/slideLayout44.xml"/><Relationship Id="rId49" Type="http://schemas.openxmlformats.org/officeDocument/2006/relationships/slideLayout" Target="../slideLayouts/slideLayout57.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31" Type="http://schemas.openxmlformats.org/officeDocument/2006/relationships/slideLayout" Target="../slideLayouts/slideLayout39.xml"/><Relationship Id="rId44" Type="http://schemas.openxmlformats.org/officeDocument/2006/relationships/slideLayout" Target="../slideLayouts/slideLayout52.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 Id="rId22" Type="http://schemas.openxmlformats.org/officeDocument/2006/relationships/slideLayout" Target="../slideLayouts/slideLayout30.xml"/><Relationship Id="rId27" Type="http://schemas.openxmlformats.org/officeDocument/2006/relationships/slideLayout" Target="../slideLayouts/slideLayout35.xml"/><Relationship Id="rId30" Type="http://schemas.openxmlformats.org/officeDocument/2006/relationships/slideLayout" Target="../slideLayouts/slideLayout38.xml"/><Relationship Id="rId35" Type="http://schemas.openxmlformats.org/officeDocument/2006/relationships/slideLayout" Target="../slideLayouts/slideLayout43.xml"/><Relationship Id="rId43" Type="http://schemas.openxmlformats.org/officeDocument/2006/relationships/slideLayout" Target="../slideLayouts/slideLayout51.xml"/><Relationship Id="rId48" Type="http://schemas.openxmlformats.org/officeDocument/2006/relationships/slideLayout" Target="../slideLayouts/slideLayout56.xml"/><Relationship Id="rId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09" r:id="rId1"/>
    <p:sldLayoutId id="2147484741" r:id="rId2"/>
    <p:sldLayoutId id="2147484240" r:id="rId3"/>
    <p:sldLayoutId id="2147484241" r:id="rId4"/>
    <p:sldLayoutId id="2147484474" r:id="rId5"/>
    <p:sldLayoutId id="2147484639" r:id="rId6"/>
    <p:sldLayoutId id="2147484584" r:id="rId7"/>
    <p:sldLayoutId id="2147484583" r:id="rId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7F60E45D-2C1A-4C79-A07C-D6029D89DF41}"/>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5030BF9B-BB98-4042-9FDF-B467F36AAC32}"/>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84B7B5BD-7C18-4C50-B2D9-4670447753F9}"/>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E4F46D26-2C0A-4CE4-83EC-9B7C0FFFEA95}"/>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CAD7BF9-E66D-414C-B85F-2A200F61ADD0}"/>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954F78D-0A9B-4D56-8D06-CF704EB7E832}"/>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B966505-9CDA-4A72-9268-56015221A90D}"/>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2A8DB51-EB11-424E-A1DB-D89F6BC2BE37}"/>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E9A8CE2-A9ED-4CDE-AE2D-8BDF8B42CA87}"/>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5DA60C3-C3ED-4652-8EFF-7F9F04B12E1C}"/>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015C52F-C4E7-441E-9DD5-3EA6C2333C7B}"/>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1EF9C20-E063-4322-B4D2-89C454A539D8}"/>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05BD4CE-54D4-4386-847A-0EAFE1CEFB3C}"/>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79F30CC-4B82-4AD7-A61A-9C66211DD59D}"/>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A1E02EE-FE69-428A-9EED-65C8E639722C}"/>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2408CA-DFB8-440B-8E70-C75A6B98F470}"/>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E24B43A-CAF6-4BD8-9C79-3B8C98B0245E}"/>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5FAC37E-B6B0-4749-9411-8036FF565A5C}"/>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3E77EB1-5BB4-4660-90DC-832AFA1F5A8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601F617-87B0-43DF-B615-B5B772061D68}"/>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C194459-7CB6-4383-8AB4-76B50CFA03F1}"/>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B2E5A46-FBD5-48C7-B50B-A678D345E692}"/>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A3A5101-D582-409E-89AE-281F4B88783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B93A99D-7290-4091-B43C-5BAFCCC8B5C1}"/>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5D4DAB8-5BBF-4D51-BE35-4B357E4E56F8}"/>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A39DBF6-2988-47F7-AC25-1DF78DCC561A}"/>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2A65A23-60B4-4873-BCBE-C192B915CA10}"/>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18CE35F-64E9-4974-9FA6-41713B5CC08D}"/>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212F170-9CA6-4C2C-999F-73D1961E2358}"/>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03ED799-8572-4C33-B50B-35330EF35526}"/>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F85E076-9866-4778-A7B8-4C1D5FBD2BB1}"/>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C937435-1EBF-4EC8-8D75-653F287070D6}"/>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87962D0-D950-416B-BFDE-D627E86B38DF}"/>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1C44D7A-8D84-4868-AD3B-EA8FFDA745CE}"/>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C040AAB-0453-4735-8394-DCBFAB86592B}"/>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E1235F4-B017-4172-B271-FFFB5E29B84B}"/>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D00AC99-B971-4F0A-8BE9-C3EF11FB1F57}"/>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1B36FC8C-AFAF-44FE-B054-A9A6D528C22F}"/>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9E0758C4-3C61-4F78-ADE2-6C844CCB7957}"/>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29617459"/>
      </p:ext>
    </p:extLst>
  </p:cSld>
  <p:clrMap bg1="lt1" tx1="dk1" bg2="lt2" tx2="dk2" accent1="accent1" accent2="accent2" accent3="accent3" accent4="accent4" accent5="accent5" accent6="accent6" hlink="hlink" folHlink="folHlink"/>
  <p:sldLayoutIdLst>
    <p:sldLayoutId id="2147484743" r:id="rId1"/>
    <p:sldLayoutId id="2147484744" r:id="rId2"/>
    <p:sldLayoutId id="2147484745" r:id="rId3"/>
    <p:sldLayoutId id="2147484746" r:id="rId4"/>
    <p:sldLayoutId id="2147484747" r:id="rId5"/>
    <p:sldLayoutId id="2147484748" r:id="rId6"/>
    <p:sldLayoutId id="2147484749" r:id="rId7"/>
    <p:sldLayoutId id="2147484750" r:id="rId8"/>
    <p:sldLayoutId id="2147484751" r:id="rId9"/>
    <p:sldLayoutId id="2147484752" r:id="rId10"/>
    <p:sldLayoutId id="2147484753" r:id="rId11"/>
    <p:sldLayoutId id="2147484754" r:id="rId12"/>
    <p:sldLayoutId id="2147484755" r:id="rId13"/>
    <p:sldLayoutId id="2147484756" r:id="rId14"/>
    <p:sldLayoutId id="2147484757" r:id="rId15"/>
    <p:sldLayoutId id="2147484758" r:id="rId16"/>
    <p:sldLayoutId id="2147484759" r:id="rId17"/>
    <p:sldLayoutId id="2147484760" r:id="rId18"/>
    <p:sldLayoutId id="2147484761" r:id="rId19"/>
    <p:sldLayoutId id="2147484762" r:id="rId20"/>
    <p:sldLayoutId id="2147484763" r:id="rId21"/>
    <p:sldLayoutId id="2147484764" r:id="rId22"/>
    <p:sldLayoutId id="2147484765" r:id="rId23"/>
    <p:sldLayoutId id="2147484766" r:id="rId24"/>
    <p:sldLayoutId id="2147484767" r:id="rId25"/>
    <p:sldLayoutId id="2147484768" r:id="rId26"/>
    <p:sldLayoutId id="2147484769" r:id="rId27"/>
    <p:sldLayoutId id="2147484770" r:id="rId28"/>
    <p:sldLayoutId id="2147484771" r:id="rId29"/>
    <p:sldLayoutId id="2147484772" r:id="rId30"/>
    <p:sldLayoutId id="2147484773" r:id="rId31"/>
    <p:sldLayoutId id="2147484774" r:id="rId32"/>
    <p:sldLayoutId id="2147484775" r:id="rId33"/>
    <p:sldLayoutId id="2147484776" r:id="rId34"/>
    <p:sldLayoutId id="2147484777" r:id="rId35"/>
    <p:sldLayoutId id="2147484778" r:id="rId36"/>
    <p:sldLayoutId id="2147484779" r:id="rId37"/>
    <p:sldLayoutId id="2147484780" r:id="rId38"/>
    <p:sldLayoutId id="2147484781" r:id="rId39"/>
    <p:sldLayoutId id="2147484782" r:id="rId40"/>
    <p:sldLayoutId id="2147484783" r:id="rId41"/>
    <p:sldLayoutId id="2147484784" r:id="rId42"/>
    <p:sldLayoutId id="2147484785" r:id="rId43"/>
    <p:sldLayoutId id="2147484786" r:id="rId44"/>
    <p:sldLayoutId id="2147484787" r:id="rId45"/>
    <p:sldLayoutId id="2147484788" r:id="rId46"/>
    <p:sldLayoutId id="2147484789" r:id="rId47"/>
    <p:sldLayoutId id="2147484790" r:id="rId48"/>
    <p:sldLayoutId id="2147484793" r:id="rId49"/>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8.xml"/><Relationship Id="rId4" Type="http://schemas.openxmlformats.org/officeDocument/2006/relationships/image" Target="../media/image25.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8.xml"/><Relationship Id="rId4" Type="http://schemas.openxmlformats.org/officeDocument/2006/relationships/image" Target="../media/image14.sv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9.xml"/><Relationship Id="rId5" Type="http://schemas.openxmlformats.org/officeDocument/2006/relationships/image" Target="../media/image31.emf"/><Relationship Id="rId4" Type="http://schemas.openxmlformats.org/officeDocument/2006/relationships/image" Target="../media/image30.sv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16.xml"/><Relationship Id="rId4" Type="http://schemas.openxmlformats.org/officeDocument/2006/relationships/image" Target="../media/image33.sv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8.xml"/><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681" y="2532448"/>
            <a:ext cx="5582652" cy="1793104"/>
          </a:xfrm>
        </p:spPr>
        <p:txBody>
          <a:bodyPr/>
          <a:lstStyle/>
          <a:p>
            <a:r>
              <a:rPr lang="fr-FR" dirty="0">
                <a:latin typeface="Segoe UI Semibold (Headings)"/>
                <a:cs typeface="Segoe UI"/>
              </a:rPr>
              <a:t>AZ-900T01</a:t>
            </a:r>
            <a:br>
              <a:rPr lang="fr-FR" dirty="0">
                <a:latin typeface="Segoe UI Semibold (Headings)"/>
                <a:cs typeface="Segoe UI"/>
              </a:rPr>
            </a:br>
            <a:r>
              <a:rPr lang="fr-FR" dirty="0">
                <a:latin typeface="Segoe UI Semibold (Headings)"/>
                <a:cs typeface="Segoe UI"/>
              </a:rPr>
              <a:t>Module 06 : </a:t>
            </a:r>
            <a:br>
              <a:rPr lang="fr-FR" dirty="0">
                <a:latin typeface="Segoe UI Semibold (Headings)"/>
                <a:cs typeface="Segoe UI"/>
              </a:rPr>
            </a:br>
            <a:r>
              <a:rPr lang="fr-FR" dirty="0">
                <a:latin typeface="Segoe UI Semibold (Headings)"/>
                <a:cs typeface="Segoe UI"/>
              </a:rPr>
              <a:t>Tarification</a:t>
            </a:r>
            <a:br>
              <a:rPr lang="fr-FR" dirty="0">
                <a:latin typeface="Segoe UI Semibold (Headings)"/>
                <a:cs typeface="Segoe UI"/>
              </a:rPr>
            </a:br>
            <a:r>
              <a:rPr lang="fr-FR" dirty="0">
                <a:latin typeface="Segoe UI Semibold (Headings)"/>
                <a:cs typeface="Segoe UI"/>
              </a:rPr>
              <a:t>et cycle de vie Azure</a:t>
            </a: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a:t>Outil de calcul du coût total de possession</a:t>
            </a:r>
          </a:p>
        </p:txBody>
      </p:sp>
      <p:sp>
        <p:nvSpPr>
          <p:cNvPr id="6" name="Text Placeholder 5"/>
          <p:cNvSpPr>
            <a:spLocks noGrp="1"/>
          </p:cNvSpPr>
          <p:nvPr>
            <p:ph sz="quarter" idx="10"/>
          </p:nvPr>
        </p:nvSpPr>
        <p:spPr>
          <a:xfrm>
            <a:off x="419100" y="2043301"/>
            <a:ext cx="6752167" cy="2159566"/>
          </a:xfrm>
        </p:spPr>
        <p:txBody>
          <a:bodyPr/>
          <a:lstStyle/>
          <a:p>
            <a:pPr marL="342900" indent="-342900">
              <a:buFont typeface="Arial" panose="020B0604020202020204" pitchFamily="34" charset="0"/>
              <a:buChar char="•"/>
            </a:pPr>
            <a:r>
              <a:rPr lang="fr-FR" dirty="0"/>
              <a:t>Outil permettant d’estimer les économies que </a:t>
            </a:r>
            <a:br>
              <a:rPr lang="fr-FR" dirty="0"/>
            </a:br>
            <a:r>
              <a:rPr lang="fr-FR" dirty="0"/>
              <a:t>vous pouvez réaliser en migrant vers Azure.</a:t>
            </a:r>
          </a:p>
          <a:p>
            <a:pPr marL="342900" indent="-342900">
              <a:buFont typeface="Arial" panose="020B0604020202020204" pitchFamily="34" charset="0"/>
              <a:buChar char="•"/>
            </a:pPr>
            <a:r>
              <a:rPr lang="fr-FR" dirty="0"/>
              <a:t>Un rapport compare les coûts des infrastructures </a:t>
            </a:r>
            <a:br>
              <a:rPr lang="fr-FR" dirty="0"/>
            </a:br>
            <a:r>
              <a:rPr lang="fr-FR" dirty="0"/>
              <a:t>locales avec les coûts d’utilisation des produits </a:t>
            </a:r>
            <a:br>
              <a:rPr lang="fr-FR" dirty="0"/>
            </a:br>
            <a:r>
              <a:rPr lang="fr-FR" dirty="0"/>
              <a:t>et des services cloud Azure.</a:t>
            </a:r>
          </a:p>
        </p:txBody>
      </p:sp>
      <p:grpSp>
        <p:nvGrpSpPr>
          <p:cNvPr id="7" name="Group 6">
            <a:extLst>
              <a:ext uri="{FF2B5EF4-FFF2-40B4-BE49-F238E27FC236}">
                <a16:creationId xmlns:a16="http://schemas.microsoft.com/office/drawing/2014/main" id="{24135677-894C-4DA3-B40D-6F9861DA82E0}"/>
              </a:ext>
            </a:extLst>
          </p:cNvPr>
          <p:cNvGrpSpPr/>
          <p:nvPr/>
        </p:nvGrpSpPr>
        <p:grpSpPr>
          <a:xfrm>
            <a:off x="8269339" y="628905"/>
            <a:ext cx="3351353" cy="5096838"/>
            <a:chOff x="5491940" y="-1128051"/>
            <a:chExt cx="4077940" cy="6529154"/>
          </a:xfrm>
        </p:grpSpPr>
        <p:pic>
          <p:nvPicPr>
            <p:cNvPr id="8" name="Picture 7" descr="Deux diagrammes circulaires de coût TCO. Un pour le coût total total de 30 702 495 $ et un pour le coût Azure de 595 618 $">
              <a:extLst>
                <a:ext uri="{FF2B5EF4-FFF2-40B4-BE49-F238E27FC236}">
                  <a16:creationId xmlns:a16="http://schemas.microsoft.com/office/drawing/2014/main" id="{B7D271E7-7D10-48A6-B476-B95D60EBF92B}"/>
                </a:ext>
              </a:extLst>
            </p:cNvPr>
            <p:cNvPicPr>
              <a:picLocks noChangeAspect="1"/>
            </p:cNvPicPr>
            <p:nvPr/>
          </p:nvPicPr>
          <p:blipFill rotWithShape="1">
            <a:blip r:embed="rId3"/>
            <a:srcRect l="49933"/>
            <a:stretch/>
          </p:blipFill>
          <p:spPr>
            <a:xfrm>
              <a:off x="5491941" y="2136526"/>
              <a:ext cx="4077939" cy="3264577"/>
            </a:xfrm>
            <a:prstGeom prst="rect">
              <a:avLst/>
            </a:prstGeom>
          </p:spPr>
        </p:pic>
        <p:pic>
          <p:nvPicPr>
            <p:cNvPr id="9" name="Picture 8" descr="Deux diagrammes circulaires de coût TCO. Un pour le coût total de 30 702 495 $ et un pour le coût Azure de 595 618 $">
              <a:extLst>
                <a:ext uri="{FF2B5EF4-FFF2-40B4-BE49-F238E27FC236}">
                  <a16:creationId xmlns:a16="http://schemas.microsoft.com/office/drawing/2014/main" id="{4DE138C0-34A9-4F7A-998C-BD0F16792EC0}"/>
                </a:ext>
              </a:extLst>
            </p:cNvPr>
            <p:cNvPicPr>
              <a:picLocks noChangeAspect="1"/>
            </p:cNvPicPr>
            <p:nvPr/>
          </p:nvPicPr>
          <p:blipFill rotWithShape="1">
            <a:blip r:embed="rId3"/>
            <a:srcRect r="49933"/>
            <a:stretch/>
          </p:blipFill>
          <p:spPr>
            <a:xfrm>
              <a:off x="5491940" y="-1128051"/>
              <a:ext cx="4077939" cy="3264577"/>
            </a:xfrm>
            <a:prstGeom prst="rect">
              <a:avLst/>
            </a:prstGeom>
          </p:spPr>
        </p:pic>
      </p:grpSp>
    </p:spTree>
    <p:extLst>
      <p:ext uri="{BB962C8B-B14F-4D97-AF65-F5344CB8AC3E}">
        <p14:creationId xmlns:p14="http://schemas.microsoft.com/office/powerpoint/2010/main" val="18270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fr-FR"/>
              <a:t>Procédure pas à pas : utiliser l’outil de calcul du TCO Azure</a:t>
            </a:r>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2" y="1580961"/>
            <a:ext cx="5499557" cy="3462486"/>
          </a:xfrm>
        </p:spPr>
        <p:txBody>
          <a:bodyPr/>
          <a:lstStyle/>
          <a:p>
            <a:pPr marL="0" indent="0">
              <a:buNone/>
            </a:pPr>
            <a:r>
              <a:rPr lang="fr-FR" dirty="0"/>
              <a:t>Utilisez l'outil de calcul du coût total </a:t>
            </a:r>
            <a:br>
              <a:rPr lang="fr-FR" dirty="0"/>
            </a:br>
            <a:r>
              <a:rPr lang="fr-FR" dirty="0"/>
              <a:t>de possession (TCO) pour générer </a:t>
            </a:r>
            <a:br>
              <a:rPr lang="fr-FR" dirty="0"/>
            </a:br>
            <a:r>
              <a:rPr lang="fr-FR" dirty="0"/>
              <a:t>un rapport de comparaison des </a:t>
            </a:r>
            <a:br>
              <a:rPr lang="fr-FR" dirty="0"/>
            </a:br>
            <a:r>
              <a:rPr lang="fr-FR" dirty="0"/>
              <a:t>coûts pour un environnement local.</a:t>
            </a:r>
          </a:p>
          <a:p>
            <a:pPr marL="0" indent="0">
              <a:buNone/>
            </a:pPr>
            <a:endParaRPr lang="en-US" sz="2000" dirty="0">
              <a:latin typeface="+mn-lt"/>
            </a:endParaRPr>
          </a:p>
          <a:p>
            <a:pPr marL="514350" indent="-514350">
              <a:buFont typeface="+mj-lt"/>
              <a:buAutoNum type="arabicPeriod"/>
            </a:pPr>
            <a:r>
              <a:rPr lang="fr-FR" dirty="0">
                <a:latin typeface="+mn-lt"/>
              </a:rPr>
              <a:t>Configurez l’outil de calcul du TCO.</a:t>
            </a:r>
          </a:p>
          <a:p>
            <a:pPr marL="514350" indent="-514350">
              <a:buFont typeface="+mj-lt"/>
              <a:buAutoNum type="arabicPeriod"/>
            </a:pPr>
            <a:r>
              <a:rPr lang="fr-FR" dirty="0">
                <a:latin typeface="+mn-lt"/>
              </a:rPr>
              <a:t>Vérifiez les résultats et enregistrez-en une copie.</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16066319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a:t>Azure Cost Management</a:t>
            </a:r>
          </a:p>
        </p:txBody>
      </p:sp>
      <p:sp>
        <p:nvSpPr>
          <p:cNvPr id="5" name="Text Placeholder 4">
            <a:extLst>
              <a:ext uri="{FF2B5EF4-FFF2-40B4-BE49-F238E27FC236}">
                <a16:creationId xmlns:a16="http://schemas.microsoft.com/office/drawing/2014/main" id="{00E63E6C-1AEF-4290-AD1E-2885F11AA7CB}"/>
              </a:ext>
            </a:extLst>
          </p:cNvPr>
          <p:cNvSpPr>
            <a:spLocks noGrp="1"/>
          </p:cNvSpPr>
          <p:nvPr>
            <p:ph sz="quarter" idx="10"/>
          </p:nvPr>
        </p:nvSpPr>
        <p:spPr>
          <a:xfrm>
            <a:off x="5908813" y="1804766"/>
            <a:ext cx="6220239" cy="3282950"/>
          </a:xfrm>
        </p:spPr>
        <p:txBody>
          <a:bodyPr/>
          <a:lstStyle/>
          <a:p>
            <a:pPr marL="342900" indent="-342900">
              <a:buFont typeface="Arial" panose="020B0604020202020204" pitchFamily="34" charset="0"/>
              <a:buChar char="•"/>
            </a:pPr>
            <a:r>
              <a:rPr lang="fr-FR" dirty="0"/>
              <a:t>Rapports - rapports de facturation</a:t>
            </a:r>
          </a:p>
          <a:p>
            <a:pPr marL="342900" indent="-342900">
              <a:buFont typeface="Arial" panose="020B0604020202020204" pitchFamily="34" charset="0"/>
              <a:buChar char="•"/>
            </a:pPr>
            <a:r>
              <a:rPr lang="fr-FR" dirty="0"/>
              <a:t>Enrichissement des données</a:t>
            </a:r>
          </a:p>
          <a:p>
            <a:pPr marL="342900" indent="-342900">
              <a:buFont typeface="Arial" panose="020B0604020202020204" pitchFamily="34" charset="0"/>
              <a:buChar char="•"/>
            </a:pPr>
            <a:r>
              <a:rPr lang="fr-FR" dirty="0"/>
              <a:t>Budgets - définition d’un budget </a:t>
            </a:r>
            <a:br>
              <a:rPr lang="fr-FR" dirty="0"/>
            </a:br>
            <a:r>
              <a:rPr lang="fr-FR" dirty="0"/>
              <a:t>de dépenses</a:t>
            </a:r>
          </a:p>
          <a:p>
            <a:pPr marL="342900" indent="-342900">
              <a:buFont typeface="Arial" panose="020B0604020202020204" pitchFamily="34" charset="0"/>
              <a:buChar char="•"/>
            </a:pPr>
            <a:r>
              <a:rPr lang="fr-FR" dirty="0"/>
              <a:t>Alertes - quand le coût dépasse des limites</a:t>
            </a:r>
          </a:p>
          <a:p>
            <a:pPr marL="342900" indent="-342900">
              <a:buFont typeface="Arial" panose="020B0604020202020204" pitchFamily="34" charset="0"/>
              <a:buChar char="•"/>
            </a:pPr>
            <a:r>
              <a:rPr lang="fr-FR" dirty="0"/>
              <a:t>Recommandations - recommandations </a:t>
            </a:r>
            <a:br>
              <a:rPr lang="fr-FR" dirty="0"/>
            </a:br>
            <a:r>
              <a:rPr lang="fr-FR" dirty="0"/>
              <a:t>en matière de coûts</a:t>
            </a:r>
          </a:p>
        </p:txBody>
      </p:sp>
      <p:pic>
        <p:nvPicPr>
          <p:cNvPr id="6" name="Picture 5">
            <a:extLst>
              <a:ext uri="{FF2B5EF4-FFF2-40B4-BE49-F238E27FC236}">
                <a16:creationId xmlns:a16="http://schemas.microsoft.com/office/drawing/2014/main" id="{74DD46FC-F77F-4C57-8880-DF42594DAF16}"/>
              </a:ext>
            </a:extLst>
          </p:cNvPr>
          <p:cNvPicPr>
            <a:picLocks noChangeAspect="1"/>
          </p:cNvPicPr>
          <p:nvPr/>
        </p:nvPicPr>
        <p:blipFill>
          <a:blip r:embed="rId3"/>
          <a:srcRect/>
          <a:stretch/>
        </p:blipFill>
        <p:spPr>
          <a:xfrm>
            <a:off x="225951" y="952051"/>
            <a:ext cx="5308680" cy="4150645"/>
          </a:xfrm>
          <a:prstGeom prst="rect">
            <a:avLst/>
          </a:prstGeom>
        </p:spPr>
      </p:pic>
    </p:spTree>
    <p:extLst>
      <p:ext uri="{BB962C8B-B14F-4D97-AF65-F5344CB8AC3E}">
        <p14:creationId xmlns:p14="http://schemas.microsoft.com/office/powerpoint/2010/main" val="292966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44551"/>
            <a:ext cx="11341268" cy="680196"/>
          </a:xfrm>
        </p:spPr>
        <p:txBody>
          <a:bodyPr/>
          <a:lstStyle/>
          <a:p>
            <a:r>
              <a:rPr lang="fr-FR"/>
              <a:t>Réduction des coûts</a:t>
            </a:r>
          </a:p>
        </p:txBody>
      </p:sp>
      <p:grpSp>
        <p:nvGrpSpPr>
          <p:cNvPr id="21" name="Group 20">
            <a:extLst>
              <a:ext uri="{FF2B5EF4-FFF2-40B4-BE49-F238E27FC236}">
                <a16:creationId xmlns:a16="http://schemas.microsoft.com/office/drawing/2014/main" id="{00467FA5-ACEE-4E99-BD18-D62CA9BF5D18}"/>
              </a:ext>
              <a:ext uri="{C183D7F6-B498-43B3-948B-1728B52AA6E4}">
                <adec:decorative xmlns:adec="http://schemas.microsoft.com/office/drawing/2017/decorative" val="1"/>
              </a:ext>
            </a:extLst>
          </p:cNvPr>
          <p:cNvGrpSpPr/>
          <p:nvPr/>
        </p:nvGrpSpPr>
        <p:grpSpPr>
          <a:xfrm>
            <a:off x="211756" y="918790"/>
            <a:ext cx="11548155" cy="668760"/>
            <a:chOff x="778506" y="918789"/>
            <a:chExt cx="10255647" cy="818397"/>
          </a:xfrm>
        </p:grpSpPr>
        <p:sp>
          <p:nvSpPr>
            <p:cNvPr id="18" name="Freeform: Shape 17">
              <a:extLst>
                <a:ext uri="{FF2B5EF4-FFF2-40B4-BE49-F238E27FC236}">
                  <a16:creationId xmlns:a16="http://schemas.microsoft.com/office/drawing/2014/main" id="{F04A6096-F671-4B7D-B3C3-A279262BD3A6}"/>
                </a:ext>
              </a:extLst>
            </p:cNvPr>
            <p:cNvSpPr/>
            <p:nvPr/>
          </p:nvSpPr>
          <p:spPr>
            <a:xfrm>
              <a:off x="778506" y="918789"/>
              <a:ext cx="1528325" cy="818397"/>
            </a:xfrm>
            <a:custGeom>
              <a:avLst/>
              <a:gdLst>
                <a:gd name="connsiteX0" fmla="*/ 0 w 2563912"/>
                <a:gd name="connsiteY0" fmla="*/ 262398 h 749215"/>
                <a:gd name="connsiteX1" fmla="*/ 1263226 w 2563912"/>
                <a:gd name="connsiteY1" fmla="*/ 262398 h 749215"/>
                <a:gd name="connsiteX2" fmla="*/ 1263226 w 2563912"/>
                <a:gd name="connsiteY2" fmla="*/ 112382 h 749215"/>
                <a:gd name="connsiteX3" fmla="*/ 1207035 w 2563912"/>
                <a:gd name="connsiteY3" fmla="*/ 112382 h 749215"/>
                <a:gd name="connsiteX4" fmla="*/ 1281956 w 2563912"/>
                <a:gd name="connsiteY4" fmla="*/ 0 h 749215"/>
                <a:gd name="connsiteX5" fmla="*/ 1356878 w 2563912"/>
                <a:gd name="connsiteY5" fmla="*/ 112382 h 749215"/>
                <a:gd name="connsiteX6" fmla="*/ 1300686 w 2563912"/>
                <a:gd name="connsiteY6" fmla="*/ 112382 h 749215"/>
                <a:gd name="connsiteX7" fmla="*/ 1300686 w 2563912"/>
                <a:gd name="connsiteY7" fmla="*/ 262398 h 749215"/>
                <a:gd name="connsiteX8" fmla="*/ 2563912 w 2563912"/>
                <a:gd name="connsiteY8" fmla="*/ 262398 h 749215"/>
                <a:gd name="connsiteX9" fmla="*/ 2563912 w 2563912"/>
                <a:gd name="connsiteY9" fmla="*/ 749215 h 749215"/>
                <a:gd name="connsiteX10" fmla="*/ 0 w 2563912"/>
                <a:gd name="connsiteY10" fmla="*/ 749215 h 749215"/>
                <a:gd name="connsiteX11" fmla="*/ 0 w 2563912"/>
                <a:gd name="connsiteY11" fmla="*/ 262398 h 74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912" h="749215">
                  <a:moveTo>
                    <a:pt x="2563912" y="486817"/>
                  </a:moveTo>
                  <a:lnTo>
                    <a:pt x="1300686" y="486817"/>
                  </a:lnTo>
                  <a:lnTo>
                    <a:pt x="1300686" y="636832"/>
                  </a:lnTo>
                  <a:lnTo>
                    <a:pt x="1356877" y="636832"/>
                  </a:lnTo>
                  <a:lnTo>
                    <a:pt x="1281956" y="749214"/>
                  </a:lnTo>
                  <a:lnTo>
                    <a:pt x="1207034" y="636832"/>
                  </a:lnTo>
                  <a:lnTo>
                    <a:pt x="1263226" y="636832"/>
                  </a:lnTo>
                  <a:lnTo>
                    <a:pt x="1263226" y="486817"/>
                  </a:lnTo>
                  <a:lnTo>
                    <a:pt x="0" y="486817"/>
                  </a:lnTo>
                  <a:lnTo>
                    <a:pt x="0" y="1"/>
                  </a:lnTo>
                  <a:lnTo>
                    <a:pt x="2563912" y="1"/>
                  </a:lnTo>
                  <a:lnTo>
                    <a:pt x="2563912" y="486817"/>
                  </a:lnTo>
                  <a:close/>
                </a:path>
              </a:pathLst>
            </a:custGeom>
            <a:solidFill>
              <a:srgbClr val="243A5E"/>
            </a:solidFill>
            <a:ln>
              <a:solidFill>
                <a:schemeClr val="tx1"/>
              </a:solidFill>
            </a:ln>
          </p:spPr>
          <p:style>
            <a:lnRef idx="2">
              <a:schemeClr val="accent2">
                <a:hueOff val="-4800192"/>
                <a:satOff val="-19043"/>
                <a:lumOff val="9803"/>
                <a:alphaOff val="0"/>
              </a:schemeClr>
            </a:lnRef>
            <a:fillRef idx="1">
              <a:schemeClr val="accent2">
                <a:hueOff val="-4800192"/>
                <a:satOff val="-19043"/>
                <a:lumOff val="9803"/>
                <a:alphaOff val="0"/>
              </a:schemeClr>
            </a:fillRef>
            <a:effectRef idx="0">
              <a:schemeClr val="accent2">
                <a:hueOff val="-4800192"/>
                <a:satOff val="-19043"/>
                <a:lumOff val="9803"/>
                <a:alphaOff val="0"/>
              </a:schemeClr>
            </a:effectRef>
            <a:fontRef idx="minor">
              <a:schemeClr val="lt1"/>
            </a:fontRef>
          </p:style>
          <p:txBody>
            <a:bodyPr spcFirstLastPara="0" vert="horz" wrap="square" lIns="182345" tIns="199136" rIns="182345" bIns="461363" numCol="1" spcCol="1270" anchor="ctr" anchorCtr="0">
              <a:noAutofit/>
            </a:bodyPr>
            <a:lstStyle/>
            <a:p>
              <a:pPr marL="0" lvl="0" indent="0" algn="ctr" defTabSz="1244600">
                <a:lnSpc>
                  <a:spcPct val="90000"/>
                </a:lnSpc>
                <a:spcBef>
                  <a:spcPct val="0"/>
                </a:spcBef>
                <a:spcAft>
                  <a:spcPct val="35000"/>
                </a:spcAft>
                <a:buNone/>
              </a:pPr>
              <a:r>
                <a:rPr lang="fr-FR" sz="2200" dirty="0">
                  <a:latin typeface="+mj-lt"/>
                </a:rPr>
                <a:t>Agir</a:t>
              </a:r>
            </a:p>
          </p:txBody>
        </p:sp>
        <p:sp>
          <p:nvSpPr>
            <p:cNvPr id="19" name="Freeform: Shape 18">
              <a:extLst>
                <a:ext uri="{FF2B5EF4-FFF2-40B4-BE49-F238E27FC236}">
                  <a16:creationId xmlns:a16="http://schemas.microsoft.com/office/drawing/2014/main" id="{F7F6A162-CB46-4B9B-A898-125A76C50CEB}"/>
                </a:ext>
              </a:extLst>
            </p:cNvPr>
            <p:cNvSpPr/>
            <p:nvPr/>
          </p:nvSpPr>
          <p:spPr>
            <a:xfrm>
              <a:off x="2306831" y="918789"/>
              <a:ext cx="8727322" cy="532116"/>
            </a:xfrm>
            <a:custGeom>
              <a:avLst/>
              <a:gdLst>
                <a:gd name="connsiteX0" fmla="*/ 0 w 7691736"/>
                <a:gd name="connsiteY0" fmla="*/ 0 h 486989"/>
                <a:gd name="connsiteX1" fmla="*/ 7691736 w 7691736"/>
                <a:gd name="connsiteY1" fmla="*/ 0 h 486989"/>
                <a:gd name="connsiteX2" fmla="*/ 7691736 w 7691736"/>
                <a:gd name="connsiteY2" fmla="*/ 486989 h 486989"/>
                <a:gd name="connsiteX3" fmla="*/ 0 w 7691736"/>
                <a:gd name="connsiteY3" fmla="*/ 486989 h 486989"/>
                <a:gd name="connsiteX4" fmla="*/ 0 w 7691736"/>
                <a:gd name="connsiteY4" fmla="*/ 0 h 48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736" h="486989">
                  <a:moveTo>
                    <a:pt x="0" y="0"/>
                  </a:moveTo>
                  <a:lnTo>
                    <a:pt x="7691736" y="0"/>
                  </a:lnTo>
                  <a:lnTo>
                    <a:pt x="7691736" y="486989"/>
                  </a:lnTo>
                  <a:lnTo>
                    <a:pt x="0" y="486989"/>
                  </a:lnTo>
                  <a:lnTo>
                    <a:pt x="0" y="0"/>
                  </a:lnTo>
                  <a:close/>
                </a:path>
              </a:pathLst>
            </a:custGeom>
            <a:solidFill>
              <a:schemeClr val="bg1">
                <a:lumMod val="75000"/>
                <a:alpha val="90000"/>
              </a:schemeClr>
            </a:solidFill>
            <a:ln>
              <a:solidFill>
                <a:schemeClr val="tx1"/>
              </a:solidFill>
            </a:ln>
          </p:spPr>
          <p:style>
            <a:lnRef idx="2">
              <a:schemeClr val="accent2">
                <a:tint val="40000"/>
                <a:alpha val="90000"/>
                <a:hueOff val="-5452856"/>
                <a:satOff val="6398"/>
                <a:lumOff val="1187"/>
                <a:alphaOff val="0"/>
              </a:schemeClr>
            </a:lnRef>
            <a:fillRef idx="1">
              <a:schemeClr val="accent2">
                <a:tint val="40000"/>
                <a:alpha val="90000"/>
                <a:hueOff val="-5452856"/>
                <a:satOff val="6398"/>
                <a:lumOff val="1187"/>
                <a:alphaOff val="0"/>
              </a:schemeClr>
            </a:fillRef>
            <a:effectRef idx="0">
              <a:schemeClr val="accent2">
                <a:tint val="40000"/>
                <a:alpha val="90000"/>
                <a:hueOff val="-5452856"/>
                <a:satOff val="6398"/>
                <a:lumOff val="1187"/>
                <a:alphaOff val="0"/>
              </a:schemeClr>
            </a:effectRef>
            <a:fontRef idx="minor">
              <a:schemeClr val="dk1">
                <a:hueOff val="0"/>
                <a:satOff val="0"/>
                <a:lumOff val="0"/>
                <a:alphaOff val="0"/>
              </a:schemeClr>
            </a:fontRef>
          </p:style>
          <p:txBody>
            <a:bodyPr spcFirstLastPara="0" vert="horz" wrap="square" lIns="156025" tIns="228600" rIns="156025" bIns="228600" numCol="1" spcCol="1270" anchor="ctr" anchorCtr="0">
              <a:noAutofit/>
            </a:bodyPr>
            <a:lstStyle/>
            <a:p>
              <a:pPr marL="0" lvl="0" indent="0" algn="l" defTabSz="800100">
                <a:lnSpc>
                  <a:spcPct val="90000"/>
                </a:lnSpc>
                <a:spcBef>
                  <a:spcPct val="0"/>
                </a:spcBef>
                <a:spcAft>
                  <a:spcPct val="35000"/>
                </a:spcAft>
                <a:buNone/>
              </a:pPr>
              <a:r>
                <a:rPr lang="fr-FR" sz="1600" dirty="0"/>
                <a:t>Réalisez des analyses de coûts. Utilisez la </a:t>
              </a:r>
              <a:r>
                <a:rPr lang="fr-FR" sz="1600" b="1" dirty="0"/>
                <a:t>calculatrice de prix Azure </a:t>
              </a:r>
              <a:r>
                <a:rPr lang="fr-FR" sz="1600" dirty="0"/>
                <a:t>et l’</a:t>
              </a:r>
              <a:r>
                <a:rPr lang="fr-FR" sz="1600" b="1" dirty="0"/>
                <a:t>outil de calcul du TCO.</a:t>
              </a:r>
            </a:p>
          </p:txBody>
        </p:sp>
      </p:grpSp>
      <p:grpSp>
        <p:nvGrpSpPr>
          <p:cNvPr id="20" name="Group 19">
            <a:extLst>
              <a:ext uri="{FF2B5EF4-FFF2-40B4-BE49-F238E27FC236}">
                <a16:creationId xmlns:a16="http://schemas.microsoft.com/office/drawing/2014/main" id="{8D5D1C71-AD36-4F00-B7BC-2545B1B08505}"/>
              </a:ext>
              <a:ext uri="{C183D7F6-B498-43B3-948B-1728B52AA6E4}">
                <adec:decorative xmlns:adec="http://schemas.microsoft.com/office/drawing/2017/decorative" val="1"/>
              </a:ext>
            </a:extLst>
          </p:cNvPr>
          <p:cNvGrpSpPr/>
          <p:nvPr/>
        </p:nvGrpSpPr>
        <p:grpSpPr>
          <a:xfrm>
            <a:off x="211756" y="1567306"/>
            <a:ext cx="11548156" cy="668759"/>
            <a:chOff x="778505" y="1660698"/>
            <a:chExt cx="10255649" cy="818396"/>
          </a:xfrm>
        </p:grpSpPr>
        <p:sp>
          <p:nvSpPr>
            <p:cNvPr id="15" name="Freeform: Shape 14">
              <a:extLst>
                <a:ext uri="{FF2B5EF4-FFF2-40B4-BE49-F238E27FC236}">
                  <a16:creationId xmlns:a16="http://schemas.microsoft.com/office/drawing/2014/main" id="{9F83F608-3749-40E6-A689-3D1545588F73}"/>
                </a:ext>
              </a:extLst>
            </p:cNvPr>
            <p:cNvSpPr/>
            <p:nvPr/>
          </p:nvSpPr>
          <p:spPr>
            <a:xfrm>
              <a:off x="778505" y="1660698"/>
              <a:ext cx="1528325" cy="818396"/>
            </a:xfrm>
            <a:custGeom>
              <a:avLst/>
              <a:gdLst>
                <a:gd name="connsiteX0" fmla="*/ 0 w 2563912"/>
                <a:gd name="connsiteY0" fmla="*/ 262398 h 749215"/>
                <a:gd name="connsiteX1" fmla="*/ 1263226 w 2563912"/>
                <a:gd name="connsiteY1" fmla="*/ 262398 h 749215"/>
                <a:gd name="connsiteX2" fmla="*/ 1263226 w 2563912"/>
                <a:gd name="connsiteY2" fmla="*/ 112382 h 749215"/>
                <a:gd name="connsiteX3" fmla="*/ 1207035 w 2563912"/>
                <a:gd name="connsiteY3" fmla="*/ 112382 h 749215"/>
                <a:gd name="connsiteX4" fmla="*/ 1281956 w 2563912"/>
                <a:gd name="connsiteY4" fmla="*/ 0 h 749215"/>
                <a:gd name="connsiteX5" fmla="*/ 1356878 w 2563912"/>
                <a:gd name="connsiteY5" fmla="*/ 112382 h 749215"/>
                <a:gd name="connsiteX6" fmla="*/ 1300686 w 2563912"/>
                <a:gd name="connsiteY6" fmla="*/ 112382 h 749215"/>
                <a:gd name="connsiteX7" fmla="*/ 1300686 w 2563912"/>
                <a:gd name="connsiteY7" fmla="*/ 262398 h 749215"/>
                <a:gd name="connsiteX8" fmla="*/ 2563912 w 2563912"/>
                <a:gd name="connsiteY8" fmla="*/ 262398 h 749215"/>
                <a:gd name="connsiteX9" fmla="*/ 2563912 w 2563912"/>
                <a:gd name="connsiteY9" fmla="*/ 749215 h 749215"/>
                <a:gd name="connsiteX10" fmla="*/ 0 w 2563912"/>
                <a:gd name="connsiteY10" fmla="*/ 749215 h 749215"/>
                <a:gd name="connsiteX11" fmla="*/ 0 w 2563912"/>
                <a:gd name="connsiteY11" fmla="*/ 262398 h 74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912" h="749215">
                  <a:moveTo>
                    <a:pt x="2563912" y="486817"/>
                  </a:moveTo>
                  <a:lnTo>
                    <a:pt x="1300686" y="486817"/>
                  </a:lnTo>
                  <a:lnTo>
                    <a:pt x="1300686" y="636832"/>
                  </a:lnTo>
                  <a:lnTo>
                    <a:pt x="1356877" y="636832"/>
                  </a:lnTo>
                  <a:lnTo>
                    <a:pt x="1281956" y="749214"/>
                  </a:lnTo>
                  <a:lnTo>
                    <a:pt x="1207034" y="636832"/>
                  </a:lnTo>
                  <a:lnTo>
                    <a:pt x="1263226" y="636832"/>
                  </a:lnTo>
                  <a:lnTo>
                    <a:pt x="1263226" y="486817"/>
                  </a:lnTo>
                  <a:lnTo>
                    <a:pt x="0" y="486817"/>
                  </a:lnTo>
                  <a:lnTo>
                    <a:pt x="0" y="1"/>
                  </a:lnTo>
                  <a:lnTo>
                    <a:pt x="2563912" y="1"/>
                  </a:lnTo>
                  <a:lnTo>
                    <a:pt x="2563912" y="486817"/>
                  </a:lnTo>
                  <a:close/>
                </a:path>
              </a:pathLst>
            </a:custGeom>
            <a:solidFill>
              <a:srgbClr val="243A5E"/>
            </a:solidFill>
            <a:ln>
              <a:solidFill>
                <a:schemeClr val="tx1"/>
              </a:solidFill>
            </a:ln>
          </p:spPr>
          <p:style>
            <a:lnRef idx="2">
              <a:schemeClr val="accent2">
                <a:hueOff val="-3840154"/>
                <a:satOff val="-15235"/>
                <a:lumOff val="7843"/>
                <a:alphaOff val="0"/>
              </a:schemeClr>
            </a:lnRef>
            <a:fillRef idx="1">
              <a:schemeClr val="accent2">
                <a:hueOff val="-3840154"/>
                <a:satOff val="-15235"/>
                <a:lumOff val="7843"/>
                <a:alphaOff val="0"/>
              </a:schemeClr>
            </a:fillRef>
            <a:effectRef idx="0">
              <a:schemeClr val="accent2">
                <a:hueOff val="-3840154"/>
                <a:satOff val="-15235"/>
                <a:lumOff val="7843"/>
                <a:alphaOff val="0"/>
              </a:schemeClr>
            </a:effectRef>
            <a:fontRef idx="minor">
              <a:schemeClr val="lt1"/>
            </a:fontRef>
          </p:style>
          <p:txBody>
            <a:bodyPr spcFirstLastPara="0" vert="horz" wrap="square" lIns="182346" tIns="199136" rIns="182345" bIns="461362" numCol="1" spcCol="1270" anchor="ctr" anchorCtr="0">
              <a:noAutofit/>
            </a:bodyPr>
            <a:lstStyle/>
            <a:p>
              <a:pPr marL="0" lvl="0" indent="0" algn="ctr" defTabSz="1244600">
                <a:lnSpc>
                  <a:spcPct val="90000"/>
                </a:lnSpc>
                <a:spcBef>
                  <a:spcPct val="0"/>
                </a:spcBef>
                <a:spcAft>
                  <a:spcPct val="35000"/>
                </a:spcAft>
                <a:buNone/>
              </a:pPr>
              <a:r>
                <a:rPr lang="fr-FR" sz="2200" dirty="0">
                  <a:latin typeface="+mj-lt"/>
                </a:rPr>
                <a:t>Superviser</a:t>
              </a:r>
            </a:p>
          </p:txBody>
        </p:sp>
        <p:sp>
          <p:nvSpPr>
            <p:cNvPr id="16" name="Freeform: Shape 15">
              <a:extLst>
                <a:ext uri="{FF2B5EF4-FFF2-40B4-BE49-F238E27FC236}">
                  <a16:creationId xmlns:a16="http://schemas.microsoft.com/office/drawing/2014/main" id="{2CBC6638-2EAE-43CA-AADC-7636E33D2FE9}"/>
                </a:ext>
              </a:extLst>
            </p:cNvPr>
            <p:cNvSpPr/>
            <p:nvPr/>
          </p:nvSpPr>
          <p:spPr>
            <a:xfrm>
              <a:off x="2306831" y="1660698"/>
              <a:ext cx="8727323" cy="532116"/>
            </a:xfrm>
            <a:custGeom>
              <a:avLst/>
              <a:gdLst>
                <a:gd name="connsiteX0" fmla="*/ 0 w 7691736"/>
                <a:gd name="connsiteY0" fmla="*/ 0 h 486989"/>
                <a:gd name="connsiteX1" fmla="*/ 7691736 w 7691736"/>
                <a:gd name="connsiteY1" fmla="*/ 0 h 486989"/>
                <a:gd name="connsiteX2" fmla="*/ 7691736 w 7691736"/>
                <a:gd name="connsiteY2" fmla="*/ 486989 h 486989"/>
                <a:gd name="connsiteX3" fmla="*/ 0 w 7691736"/>
                <a:gd name="connsiteY3" fmla="*/ 486989 h 486989"/>
                <a:gd name="connsiteX4" fmla="*/ 0 w 7691736"/>
                <a:gd name="connsiteY4" fmla="*/ 0 h 48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736" h="486989">
                  <a:moveTo>
                    <a:pt x="0" y="0"/>
                  </a:moveTo>
                  <a:lnTo>
                    <a:pt x="7691736" y="0"/>
                  </a:lnTo>
                  <a:lnTo>
                    <a:pt x="7691736" y="486989"/>
                  </a:lnTo>
                  <a:lnTo>
                    <a:pt x="0" y="486989"/>
                  </a:lnTo>
                  <a:lnTo>
                    <a:pt x="0" y="0"/>
                  </a:lnTo>
                  <a:close/>
                </a:path>
              </a:pathLst>
            </a:custGeom>
            <a:solidFill>
              <a:schemeClr val="bg1">
                <a:lumMod val="75000"/>
                <a:alpha val="90000"/>
              </a:schemeClr>
            </a:solidFill>
            <a:ln>
              <a:solidFill>
                <a:schemeClr val="tx1"/>
              </a:solidFill>
            </a:ln>
          </p:spPr>
          <p:style>
            <a:lnRef idx="2">
              <a:schemeClr val="accent2">
                <a:tint val="40000"/>
                <a:alpha val="90000"/>
                <a:hueOff val="-4362285"/>
                <a:satOff val="5119"/>
                <a:lumOff val="950"/>
                <a:alphaOff val="0"/>
              </a:schemeClr>
            </a:lnRef>
            <a:fillRef idx="1">
              <a:schemeClr val="accent2">
                <a:tint val="40000"/>
                <a:alpha val="90000"/>
                <a:hueOff val="-4362285"/>
                <a:satOff val="5119"/>
                <a:lumOff val="950"/>
                <a:alphaOff val="0"/>
              </a:schemeClr>
            </a:fillRef>
            <a:effectRef idx="0">
              <a:schemeClr val="accent2">
                <a:tint val="40000"/>
                <a:alpha val="90000"/>
                <a:hueOff val="-4362285"/>
                <a:satOff val="5119"/>
                <a:lumOff val="950"/>
                <a:alphaOff val="0"/>
              </a:schemeClr>
            </a:effectRef>
            <a:fontRef idx="minor">
              <a:schemeClr val="dk1">
                <a:hueOff val="0"/>
                <a:satOff val="0"/>
                <a:lumOff val="0"/>
                <a:alphaOff val="0"/>
              </a:schemeClr>
            </a:fontRef>
          </p:style>
          <p:txBody>
            <a:bodyPr spcFirstLastPara="0" vert="horz" wrap="square" lIns="156025" tIns="228600" rIns="156025" bIns="228600" numCol="1" spcCol="1270" anchor="ctr" anchorCtr="0">
              <a:noAutofit/>
            </a:bodyPr>
            <a:lstStyle/>
            <a:p>
              <a:pPr marL="0" lvl="0" indent="0" algn="l" defTabSz="800100">
                <a:lnSpc>
                  <a:spcPct val="90000"/>
                </a:lnSpc>
                <a:spcBef>
                  <a:spcPct val="0"/>
                </a:spcBef>
                <a:spcAft>
                  <a:spcPct val="35000"/>
                </a:spcAft>
                <a:buNone/>
              </a:pPr>
              <a:r>
                <a:rPr lang="fr-FR" sz="1600" b="1" dirty="0"/>
                <a:t>Surveillez l’utilisation </a:t>
              </a:r>
              <a:r>
                <a:rPr lang="fr-FR" sz="1600" dirty="0"/>
                <a:t>avec </a:t>
              </a:r>
              <a:r>
                <a:rPr lang="fr-FR" sz="1600" b="1" dirty="0"/>
                <a:t>Azure </a:t>
              </a:r>
              <a:r>
                <a:rPr lang="fr-FR" sz="1600" b="1" dirty="0" err="1"/>
                <a:t>Advisor</a:t>
              </a:r>
              <a:r>
                <a:rPr lang="fr-FR" sz="1600" dirty="0"/>
                <a:t>. Implémentez les recommandations. </a:t>
              </a:r>
            </a:p>
          </p:txBody>
        </p:sp>
      </p:grpSp>
      <p:grpSp>
        <p:nvGrpSpPr>
          <p:cNvPr id="7" name="Group 6">
            <a:extLst>
              <a:ext uri="{FF2B5EF4-FFF2-40B4-BE49-F238E27FC236}">
                <a16:creationId xmlns:a16="http://schemas.microsoft.com/office/drawing/2014/main" id="{87DA94D1-769D-409C-8EB7-EFDB2CF76181}"/>
              </a:ext>
              <a:ext uri="{C183D7F6-B498-43B3-948B-1728B52AA6E4}">
                <adec:decorative xmlns:adec="http://schemas.microsoft.com/office/drawing/2017/decorative" val="1"/>
              </a:ext>
            </a:extLst>
          </p:cNvPr>
          <p:cNvGrpSpPr/>
          <p:nvPr/>
        </p:nvGrpSpPr>
        <p:grpSpPr>
          <a:xfrm>
            <a:off x="211756" y="2233334"/>
            <a:ext cx="11548156" cy="668760"/>
            <a:chOff x="778505" y="2402605"/>
            <a:chExt cx="10255649" cy="818397"/>
          </a:xfrm>
        </p:grpSpPr>
        <p:sp>
          <p:nvSpPr>
            <p:cNvPr id="13" name="Freeform: Shape 12">
              <a:extLst>
                <a:ext uri="{FF2B5EF4-FFF2-40B4-BE49-F238E27FC236}">
                  <a16:creationId xmlns:a16="http://schemas.microsoft.com/office/drawing/2014/main" id="{8DFE2647-01A4-449B-8C8E-A8383EA14A44}"/>
                </a:ext>
              </a:extLst>
            </p:cNvPr>
            <p:cNvSpPr/>
            <p:nvPr/>
          </p:nvSpPr>
          <p:spPr>
            <a:xfrm>
              <a:off x="778505" y="2402605"/>
              <a:ext cx="1528325" cy="818397"/>
            </a:xfrm>
            <a:custGeom>
              <a:avLst/>
              <a:gdLst>
                <a:gd name="connsiteX0" fmla="*/ 0 w 2563912"/>
                <a:gd name="connsiteY0" fmla="*/ 262398 h 749215"/>
                <a:gd name="connsiteX1" fmla="*/ 1263226 w 2563912"/>
                <a:gd name="connsiteY1" fmla="*/ 262398 h 749215"/>
                <a:gd name="connsiteX2" fmla="*/ 1263226 w 2563912"/>
                <a:gd name="connsiteY2" fmla="*/ 112382 h 749215"/>
                <a:gd name="connsiteX3" fmla="*/ 1207035 w 2563912"/>
                <a:gd name="connsiteY3" fmla="*/ 112382 h 749215"/>
                <a:gd name="connsiteX4" fmla="*/ 1281956 w 2563912"/>
                <a:gd name="connsiteY4" fmla="*/ 0 h 749215"/>
                <a:gd name="connsiteX5" fmla="*/ 1356878 w 2563912"/>
                <a:gd name="connsiteY5" fmla="*/ 112382 h 749215"/>
                <a:gd name="connsiteX6" fmla="*/ 1300686 w 2563912"/>
                <a:gd name="connsiteY6" fmla="*/ 112382 h 749215"/>
                <a:gd name="connsiteX7" fmla="*/ 1300686 w 2563912"/>
                <a:gd name="connsiteY7" fmla="*/ 262398 h 749215"/>
                <a:gd name="connsiteX8" fmla="*/ 2563912 w 2563912"/>
                <a:gd name="connsiteY8" fmla="*/ 262398 h 749215"/>
                <a:gd name="connsiteX9" fmla="*/ 2563912 w 2563912"/>
                <a:gd name="connsiteY9" fmla="*/ 749215 h 749215"/>
                <a:gd name="connsiteX10" fmla="*/ 0 w 2563912"/>
                <a:gd name="connsiteY10" fmla="*/ 749215 h 749215"/>
                <a:gd name="connsiteX11" fmla="*/ 0 w 2563912"/>
                <a:gd name="connsiteY11" fmla="*/ 262398 h 74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912" h="749215">
                  <a:moveTo>
                    <a:pt x="2563912" y="486817"/>
                  </a:moveTo>
                  <a:lnTo>
                    <a:pt x="1300686" y="486817"/>
                  </a:lnTo>
                  <a:lnTo>
                    <a:pt x="1300686" y="636832"/>
                  </a:lnTo>
                  <a:lnTo>
                    <a:pt x="1356877" y="636832"/>
                  </a:lnTo>
                  <a:lnTo>
                    <a:pt x="1281956" y="749214"/>
                  </a:lnTo>
                  <a:lnTo>
                    <a:pt x="1207034" y="636832"/>
                  </a:lnTo>
                  <a:lnTo>
                    <a:pt x="1263226" y="636832"/>
                  </a:lnTo>
                  <a:lnTo>
                    <a:pt x="1263226" y="486817"/>
                  </a:lnTo>
                  <a:lnTo>
                    <a:pt x="0" y="486817"/>
                  </a:lnTo>
                  <a:lnTo>
                    <a:pt x="0" y="1"/>
                  </a:lnTo>
                  <a:lnTo>
                    <a:pt x="2563912" y="1"/>
                  </a:lnTo>
                  <a:lnTo>
                    <a:pt x="2563912" y="486817"/>
                  </a:lnTo>
                  <a:close/>
                </a:path>
              </a:pathLst>
            </a:custGeom>
            <a:solidFill>
              <a:srgbClr val="243A5E"/>
            </a:solidFill>
            <a:ln>
              <a:solidFill>
                <a:schemeClr val="tx1"/>
              </a:solidFill>
            </a:ln>
          </p:spPr>
          <p:style>
            <a:lnRef idx="2">
              <a:schemeClr val="accent2">
                <a:hueOff val="-2880115"/>
                <a:satOff val="-11426"/>
                <a:lumOff val="5882"/>
                <a:alphaOff val="0"/>
              </a:schemeClr>
            </a:lnRef>
            <a:fillRef idx="1">
              <a:schemeClr val="accent2">
                <a:hueOff val="-2880115"/>
                <a:satOff val="-11426"/>
                <a:lumOff val="5882"/>
                <a:alphaOff val="0"/>
              </a:schemeClr>
            </a:fillRef>
            <a:effectRef idx="0">
              <a:schemeClr val="accent2">
                <a:hueOff val="-2880115"/>
                <a:satOff val="-11426"/>
                <a:lumOff val="5882"/>
                <a:alphaOff val="0"/>
              </a:schemeClr>
            </a:effectRef>
            <a:fontRef idx="minor">
              <a:schemeClr val="lt1"/>
            </a:fontRef>
          </p:style>
          <p:txBody>
            <a:bodyPr spcFirstLastPara="0" vert="horz" wrap="square" lIns="182346" tIns="199136" rIns="182345" bIns="461363" numCol="1" spcCol="1270" anchor="ctr" anchorCtr="0">
              <a:noAutofit/>
            </a:bodyPr>
            <a:lstStyle/>
            <a:p>
              <a:pPr marL="0" lvl="0" indent="0" algn="ctr" defTabSz="1244600">
                <a:lnSpc>
                  <a:spcPct val="90000"/>
                </a:lnSpc>
                <a:spcBef>
                  <a:spcPct val="0"/>
                </a:spcBef>
                <a:spcAft>
                  <a:spcPct val="35000"/>
                </a:spcAft>
                <a:buNone/>
              </a:pPr>
              <a:r>
                <a:rPr lang="fr-FR" sz="2200" dirty="0">
                  <a:latin typeface="+mj-lt"/>
                </a:rPr>
                <a:t>Utiliser</a:t>
              </a:r>
            </a:p>
          </p:txBody>
        </p:sp>
        <p:sp>
          <p:nvSpPr>
            <p:cNvPr id="14" name="Freeform: Shape 13">
              <a:extLst>
                <a:ext uri="{FF2B5EF4-FFF2-40B4-BE49-F238E27FC236}">
                  <a16:creationId xmlns:a16="http://schemas.microsoft.com/office/drawing/2014/main" id="{7DB8E60C-9FE2-4CB0-B7FA-C2EB1A502787}"/>
                </a:ext>
              </a:extLst>
            </p:cNvPr>
            <p:cNvSpPr/>
            <p:nvPr/>
          </p:nvSpPr>
          <p:spPr>
            <a:xfrm>
              <a:off x="2306831" y="2402605"/>
              <a:ext cx="8727323" cy="532116"/>
            </a:xfrm>
            <a:custGeom>
              <a:avLst/>
              <a:gdLst>
                <a:gd name="connsiteX0" fmla="*/ 0 w 7691736"/>
                <a:gd name="connsiteY0" fmla="*/ 0 h 486989"/>
                <a:gd name="connsiteX1" fmla="*/ 7691736 w 7691736"/>
                <a:gd name="connsiteY1" fmla="*/ 0 h 486989"/>
                <a:gd name="connsiteX2" fmla="*/ 7691736 w 7691736"/>
                <a:gd name="connsiteY2" fmla="*/ 486989 h 486989"/>
                <a:gd name="connsiteX3" fmla="*/ 0 w 7691736"/>
                <a:gd name="connsiteY3" fmla="*/ 486989 h 486989"/>
                <a:gd name="connsiteX4" fmla="*/ 0 w 7691736"/>
                <a:gd name="connsiteY4" fmla="*/ 0 h 48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736" h="486989">
                  <a:moveTo>
                    <a:pt x="0" y="0"/>
                  </a:moveTo>
                  <a:lnTo>
                    <a:pt x="7691736" y="0"/>
                  </a:lnTo>
                  <a:lnTo>
                    <a:pt x="7691736" y="486989"/>
                  </a:lnTo>
                  <a:lnTo>
                    <a:pt x="0" y="486989"/>
                  </a:lnTo>
                  <a:lnTo>
                    <a:pt x="0" y="0"/>
                  </a:lnTo>
                  <a:close/>
                </a:path>
              </a:pathLst>
            </a:custGeom>
            <a:solidFill>
              <a:schemeClr val="bg1">
                <a:lumMod val="75000"/>
              </a:schemeClr>
            </a:solidFill>
            <a:ln>
              <a:solidFill>
                <a:schemeClr val="tx1"/>
              </a:solidFill>
            </a:ln>
          </p:spPr>
          <p:style>
            <a:lnRef idx="2">
              <a:schemeClr val="accent2">
                <a:tint val="40000"/>
                <a:alpha val="90000"/>
                <a:hueOff val="-3271714"/>
                <a:satOff val="3839"/>
                <a:lumOff val="712"/>
                <a:alphaOff val="0"/>
              </a:schemeClr>
            </a:lnRef>
            <a:fillRef idx="1">
              <a:schemeClr val="accent2">
                <a:tint val="40000"/>
                <a:alpha val="90000"/>
                <a:hueOff val="-3271714"/>
                <a:satOff val="3839"/>
                <a:lumOff val="712"/>
                <a:alphaOff val="0"/>
              </a:schemeClr>
            </a:fillRef>
            <a:effectRef idx="0">
              <a:schemeClr val="accent2">
                <a:tint val="40000"/>
                <a:alpha val="90000"/>
                <a:hueOff val="-3271714"/>
                <a:satOff val="3839"/>
                <a:lumOff val="712"/>
                <a:alphaOff val="0"/>
              </a:schemeClr>
            </a:effectRef>
            <a:fontRef idx="minor">
              <a:schemeClr val="dk1">
                <a:hueOff val="0"/>
                <a:satOff val="0"/>
                <a:lumOff val="0"/>
                <a:alphaOff val="0"/>
              </a:schemeClr>
            </a:fontRef>
          </p:style>
          <p:txBody>
            <a:bodyPr spcFirstLastPara="0" vert="horz" wrap="square" lIns="156025" tIns="228600" rIns="156025" bIns="228600" numCol="1" spcCol="1270" anchor="ctr" anchorCtr="0">
              <a:noAutofit/>
            </a:bodyPr>
            <a:lstStyle/>
            <a:p>
              <a:pPr marL="0" lvl="0" indent="0" algn="l" defTabSz="800100">
                <a:lnSpc>
                  <a:spcPct val="90000"/>
                </a:lnSpc>
                <a:spcBef>
                  <a:spcPct val="0"/>
                </a:spcBef>
                <a:spcAft>
                  <a:spcPct val="35000"/>
                </a:spcAft>
                <a:buNone/>
              </a:pPr>
              <a:r>
                <a:rPr lang="fr-FR" sz="1600" dirty="0"/>
                <a:t>Utilisez les </a:t>
              </a:r>
              <a:r>
                <a:rPr lang="fr-FR" sz="1600" b="1" dirty="0"/>
                <a:t>limites de dépenses</a:t>
              </a:r>
              <a:r>
                <a:rPr lang="fr-FR" sz="1600" dirty="0"/>
                <a:t>. Utilisez les limites budgétaires pour des clients qui utilisent la version d’évaluation et certains abonnements Azure basés sur les crédits.</a:t>
              </a:r>
            </a:p>
          </p:txBody>
        </p:sp>
      </p:grpSp>
      <p:grpSp>
        <p:nvGrpSpPr>
          <p:cNvPr id="6" name="Group 5">
            <a:extLst>
              <a:ext uri="{FF2B5EF4-FFF2-40B4-BE49-F238E27FC236}">
                <a16:creationId xmlns:a16="http://schemas.microsoft.com/office/drawing/2014/main" id="{AED4EFE6-6E80-4BFF-8053-E0D4AEEF0A6B}"/>
              </a:ext>
              <a:ext uri="{C183D7F6-B498-43B3-948B-1728B52AA6E4}">
                <adec:decorative xmlns:adec="http://schemas.microsoft.com/office/drawing/2017/decorative" val="1"/>
              </a:ext>
            </a:extLst>
          </p:cNvPr>
          <p:cNvGrpSpPr/>
          <p:nvPr/>
        </p:nvGrpSpPr>
        <p:grpSpPr>
          <a:xfrm>
            <a:off x="211756" y="2918609"/>
            <a:ext cx="11548155" cy="668760"/>
            <a:chOff x="778506" y="3144513"/>
            <a:chExt cx="10255647" cy="818397"/>
          </a:xfrm>
        </p:grpSpPr>
        <p:sp>
          <p:nvSpPr>
            <p:cNvPr id="11" name="Freeform: Shape 10">
              <a:extLst>
                <a:ext uri="{FF2B5EF4-FFF2-40B4-BE49-F238E27FC236}">
                  <a16:creationId xmlns:a16="http://schemas.microsoft.com/office/drawing/2014/main" id="{9C2183E9-FD75-4662-988D-33BA31332C27}"/>
                </a:ext>
              </a:extLst>
            </p:cNvPr>
            <p:cNvSpPr/>
            <p:nvPr/>
          </p:nvSpPr>
          <p:spPr>
            <a:xfrm>
              <a:off x="778506" y="3144513"/>
              <a:ext cx="1528325" cy="818397"/>
            </a:xfrm>
            <a:custGeom>
              <a:avLst/>
              <a:gdLst>
                <a:gd name="connsiteX0" fmla="*/ 0 w 2563912"/>
                <a:gd name="connsiteY0" fmla="*/ 262398 h 749215"/>
                <a:gd name="connsiteX1" fmla="*/ 1263226 w 2563912"/>
                <a:gd name="connsiteY1" fmla="*/ 262398 h 749215"/>
                <a:gd name="connsiteX2" fmla="*/ 1263226 w 2563912"/>
                <a:gd name="connsiteY2" fmla="*/ 112382 h 749215"/>
                <a:gd name="connsiteX3" fmla="*/ 1207035 w 2563912"/>
                <a:gd name="connsiteY3" fmla="*/ 112382 h 749215"/>
                <a:gd name="connsiteX4" fmla="*/ 1281956 w 2563912"/>
                <a:gd name="connsiteY4" fmla="*/ 0 h 749215"/>
                <a:gd name="connsiteX5" fmla="*/ 1356878 w 2563912"/>
                <a:gd name="connsiteY5" fmla="*/ 112382 h 749215"/>
                <a:gd name="connsiteX6" fmla="*/ 1300686 w 2563912"/>
                <a:gd name="connsiteY6" fmla="*/ 112382 h 749215"/>
                <a:gd name="connsiteX7" fmla="*/ 1300686 w 2563912"/>
                <a:gd name="connsiteY7" fmla="*/ 262398 h 749215"/>
                <a:gd name="connsiteX8" fmla="*/ 2563912 w 2563912"/>
                <a:gd name="connsiteY8" fmla="*/ 262398 h 749215"/>
                <a:gd name="connsiteX9" fmla="*/ 2563912 w 2563912"/>
                <a:gd name="connsiteY9" fmla="*/ 749215 h 749215"/>
                <a:gd name="connsiteX10" fmla="*/ 0 w 2563912"/>
                <a:gd name="connsiteY10" fmla="*/ 749215 h 749215"/>
                <a:gd name="connsiteX11" fmla="*/ 0 w 2563912"/>
                <a:gd name="connsiteY11" fmla="*/ 262398 h 74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912" h="749215">
                  <a:moveTo>
                    <a:pt x="2563912" y="486817"/>
                  </a:moveTo>
                  <a:lnTo>
                    <a:pt x="1300686" y="486817"/>
                  </a:lnTo>
                  <a:lnTo>
                    <a:pt x="1300686" y="636832"/>
                  </a:lnTo>
                  <a:lnTo>
                    <a:pt x="1356877" y="636832"/>
                  </a:lnTo>
                  <a:lnTo>
                    <a:pt x="1281956" y="749214"/>
                  </a:lnTo>
                  <a:lnTo>
                    <a:pt x="1207034" y="636832"/>
                  </a:lnTo>
                  <a:lnTo>
                    <a:pt x="1263226" y="636832"/>
                  </a:lnTo>
                  <a:lnTo>
                    <a:pt x="1263226" y="486817"/>
                  </a:lnTo>
                  <a:lnTo>
                    <a:pt x="0" y="486817"/>
                  </a:lnTo>
                  <a:lnTo>
                    <a:pt x="0" y="1"/>
                  </a:lnTo>
                  <a:lnTo>
                    <a:pt x="2563912" y="1"/>
                  </a:lnTo>
                  <a:lnTo>
                    <a:pt x="2563912" y="486817"/>
                  </a:lnTo>
                  <a:close/>
                </a:path>
              </a:pathLst>
            </a:custGeom>
            <a:solidFill>
              <a:srgbClr val="243A5E"/>
            </a:solidFill>
            <a:ln>
              <a:solidFill>
                <a:schemeClr val="tx1"/>
              </a:solidFill>
            </a:ln>
          </p:spPr>
          <p:style>
            <a:lnRef idx="2">
              <a:schemeClr val="accent2">
                <a:hueOff val="-1920077"/>
                <a:satOff val="-7617"/>
                <a:lumOff val="3921"/>
                <a:alphaOff val="0"/>
              </a:schemeClr>
            </a:lnRef>
            <a:fillRef idx="1">
              <a:schemeClr val="accent2">
                <a:hueOff val="-1920077"/>
                <a:satOff val="-7617"/>
                <a:lumOff val="3921"/>
                <a:alphaOff val="0"/>
              </a:schemeClr>
            </a:fillRef>
            <a:effectRef idx="0">
              <a:schemeClr val="accent2">
                <a:hueOff val="-1920077"/>
                <a:satOff val="-7617"/>
                <a:lumOff val="3921"/>
                <a:alphaOff val="0"/>
              </a:schemeClr>
            </a:effectRef>
            <a:fontRef idx="minor">
              <a:schemeClr val="lt1"/>
            </a:fontRef>
          </p:style>
          <p:txBody>
            <a:bodyPr spcFirstLastPara="0" vert="horz" wrap="square" lIns="182345" tIns="199136" rIns="182345" bIns="461363" numCol="1" spcCol="1270" anchor="ctr" anchorCtr="0">
              <a:noAutofit/>
            </a:bodyPr>
            <a:lstStyle/>
            <a:p>
              <a:pPr marL="0" lvl="0" indent="0" algn="ctr" defTabSz="1244600">
                <a:lnSpc>
                  <a:spcPct val="90000"/>
                </a:lnSpc>
                <a:spcBef>
                  <a:spcPct val="0"/>
                </a:spcBef>
                <a:spcAft>
                  <a:spcPct val="35000"/>
                </a:spcAft>
                <a:buNone/>
              </a:pPr>
              <a:r>
                <a:rPr lang="fr-FR" sz="2200" dirty="0">
                  <a:latin typeface="+mj-lt"/>
                </a:rPr>
                <a:t>Utiliser</a:t>
              </a:r>
            </a:p>
          </p:txBody>
        </p:sp>
        <p:sp>
          <p:nvSpPr>
            <p:cNvPr id="12" name="Freeform: Shape 11">
              <a:extLst>
                <a:ext uri="{FF2B5EF4-FFF2-40B4-BE49-F238E27FC236}">
                  <a16:creationId xmlns:a16="http://schemas.microsoft.com/office/drawing/2014/main" id="{50E6FE97-CC35-469B-9E68-58A7A7EC39BB}"/>
                </a:ext>
              </a:extLst>
            </p:cNvPr>
            <p:cNvSpPr/>
            <p:nvPr/>
          </p:nvSpPr>
          <p:spPr>
            <a:xfrm>
              <a:off x="2306831" y="3144513"/>
              <a:ext cx="8727322" cy="532116"/>
            </a:xfrm>
            <a:custGeom>
              <a:avLst/>
              <a:gdLst>
                <a:gd name="connsiteX0" fmla="*/ 0 w 7691736"/>
                <a:gd name="connsiteY0" fmla="*/ 0 h 486989"/>
                <a:gd name="connsiteX1" fmla="*/ 7691736 w 7691736"/>
                <a:gd name="connsiteY1" fmla="*/ 0 h 486989"/>
                <a:gd name="connsiteX2" fmla="*/ 7691736 w 7691736"/>
                <a:gd name="connsiteY2" fmla="*/ 486989 h 486989"/>
                <a:gd name="connsiteX3" fmla="*/ 0 w 7691736"/>
                <a:gd name="connsiteY3" fmla="*/ 486989 h 486989"/>
                <a:gd name="connsiteX4" fmla="*/ 0 w 7691736"/>
                <a:gd name="connsiteY4" fmla="*/ 0 h 48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736" h="486989">
                  <a:moveTo>
                    <a:pt x="0" y="0"/>
                  </a:moveTo>
                  <a:lnTo>
                    <a:pt x="7691736" y="0"/>
                  </a:lnTo>
                  <a:lnTo>
                    <a:pt x="7691736" y="486989"/>
                  </a:lnTo>
                  <a:lnTo>
                    <a:pt x="0" y="486989"/>
                  </a:lnTo>
                  <a:lnTo>
                    <a:pt x="0" y="0"/>
                  </a:lnTo>
                  <a:close/>
                </a:path>
              </a:pathLst>
            </a:custGeom>
            <a:solidFill>
              <a:schemeClr val="bg1">
                <a:lumMod val="75000"/>
              </a:schemeClr>
            </a:solidFill>
            <a:ln>
              <a:solidFill>
                <a:schemeClr val="tx1"/>
              </a:solidFill>
            </a:ln>
          </p:spPr>
          <p:style>
            <a:lnRef idx="2">
              <a:schemeClr val="accent2">
                <a:tint val="40000"/>
                <a:alpha val="90000"/>
                <a:hueOff val="-2181143"/>
                <a:satOff val="2559"/>
                <a:lumOff val="475"/>
                <a:alphaOff val="0"/>
              </a:schemeClr>
            </a:lnRef>
            <a:fillRef idx="1">
              <a:schemeClr val="accent2">
                <a:tint val="40000"/>
                <a:alpha val="90000"/>
                <a:hueOff val="-2181143"/>
                <a:satOff val="2559"/>
                <a:lumOff val="475"/>
                <a:alphaOff val="0"/>
              </a:schemeClr>
            </a:fillRef>
            <a:effectRef idx="0">
              <a:schemeClr val="accent2">
                <a:tint val="40000"/>
                <a:alpha val="90000"/>
                <a:hueOff val="-2181143"/>
                <a:satOff val="2559"/>
                <a:lumOff val="475"/>
                <a:alphaOff val="0"/>
              </a:schemeClr>
            </a:effectRef>
            <a:fontRef idx="minor">
              <a:schemeClr val="dk1">
                <a:hueOff val="0"/>
                <a:satOff val="0"/>
                <a:lumOff val="0"/>
                <a:alphaOff val="0"/>
              </a:schemeClr>
            </a:fontRef>
          </p:style>
          <p:txBody>
            <a:bodyPr spcFirstLastPara="0" vert="horz" wrap="square" lIns="156025" tIns="228600" rIns="156025" bIns="228600" numCol="1" spcCol="1270" anchor="ctr" anchorCtr="0">
              <a:noAutofit/>
            </a:bodyPr>
            <a:lstStyle/>
            <a:p>
              <a:pPr marL="0" lvl="0" indent="0" algn="l" defTabSz="800100">
                <a:lnSpc>
                  <a:spcPct val="90000"/>
                </a:lnSpc>
                <a:spcBef>
                  <a:spcPct val="0"/>
                </a:spcBef>
                <a:spcAft>
                  <a:spcPct val="35000"/>
                </a:spcAft>
                <a:buNone/>
              </a:pPr>
              <a:r>
                <a:rPr lang="fr-FR" sz="1600" dirty="0"/>
                <a:t>Utilisez </a:t>
              </a:r>
              <a:r>
                <a:rPr lang="fr-FR" sz="1600" b="1" dirty="0"/>
                <a:t>Réservations Azure et Azure </a:t>
              </a:r>
              <a:r>
                <a:rPr lang="fr-FR" sz="1600" b="1" dirty="0" err="1"/>
                <a:t>Hybrid</a:t>
              </a:r>
              <a:r>
                <a:rPr lang="fr-FR" sz="1600" b="1" dirty="0"/>
                <a:t> </a:t>
              </a:r>
              <a:r>
                <a:rPr lang="fr-FR" sz="1600" b="1" dirty="0" err="1"/>
                <a:t>Benefit</a:t>
              </a:r>
              <a:r>
                <a:rPr lang="fr-FR" sz="1600" b="1" dirty="0"/>
                <a:t> (HUB)</a:t>
              </a:r>
              <a:r>
                <a:rPr lang="fr-FR" sz="1600" dirty="0"/>
                <a:t>.</a:t>
              </a:r>
            </a:p>
          </p:txBody>
        </p:sp>
      </p:grpSp>
      <p:grpSp>
        <p:nvGrpSpPr>
          <p:cNvPr id="4" name="Group 3">
            <a:extLst>
              <a:ext uri="{FF2B5EF4-FFF2-40B4-BE49-F238E27FC236}">
                <a16:creationId xmlns:a16="http://schemas.microsoft.com/office/drawing/2014/main" id="{0DCBAD32-0A6D-47AB-8D19-92349D9E421E}"/>
              </a:ext>
              <a:ext uri="{C183D7F6-B498-43B3-948B-1728B52AA6E4}">
                <adec:decorative xmlns:adec="http://schemas.microsoft.com/office/drawing/2017/decorative" val="1"/>
              </a:ext>
            </a:extLst>
          </p:cNvPr>
          <p:cNvGrpSpPr/>
          <p:nvPr/>
        </p:nvGrpSpPr>
        <p:grpSpPr>
          <a:xfrm>
            <a:off x="211756" y="3586206"/>
            <a:ext cx="11548155" cy="668759"/>
            <a:chOff x="778506" y="3886422"/>
            <a:chExt cx="10255647" cy="818396"/>
          </a:xfrm>
        </p:grpSpPr>
        <p:sp>
          <p:nvSpPr>
            <p:cNvPr id="9" name="Freeform: Shape 8">
              <a:extLst>
                <a:ext uri="{FF2B5EF4-FFF2-40B4-BE49-F238E27FC236}">
                  <a16:creationId xmlns:a16="http://schemas.microsoft.com/office/drawing/2014/main" id="{EC68AF29-C1EC-4F74-96BC-BF14D442CDD8}"/>
                </a:ext>
              </a:extLst>
            </p:cNvPr>
            <p:cNvSpPr/>
            <p:nvPr/>
          </p:nvSpPr>
          <p:spPr>
            <a:xfrm>
              <a:off x="778506" y="3886422"/>
              <a:ext cx="1528325" cy="818396"/>
            </a:xfrm>
            <a:custGeom>
              <a:avLst/>
              <a:gdLst>
                <a:gd name="connsiteX0" fmla="*/ 0 w 2563912"/>
                <a:gd name="connsiteY0" fmla="*/ 262398 h 749215"/>
                <a:gd name="connsiteX1" fmla="*/ 1263226 w 2563912"/>
                <a:gd name="connsiteY1" fmla="*/ 262398 h 749215"/>
                <a:gd name="connsiteX2" fmla="*/ 1263226 w 2563912"/>
                <a:gd name="connsiteY2" fmla="*/ 112382 h 749215"/>
                <a:gd name="connsiteX3" fmla="*/ 1207035 w 2563912"/>
                <a:gd name="connsiteY3" fmla="*/ 112382 h 749215"/>
                <a:gd name="connsiteX4" fmla="*/ 1281956 w 2563912"/>
                <a:gd name="connsiteY4" fmla="*/ 0 h 749215"/>
                <a:gd name="connsiteX5" fmla="*/ 1356878 w 2563912"/>
                <a:gd name="connsiteY5" fmla="*/ 112382 h 749215"/>
                <a:gd name="connsiteX6" fmla="*/ 1300686 w 2563912"/>
                <a:gd name="connsiteY6" fmla="*/ 112382 h 749215"/>
                <a:gd name="connsiteX7" fmla="*/ 1300686 w 2563912"/>
                <a:gd name="connsiteY7" fmla="*/ 262398 h 749215"/>
                <a:gd name="connsiteX8" fmla="*/ 2563912 w 2563912"/>
                <a:gd name="connsiteY8" fmla="*/ 262398 h 749215"/>
                <a:gd name="connsiteX9" fmla="*/ 2563912 w 2563912"/>
                <a:gd name="connsiteY9" fmla="*/ 749215 h 749215"/>
                <a:gd name="connsiteX10" fmla="*/ 0 w 2563912"/>
                <a:gd name="connsiteY10" fmla="*/ 749215 h 749215"/>
                <a:gd name="connsiteX11" fmla="*/ 0 w 2563912"/>
                <a:gd name="connsiteY11" fmla="*/ 262398 h 74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912" h="749215">
                  <a:moveTo>
                    <a:pt x="2563912" y="486817"/>
                  </a:moveTo>
                  <a:lnTo>
                    <a:pt x="1300686" y="486817"/>
                  </a:lnTo>
                  <a:lnTo>
                    <a:pt x="1300686" y="636832"/>
                  </a:lnTo>
                  <a:lnTo>
                    <a:pt x="1356877" y="636832"/>
                  </a:lnTo>
                  <a:lnTo>
                    <a:pt x="1281956" y="749214"/>
                  </a:lnTo>
                  <a:lnTo>
                    <a:pt x="1207034" y="636832"/>
                  </a:lnTo>
                  <a:lnTo>
                    <a:pt x="1263226" y="636832"/>
                  </a:lnTo>
                  <a:lnTo>
                    <a:pt x="1263226" y="486817"/>
                  </a:lnTo>
                  <a:lnTo>
                    <a:pt x="0" y="486817"/>
                  </a:lnTo>
                  <a:lnTo>
                    <a:pt x="0" y="1"/>
                  </a:lnTo>
                  <a:lnTo>
                    <a:pt x="2563912" y="1"/>
                  </a:lnTo>
                  <a:lnTo>
                    <a:pt x="2563912" y="486817"/>
                  </a:lnTo>
                  <a:close/>
                </a:path>
              </a:pathLst>
            </a:custGeom>
            <a:solidFill>
              <a:srgbClr val="243A5E"/>
            </a:solidFill>
            <a:ln>
              <a:solidFill>
                <a:schemeClr val="tx1"/>
              </a:solidFill>
            </a:ln>
          </p:spPr>
          <p:style>
            <a:lnRef idx="2">
              <a:schemeClr val="accent2">
                <a:hueOff val="-960038"/>
                <a:satOff val="-3809"/>
                <a:lumOff val="1961"/>
                <a:alphaOff val="0"/>
              </a:schemeClr>
            </a:lnRef>
            <a:fillRef idx="1">
              <a:schemeClr val="accent2">
                <a:hueOff val="-960038"/>
                <a:satOff val="-3809"/>
                <a:lumOff val="1961"/>
                <a:alphaOff val="0"/>
              </a:schemeClr>
            </a:fillRef>
            <a:effectRef idx="0">
              <a:schemeClr val="accent2">
                <a:hueOff val="-960038"/>
                <a:satOff val="-3809"/>
                <a:lumOff val="1961"/>
                <a:alphaOff val="0"/>
              </a:schemeClr>
            </a:effectRef>
            <a:fontRef idx="minor">
              <a:schemeClr val="lt1"/>
            </a:fontRef>
          </p:style>
          <p:txBody>
            <a:bodyPr spcFirstLastPara="0" vert="horz" wrap="square" lIns="182345" tIns="199136" rIns="182345" bIns="461362" numCol="1" spcCol="1270" anchor="ctr" anchorCtr="0">
              <a:noAutofit/>
            </a:bodyPr>
            <a:lstStyle/>
            <a:p>
              <a:pPr marL="0" lvl="0" indent="0" algn="ctr" defTabSz="1244600">
                <a:lnSpc>
                  <a:spcPct val="90000"/>
                </a:lnSpc>
                <a:spcBef>
                  <a:spcPct val="0"/>
                </a:spcBef>
                <a:spcAft>
                  <a:spcPct val="35000"/>
                </a:spcAft>
                <a:buNone/>
              </a:pPr>
              <a:r>
                <a:rPr lang="fr-FR" sz="2200" dirty="0">
                  <a:latin typeface="+mj-lt"/>
                </a:rPr>
                <a:t>Choisir</a:t>
              </a:r>
            </a:p>
          </p:txBody>
        </p:sp>
        <p:sp>
          <p:nvSpPr>
            <p:cNvPr id="10" name="Freeform: Shape 9">
              <a:extLst>
                <a:ext uri="{FF2B5EF4-FFF2-40B4-BE49-F238E27FC236}">
                  <a16:creationId xmlns:a16="http://schemas.microsoft.com/office/drawing/2014/main" id="{5483CD5A-4D40-4747-80C4-323CB4A92E80}"/>
                </a:ext>
              </a:extLst>
            </p:cNvPr>
            <p:cNvSpPr/>
            <p:nvPr/>
          </p:nvSpPr>
          <p:spPr>
            <a:xfrm>
              <a:off x="2306831" y="3886422"/>
              <a:ext cx="8727322" cy="532116"/>
            </a:xfrm>
            <a:custGeom>
              <a:avLst/>
              <a:gdLst>
                <a:gd name="connsiteX0" fmla="*/ 0 w 7691736"/>
                <a:gd name="connsiteY0" fmla="*/ 0 h 486989"/>
                <a:gd name="connsiteX1" fmla="*/ 7691736 w 7691736"/>
                <a:gd name="connsiteY1" fmla="*/ 0 h 486989"/>
                <a:gd name="connsiteX2" fmla="*/ 7691736 w 7691736"/>
                <a:gd name="connsiteY2" fmla="*/ 486989 h 486989"/>
                <a:gd name="connsiteX3" fmla="*/ 0 w 7691736"/>
                <a:gd name="connsiteY3" fmla="*/ 486989 h 486989"/>
                <a:gd name="connsiteX4" fmla="*/ 0 w 7691736"/>
                <a:gd name="connsiteY4" fmla="*/ 0 h 48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736" h="486989">
                  <a:moveTo>
                    <a:pt x="0" y="0"/>
                  </a:moveTo>
                  <a:lnTo>
                    <a:pt x="7691736" y="0"/>
                  </a:lnTo>
                  <a:lnTo>
                    <a:pt x="7691736" y="486989"/>
                  </a:lnTo>
                  <a:lnTo>
                    <a:pt x="0" y="486989"/>
                  </a:lnTo>
                  <a:lnTo>
                    <a:pt x="0" y="0"/>
                  </a:lnTo>
                  <a:close/>
                </a:path>
              </a:pathLst>
            </a:custGeom>
            <a:solidFill>
              <a:schemeClr val="bg1">
                <a:lumMod val="75000"/>
              </a:schemeClr>
            </a:solidFill>
            <a:ln>
              <a:solidFill>
                <a:schemeClr val="tx1"/>
              </a:solidFill>
            </a:ln>
          </p:spPr>
          <p:style>
            <a:lnRef idx="2">
              <a:schemeClr val="accent2">
                <a:tint val="40000"/>
                <a:alpha val="90000"/>
                <a:hueOff val="-1090571"/>
                <a:satOff val="1280"/>
                <a:lumOff val="237"/>
                <a:alphaOff val="0"/>
              </a:schemeClr>
            </a:lnRef>
            <a:fillRef idx="1">
              <a:schemeClr val="accent2">
                <a:tint val="40000"/>
                <a:alpha val="90000"/>
                <a:hueOff val="-1090571"/>
                <a:satOff val="1280"/>
                <a:lumOff val="237"/>
                <a:alphaOff val="0"/>
              </a:schemeClr>
            </a:fillRef>
            <a:effectRef idx="0">
              <a:schemeClr val="accent2">
                <a:tint val="40000"/>
                <a:alpha val="90000"/>
                <a:hueOff val="-1090571"/>
                <a:satOff val="1280"/>
                <a:lumOff val="237"/>
                <a:alphaOff val="0"/>
              </a:schemeClr>
            </a:effectRef>
            <a:fontRef idx="minor">
              <a:schemeClr val="dk1">
                <a:hueOff val="0"/>
                <a:satOff val="0"/>
                <a:lumOff val="0"/>
                <a:alphaOff val="0"/>
              </a:schemeClr>
            </a:fontRef>
          </p:style>
          <p:txBody>
            <a:bodyPr spcFirstLastPara="0" vert="horz" wrap="square" lIns="156025" tIns="228600" rIns="156025" bIns="228600" numCol="1" spcCol="1270" anchor="ctr" anchorCtr="0">
              <a:noAutofit/>
            </a:bodyPr>
            <a:lstStyle/>
            <a:p>
              <a:pPr marL="0" lvl="0" indent="0" algn="l" defTabSz="800100">
                <a:lnSpc>
                  <a:spcPct val="90000"/>
                </a:lnSpc>
                <a:spcBef>
                  <a:spcPct val="0"/>
                </a:spcBef>
                <a:spcAft>
                  <a:spcPct val="35000"/>
                </a:spcAft>
                <a:buNone/>
              </a:pPr>
              <a:r>
                <a:rPr lang="fr-FR" sz="1600" dirty="0"/>
                <a:t>Choisissez des </a:t>
              </a:r>
              <a:r>
                <a:rPr lang="fr-FR" sz="1600" b="1" dirty="0"/>
                <a:t>emplacements à faible coût</a:t>
              </a:r>
              <a:r>
                <a:rPr lang="fr-FR" sz="1600" dirty="0"/>
                <a:t> et des régions. Si possible, utilisez des emplacements à faible coût.</a:t>
              </a:r>
            </a:p>
          </p:txBody>
        </p:sp>
      </p:grpSp>
      <p:grpSp>
        <p:nvGrpSpPr>
          <p:cNvPr id="3" name="Group 2">
            <a:extLst>
              <a:ext uri="{FF2B5EF4-FFF2-40B4-BE49-F238E27FC236}">
                <a16:creationId xmlns:a16="http://schemas.microsoft.com/office/drawing/2014/main" id="{76A966CD-6387-42D6-B09B-B9B5CABA9A75}"/>
              </a:ext>
              <a:ext uri="{C183D7F6-B498-43B3-948B-1728B52AA6E4}">
                <adec:decorative xmlns:adec="http://schemas.microsoft.com/office/drawing/2017/decorative" val="1"/>
              </a:ext>
            </a:extLst>
          </p:cNvPr>
          <p:cNvGrpSpPr/>
          <p:nvPr/>
        </p:nvGrpSpPr>
        <p:grpSpPr>
          <a:xfrm>
            <a:off x="211756" y="4250661"/>
            <a:ext cx="11548156" cy="668761"/>
            <a:chOff x="778505" y="4625604"/>
            <a:chExt cx="10255649" cy="818398"/>
          </a:xfrm>
        </p:grpSpPr>
        <p:sp>
          <p:nvSpPr>
            <p:cNvPr id="22" name="Freeform: Shape 21">
              <a:extLst>
                <a:ext uri="{FF2B5EF4-FFF2-40B4-BE49-F238E27FC236}">
                  <a16:creationId xmlns:a16="http://schemas.microsoft.com/office/drawing/2014/main" id="{DEADCB86-D2C7-4A95-B688-849CB6D568E6}"/>
                </a:ext>
              </a:extLst>
            </p:cNvPr>
            <p:cNvSpPr/>
            <p:nvPr/>
          </p:nvSpPr>
          <p:spPr>
            <a:xfrm>
              <a:off x="778505" y="4625604"/>
              <a:ext cx="1528325" cy="818398"/>
            </a:xfrm>
            <a:custGeom>
              <a:avLst/>
              <a:gdLst>
                <a:gd name="connsiteX0" fmla="*/ 0 w 2563912"/>
                <a:gd name="connsiteY0" fmla="*/ 262398 h 749215"/>
                <a:gd name="connsiteX1" fmla="*/ 1263226 w 2563912"/>
                <a:gd name="connsiteY1" fmla="*/ 262398 h 749215"/>
                <a:gd name="connsiteX2" fmla="*/ 1263226 w 2563912"/>
                <a:gd name="connsiteY2" fmla="*/ 112382 h 749215"/>
                <a:gd name="connsiteX3" fmla="*/ 1207035 w 2563912"/>
                <a:gd name="connsiteY3" fmla="*/ 112382 h 749215"/>
                <a:gd name="connsiteX4" fmla="*/ 1281956 w 2563912"/>
                <a:gd name="connsiteY4" fmla="*/ 0 h 749215"/>
                <a:gd name="connsiteX5" fmla="*/ 1356878 w 2563912"/>
                <a:gd name="connsiteY5" fmla="*/ 112382 h 749215"/>
                <a:gd name="connsiteX6" fmla="*/ 1300686 w 2563912"/>
                <a:gd name="connsiteY6" fmla="*/ 112382 h 749215"/>
                <a:gd name="connsiteX7" fmla="*/ 1300686 w 2563912"/>
                <a:gd name="connsiteY7" fmla="*/ 262398 h 749215"/>
                <a:gd name="connsiteX8" fmla="*/ 2563912 w 2563912"/>
                <a:gd name="connsiteY8" fmla="*/ 262398 h 749215"/>
                <a:gd name="connsiteX9" fmla="*/ 2563912 w 2563912"/>
                <a:gd name="connsiteY9" fmla="*/ 749215 h 749215"/>
                <a:gd name="connsiteX10" fmla="*/ 0 w 2563912"/>
                <a:gd name="connsiteY10" fmla="*/ 749215 h 749215"/>
                <a:gd name="connsiteX11" fmla="*/ 0 w 2563912"/>
                <a:gd name="connsiteY11" fmla="*/ 262398 h 74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912" h="749215">
                  <a:moveTo>
                    <a:pt x="2563912" y="486817"/>
                  </a:moveTo>
                  <a:lnTo>
                    <a:pt x="1300686" y="486817"/>
                  </a:lnTo>
                  <a:lnTo>
                    <a:pt x="1300686" y="636832"/>
                  </a:lnTo>
                  <a:lnTo>
                    <a:pt x="1356877" y="636832"/>
                  </a:lnTo>
                  <a:lnTo>
                    <a:pt x="1281956" y="749214"/>
                  </a:lnTo>
                  <a:lnTo>
                    <a:pt x="1207034" y="636832"/>
                  </a:lnTo>
                  <a:lnTo>
                    <a:pt x="1263226" y="636832"/>
                  </a:lnTo>
                  <a:lnTo>
                    <a:pt x="1263226" y="486817"/>
                  </a:lnTo>
                  <a:lnTo>
                    <a:pt x="0" y="486817"/>
                  </a:lnTo>
                  <a:lnTo>
                    <a:pt x="0" y="1"/>
                  </a:lnTo>
                  <a:lnTo>
                    <a:pt x="2563912" y="1"/>
                  </a:lnTo>
                  <a:lnTo>
                    <a:pt x="2563912" y="486817"/>
                  </a:lnTo>
                  <a:close/>
                </a:path>
              </a:pathLst>
            </a:custGeom>
            <a:solidFill>
              <a:srgbClr val="243A5E"/>
            </a:solidFill>
            <a:ln>
              <a:solidFill>
                <a:schemeClr val="tx1"/>
              </a:solidFill>
            </a:ln>
          </p:spPr>
          <p:style>
            <a:lnRef idx="2">
              <a:schemeClr val="accent2">
                <a:hueOff val="-5760231"/>
                <a:satOff val="-22852"/>
                <a:lumOff val="11764"/>
                <a:alphaOff val="0"/>
              </a:schemeClr>
            </a:lnRef>
            <a:fillRef idx="1">
              <a:schemeClr val="accent2">
                <a:hueOff val="-5760231"/>
                <a:satOff val="-22852"/>
                <a:lumOff val="11764"/>
                <a:alphaOff val="0"/>
              </a:schemeClr>
            </a:fillRef>
            <a:effectRef idx="0">
              <a:schemeClr val="accent2">
                <a:hueOff val="-5760231"/>
                <a:satOff val="-22852"/>
                <a:lumOff val="11764"/>
                <a:alphaOff val="0"/>
              </a:schemeClr>
            </a:effectRef>
            <a:fontRef idx="minor">
              <a:schemeClr val="lt1"/>
            </a:fontRef>
          </p:style>
          <p:txBody>
            <a:bodyPr spcFirstLastPara="0" vert="horz" wrap="square" lIns="182345" tIns="199137" rIns="182345" bIns="461363" numCol="1" spcCol="1270" anchor="ctr" anchorCtr="0">
              <a:noAutofit/>
            </a:bodyPr>
            <a:lstStyle/>
            <a:p>
              <a:pPr marL="0" lvl="0" indent="0" algn="ctr" defTabSz="1244600">
                <a:lnSpc>
                  <a:spcPct val="90000"/>
                </a:lnSpc>
                <a:spcBef>
                  <a:spcPct val="0"/>
                </a:spcBef>
                <a:spcAft>
                  <a:spcPct val="35000"/>
                </a:spcAft>
                <a:buNone/>
              </a:pPr>
              <a:r>
                <a:rPr lang="fr-FR" sz="2200" dirty="0">
                  <a:latin typeface="+mj-lt"/>
                </a:rPr>
                <a:t>Actualiser</a:t>
              </a:r>
            </a:p>
          </p:txBody>
        </p:sp>
        <p:sp>
          <p:nvSpPr>
            <p:cNvPr id="23" name="Freeform: Shape 22">
              <a:extLst>
                <a:ext uri="{FF2B5EF4-FFF2-40B4-BE49-F238E27FC236}">
                  <a16:creationId xmlns:a16="http://schemas.microsoft.com/office/drawing/2014/main" id="{E953D4C3-AC34-494F-A97A-22DCB646F979}"/>
                </a:ext>
              </a:extLst>
            </p:cNvPr>
            <p:cNvSpPr/>
            <p:nvPr/>
          </p:nvSpPr>
          <p:spPr>
            <a:xfrm>
              <a:off x="2306831" y="4625604"/>
              <a:ext cx="8727323" cy="532116"/>
            </a:xfrm>
            <a:custGeom>
              <a:avLst/>
              <a:gdLst>
                <a:gd name="connsiteX0" fmla="*/ 0 w 7691736"/>
                <a:gd name="connsiteY0" fmla="*/ 0 h 486989"/>
                <a:gd name="connsiteX1" fmla="*/ 7691736 w 7691736"/>
                <a:gd name="connsiteY1" fmla="*/ 0 h 486989"/>
                <a:gd name="connsiteX2" fmla="*/ 7691736 w 7691736"/>
                <a:gd name="connsiteY2" fmla="*/ 486989 h 486989"/>
                <a:gd name="connsiteX3" fmla="*/ 0 w 7691736"/>
                <a:gd name="connsiteY3" fmla="*/ 486989 h 486989"/>
                <a:gd name="connsiteX4" fmla="*/ 0 w 7691736"/>
                <a:gd name="connsiteY4" fmla="*/ 0 h 48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736" h="486989">
                  <a:moveTo>
                    <a:pt x="0" y="0"/>
                  </a:moveTo>
                  <a:lnTo>
                    <a:pt x="7691736" y="0"/>
                  </a:lnTo>
                  <a:lnTo>
                    <a:pt x="7691736" y="486989"/>
                  </a:lnTo>
                  <a:lnTo>
                    <a:pt x="0" y="486989"/>
                  </a:lnTo>
                  <a:lnTo>
                    <a:pt x="0" y="0"/>
                  </a:lnTo>
                  <a:close/>
                </a:path>
              </a:pathLst>
            </a:custGeom>
            <a:solidFill>
              <a:schemeClr val="bg1">
                <a:lumMod val="75000"/>
              </a:schemeClr>
            </a:solidFill>
            <a:ln>
              <a:solidFill>
                <a:schemeClr val="tx1"/>
              </a:solidFill>
            </a:ln>
          </p:spPr>
          <p:style>
            <a:lnRef idx="2">
              <a:schemeClr val="accent2">
                <a:tint val="40000"/>
                <a:alpha val="90000"/>
                <a:hueOff val="-6543428"/>
                <a:satOff val="7678"/>
                <a:lumOff val="1425"/>
                <a:alphaOff val="0"/>
              </a:schemeClr>
            </a:lnRef>
            <a:fillRef idx="1">
              <a:schemeClr val="accent2">
                <a:tint val="40000"/>
                <a:alpha val="90000"/>
                <a:hueOff val="-6543428"/>
                <a:satOff val="7678"/>
                <a:lumOff val="1425"/>
                <a:alphaOff val="0"/>
              </a:schemeClr>
            </a:fillRef>
            <a:effectRef idx="0">
              <a:schemeClr val="accent2">
                <a:tint val="40000"/>
                <a:alpha val="90000"/>
                <a:hueOff val="-6543428"/>
                <a:satOff val="7678"/>
                <a:lumOff val="1425"/>
                <a:alphaOff val="0"/>
              </a:schemeClr>
            </a:effectRef>
            <a:fontRef idx="minor">
              <a:schemeClr val="dk1">
                <a:hueOff val="0"/>
                <a:satOff val="0"/>
                <a:lumOff val="0"/>
                <a:alphaOff val="0"/>
              </a:schemeClr>
            </a:fontRef>
          </p:style>
          <p:txBody>
            <a:bodyPr spcFirstLastPara="0" vert="horz" wrap="square" lIns="156025" tIns="228600" rIns="156025" bIns="228600" numCol="1" spcCol="1270" anchor="ctr" anchorCtr="0">
              <a:noAutofit/>
            </a:bodyPr>
            <a:lstStyle/>
            <a:p>
              <a:pPr lvl="0" defTabSz="800100">
                <a:lnSpc>
                  <a:spcPct val="90000"/>
                </a:lnSpc>
                <a:spcBef>
                  <a:spcPct val="0"/>
                </a:spcBef>
                <a:spcAft>
                  <a:spcPct val="35000"/>
                </a:spcAft>
              </a:pPr>
              <a:r>
                <a:rPr lang="fr-FR" sz="1600" b="1" dirty="0"/>
                <a:t>Tenez-vous au courant</a:t>
              </a:r>
              <a:r>
                <a:rPr lang="fr-FR" sz="1600" dirty="0"/>
                <a:t> des dernières offres clients et abonnements Azure.</a:t>
              </a:r>
            </a:p>
          </p:txBody>
        </p:sp>
      </p:grpSp>
      <p:grpSp>
        <p:nvGrpSpPr>
          <p:cNvPr id="2" name="Group 1">
            <a:extLst>
              <a:ext uri="{FF2B5EF4-FFF2-40B4-BE49-F238E27FC236}">
                <a16:creationId xmlns:a16="http://schemas.microsoft.com/office/drawing/2014/main" id="{45428C30-E7D5-4267-A9C9-40CA5CF8549C}"/>
              </a:ext>
              <a:ext uri="{C183D7F6-B498-43B3-948B-1728B52AA6E4}">
                <adec:decorative xmlns:adec="http://schemas.microsoft.com/office/drawing/2017/decorative" val="1"/>
              </a:ext>
            </a:extLst>
          </p:cNvPr>
          <p:cNvGrpSpPr/>
          <p:nvPr/>
        </p:nvGrpSpPr>
        <p:grpSpPr>
          <a:xfrm>
            <a:off x="211756" y="4926309"/>
            <a:ext cx="11548155" cy="434956"/>
            <a:chOff x="778506" y="5560662"/>
            <a:chExt cx="10255647" cy="532279"/>
          </a:xfrm>
        </p:grpSpPr>
        <p:sp>
          <p:nvSpPr>
            <p:cNvPr id="5" name="Freeform: Shape 4">
              <a:extLst>
                <a:ext uri="{FF2B5EF4-FFF2-40B4-BE49-F238E27FC236}">
                  <a16:creationId xmlns:a16="http://schemas.microsoft.com/office/drawing/2014/main" id="{2A4293FE-6F6E-457C-9948-8CA0DEEB2D3D}"/>
                </a:ext>
              </a:extLst>
            </p:cNvPr>
            <p:cNvSpPr/>
            <p:nvPr/>
          </p:nvSpPr>
          <p:spPr>
            <a:xfrm>
              <a:off x="778506" y="5560662"/>
              <a:ext cx="1528325" cy="532116"/>
            </a:xfrm>
            <a:custGeom>
              <a:avLst/>
              <a:gdLst>
                <a:gd name="connsiteX0" fmla="*/ 0 w 2563912"/>
                <a:gd name="connsiteY0" fmla="*/ 0 h 487135"/>
                <a:gd name="connsiteX1" fmla="*/ 2563912 w 2563912"/>
                <a:gd name="connsiteY1" fmla="*/ 0 h 487135"/>
                <a:gd name="connsiteX2" fmla="*/ 2563912 w 2563912"/>
                <a:gd name="connsiteY2" fmla="*/ 487135 h 487135"/>
                <a:gd name="connsiteX3" fmla="*/ 0 w 2563912"/>
                <a:gd name="connsiteY3" fmla="*/ 487135 h 487135"/>
                <a:gd name="connsiteX4" fmla="*/ 0 w 2563912"/>
                <a:gd name="connsiteY4" fmla="*/ 0 h 487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3912" h="487135">
                  <a:moveTo>
                    <a:pt x="0" y="0"/>
                  </a:moveTo>
                  <a:lnTo>
                    <a:pt x="2563912" y="0"/>
                  </a:lnTo>
                  <a:lnTo>
                    <a:pt x="2563912" y="487135"/>
                  </a:lnTo>
                  <a:lnTo>
                    <a:pt x="0" y="487135"/>
                  </a:lnTo>
                  <a:lnTo>
                    <a:pt x="0" y="0"/>
                  </a:lnTo>
                  <a:close/>
                </a:path>
              </a:pathLst>
            </a:custGeom>
            <a:solidFill>
              <a:srgbClr val="243A5E"/>
            </a:solidFill>
            <a:ln>
              <a:solidFill>
                <a:schemeClr val="tx1"/>
              </a:solid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82345" tIns="199136" rIns="182345" bIns="199136" numCol="1" spcCol="1270" anchor="ctr" anchorCtr="0">
              <a:noAutofit/>
            </a:bodyPr>
            <a:lstStyle/>
            <a:p>
              <a:pPr marL="0" lvl="0" indent="0" algn="ctr" defTabSz="1244600">
                <a:lnSpc>
                  <a:spcPct val="90000"/>
                </a:lnSpc>
                <a:spcBef>
                  <a:spcPct val="0"/>
                </a:spcBef>
                <a:spcAft>
                  <a:spcPct val="35000"/>
                </a:spcAft>
                <a:buNone/>
              </a:pPr>
              <a:r>
                <a:rPr lang="fr-FR" sz="2200" dirty="0">
                  <a:latin typeface="+mj-lt"/>
                </a:rPr>
                <a:t>Appliquer</a:t>
              </a:r>
            </a:p>
          </p:txBody>
        </p:sp>
        <p:sp>
          <p:nvSpPr>
            <p:cNvPr id="8" name="Freeform: Shape 7">
              <a:extLst>
                <a:ext uri="{FF2B5EF4-FFF2-40B4-BE49-F238E27FC236}">
                  <a16:creationId xmlns:a16="http://schemas.microsoft.com/office/drawing/2014/main" id="{64D85DEC-E184-40A9-B88E-C768112E4DE6}"/>
                </a:ext>
              </a:extLst>
            </p:cNvPr>
            <p:cNvSpPr/>
            <p:nvPr/>
          </p:nvSpPr>
          <p:spPr>
            <a:xfrm>
              <a:off x="2306831" y="5560667"/>
              <a:ext cx="8727322" cy="532274"/>
            </a:xfrm>
            <a:custGeom>
              <a:avLst/>
              <a:gdLst>
                <a:gd name="connsiteX0" fmla="*/ 0 w 7691736"/>
                <a:gd name="connsiteY0" fmla="*/ 0 h 487135"/>
                <a:gd name="connsiteX1" fmla="*/ 7691736 w 7691736"/>
                <a:gd name="connsiteY1" fmla="*/ 0 h 487135"/>
                <a:gd name="connsiteX2" fmla="*/ 7691736 w 7691736"/>
                <a:gd name="connsiteY2" fmla="*/ 487135 h 487135"/>
                <a:gd name="connsiteX3" fmla="*/ 0 w 7691736"/>
                <a:gd name="connsiteY3" fmla="*/ 487135 h 487135"/>
                <a:gd name="connsiteX4" fmla="*/ 0 w 7691736"/>
                <a:gd name="connsiteY4" fmla="*/ 0 h 487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736" h="487135">
                  <a:moveTo>
                    <a:pt x="0" y="0"/>
                  </a:moveTo>
                  <a:lnTo>
                    <a:pt x="7691736" y="0"/>
                  </a:lnTo>
                  <a:lnTo>
                    <a:pt x="7691736" y="487135"/>
                  </a:lnTo>
                  <a:lnTo>
                    <a:pt x="0" y="487135"/>
                  </a:lnTo>
                  <a:lnTo>
                    <a:pt x="0" y="0"/>
                  </a:lnTo>
                  <a:close/>
                </a:path>
              </a:pathLst>
            </a:custGeom>
            <a:solidFill>
              <a:schemeClr val="bg1">
                <a:lumMod val="75000"/>
              </a:schemeClr>
            </a:solidFill>
            <a:ln>
              <a:solidFill>
                <a:schemeClr val="tx1"/>
              </a:solidFill>
            </a:ln>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56025" tIns="228600" rIns="156025" bIns="228600" numCol="1" spcCol="1270" anchor="ctr" anchorCtr="0">
              <a:noAutofit/>
            </a:bodyPr>
            <a:lstStyle/>
            <a:p>
              <a:pPr marL="0" lvl="0" indent="0" algn="l" defTabSz="800100">
                <a:lnSpc>
                  <a:spcPct val="90000"/>
                </a:lnSpc>
                <a:spcBef>
                  <a:spcPct val="0"/>
                </a:spcBef>
                <a:spcAft>
                  <a:spcPct val="35000"/>
                </a:spcAft>
                <a:buNone/>
              </a:pPr>
              <a:r>
                <a:rPr lang="fr-FR" sz="1600" dirty="0"/>
                <a:t>Appliquez des balises pour identifier les </a:t>
              </a:r>
              <a:r>
                <a:rPr lang="fr-FR" sz="1600" b="1" dirty="0"/>
                <a:t>propriétaires de coûts</a:t>
              </a:r>
              <a:r>
                <a:rPr lang="fr-FR" sz="1600" dirty="0"/>
                <a:t>. Identifiez les propriétaires d’utilisation avec des balises.</a:t>
              </a:r>
            </a:p>
          </p:txBody>
        </p:sp>
      </p:grpSp>
    </p:spTree>
    <p:extLst>
      <p:ext uri="{BB962C8B-B14F-4D97-AF65-F5344CB8AC3E}">
        <p14:creationId xmlns:p14="http://schemas.microsoft.com/office/powerpoint/2010/main" val="3769761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atin typeface="Segoe UI Semibold (Headings)"/>
              </a:rPr>
              <a:t>Contrats de niveau de service Azure et cycles de vie des services</a:t>
            </a:r>
          </a:p>
        </p:txBody>
      </p:sp>
      <p:pic>
        <p:nvPicPr>
          <p:cNvPr id="5" name="Graphic 4" descr="Amélioration continue">
            <a:extLst>
              <a:ext uri="{FF2B5EF4-FFF2-40B4-BE49-F238E27FC236}">
                <a16:creationId xmlns:a16="http://schemas.microsoft.com/office/drawing/2014/main" id="{A1B4E90F-E89D-4448-8BF9-4B7D34C513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42848" y="2782077"/>
            <a:ext cx="1293845" cy="1293845"/>
          </a:xfrm>
          <a:prstGeom prst="rect">
            <a:avLst/>
          </a:prstGeom>
        </p:spPr>
      </p:pic>
    </p:spTree>
    <p:extLst>
      <p:ext uri="{BB962C8B-B14F-4D97-AF65-F5344CB8AC3E}">
        <p14:creationId xmlns:p14="http://schemas.microsoft.com/office/powerpoint/2010/main" val="113309102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40128-4FAD-40D5-A352-79BAAE715913}"/>
              </a:ext>
            </a:extLst>
          </p:cNvPr>
          <p:cNvSpPr>
            <a:spLocks noGrp="1"/>
          </p:cNvSpPr>
          <p:nvPr>
            <p:ph type="title"/>
          </p:nvPr>
        </p:nvSpPr>
        <p:spPr/>
        <p:txBody>
          <a:bodyPr/>
          <a:lstStyle/>
          <a:p>
            <a:r>
              <a:rPr lang="fr-FR" dirty="0">
                <a:latin typeface="Segoe UI Semibold (Headings)"/>
              </a:rPr>
              <a:t>Contrats de niveau de service Azure et cycles de vie </a:t>
            </a:r>
            <a:br>
              <a:rPr lang="fr-FR" dirty="0">
                <a:latin typeface="Segoe UI Semibold (Headings)"/>
              </a:rPr>
            </a:br>
            <a:r>
              <a:rPr lang="fr-FR" dirty="0">
                <a:latin typeface="Segoe UI Semibold (Headings)"/>
              </a:rPr>
              <a:t>des services - Domaine d’objectif</a:t>
            </a:r>
          </a:p>
        </p:txBody>
      </p:sp>
      <p:sp>
        <p:nvSpPr>
          <p:cNvPr id="3" name="Text Placeholder 2">
            <a:extLst>
              <a:ext uri="{FF2B5EF4-FFF2-40B4-BE49-F238E27FC236}">
                <a16:creationId xmlns:a16="http://schemas.microsoft.com/office/drawing/2014/main" id="{319B50AD-5FB8-471C-BEDC-61FD3D64C5AE}"/>
              </a:ext>
            </a:extLst>
          </p:cNvPr>
          <p:cNvSpPr>
            <a:spLocks noGrp="1"/>
          </p:cNvSpPr>
          <p:nvPr>
            <p:ph sz="quarter" idx="10"/>
          </p:nvPr>
        </p:nvSpPr>
        <p:spPr>
          <a:xfrm>
            <a:off x="419100" y="1634697"/>
            <a:ext cx="11340811" cy="2287806"/>
          </a:xfrm>
        </p:spPr>
        <p:txBody>
          <a:bodyPr/>
          <a:lstStyle/>
          <a:p>
            <a:pPr marL="342900" lvl="0" indent="-342900" fontAlgn="base">
              <a:buFont typeface="Arial" panose="020B0604020202020204" pitchFamily="34" charset="0"/>
              <a:buChar char="•"/>
            </a:pPr>
            <a:r>
              <a:rPr lang="fr-FR" dirty="0">
                <a:latin typeface="+mn-lt"/>
              </a:rPr>
              <a:t>Décrire l’objectif d’un contrat de niveau de service (SLA) Azure</a:t>
            </a:r>
          </a:p>
          <a:p>
            <a:pPr marL="342900" lvl="0" indent="-342900" fontAlgn="base">
              <a:buFont typeface="Arial" panose="020B0604020202020204" pitchFamily="34" charset="0"/>
              <a:buChar char="•"/>
            </a:pPr>
            <a:r>
              <a:rPr lang="fr-FR" dirty="0">
                <a:latin typeface="+mn-lt"/>
              </a:rPr>
              <a:t>Identifier les actions qui peuvent avoir une incidence sur un SLA (par exemple, </a:t>
            </a:r>
            <a:br>
              <a:rPr lang="fr-FR" dirty="0">
                <a:latin typeface="+mn-lt"/>
              </a:rPr>
            </a:br>
            <a:r>
              <a:rPr lang="fr-FR" dirty="0">
                <a:latin typeface="+mn-lt"/>
              </a:rPr>
              <a:t>zones de disponibilité)</a:t>
            </a:r>
          </a:p>
          <a:p>
            <a:pPr marL="342900" lvl="0" indent="-342900" fontAlgn="base">
              <a:buFont typeface="Arial" panose="020B0604020202020204" pitchFamily="34" charset="0"/>
              <a:buChar char="•"/>
            </a:pPr>
            <a:r>
              <a:rPr lang="fr-FR" dirty="0">
                <a:latin typeface="+mn-lt"/>
              </a:rPr>
              <a:t>Décrire le cycle de vie du service dans Azure (préversion publique et disponibilité générale)</a:t>
            </a:r>
          </a:p>
        </p:txBody>
      </p:sp>
    </p:spTree>
    <p:extLst>
      <p:ext uri="{BB962C8B-B14F-4D97-AF65-F5344CB8AC3E}">
        <p14:creationId xmlns:p14="http://schemas.microsoft.com/office/powerpoint/2010/main" val="320123905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a:t>Contrats SLA</a:t>
            </a:r>
          </a:p>
        </p:txBody>
      </p:sp>
      <p:sp>
        <p:nvSpPr>
          <p:cNvPr id="6" name="Text Placeholder 5"/>
          <p:cNvSpPr>
            <a:spLocks noGrp="1"/>
          </p:cNvSpPr>
          <p:nvPr>
            <p:ph sz="quarter" idx="10"/>
          </p:nvPr>
        </p:nvSpPr>
        <p:spPr>
          <a:xfrm>
            <a:off x="419100" y="1456897"/>
            <a:ext cx="11340811" cy="923330"/>
          </a:xfrm>
        </p:spPr>
        <p:txBody>
          <a:bodyPr vert="horz" wrap="square" lIns="0" tIns="91440" rIns="146304" bIns="91440" rtlCol="0" anchor="t">
            <a:spAutoFit/>
          </a:bodyPr>
          <a:lstStyle/>
          <a:p>
            <a:r>
              <a:rPr lang="fr-FR" dirty="0"/>
              <a:t>Les contrats de niveau de service (SLA) décrivent les engagements de Microsoft </a:t>
            </a:r>
            <a:br>
              <a:rPr lang="fr-FR" dirty="0"/>
            </a:br>
            <a:r>
              <a:rPr lang="fr-FR" dirty="0"/>
              <a:t>en termes de temps d’activité et de connectivité.</a:t>
            </a:r>
          </a:p>
        </p:txBody>
      </p:sp>
      <p:sp>
        <p:nvSpPr>
          <p:cNvPr id="4" name="Text Placeholder 5">
            <a:extLst>
              <a:ext uri="{FF2B5EF4-FFF2-40B4-BE49-F238E27FC236}">
                <a16:creationId xmlns:a16="http://schemas.microsoft.com/office/drawing/2014/main" id="{13A94574-5E9C-4F51-AF5F-0091CF12CF7E}"/>
              </a:ext>
            </a:extLst>
          </p:cNvPr>
          <p:cNvSpPr txBox="1">
            <a:spLocks/>
          </p:cNvSpPr>
          <p:nvPr/>
        </p:nvSpPr>
        <p:spPr>
          <a:xfrm>
            <a:off x="432089" y="2380227"/>
            <a:ext cx="7071533" cy="2437590"/>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sz="2400" dirty="0">
                <a:latin typeface="+mn-lt"/>
                <a:cs typeface="Segoe UI Semilight"/>
              </a:rPr>
              <a:t>Les contrats SLA sont basés sur des produits </a:t>
            </a:r>
            <a:br>
              <a:rPr lang="fr-FR" sz="2400" dirty="0">
                <a:latin typeface="+mn-lt"/>
                <a:cs typeface="Segoe UI Semilight"/>
              </a:rPr>
            </a:br>
            <a:r>
              <a:rPr lang="fr-FR" sz="2400" dirty="0">
                <a:latin typeface="+mn-lt"/>
                <a:cs typeface="Segoe UI Semilight"/>
              </a:rPr>
              <a:t>et des services individuels. </a:t>
            </a:r>
          </a:p>
          <a:p>
            <a:endParaRPr lang="en-IE" sz="400" dirty="0">
              <a:latin typeface="Segoe UI" panose="020B0502040204020203" pitchFamily="34" charset="0"/>
              <a:cs typeface="Segoe UI" panose="020B0502040204020203" pitchFamily="34" charset="0"/>
            </a:endParaRPr>
          </a:p>
          <a:p>
            <a:r>
              <a:rPr lang="fr-FR" sz="2400" dirty="0">
                <a:latin typeface="Segoe UI"/>
                <a:cs typeface="Segoe UI"/>
              </a:rPr>
              <a:t>Contrats détaillés sur le service fourni et toute exception concernant le SLA.</a:t>
            </a:r>
          </a:p>
          <a:p>
            <a:r>
              <a:rPr lang="fr-FR" sz="2400" dirty="0">
                <a:latin typeface="Segoe UI" panose="020B0502040204020203" pitchFamily="34" charset="0"/>
                <a:cs typeface="Segoe UI" panose="020B0502040204020203" pitchFamily="34" charset="0"/>
              </a:rPr>
              <a:t>Fonctionnalités/services gratuits et en préversion, n’offrant pas de SLA.</a:t>
            </a:r>
          </a:p>
        </p:txBody>
      </p:sp>
      <p:pic>
        <p:nvPicPr>
          <p:cNvPr id="5" name="Picture 4" descr="Icône SLA. ">
            <a:extLst>
              <a:ext uri="{FF2B5EF4-FFF2-40B4-BE49-F238E27FC236}">
                <a16:creationId xmlns:a16="http://schemas.microsoft.com/office/drawing/2014/main" id="{58AA13B8-61D7-4F9B-BCAB-ED987C1D6E07}"/>
              </a:ext>
            </a:extLst>
          </p:cNvPr>
          <p:cNvPicPr>
            <a:picLocks noChangeAspect="1"/>
          </p:cNvPicPr>
          <p:nvPr/>
        </p:nvPicPr>
        <p:blipFill>
          <a:blip r:embed="rId3"/>
          <a:srcRect/>
          <a:stretch/>
        </p:blipFill>
        <p:spPr>
          <a:xfrm>
            <a:off x="7672227" y="2455288"/>
            <a:ext cx="3919078" cy="2205213"/>
          </a:xfrm>
          <a:prstGeom prst="rect">
            <a:avLst/>
          </a:prstGeom>
        </p:spPr>
      </p:pic>
    </p:spTree>
    <p:extLst>
      <p:ext uri="{BB962C8B-B14F-4D97-AF65-F5344CB8AC3E}">
        <p14:creationId xmlns:p14="http://schemas.microsoft.com/office/powerpoint/2010/main" val="3619721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a:t>Contrats SLA pour les produits et services Azure</a:t>
            </a:r>
          </a:p>
        </p:txBody>
      </p:sp>
      <p:sp>
        <p:nvSpPr>
          <p:cNvPr id="6" name="Text Placeholder 5"/>
          <p:cNvSpPr>
            <a:spLocks noGrp="1"/>
          </p:cNvSpPr>
          <p:nvPr>
            <p:ph sz="quarter" idx="10"/>
          </p:nvPr>
        </p:nvSpPr>
        <p:spPr>
          <a:xfrm>
            <a:off x="418643" y="1424731"/>
            <a:ext cx="6317133" cy="3893374"/>
          </a:xfrm>
        </p:spPr>
        <p:txBody>
          <a:bodyPr/>
          <a:lstStyle/>
          <a:p>
            <a:pPr marL="342900" lvl="1" indent="-342900">
              <a:buFont typeface="Arial" panose="020B0604020202020204" pitchFamily="34" charset="0"/>
              <a:buChar char="•"/>
            </a:pPr>
            <a:r>
              <a:rPr lang="fr-FR" sz="2400" dirty="0">
                <a:latin typeface="Segoe UI" panose="020B0502040204020203" pitchFamily="34" charset="0"/>
                <a:cs typeface="Segoe UI" panose="020B0502040204020203" pitchFamily="34" charset="0"/>
              </a:rPr>
              <a:t>Les cibles de performances sont </a:t>
            </a:r>
            <a:br>
              <a:rPr lang="fr-FR" sz="2400" dirty="0">
                <a:latin typeface="Segoe UI" panose="020B0502040204020203" pitchFamily="34" charset="0"/>
                <a:cs typeface="Segoe UI" panose="020B0502040204020203" pitchFamily="34" charset="0"/>
              </a:rPr>
            </a:br>
            <a:r>
              <a:rPr lang="fr-FR" sz="2400" dirty="0">
                <a:latin typeface="Segoe UI" panose="020B0502040204020203" pitchFamily="34" charset="0"/>
                <a:cs typeface="Segoe UI" panose="020B0502040204020203" pitchFamily="34" charset="0"/>
              </a:rPr>
              <a:t>exprimées sous forme de garanties </a:t>
            </a:r>
            <a:br>
              <a:rPr lang="fr-FR" sz="2400" dirty="0">
                <a:latin typeface="Segoe UI" panose="020B0502040204020203" pitchFamily="34" charset="0"/>
                <a:cs typeface="Segoe UI" panose="020B0502040204020203" pitchFamily="34" charset="0"/>
              </a:rPr>
            </a:br>
            <a:r>
              <a:rPr lang="fr-FR" sz="2400" dirty="0">
                <a:latin typeface="Segoe UI" panose="020B0502040204020203" pitchFamily="34" charset="0"/>
                <a:cs typeface="Segoe UI" panose="020B0502040204020203" pitchFamily="34" charset="0"/>
              </a:rPr>
              <a:t>de temps d’activité et de connectivité.</a:t>
            </a:r>
          </a:p>
          <a:p>
            <a:pPr marL="342900" lvl="1" indent="-342900">
              <a:buFont typeface="Arial" panose="020B0604020202020204" pitchFamily="34" charset="0"/>
              <a:buChar char="•"/>
            </a:pPr>
            <a:r>
              <a:rPr lang="fr-FR" sz="2400" dirty="0">
                <a:latin typeface="Segoe UI" panose="020B0502040204020203" pitchFamily="34" charset="0"/>
                <a:cs typeface="Segoe UI" panose="020B0502040204020203" pitchFamily="34" charset="0"/>
              </a:rPr>
              <a:t>Les objectifs de performances vont </a:t>
            </a:r>
            <a:br>
              <a:rPr lang="fr-FR" sz="2400" dirty="0">
                <a:latin typeface="Segoe UI" panose="020B0502040204020203" pitchFamily="34" charset="0"/>
                <a:cs typeface="Segoe UI" panose="020B0502040204020203" pitchFamily="34" charset="0"/>
              </a:rPr>
            </a:br>
            <a:r>
              <a:rPr lang="fr-FR" sz="2400" dirty="0">
                <a:latin typeface="Segoe UI" panose="020B0502040204020203" pitchFamily="34" charset="0"/>
                <a:cs typeface="Segoe UI" panose="020B0502040204020203" pitchFamily="34" charset="0"/>
              </a:rPr>
              <a:t>de 99 % à 99,999 %.</a:t>
            </a:r>
          </a:p>
          <a:p>
            <a:pPr marL="342900" lvl="1" indent="-342900">
              <a:buFont typeface="Arial" panose="020B0604020202020204" pitchFamily="34" charset="0"/>
              <a:buChar char="•"/>
            </a:pPr>
            <a:r>
              <a:rPr lang="fr-FR" sz="2400" dirty="0">
                <a:latin typeface="Segoe UI" panose="020B0502040204020203" pitchFamily="34" charset="0"/>
                <a:cs typeface="Segoe UI" panose="020B0502040204020203" pitchFamily="34" charset="0"/>
              </a:rPr>
              <a:t>Si un service ne respecte pas les garanties, un pourcentage des frais de service mensuels pourra être crédité.</a:t>
            </a:r>
          </a:p>
          <a:p>
            <a:pPr lvl="1"/>
            <a:endParaRPr lang="en-IE" sz="2400" dirty="0">
              <a:latin typeface="Segoe UI" panose="020B0502040204020203" pitchFamily="34" charset="0"/>
              <a:cs typeface="Segoe UI" panose="020B0502040204020203" pitchFamily="34" charset="0"/>
            </a:endParaRPr>
          </a:p>
        </p:txBody>
      </p:sp>
      <p:graphicFrame>
        <p:nvGraphicFramePr>
          <p:cNvPr id="13" name="Table 13">
            <a:extLst>
              <a:ext uri="{FF2B5EF4-FFF2-40B4-BE49-F238E27FC236}">
                <a16:creationId xmlns:a16="http://schemas.microsoft.com/office/drawing/2014/main" id="{4430190E-5848-4910-B15F-26BB6074DA5B}"/>
              </a:ext>
            </a:extLst>
          </p:cNvPr>
          <p:cNvGraphicFramePr>
            <a:graphicFrameLocks noGrp="1"/>
          </p:cNvGraphicFramePr>
          <p:nvPr>
            <p:extLst>
              <p:ext uri="{D42A27DB-BD31-4B8C-83A1-F6EECF244321}">
                <p14:modId xmlns:p14="http://schemas.microsoft.com/office/powerpoint/2010/main" val="674018683"/>
              </p:ext>
            </p:extLst>
          </p:nvPr>
        </p:nvGraphicFramePr>
        <p:xfrm>
          <a:off x="7337046" y="1424731"/>
          <a:ext cx="4206240" cy="3773951"/>
        </p:xfrm>
        <a:graphic>
          <a:graphicData uri="http://schemas.openxmlformats.org/drawingml/2006/table">
            <a:tbl>
              <a:tblPr firstRow="1" bandRow="1">
                <a:tableStyleId>{5940675A-B579-460E-94D1-54222C63F5DA}</a:tableStyleId>
              </a:tblPr>
              <a:tblGrid>
                <a:gridCol w="2103120">
                  <a:extLst>
                    <a:ext uri="{9D8B030D-6E8A-4147-A177-3AD203B41FA5}">
                      <a16:colId xmlns:a16="http://schemas.microsoft.com/office/drawing/2014/main" val="3404631245"/>
                    </a:ext>
                  </a:extLst>
                </a:gridCol>
                <a:gridCol w="2103120">
                  <a:extLst>
                    <a:ext uri="{9D8B030D-6E8A-4147-A177-3AD203B41FA5}">
                      <a16:colId xmlns:a16="http://schemas.microsoft.com/office/drawing/2014/main" val="1382836629"/>
                    </a:ext>
                  </a:extLst>
                </a:gridCol>
              </a:tblGrid>
              <a:tr h="650072">
                <a:tc>
                  <a:txBody>
                    <a:bodyPr/>
                    <a:lstStyle/>
                    <a:p>
                      <a:pPr algn="ctr"/>
                      <a:r>
                        <a:rPr lang="fr-FR" b="0">
                          <a:solidFill>
                            <a:schemeClr val="bg1">
                              <a:lumMod val="95000"/>
                            </a:schemeClr>
                          </a:solidFill>
                          <a:latin typeface="+mj-lt"/>
                        </a:rPr>
                        <a:t>Contrat SLA</a:t>
                      </a:r>
                    </a:p>
                  </a:txBody>
                  <a:tcPr anchor="ctr">
                    <a:solidFill>
                      <a:srgbClr val="243A5E"/>
                    </a:solidFill>
                  </a:tcPr>
                </a:tc>
                <a:tc>
                  <a:txBody>
                    <a:bodyPr/>
                    <a:lstStyle/>
                    <a:p>
                      <a:pPr algn="ctr"/>
                      <a:r>
                        <a:rPr lang="fr-FR" b="0">
                          <a:solidFill>
                            <a:schemeClr val="bg1">
                              <a:lumMod val="95000"/>
                            </a:schemeClr>
                          </a:solidFill>
                          <a:latin typeface="+mj-lt"/>
                        </a:rPr>
                        <a:t>Temps d’arrêt</a:t>
                      </a:r>
                    </a:p>
                    <a:p>
                      <a:pPr algn="ctr"/>
                      <a:r>
                        <a:rPr lang="fr-FR" b="0">
                          <a:solidFill>
                            <a:schemeClr val="bg1">
                              <a:lumMod val="95000"/>
                            </a:schemeClr>
                          </a:solidFill>
                          <a:latin typeface="+mj-lt"/>
                        </a:rPr>
                        <a:t>par mois</a:t>
                      </a:r>
                    </a:p>
                  </a:txBody>
                  <a:tcPr anchor="ctr">
                    <a:solidFill>
                      <a:srgbClr val="243A5E"/>
                    </a:solidFill>
                  </a:tcPr>
                </a:tc>
                <a:extLst>
                  <a:ext uri="{0D108BD9-81ED-4DB2-BD59-A6C34878D82A}">
                    <a16:rowId xmlns:a16="http://schemas.microsoft.com/office/drawing/2014/main" val="1277402870"/>
                  </a:ext>
                </a:extLst>
              </a:tr>
              <a:tr h="401643">
                <a:tc>
                  <a:txBody>
                    <a:bodyPr/>
                    <a:lstStyle/>
                    <a:p>
                      <a:pPr algn="ctr"/>
                      <a:r>
                        <a:rPr lang="fr-FR"/>
                        <a:t>99%</a:t>
                      </a:r>
                    </a:p>
                  </a:txBody>
                  <a:tcPr anchor="ctr">
                    <a:solidFill>
                      <a:schemeClr val="bg1"/>
                    </a:solidFill>
                  </a:tcPr>
                </a:tc>
                <a:tc>
                  <a:txBody>
                    <a:bodyPr/>
                    <a:lstStyle/>
                    <a:p>
                      <a:pPr algn="ctr"/>
                      <a:r>
                        <a:rPr lang="fr-FR" sz="1800" b="0">
                          <a:solidFill>
                            <a:schemeClr val="dk1"/>
                          </a:solidFill>
                        </a:rPr>
                        <a:t> 7h 18m 17s</a:t>
                      </a:r>
                    </a:p>
                  </a:txBody>
                  <a:tcPr anchor="ctr">
                    <a:solidFill>
                      <a:schemeClr val="bg1"/>
                    </a:solidFill>
                  </a:tcPr>
                </a:tc>
                <a:extLst>
                  <a:ext uri="{0D108BD9-81ED-4DB2-BD59-A6C34878D82A}">
                    <a16:rowId xmlns:a16="http://schemas.microsoft.com/office/drawing/2014/main" val="578160950"/>
                  </a:ext>
                </a:extLst>
              </a:tr>
              <a:tr h="451992">
                <a:tc>
                  <a:txBody>
                    <a:bodyPr/>
                    <a:lstStyle/>
                    <a:p>
                      <a:pPr algn="ctr"/>
                      <a:r>
                        <a:rPr lang="fr-FR"/>
                        <a:t>99,5%</a:t>
                      </a:r>
                    </a:p>
                  </a:txBody>
                  <a:tcPr anchor="ctr">
                    <a:solidFill>
                      <a:schemeClr val="bg1">
                        <a:lumMod val="85000"/>
                      </a:schemeClr>
                    </a:solidFill>
                  </a:tcPr>
                </a:tc>
                <a:tc>
                  <a:txBody>
                    <a:bodyPr/>
                    <a:lstStyle/>
                    <a:p>
                      <a:pPr algn="ctr"/>
                      <a:r>
                        <a:rPr lang="fr-FR" sz="1800" b="0">
                          <a:solidFill>
                            <a:schemeClr val="dk1"/>
                          </a:solidFill>
                        </a:rPr>
                        <a:t>3h 39m 8s</a:t>
                      </a:r>
                    </a:p>
                  </a:txBody>
                  <a:tcPr anchor="ctr">
                    <a:solidFill>
                      <a:schemeClr val="bg1">
                        <a:lumMod val="85000"/>
                      </a:schemeClr>
                    </a:solidFill>
                  </a:tcPr>
                </a:tc>
                <a:extLst>
                  <a:ext uri="{0D108BD9-81ED-4DB2-BD59-A6C34878D82A}">
                    <a16:rowId xmlns:a16="http://schemas.microsoft.com/office/drawing/2014/main" val="2168114776"/>
                  </a:ext>
                </a:extLst>
              </a:tr>
              <a:tr h="480753">
                <a:tc>
                  <a:txBody>
                    <a:bodyPr/>
                    <a:lstStyle/>
                    <a:p>
                      <a:pPr algn="ctr"/>
                      <a:r>
                        <a:rPr lang="fr-FR"/>
                        <a:t>99,9%</a:t>
                      </a:r>
                    </a:p>
                  </a:txBody>
                  <a:tcPr anchor="ctr"/>
                </a:tc>
                <a:tc>
                  <a:txBody>
                    <a:bodyPr/>
                    <a:lstStyle/>
                    <a:p>
                      <a:pPr algn="ctr"/>
                      <a:r>
                        <a:rPr lang="fr-FR" sz="1800" b="0">
                          <a:solidFill>
                            <a:schemeClr val="dk1"/>
                          </a:solidFill>
                        </a:rPr>
                        <a:t>43m 49s</a:t>
                      </a:r>
                    </a:p>
                  </a:txBody>
                  <a:tcPr anchor="ctr"/>
                </a:tc>
                <a:extLst>
                  <a:ext uri="{0D108BD9-81ED-4DB2-BD59-A6C34878D82A}">
                    <a16:rowId xmlns:a16="http://schemas.microsoft.com/office/drawing/2014/main" val="2406645318"/>
                  </a:ext>
                </a:extLst>
              </a:tr>
              <a:tr h="455608">
                <a:tc>
                  <a:txBody>
                    <a:bodyPr/>
                    <a:lstStyle/>
                    <a:p>
                      <a:pPr algn="ctr"/>
                      <a:r>
                        <a:rPr lang="fr-FR"/>
                        <a:t>99,95%</a:t>
                      </a:r>
                    </a:p>
                  </a:txBody>
                  <a:tcPr anchor="ctr">
                    <a:solidFill>
                      <a:schemeClr val="bg1">
                        <a:lumMod val="85000"/>
                      </a:schemeClr>
                    </a:solidFill>
                  </a:tcPr>
                </a:tc>
                <a:tc>
                  <a:txBody>
                    <a:bodyPr/>
                    <a:lstStyle/>
                    <a:p>
                      <a:pPr algn="ctr"/>
                      <a:r>
                        <a:rPr lang="fr-FR" sz="1800" b="0">
                          <a:solidFill>
                            <a:schemeClr val="dk1"/>
                          </a:solidFill>
                        </a:rPr>
                        <a:t>21m 54s</a:t>
                      </a:r>
                    </a:p>
                  </a:txBody>
                  <a:tcPr anchor="ctr">
                    <a:solidFill>
                      <a:schemeClr val="bg1">
                        <a:lumMod val="85000"/>
                      </a:schemeClr>
                    </a:solidFill>
                  </a:tcPr>
                </a:tc>
                <a:extLst>
                  <a:ext uri="{0D108BD9-81ED-4DB2-BD59-A6C34878D82A}">
                    <a16:rowId xmlns:a16="http://schemas.microsoft.com/office/drawing/2014/main" val="1794206414"/>
                  </a:ext>
                </a:extLst>
              </a:tr>
              <a:tr h="592063">
                <a:tc>
                  <a:txBody>
                    <a:bodyPr/>
                    <a:lstStyle/>
                    <a:p>
                      <a:pPr algn="ctr"/>
                      <a:r>
                        <a:rPr lang="fr-FR"/>
                        <a:t>99,99%</a:t>
                      </a:r>
                    </a:p>
                  </a:txBody>
                  <a:tcPr anchor="ctr"/>
                </a:tc>
                <a:tc>
                  <a:txBody>
                    <a:bodyPr/>
                    <a:lstStyle/>
                    <a:p>
                      <a:pPr algn="ctr"/>
                      <a:r>
                        <a:rPr lang="fr-FR" sz="1800" b="0">
                          <a:solidFill>
                            <a:schemeClr val="dk1"/>
                          </a:solidFill>
                        </a:rPr>
                        <a:t>4m 22s</a:t>
                      </a:r>
                    </a:p>
                  </a:txBody>
                  <a:tcPr anchor="ctr"/>
                </a:tc>
                <a:extLst>
                  <a:ext uri="{0D108BD9-81ED-4DB2-BD59-A6C34878D82A}">
                    <a16:rowId xmlns:a16="http://schemas.microsoft.com/office/drawing/2014/main" val="4022629237"/>
                  </a:ext>
                </a:extLst>
              </a:tr>
              <a:tr h="741820">
                <a:tc>
                  <a:txBody>
                    <a:bodyPr/>
                    <a:lstStyle/>
                    <a:p>
                      <a:pPr algn="ctr"/>
                      <a:r>
                        <a:rPr lang="fr-FR"/>
                        <a:t>99,999%</a:t>
                      </a:r>
                    </a:p>
                  </a:txBody>
                  <a:tcPr anchor="ctr">
                    <a:solidFill>
                      <a:schemeClr val="bg1">
                        <a:lumMod val="85000"/>
                      </a:schemeClr>
                    </a:solidFill>
                  </a:tcPr>
                </a:tc>
                <a:tc>
                  <a:txBody>
                    <a:bodyPr/>
                    <a:lstStyle/>
                    <a:p>
                      <a:pPr algn="ctr"/>
                      <a:r>
                        <a:rPr lang="fr-FR" sz="1800" b="0">
                          <a:solidFill>
                            <a:schemeClr val="dk1"/>
                          </a:solidFill>
                        </a:rPr>
                        <a:t>26s</a:t>
                      </a:r>
                    </a:p>
                  </a:txBody>
                  <a:tcPr anchor="ctr">
                    <a:solidFill>
                      <a:schemeClr val="bg1">
                        <a:lumMod val="85000"/>
                      </a:schemeClr>
                    </a:solidFill>
                  </a:tcPr>
                </a:tc>
                <a:extLst>
                  <a:ext uri="{0D108BD9-81ED-4DB2-BD59-A6C34878D82A}">
                    <a16:rowId xmlns:a16="http://schemas.microsoft.com/office/drawing/2014/main" val="731956763"/>
                  </a:ext>
                </a:extLst>
              </a:tr>
            </a:tbl>
          </a:graphicData>
        </a:graphic>
      </p:graphicFrame>
    </p:spTree>
    <p:extLst>
      <p:ext uri="{BB962C8B-B14F-4D97-AF65-F5344CB8AC3E}">
        <p14:creationId xmlns:p14="http://schemas.microsoft.com/office/powerpoint/2010/main" val="922812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7BADE-7470-4F9D-A44A-FBBE8350C4D0}"/>
              </a:ext>
            </a:extLst>
          </p:cNvPr>
          <p:cNvSpPr>
            <a:spLocks noGrp="1"/>
          </p:cNvSpPr>
          <p:nvPr>
            <p:ph type="title"/>
          </p:nvPr>
        </p:nvSpPr>
        <p:spPr/>
        <p:txBody>
          <a:bodyPr/>
          <a:lstStyle/>
          <a:p>
            <a:r>
              <a:rPr lang="fr-FR"/>
              <a:t>Actions affectant les SLA</a:t>
            </a:r>
          </a:p>
        </p:txBody>
      </p:sp>
      <p:sp>
        <p:nvSpPr>
          <p:cNvPr id="3" name="Content Placeholder 2">
            <a:extLst>
              <a:ext uri="{FF2B5EF4-FFF2-40B4-BE49-F238E27FC236}">
                <a16:creationId xmlns:a16="http://schemas.microsoft.com/office/drawing/2014/main" id="{186DEB84-3458-4DC7-9B6E-DA442535A3D0}"/>
              </a:ext>
            </a:extLst>
          </p:cNvPr>
          <p:cNvSpPr>
            <a:spLocks noGrp="1"/>
          </p:cNvSpPr>
          <p:nvPr>
            <p:ph sz="quarter" idx="10"/>
          </p:nvPr>
        </p:nvSpPr>
        <p:spPr>
          <a:xfrm>
            <a:off x="418643" y="1767618"/>
            <a:ext cx="5394960" cy="1918474"/>
          </a:xfrm>
        </p:spPr>
        <p:txBody>
          <a:bodyPr/>
          <a:lstStyle/>
          <a:p>
            <a:r>
              <a:rPr lang="fr-FR" dirty="0"/>
              <a:t>Réduire votre SLA</a:t>
            </a:r>
          </a:p>
          <a:p>
            <a:pPr marL="342900" indent="-342900">
              <a:buFont typeface="Arial" panose="020B0604020202020204" pitchFamily="34" charset="0"/>
              <a:buChar char="•"/>
            </a:pPr>
            <a:r>
              <a:rPr lang="fr-FR" dirty="0">
                <a:latin typeface="+mn-lt"/>
              </a:rPr>
              <a:t>Ajouter d’autres services</a:t>
            </a:r>
          </a:p>
          <a:p>
            <a:pPr marL="342900" indent="-342900">
              <a:buFont typeface="Arial" panose="020B0604020202020204" pitchFamily="34" charset="0"/>
              <a:buChar char="•"/>
            </a:pPr>
            <a:r>
              <a:rPr lang="fr-FR" dirty="0">
                <a:latin typeface="+mn-lt"/>
              </a:rPr>
              <a:t>Choisir des services gratuits </a:t>
            </a:r>
            <a:br>
              <a:rPr lang="fr-FR" dirty="0">
                <a:latin typeface="+mn-lt"/>
              </a:rPr>
            </a:br>
            <a:r>
              <a:rPr lang="fr-FR" dirty="0">
                <a:latin typeface="+mn-lt"/>
              </a:rPr>
              <a:t>ou non-SLA</a:t>
            </a:r>
          </a:p>
        </p:txBody>
      </p:sp>
      <p:sp>
        <p:nvSpPr>
          <p:cNvPr id="4" name="Content Placeholder 3">
            <a:extLst>
              <a:ext uri="{FF2B5EF4-FFF2-40B4-BE49-F238E27FC236}">
                <a16:creationId xmlns:a16="http://schemas.microsoft.com/office/drawing/2014/main" id="{BA15689E-1D19-45A2-B245-8D9C51905E02}"/>
              </a:ext>
            </a:extLst>
          </p:cNvPr>
          <p:cNvSpPr>
            <a:spLocks noGrp="1"/>
          </p:cNvSpPr>
          <p:nvPr>
            <p:ph sz="quarter" idx="12"/>
          </p:nvPr>
        </p:nvSpPr>
        <p:spPr>
          <a:xfrm>
            <a:off x="6364951" y="1767618"/>
            <a:ext cx="5394960" cy="1549142"/>
          </a:xfrm>
        </p:spPr>
        <p:txBody>
          <a:bodyPr/>
          <a:lstStyle/>
          <a:p>
            <a:r>
              <a:rPr lang="fr-FR"/>
              <a:t>Augmenter votre SLA</a:t>
            </a:r>
          </a:p>
          <a:p>
            <a:pPr marL="342900" indent="-342900">
              <a:buFont typeface="Arial" panose="020B0604020202020204" pitchFamily="34" charset="0"/>
              <a:buChar char="•"/>
            </a:pPr>
            <a:r>
              <a:rPr lang="fr-FR">
                <a:latin typeface="+mn-lt"/>
              </a:rPr>
              <a:t>Zones de disponibilité</a:t>
            </a:r>
          </a:p>
          <a:p>
            <a:pPr marL="342900" indent="-342900">
              <a:buFont typeface="Arial" panose="020B0604020202020204" pitchFamily="34" charset="0"/>
              <a:buChar char="•"/>
            </a:pPr>
            <a:r>
              <a:rPr lang="fr-FR">
                <a:latin typeface="+mn-lt"/>
              </a:rPr>
              <a:t>Systèmes redondants</a:t>
            </a:r>
          </a:p>
        </p:txBody>
      </p:sp>
      <p:sp>
        <p:nvSpPr>
          <p:cNvPr id="5" name="Content Placeholder 2">
            <a:extLst>
              <a:ext uri="{FF2B5EF4-FFF2-40B4-BE49-F238E27FC236}">
                <a16:creationId xmlns:a16="http://schemas.microsoft.com/office/drawing/2014/main" id="{996A7769-5FF9-4EEB-BDEF-690749D480CB}"/>
              </a:ext>
            </a:extLst>
          </p:cNvPr>
          <p:cNvSpPr txBox="1">
            <a:spLocks/>
          </p:cNvSpPr>
          <p:nvPr/>
        </p:nvSpPr>
        <p:spPr>
          <a:xfrm>
            <a:off x="972229" y="3944983"/>
            <a:ext cx="10234095" cy="923330"/>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336145" marR="0" indent="-224097"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sz="2000" kern="1200" spc="0" baseline="0">
                <a:solidFill>
                  <a:schemeClr val="tx1"/>
                </a:solidFill>
                <a:latin typeface="+mn-lt"/>
                <a:ea typeface="+mn-ea"/>
                <a:cs typeface="+mn-cs"/>
              </a:defRPr>
            </a:lvl2pPr>
            <a:lvl3pPr marL="280121" marR="0" indent="-280121"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sz="1600" kern="1200" spc="0" baseline="0">
                <a:solidFill>
                  <a:schemeClr val="tx1"/>
                </a:solidFill>
                <a:latin typeface="+mn-lt"/>
                <a:ea typeface="+mn-ea"/>
                <a:cs typeface="+mn-cs"/>
              </a:defRPr>
            </a:lvl3pPr>
            <a:lvl4pPr marL="672290" marR="0"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600" kern="1200" spc="0" baseline="0">
                <a:solidFill>
                  <a:schemeClr val="tx1"/>
                </a:solidFill>
                <a:latin typeface="+mn-lt"/>
                <a:ea typeface="+mn-ea"/>
                <a:cs typeface="+mn-cs"/>
              </a:defRPr>
            </a:lvl4pPr>
            <a:lvl5pPr marL="168072" marR="0" indent="-168072"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fr-FR"/>
              <a:t>De nombreux facteurs peuvent augmenter ou réduire vos SLA.  Concevoir des décisions basées sur les objectifs commerciaux aide à atteindre vos objectifs SLA.</a:t>
            </a:r>
          </a:p>
        </p:txBody>
      </p:sp>
    </p:spTree>
    <p:extLst>
      <p:ext uri="{BB962C8B-B14F-4D97-AF65-F5344CB8AC3E}">
        <p14:creationId xmlns:p14="http://schemas.microsoft.com/office/powerpoint/2010/main" val="17190711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a:xfrm>
            <a:off x="418643" y="440494"/>
            <a:ext cx="11392358" cy="680196"/>
          </a:xfrm>
        </p:spPr>
        <p:txBody>
          <a:bodyPr/>
          <a:lstStyle/>
          <a:p>
            <a:r>
              <a:rPr lang="fr-FR" dirty="0"/>
              <a:t>Procédure pas à pas : calculer des contrats de niveau de service composites</a:t>
            </a:r>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605423"/>
            <a:ext cx="5736624" cy="4854644"/>
          </a:xfrm>
        </p:spPr>
        <p:txBody>
          <a:bodyPr/>
          <a:lstStyle/>
          <a:p>
            <a:pPr marL="0" indent="0">
              <a:buNone/>
            </a:pPr>
            <a:r>
              <a:rPr lang="fr-FR" dirty="0"/>
              <a:t>Déterminez le pourcentage de temps d’activité du contrat SLA pour les services. Calculez ensuite le pourcentage de temps d’activité du contrat SLA composite </a:t>
            </a:r>
            <a:br>
              <a:rPr lang="fr-FR" dirty="0"/>
            </a:br>
            <a:r>
              <a:rPr lang="fr-FR" dirty="0"/>
              <a:t>pour l’application.</a:t>
            </a:r>
          </a:p>
          <a:p>
            <a:pPr marL="0" indent="0">
              <a:buNone/>
            </a:pPr>
            <a:endParaRPr lang="en-US" sz="2000" dirty="0">
              <a:latin typeface="+mn-lt"/>
            </a:endParaRPr>
          </a:p>
          <a:p>
            <a:pPr marL="514350" indent="-514350">
              <a:buFont typeface="+mj-lt"/>
              <a:buAutoNum type="arabicPeriod"/>
            </a:pPr>
            <a:r>
              <a:rPr lang="fr-FR" dirty="0">
                <a:latin typeface="+mn-lt"/>
              </a:rPr>
              <a:t>Déterminez les valeurs de pourcentage de temps d’activité du contrat SLA pour une application.</a:t>
            </a:r>
          </a:p>
          <a:p>
            <a:pPr marL="514350" indent="-514350">
              <a:buFont typeface="+mj-lt"/>
              <a:buAutoNum type="arabicPeriod"/>
            </a:pPr>
            <a:r>
              <a:rPr lang="fr-FR" dirty="0">
                <a:latin typeface="+mn-lt"/>
              </a:rPr>
              <a:t>Déterminez le pourcentage de temps d’activité du contrat SLA composite pour l’application.</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102140531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atin typeface="Segoe UI Semibold (Headings)"/>
              </a:rPr>
              <a:t>Résumé du module</a:t>
            </a:r>
          </a:p>
        </p:txBody>
      </p:sp>
      <p:pic>
        <p:nvPicPr>
          <p:cNvPr id="5" name="Graphic 4" descr="Réflexion scientifique">
            <a:extLst>
              <a:ext uri="{FF2B5EF4-FFF2-40B4-BE49-F238E27FC236}">
                <a16:creationId xmlns:a16="http://schemas.microsoft.com/office/drawing/2014/main" id="{7D035F37-CC4B-42DB-9269-29B81E0171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74060" y="2810069"/>
            <a:ext cx="1237861" cy="1237861"/>
          </a:xfrm>
          <a:prstGeom prst="rect">
            <a:avLst/>
          </a:prstGeom>
        </p:spPr>
      </p:pic>
    </p:spTree>
    <p:extLst>
      <p:ext uri="{BB962C8B-B14F-4D97-AF65-F5344CB8AC3E}">
        <p14:creationId xmlns:p14="http://schemas.microsoft.com/office/powerpoint/2010/main" val="128608446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a:t>Programme de versions préliminaires d’Azure</a:t>
            </a:r>
          </a:p>
        </p:txBody>
      </p:sp>
      <p:sp>
        <p:nvSpPr>
          <p:cNvPr id="6" name="Text Placeholder 5"/>
          <p:cNvSpPr>
            <a:spLocks noGrp="1"/>
          </p:cNvSpPr>
          <p:nvPr>
            <p:ph sz="quarter" idx="10"/>
          </p:nvPr>
        </p:nvSpPr>
        <p:spPr>
          <a:xfrm>
            <a:off x="418643" y="1387972"/>
            <a:ext cx="7827890" cy="4047262"/>
          </a:xfrm>
        </p:spPr>
        <p:txBody>
          <a:bodyPr vert="horz" wrap="square" lIns="0" tIns="91440" rIns="146304" bIns="91440" rtlCol="0" anchor="t">
            <a:spAutoFit/>
          </a:bodyPr>
          <a:lstStyle/>
          <a:p>
            <a:pPr marL="0" indent="0">
              <a:buNone/>
            </a:pPr>
            <a:r>
              <a:rPr lang="fr-FR" dirty="0"/>
              <a:t>Avec les versions préliminaires d’Azure, vous pouvez tester </a:t>
            </a:r>
            <a:br>
              <a:rPr lang="fr-FR" dirty="0"/>
            </a:br>
            <a:r>
              <a:rPr lang="fr-FR" dirty="0"/>
              <a:t>la version bêta et d’autres fonctionnalités, produits, services, logiciels et régions en version d’évaluation, et faire part de </a:t>
            </a:r>
            <a:br>
              <a:rPr lang="fr-FR" dirty="0"/>
            </a:br>
            <a:r>
              <a:rPr lang="fr-FR" dirty="0"/>
              <a:t>vos commentaires.</a:t>
            </a:r>
          </a:p>
          <a:p>
            <a:pPr marL="0" indent="0">
              <a:buNone/>
            </a:pPr>
            <a:endParaRPr lang="en-IE" sz="1000" dirty="0"/>
          </a:p>
          <a:p>
            <a:pPr marL="342900" indent="-342900">
              <a:buFont typeface="Arial" panose="020B0604020202020204" pitchFamily="34" charset="0"/>
              <a:buChar char="•"/>
            </a:pPr>
            <a:r>
              <a:rPr lang="fr-FR" b="1" dirty="0"/>
              <a:t>Préversion publique :</a:t>
            </a:r>
            <a:r>
              <a:rPr lang="fr-FR" dirty="0"/>
              <a:t> tous les clients Azure peuvent évaluer les nouvelles fonctionnalités</a:t>
            </a:r>
          </a:p>
          <a:p>
            <a:pPr marL="342900" indent="-342900">
              <a:buFont typeface="Arial" panose="020B0604020202020204" pitchFamily="34" charset="0"/>
              <a:buChar char="•"/>
            </a:pPr>
            <a:r>
              <a:rPr lang="fr-FR" b="1" dirty="0">
                <a:latin typeface="+mn-lt"/>
              </a:rPr>
              <a:t>Généralement disponible : </a:t>
            </a:r>
            <a:r>
              <a:rPr lang="fr-FR" dirty="0">
                <a:latin typeface="+mn-lt"/>
              </a:rPr>
              <a:t>une fois la préversion </a:t>
            </a:r>
            <a:br>
              <a:rPr lang="fr-FR" dirty="0">
                <a:latin typeface="+mn-lt"/>
              </a:rPr>
            </a:br>
            <a:r>
              <a:rPr lang="fr-FR" dirty="0">
                <a:latin typeface="+mn-lt"/>
              </a:rPr>
              <a:t>publique finalisée, tous les clients peuvent utiliser la fonctionnalité et la disponibilité variera selon la région.</a:t>
            </a:r>
          </a:p>
        </p:txBody>
      </p:sp>
      <p:pic>
        <p:nvPicPr>
          <p:cNvPr id="5" name="Picture 4">
            <a:extLst>
              <a:ext uri="{FF2B5EF4-FFF2-40B4-BE49-F238E27FC236}">
                <a16:creationId xmlns:a16="http://schemas.microsoft.com/office/drawing/2014/main" id="{36AC5C55-76D6-4D54-852A-B7045CD4A994}"/>
              </a:ext>
            </a:extLst>
          </p:cNvPr>
          <p:cNvPicPr>
            <a:picLocks noChangeAspect="1"/>
          </p:cNvPicPr>
          <p:nvPr/>
        </p:nvPicPr>
        <p:blipFill>
          <a:blip r:embed="rId3"/>
          <a:stretch>
            <a:fillRect/>
          </a:stretch>
        </p:blipFill>
        <p:spPr>
          <a:xfrm>
            <a:off x="8756133" y="1594746"/>
            <a:ext cx="3091082" cy="4424040"/>
          </a:xfrm>
          <a:prstGeom prst="rect">
            <a:avLst/>
          </a:prstGeom>
          <a:ln>
            <a:solidFill>
              <a:schemeClr val="tx1"/>
            </a:solidFill>
          </a:ln>
        </p:spPr>
      </p:pic>
    </p:spTree>
    <p:extLst>
      <p:ext uri="{BB962C8B-B14F-4D97-AF65-F5344CB8AC3E}">
        <p14:creationId xmlns:p14="http://schemas.microsoft.com/office/powerpoint/2010/main" val="657031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dirty="0"/>
              <a:t>Surveillance des mises à jour </a:t>
            </a:r>
            <a:br>
              <a:rPr lang="fr-FR" dirty="0"/>
            </a:br>
            <a:r>
              <a:rPr lang="fr-FR" dirty="0"/>
              <a:t>des services et des fonctionnalités</a:t>
            </a:r>
          </a:p>
        </p:txBody>
      </p:sp>
      <p:sp>
        <p:nvSpPr>
          <p:cNvPr id="6" name="Text Placeholder 5"/>
          <p:cNvSpPr>
            <a:spLocks noGrp="1"/>
          </p:cNvSpPr>
          <p:nvPr>
            <p:ph sz="quarter" idx="10"/>
          </p:nvPr>
        </p:nvSpPr>
        <p:spPr>
          <a:xfrm>
            <a:off x="419100" y="1456897"/>
            <a:ext cx="6846224" cy="3893374"/>
          </a:xfrm>
        </p:spPr>
        <p:txBody>
          <a:bodyPr vert="horz" wrap="square" lIns="0" tIns="91440" rIns="146304" bIns="91440" rtlCol="0" anchor="t">
            <a:spAutoFit/>
          </a:bodyPr>
          <a:lstStyle/>
          <a:p>
            <a:pPr marL="457200" indent="-457200">
              <a:buFont typeface="Arial" panose="020B0604020202020204" pitchFamily="34" charset="0"/>
              <a:buChar char="•"/>
            </a:pPr>
            <a:r>
              <a:rPr lang="fr-FR" dirty="0"/>
              <a:t>Les mises à jour Azure fournissent des informations sur les produits, services et fonctionnalités Azure, en plus des feuilles </a:t>
            </a:r>
            <a:br>
              <a:rPr lang="fr-FR" dirty="0"/>
            </a:br>
            <a:r>
              <a:rPr lang="fr-FR" dirty="0"/>
              <a:t>de route des produits et de leur disponibilité.</a:t>
            </a:r>
          </a:p>
          <a:p>
            <a:pPr marL="457200" indent="-457200">
              <a:buFont typeface="Arial" panose="020B0604020202020204" pitchFamily="34" charset="0"/>
              <a:buChar char="•"/>
            </a:pPr>
            <a:r>
              <a:rPr lang="fr-FR" dirty="0"/>
              <a:t>Affichez les détails de toutes les mises </a:t>
            </a:r>
            <a:br>
              <a:rPr lang="fr-FR" dirty="0"/>
            </a:br>
            <a:r>
              <a:rPr lang="fr-FR" dirty="0"/>
              <a:t>à jour Azure, ainsi que leur statut.</a:t>
            </a:r>
          </a:p>
          <a:p>
            <a:pPr marL="457200" indent="-457200">
              <a:buFont typeface="Arial" panose="020B0604020202020204" pitchFamily="34" charset="0"/>
              <a:buChar char="•"/>
            </a:pPr>
            <a:r>
              <a:rPr lang="fr-FR" dirty="0"/>
              <a:t>Parcourez et recherchez les mises à jour.</a:t>
            </a:r>
          </a:p>
          <a:p>
            <a:pPr marL="457200" indent="-457200">
              <a:buFont typeface="Arial" panose="020B0604020202020204" pitchFamily="34" charset="0"/>
              <a:buChar char="•"/>
            </a:pPr>
            <a:r>
              <a:rPr lang="fr-FR" dirty="0"/>
              <a:t>Abonnez-vous aux notifications de mise </a:t>
            </a:r>
            <a:br>
              <a:rPr lang="fr-FR" dirty="0"/>
            </a:br>
            <a:r>
              <a:rPr lang="fr-FR" dirty="0"/>
              <a:t>à jour Azure par RSS.</a:t>
            </a:r>
          </a:p>
        </p:txBody>
      </p:sp>
      <p:pic>
        <p:nvPicPr>
          <p:cNvPr id="5" name="Picture 4">
            <a:extLst>
              <a:ext uri="{FF2B5EF4-FFF2-40B4-BE49-F238E27FC236}">
                <a16:creationId xmlns:a16="http://schemas.microsoft.com/office/drawing/2014/main" id="{3FA4D900-22E2-4121-B060-2E12723187B6}"/>
              </a:ext>
            </a:extLst>
          </p:cNvPr>
          <p:cNvPicPr>
            <a:picLocks noChangeAspect="1"/>
          </p:cNvPicPr>
          <p:nvPr/>
        </p:nvPicPr>
        <p:blipFill rotWithShape="1">
          <a:blip r:embed="rId3"/>
          <a:srcRect t="1384" b="1384"/>
          <a:stretch/>
        </p:blipFill>
        <p:spPr>
          <a:xfrm>
            <a:off x="7628170" y="1175360"/>
            <a:ext cx="4058252" cy="4569338"/>
          </a:xfrm>
          <a:prstGeom prst="rect">
            <a:avLst/>
          </a:prstGeom>
          <a:ln>
            <a:solidFill>
              <a:schemeClr val="tx1"/>
            </a:solidFill>
          </a:ln>
        </p:spPr>
      </p:pic>
    </p:spTree>
    <p:extLst>
      <p:ext uri="{BB962C8B-B14F-4D97-AF65-F5344CB8AC3E}">
        <p14:creationId xmlns:p14="http://schemas.microsoft.com/office/powerpoint/2010/main" val="1005663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a:xfrm>
            <a:off x="418643" y="440494"/>
            <a:ext cx="11637890" cy="680196"/>
          </a:xfrm>
        </p:spPr>
        <p:txBody>
          <a:bodyPr/>
          <a:lstStyle/>
          <a:p>
            <a:r>
              <a:rPr lang="fr-FR" dirty="0"/>
              <a:t>Procédure pas à pas : accéder aux préversions de fonctionnalités Azure</a:t>
            </a:r>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603936"/>
            <a:ext cx="5394960" cy="3831818"/>
          </a:xfrm>
        </p:spPr>
        <p:txBody>
          <a:bodyPr vert="horz" wrap="square" lIns="0" tIns="91440" rIns="146304" bIns="91440" rtlCol="0" anchor="t">
            <a:spAutoFit/>
          </a:bodyPr>
          <a:lstStyle/>
          <a:p>
            <a:pPr marL="0" indent="0">
              <a:buNone/>
            </a:pPr>
            <a:r>
              <a:rPr lang="fr-FR" dirty="0"/>
              <a:t>Accédez et identifiez aux préversions de services et de fonctionnalités Azure. Affichez les informations sur </a:t>
            </a:r>
            <a:br>
              <a:rPr lang="fr-FR" dirty="0"/>
            </a:br>
            <a:r>
              <a:rPr lang="fr-FR" dirty="0"/>
              <a:t>les dernières mises à jour Azure.</a:t>
            </a:r>
          </a:p>
          <a:p>
            <a:pPr marL="0" indent="0">
              <a:buNone/>
            </a:pPr>
            <a:endParaRPr lang="en-US" sz="2000" dirty="0">
              <a:latin typeface="+mn-lt"/>
            </a:endParaRPr>
          </a:p>
          <a:p>
            <a:pPr marL="514350" indent="-514350">
              <a:buFont typeface="+mj-lt"/>
              <a:buAutoNum type="arabicPeriod"/>
            </a:pPr>
            <a:r>
              <a:rPr lang="fr-FR" dirty="0">
                <a:latin typeface="+mn-lt"/>
              </a:rPr>
              <a:t>Accédez aux préversions de </a:t>
            </a:r>
            <a:br>
              <a:rPr lang="fr-FR" dirty="0">
                <a:latin typeface="+mn-lt"/>
              </a:rPr>
            </a:br>
            <a:r>
              <a:rPr lang="fr-FR" dirty="0" err="1">
                <a:latin typeface="+mn-lt"/>
              </a:rPr>
              <a:t>serviceset</a:t>
            </a:r>
            <a:r>
              <a:rPr lang="fr-FR" dirty="0">
                <a:latin typeface="+mn-lt"/>
              </a:rPr>
              <a:t> de fonctionnalités.</a:t>
            </a:r>
          </a:p>
          <a:p>
            <a:pPr marL="514350" indent="-514350">
              <a:buFont typeface="+mj-lt"/>
              <a:buAutoNum type="arabicPeriod"/>
            </a:pPr>
            <a:r>
              <a:rPr lang="fr-FR" dirty="0">
                <a:latin typeface="+mn-lt"/>
              </a:rPr>
              <a:t>Consultez la page des mises </a:t>
            </a:r>
            <a:br>
              <a:rPr lang="fr-FR" dirty="0">
                <a:latin typeface="+mn-lt"/>
              </a:rPr>
            </a:br>
            <a:r>
              <a:rPr lang="fr-FR" dirty="0">
                <a:latin typeface="+mn-lt"/>
              </a:rPr>
              <a:t>à jour Azure.</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71172660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3">
            <a:extLst>
              <a:ext uri="{FF2B5EF4-FFF2-40B4-BE49-F238E27FC236}">
                <a16:creationId xmlns:a16="http://schemas.microsoft.com/office/drawing/2014/main" id="{470F02D6-55D5-4FF6-9EF6-8C4133929151}"/>
              </a:ext>
            </a:extLst>
          </p:cNvPr>
          <p:cNvSpPr>
            <a:spLocks noGrp="1"/>
          </p:cNvSpPr>
          <p:nvPr>
            <p:ph type="title"/>
          </p:nvPr>
        </p:nvSpPr>
        <p:spPr/>
        <p:txBody>
          <a:bodyPr/>
          <a:lstStyle/>
          <a:p>
            <a:r>
              <a:rPr lang="fr-FR"/>
              <a:t>Contrôle des connaissances</a:t>
            </a:r>
          </a:p>
        </p:txBody>
      </p:sp>
      <p:sp>
        <p:nvSpPr>
          <p:cNvPr id="10" name="Title 3">
            <a:extLst>
              <a:ext uri="{FF2B5EF4-FFF2-40B4-BE49-F238E27FC236}">
                <a16:creationId xmlns:a16="http://schemas.microsoft.com/office/drawing/2014/main" id="{6A8A87D5-154D-4D17-9FFD-289667452587}"/>
              </a:ext>
            </a:extLst>
          </p:cNvPr>
          <p:cNvSpPr txBox="1">
            <a:spLocks/>
          </p:cNvSpPr>
          <p:nvPr/>
        </p:nvSpPr>
        <p:spPr>
          <a:xfrm>
            <a:off x="418643" y="1762098"/>
            <a:ext cx="5495992" cy="876303"/>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fr-FR" sz="2400" i="1" dirty="0">
                <a:solidFill>
                  <a:srgbClr val="C00000"/>
                </a:solidFill>
                <a:latin typeface="+mn-lt"/>
                <a:ea typeface="Times New Roman" panose="02020603050405020304" pitchFamily="18" charset="0"/>
              </a:rPr>
              <a:t>Donnez des instructions d’utilisation </a:t>
            </a:r>
            <a:br>
              <a:rPr lang="fr-FR" sz="2400" i="1" dirty="0">
                <a:solidFill>
                  <a:srgbClr val="C00000"/>
                </a:solidFill>
                <a:latin typeface="+mn-lt"/>
                <a:ea typeface="Times New Roman" panose="02020603050405020304" pitchFamily="18" charset="0"/>
              </a:rPr>
            </a:br>
            <a:r>
              <a:rPr lang="fr-FR" sz="2400" i="1" dirty="0">
                <a:solidFill>
                  <a:srgbClr val="C00000"/>
                </a:solidFill>
                <a:latin typeface="+mn-lt"/>
                <a:ea typeface="Times New Roman" panose="02020603050405020304" pitchFamily="18" charset="0"/>
              </a:rPr>
              <a:t>de l’outil d’interrogation de votre choix</a:t>
            </a:r>
          </a:p>
        </p:txBody>
      </p:sp>
      <p:sp>
        <p:nvSpPr>
          <p:cNvPr id="17" name="Text Placeholder 4">
            <a:extLst>
              <a:ext uri="{FF2B5EF4-FFF2-40B4-BE49-F238E27FC236}">
                <a16:creationId xmlns:a16="http://schemas.microsoft.com/office/drawing/2014/main" id="{7B7984B9-B462-4088-8ED4-2D32C4AF5D71}"/>
              </a:ext>
            </a:extLst>
          </p:cNvPr>
          <p:cNvSpPr txBox="1">
            <a:spLocks/>
          </p:cNvSpPr>
          <p:nvPr/>
        </p:nvSpPr>
        <p:spPr>
          <a:xfrm>
            <a:off x="418643" y="2874947"/>
            <a:ext cx="5495993" cy="461254"/>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fr-FR" sz="2353"/>
              <a:t>Module 6</a:t>
            </a:r>
          </a:p>
        </p:txBody>
      </p:sp>
      <p:sp>
        <p:nvSpPr>
          <p:cNvPr id="16" name="Text Placeholder 4">
            <a:extLst>
              <a:ext uri="{FF2B5EF4-FFF2-40B4-BE49-F238E27FC236}">
                <a16:creationId xmlns:a16="http://schemas.microsoft.com/office/drawing/2014/main" id="{C848FFA0-B199-4B33-AE03-9A331313BA1D}"/>
              </a:ext>
            </a:extLst>
          </p:cNvPr>
          <p:cNvSpPr txBox="1">
            <a:spLocks/>
          </p:cNvSpPr>
          <p:nvPr/>
        </p:nvSpPr>
        <p:spPr>
          <a:xfrm>
            <a:off x="418643" y="3630663"/>
            <a:ext cx="5584224" cy="1405955"/>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48193" indent="-448193">
              <a:buFont typeface="+mj-lt"/>
              <a:buAutoNum type="arabicPeriod"/>
            </a:pPr>
            <a:r>
              <a:rPr lang="fr-FR" sz="1961" dirty="0"/>
              <a:t>Utilisez vos smartphones ou appareils mobiles</a:t>
            </a:r>
          </a:p>
          <a:p>
            <a:pPr marL="448193" indent="-448193">
              <a:buFont typeface="+mj-lt"/>
              <a:buAutoNum type="arabicPeriod"/>
            </a:pPr>
            <a:r>
              <a:rPr lang="fr-FR" sz="1961" dirty="0"/>
              <a:t>Accédez à </a:t>
            </a:r>
            <a:r>
              <a:rPr lang="fr-FR" sz="1961" i="1" dirty="0"/>
              <a:t>(</a:t>
            </a:r>
            <a:r>
              <a:rPr lang="fr-FR" sz="1961" b="1" i="1" dirty="0">
                <a:solidFill>
                  <a:srgbClr val="0777D3"/>
                </a:solidFill>
              </a:rPr>
              <a:t>insérer le lien de l’application d’interrogation de votre choix</a:t>
            </a:r>
            <a:r>
              <a:rPr lang="fr-FR" sz="1961" i="1" dirty="0"/>
              <a:t>)</a:t>
            </a:r>
          </a:p>
          <a:p>
            <a:pPr marL="448193" indent="-448193">
              <a:buFont typeface="+mj-lt"/>
              <a:buAutoNum type="arabicPeriod"/>
            </a:pPr>
            <a:r>
              <a:rPr lang="fr-FR" sz="1961" dirty="0"/>
              <a:t>Entrez le code : </a:t>
            </a:r>
            <a:r>
              <a:rPr lang="fr-FR" sz="1961" b="1" dirty="0">
                <a:solidFill>
                  <a:srgbClr val="0777D3"/>
                </a:solidFill>
              </a:rPr>
              <a:t>123-45-678</a:t>
            </a:r>
          </a:p>
          <a:p>
            <a:pPr marL="448193" indent="-448193">
              <a:buFont typeface="+mj-lt"/>
              <a:buAutoNum type="arabicPeriod"/>
            </a:pPr>
            <a:r>
              <a:rPr lang="fr-FR" sz="1961" dirty="0"/>
              <a:t>Participez au quiz pour cette section</a:t>
            </a:r>
          </a:p>
          <a:p>
            <a:pPr marL="448193" indent="-448193">
              <a:buFont typeface="+mj-lt"/>
              <a:buAutoNum type="arabicPeriod"/>
            </a:pPr>
            <a:endParaRPr lang="en-US" sz="1961" dirty="0"/>
          </a:p>
          <a:p>
            <a:pPr marL="448193" indent="-448193">
              <a:buFont typeface="+mj-lt"/>
              <a:buAutoNum type="arabicPeriod"/>
            </a:pPr>
            <a:endParaRPr lang="en-US" sz="1961" dirty="0"/>
          </a:p>
        </p:txBody>
      </p:sp>
      <p:pic>
        <p:nvPicPr>
          <p:cNvPr id="6" name="Graphic 5" descr="Icône représentant un écran d’ordinateur affichant un texte factice et des exemples de questions de quiz.">
            <a:extLst>
              <a:ext uri="{FF2B5EF4-FFF2-40B4-BE49-F238E27FC236}">
                <a16:creationId xmlns:a16="http://schemas.microsoft.com/office/drawing/2014/main" id="{57D604B5-314A-42DC-8473-178D0D2949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14269" y="832311"/>
            <a:ext cx="4657986" cy="4285347"/>
          </a:xfrm>
          <a:prstGeom prst="rect">
            <a:avLst/>
          </a:prstGeom>
        </p:spPr>
      </p:pic>
      <p:pic>
        <p:nvPicPr>
          <p:cNvPr id="11" name="Picture 10" descr="Une page affichée sur un écran d’ordinateur avec des lignes et une coche en regard de l’une d’elles.  Cela indique qu’un contrôle des connaissances est nécessaire.">
            <a:extLst>
              <a:ext uri="{FF2B5EF4-FFF2-40B4-BE49-F238E27FC236}">
                <a16:creationId xmlns:a16="http://schemas.microsoft.com/office/drawing/2014/main" id="{E508C814-1FA1-41D2-8120-0784BFAB60C0}"/>
              </a:ext>
            </a:extLst>
          </p:cNvPr>
          <p:cNvPicPr>
            <a:picLocks noChangeAspect="1"/>
          </p:cNvPicPr>
          <p:nvPr/>
        </p:nvPicPr>
        <p:blipFill>
          <a:blip r:embed="rId5"/>
          <a:stretch>
            <a:fillRect/>
          </a:stretch>
        </p:blipFill>
        <p:spPr>
          <a:xfrm>
            <a:off x="7349341" y="1407611"/>
            <a:ext cx="1583442" cy="2302847"/>
          </a:xfrm>
          <a:prstGeom prst="rect">
            <a:avLst/>
          </a:prstGeom>
        </p:spPr>
      </p:pic>
      <p:sp>
        <p:nvSpPr>
          <p:cNvPr id="12" name="TextBox 11">
            <a:extLst>
              <a:ext uri="{FF2B5EF4-FFF2-40B4-BE49-F238E27FC236}">
                <a16:creationId xmlns:a16="http://schemas.microsoft.com/office/drawing/2014/main" id="{7D499B12-E135-4D51-B2C6-1AA1C6D8AFE6}"/>
              </a:ext>
            </a:extLst>
          </p:cNvPr>
          <p:cNvSpPr txBox="1"/>
          <p:nvPr/>
        </p:nvSpPr>
        <p:spPr>
          <a:xfrm>
            <a:off x="8882981" y="1407611"/>
            <a:ext cx="2608347" cy="2220706"/>
          </a:xfrm>
          <a:prstGeom prst="rect">
            <a:avLst/>
          </a:prstGeom>
          <a:noFill/>
        </p:spPr>
        <p:txBody>
          <a:bodyPr wrap="square" lIns="179285" tIns="143428" rIns="179285" bIns="143428" rtlCol="0">
            <a:spAutoFit/>
          </a:bodyPr>
          <a:lstStyle/>
          <a:p>
            <a:pPr>
              <a:lnSpc>
                <a:spcPct val="90000"/>
              </a:lnSpc>
              <a:spcAft>
                <a:spcPts val="588"/>
              </a:spcAft>
            </a:pPr>
            <a:r>
              <a:rPr lang="fr-FR" sz="2353">
                <a:solidFill>
                  <a:schemeClr val="bg1"/>
                </a:solidFill>
                <a:effectLst>
                  <a:outerShdw blurRad="38100" dist="38100" dir="2700000" algn="tl">
                    <a:srgbClr val="000000">
                      <a:alpha val="43137"/>
                    </a:srgbClr>
                  </a:outerShdw>
                </a:effectLst>
              </a:rPr>
              <a:t>Lequel ?</a:t>
            </a:r>
          </a:p>
          <a:p>
            <a:pPr>
              <a:lnSpc>
                <a:spcPct val="90000"/>
              </a:lnSpc>
              <a:spcAft>
                <a:spcPts val="588"/>
              </a:spcAft>
            </a:pPr>
            <a:endParaRPr lang="en-US" sz="2353" dirty="0">
              <a:solidFill>
                <a:schemeClr val="bg1"/>
              </a:solidFill>
              <a:effectLst>
                <a:outerShdw blurRad="38100" dist="38100" dir="2700000" algn="tl">
                  <a:srgbClr val="000000">
                    <a:alpha val="43137"/>
                  </a:srgbClr>
                </a:outerShdw>
              </a:effectLst>
            </a:endParaRPr>
          </a:p>
          <a:p>
            <a:pPr>
              <a:lnSpc>
                <a:spcPct val="90000"/>
              </a:lnSpc>
              <a:spcAft>
                <a:spcPts val="588"/>
              </a:spcAft>
            </a:pPr>
            <a:r>
              <a:rPr lang="fr-FR" sz="2353">
                <a:solidFill>
                  <a:schemeClr val="bg1"/>
                </a:solidFill>
                <a:effectLst>
                  <a:outerShdw blurRad="38100" dist="38100" dir="2700000" algn="tl">
                    <a:srgbClr val="000000">
                      <a:alpha val="43137"/>
                    </a:srgbClr>
                  </a:outerShdw>
                </a:effectLst>
              </a:rPr>
              <a:t>A). Portail Azure</a:t>
            </a:r>
          </a:p>
          <a:p>
            <a:pPr>
              <a:lnSpc>
                <a:spcPct val="90000"/>
              </a:lnSpc>
              <a:spcAft>
                <a:spcPts val="588"/>
              </a:spcAft>
            </a:pPr>
            <a:r>
              <a:rPr lang="fr-FR" sz="2353">
                <a:solidFill>
                  <a:schemeClr val="bg1"/>
                </a:solidFill>
                <a:effectLst>
                  <a:outerShdw blurRad="38100" dist="38100" dir="2700000" algn="tl">
                    <a:srgbClr val="000000">
                      <a:alpha val="43137"/>
                    </a:srgbClr>
                  </a:outerShdw>
                </a:effectLst>
              </a:rPr>
              <a:t>B). PowerShell</a:t>
            </a:r>
          </a:p>
          <a:p>
            <a:pPr>
              <a:lnSpc>
                <a:spcPct val="90000"/>
              </a:lnSpc>
              <a:spcAft>
                <a:spcPts val="588"/>
              </a:spcAft>
            </a:pPr>
            <a:r>
              <a:rPr lang="fr-FR" sz="2353">
                <a:solidFill>
                  <a:schemeClr val="bg1"/>
                </a:solidFill>
                <a:effectLst>
                  <a:outerShdw blurRad="38100" dist="38100" dir="2700000" algn="tl">
                    <a:srgbClr val="000000">
                      <a:alpha val="43137"/>
                    </a:srgbClr>
                  </a:outerShdw>
                </a:effectLst>
              </a:rPr>
              <a:t>C). Outil local</a:t>
            </a:r>
          </a:p>
        </p:txBody>
      </p:sp>
    </p:spTree>
    <p:extLst>
      <p:ext uri="{BB962C8B-B14F-4D97-AF65-F5344CB8AC3E}">
        <p14:creationId xmlns:p14="http://schemas.microsoft.com/office/powerpoint/2010/main" val="58197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type="wd">
                                    <p:tmPct val="1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510"/>
                            </p:stCondLst>
                            <p:childTnLst>
                              <p:par>
                                <p:cTn id="9" presetID="10" presetClass="entr" presetSubtype="0" fill="hold" nodeType="afterEffect">
                                  <p:stCondLst>
                                    <p:cond delay="0"/>
                                  </p:stCondLst>
                                  <p:iterate type="wd">
                                    <p:tmPct val="1000"/>
                                  </p:iterate>
                                  <p:childTnLst>
                                    <p:set>
                                      <p:cBhvr>
                                        <p:cTn id="10" dur="1" fill="hold">
                                          <p:stCondLst>
                                            <p:cond delay="0"/>
                                          </p:stCondLst>
                                        </p:cTn>
                                        <p:tgtEl>
                                          <p:spTgt spid="12">
                                            <p:txEl>
                                              <p:pRg st="2" end="2"/>
                                            </p:txEl>
                                          </p:spTgt>
                                        </p:tgtEl>
                                        <p:attrNameLst>
                                          <p:attrName>style.visibility</p:attrName>
                                        </p:attrNameLst>
                                      </p:cBhvr>
                                      <p:to>
                                        <p:strVal val="visible"/>
                                      </p:to>
                                    </p:set>
                                    <p:animEffect transition="in" filter="fade">
                                      <p:cBhvr>
                                        <p:cTn id="11" dur="500"/>
                                        <p:tgtEl>
                                          <p:spTgt spid="12">
                                            <p:txEl>
                                              <p:pRg st="2" end="2"/>
                                            </p:txEl>
                                          </p:spTgt>
                                        </p:tgtEl>
                                      </p:cBhvr>
                                    </p:animEffect>
                                  </p:childTnLst>
                                </p:cTn>
                              </p:par>
                            </p:childTnLst>
                          </p:cTn>
                        </p:par>
                        <p:par>
                          <p:cTn id="12" fill="hold">
                            <p:stCondLst>
                              <p:cond delay="1025"/>
                            </p:stCondLst>
                            <p:childTnLst>
                              <p:par>
                                <p:cTn id="13" presetID="10" presetClass="entr" presetSubtype="0" fill="hold" nodeType="afterEffect">
                                  <p:stCondLst>
                                    <p:cond delay="0"/>
                                  </p:stCondLst>
                                  <p:iterate type="wd">
                                    <p:tmPct val="1000"/>
                                  </p:iterate>
                                  <p:childTnLst>
                                    <p:set>
                                      <p:cBhvr>
                                        <p:cTn id="14" dur="1" fill="hold">
                                          <p:stCondLst>
                                            <p:cond delay="0"/>
                                          </p:stCondLst>
                                        </p:cTn>
                                        <p:tgtEl>
                                          <p:spTgt spid="12">
                                            <p:txEl>
                                              <p:pRg st="3" end="3"/>
                                            </p:txEl>
                                          </p:spTgt>
                                        </p:tgtEl>
                                        <p:attrNameLst>
                                          <p:attrName>style.visibility</p:attrName>
                                        </p:attrNameLst>
                                      </p:cBhvr>
                                      <p:to>
                                        <p:strVal val="visible"/>
                                      </p:to>
                                    </p:set>
                                    <p:animEffect transition="in" filter="fade">
                                      <p:cBhvr>
                                        <p:cTn id="15" dur="500"/>
                                        <p:tgtEl>
                                          <p:spTgt spid="12">
                                            <p:txEl>
                                              <p:pRg st="3" end="3"/>
                                            </p:txEl>
                                          </p:spTgt>
                                        </p:tgtEl>
                                      </p:cBhvr>
                                    </p:animEffect>
                                  </p:childTnLst>
                                </p:cTn>
                              </p:par>
                            </p:childTnLst>
                          </p:cTn>
                        </p:par>
                        <p:par>
                          <p:cTn id="16" fill="hold">
                            <p:stCondLst>
                              <p:cond delay="1535"/>
                            </p:stCondLst>
                            <p:childTnLst>
                              <p:par>
                                <p:cTn id="17" presetID="10" presetClass="entr" presetSubtype="0" fill="hold" nodeType="afterEffect">
                                  <p:stCondLst>
                                    <p:cond delay="0"/>
                                  </p:stCondLst>
                                  <p:iterate type="wd">
                                    <p:tmPct val="1000"/>
                                  </p:iterate>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853F-16F1-44DD-AC5D-6BB2F2A971AF}"/>
              </a:ext>
            </a:extLst>
          </p:cNvPr>
          <p:cNvSpPr>
            <a:spLocks noGrp="1"/>
          </p:cNvSpPr>
          <p:nvPr>
            <p:ph type="title"/>
          </p:nvPr>
        </p:nvSpPr>
        <p:spPr/>
        <p:txBody>
          <a:bodyPr wrap="square" anchor="t">
            <a:normAutofit/>
          </a:bodyPr>
          <a:lstStyle/>
          <a:p>
            <a:r>
              <a:rPr lang="fr-FR"/>
              <a:t>Révision du module 06</a:t>
            </a:r>
          </a:p>
        </p:txBody>
      </p:sp>
      <p:grpSp>
        <p:nvGrpSpPr>
          <p:cNvPr id="10" name="Group 9">
            <a:extLst>
              <a:ext uri="{FF2B5EF4-FFF2-40B4-BE49-F238E27FC236}">
                <a16:creationId xmlns:a16="http://schemas.microsoft.com/office/drawing/2014/main" id="{08BF4695-1CC0-4FF0-9CA3-1D20C5EEE338}"/>
              </a:ext>
              <a:ext uri="{C183D7F6-B498-43B3-948B-1728B52AA6E4}">
                <adec:decorative xmlns:adec="http://schemas.microsoft.com/office/drawing/2017/decorative" val="1"/>
              </a:ext>
            </a:extLst>
          </p:cNvPr>
          <p:cNvGrpSpPr/>
          <p:nvPr/>
        </p:nvGrpSpPr>
        <p:grpSpPr>
          <a:xfrm>
            <a:off x="174300" y="2224681"/>
            <a:ext cx="4320000" cy="2524696"/>
            <a:chOff x="1374214" y="3579049"/>
            <a:chExt cx="4320000" cy="2524696"/>
          </a:xfrm>
        </p:grpSpPr>
        <p:sp>
          <p:nvSpPr>
            <p:cNvPr id="7" name="Rectangle 6" descr="Livres">
              <a:extLst>
                <a:ext uri="{FF2B5EF4-FFF2-40B4-BE49-F238E27FC236}">
                  <a16:creationId xmlns:a16="http://schemas.microsoft.com/office/drawing/2014/main" id="{0A6C4884-4E57-490E-A2CF-BFB270DC45DD}"/>
                </a:ext>
              </a:extLst>
            </p:cNvPr>
            <p:cNvSpPr/>
            <p:nvPr/>
          </p:nvSpPr>
          <p:spPr>
            <a:xfrm>
              <a:off x="2436389" y="3579049"/>
              <a:ext cx="1944000" cy="1944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C412844F-E6A1-43BC-B1AB-89184FFF20D2}"/>
                </a:ext>
              </a:extLst>
            </p:cNvPr>
            <p:cNvSpPr/>
            <p:nvPr/>
          </p:nvSpPr>
          <p:spPr>
            <a:xfrm>
              <a:off x="1374214" y="5383745"/>
              <a:ext cx="4320000" cy="720000"/>
            </a:xfrm>
            <a:custGeom>
              <a:avLst/>
              <a:gdLst>
                <a:gd name="connsiteX0" fmla="*/ 0 w 4320000"/>
                <a:gd name="connsiteY0" fmla="*/ 0 h 720000"/>
                <a:gd name="connsiteX1" fmla="*/ 4320000 w 4320000"/>
                <a:gd name="connsiteY1" fmla="*/ 0 h 720000"/>
                <a:gd name="connsiteX2" fmla="*/ 4320000 w 4320000"/>
                <a:gd name="connsiteY2" fmla="*/ 720000 h 720000"/>
                <a:gd name="connsiteX3" fmla="*/ 0 w 4320000"/>
                <a:gd name="connsiteY3" fmla="*/ 720000 h 720000"/>
                <a:gd name="connsiteX4" fmla="*/ 0 w 432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000" h="720000">
                  <a:moveTo>
                    <a:pt x="0" y="0"/>
                  </a:moveTo>
                  <a:lnTo>
                    <a:pt x="4320000" y="0"/>
                  </a:lnTo>
                  <a:lnTo>
                    <a:pt x="432000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fr-FR" sz="2100" baseline="0" dirty="0"/>
                <a:t>Modules Microsoft </a:t>
              </a:r>
              <a:r>
                <a:rPr lang="fr-FR" sz="2100" baseline="0" dirty="0" err="1"/>
                <a:t>Learn</a:t>
              </a:r>
              <a:r>
                <a:rPr lang="fr-FR" sz="2100" baseline="0" dirty="0"/>
                <a:t> (docs.microsoft.com/fr-fr/</a:t>
              </a:r>
              <a:r>
                <a:rPr lang="fr-FR" sz="2100" baseline="0" dirty="0" err="1"/>
                <a:t>Learn</a:t>
              </a:r>
              <a:r>
                <a:rPr lang="fr-FR" sz="2100" baseline="0" dirty="0"/>
                <a:t>)</a:t>
              </a:r>
            </a:p>
          </p:txBody>
        </p:sp>
      </p:grpSp>
      <p:sp>
        <p:nvSpPr>
          <p:cNvPr id="9" name="Content Placeholder 8">
            <a:extLst>
              <a:ext uri="{FF2B5EF4-FFF2-40B4-BE49-F238E27FC236}">
                <a16:creationId xmlns:a16="http://schemas.microsoft.com/office/drawing/2014/main" id="{889B922C-71E2-4868-B986-02EC5DF08368}"/>
              </a:ext>
            </a:extLst>
          </p:cNvPr>
          <p:cNvSpPr>
            <a:spLocks noGrp="1"/>
          </p:cNvSpPr>
          <p:nvPr>
            <p:ph sz="quarter" idx="10"/>
          </p:nvPr>
        </p:nvSpPr>
        <p:spPr>
          <a:xfrm>
            <a:off x="4778035" y="1549654"/>
            <a:ext cx="7329298" cy="3041858"/>
          </a:xfrm>
        </p:spPr>
        <p:txBody>
          <a:bodyPr vert="horz" wrap="square" lIns="0" tIns="91440" rIns="146304" bIns="91440" rtlCol="0" anchor="t">
            <a:spAutoFit/>
          </a:bodyPr>
          <a:lstStyle/>
          <a:p>
            <a:pPr marL="560070" lvl="1" indent="-335915">
              <a:buFont typeface="Arial" panose="020B0604020202020204" pitchFamily="34" charset="0"/>
              <a:buChar char="•"/>
            </a:pPr>
            <a:r>
              <a:rPr lang="fr-FR" dirty="0"/>
              <a:t>Facteurs impactant les coûts</a:t>
            </a:r>
          </a:p>
          <a:p>
            <a:pPr marL="560070" lvl="1" indent="-335915">
              <a:buFont typeface="Arial" panose="020B0604020202020204" pitchFamily="34" charset="0"/>
              <a:buChar char="•"/>
            </a:pPr>
            <a:r>
              <a:rPr lang="fr-FR" dirty="0"/>
              <a:t>Reconnaître Azure </a:t>
            </a:r>
            <a:r>
              <a:rPr lang="fr-FR" dirty="0" err="1"/>
              <a:t>Cost</a:t>
            </a:r>
            <a:r>
              <a:rPr lang="fr-FR" dirty="0"/>
              <a:t> Management</a:t>
            </a:r>
          </a:p>
          <a:p>
            <a:pPr marL="560070" lvl="1" indent="-335915">
              <a:buFont typeface="Arial" panose="020B0604020202020204" pitchFamily="34" charset="0"/>
              <a:buChar char="•"/>
            </a:pPr>
            <a:r>
              <a:rPr lang="fr-FR" dirty="0"/>
              <a:t>Contrat de niveau de service (SLA) Azure</a:t>
            </a:r>
          </a:p>
          <a:p>
            <a:pPr marL="560070" lvl="1" indent="-335915">
              <a:buFont typeface="Arial" panose="020B0604020202020204" pitchFamily="34" charset="0"/>
              <a:buChar char="•"/>
            </a:pPr>
            <a:r>
              <a:rPr lang="fr-FR" dirty="0"/>
              <a:t>Facteurs impactant les SLA</a:t>
            </a:r>
          </a:p>
          <a:p>
            <a:pPr marL="560070" lvl="1" indent="-335915">
              <a:buFont typeface="Arial" panose="020B0604020202020204" pitchFamily="34" charset="0"/>
              <a:buChar char="•"/>
            </a:pPr>
            <a:r>
              <a:rPr lang="fr-FR" dirty="0"/>
              <a:t>Cycle de vie des produits et fonctionnalités Azure</a:t>
            </a:r>
          </a:p>
          <a:p>
            <a:endParaRPr lang="en-US" dirty="0">
              <a:solidFill>
                <a:srgbClr val="171717"/>
              </a:solidFill>
              <a:cs typeface="Segoe UI"/>
            </a:endParaRPr>
          </a:p>
        </p:txBody>
      </p:sp>
    </p:spTree>
    <p:extLst>
      <p:ext uri="{BB962C8B-B14F-4D97-AF65-F5344CB8AC3E}">
        <p14:creationId xmlns:p14="http://schemas.microsoft.com/office/powerpoint/2010/main" val="39919261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a:t>Module 06 - Résumé</a:t>
            </a:r>
          </a:p>
        </p:txBody>
      </p:sp>
      <p:pic>
        <p:nvPicPr>
          <p:cNvPr id="2" name="Graphic 3">
            <a:extLst>
              <a:ext uri="{FF2B5EF4-FFF2-40B4-BE49-F238E27FC236}">
                <a16:creationId xmlns:a16="http://schemas.microsoft.com/office/drawing/2014/main" id="{C25D2AF6-901F-47CD-82A8-5128D5A1B786}"/>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77216" y="1398301"/>
            <a:ext cx="4289278" cy="2555788"/>
          </a:xfrm>
          <a:prstGeom prst="rect">
            <a:avLst/>
          </a:prstGeom>
        </p:spPr>
      </p:pic>
      <p:sp>
        <p:nvSpPr>
          <p:cNvPr id="10" name="Text Placeholder 14">
            <a:extLst>
              <a:ext uri="{FF2B5EF4-FFF2-40B4-BE49-F238E27FC236}">
                <a16:creationId xmlns:a16="http://schemas.microsoft.com/office/drawing/2014/main" id="{36877184-9CC1-4EBD-ACA1-BA6A2150651C}"/>
              </a:ext>
            </a:extLst>
          </p:cNvPr>
          <p:cNvSpPr>
            <a:spLocks noGrp="1"/>
          </p:cNvSpPr>
          <p:nvPr/>
        </p:nvSpPr>
        <p:spPr>
          <a:xfrm>
            <a:off x="570492" y="1245638"/>
            <a:ext cx="5394960" cy="4493538"/>
          </a:xfrm>
          <a:prstGeom prst="rect">
            <a:avLst/>
          </a:prstGeom>
        </p:spPr>
        <p:txBody>
          <a:bodyPr vert="horz" wrap="square" lIns="0" tIns="0" rIns="0" bIns="0" rtlCol="0">
            <a:spAutoFit/>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67229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00000"/>
              </a:lnSpc>
              <a:buNone/>
            </a:pPr>
            <a:r>
              <a:rPr lang="fr-FR" sz="2400" dirty="0">
                <a:latin typeface="+mj-lt"/>
              </a:rPr>
              <a:t>Vous allez découvrir les concepts suivants :</a:t>
            </a:r>
          </a:p>
          <a:p>
            <a:pPr marL="0" indent="0">
              <a:lnSpc>
                <a:spcPct val="100000"/>
              </a:lnSpc>
              <a:buNone/>
            </a:pPr>
            <a:endParaRPr lang="en-US" sz="2400" dirty="0"/>
          </a:p>
          <a:p>
            <a:pPr>
              <a:lnSpc>
                <a:spcPct val="100000"/>
              </a:lnSpc>
              <a:buFont typeface="Wingdings" panose="05000000000000000000" pitchFamily="2" charset="2"/>
              <a:buChar char="§"/>
            </a:pPr>
            <a:r>
              <a:rPr lang="fr-FR" sz="2000" b="1" dirty="0"/>
              <a:t>Méthodes de gestion des coûts</a:t>
            </a:r>
          </a:p>
          <a:p>
            <a:pPr marL="560241" lvl="1" indent="-336145">
              <a:buFont typeface="Arial" panose="020B0604020202020204" pitchFamily="34" charset="0"/>
              <a:buChar char="•"/>
            </a:pPr>
            <a:r>
              <a:rPr lang="fr-FR" sz="2000" dirty="0"/>
              <a:t>Facteurs impactant les coûts</a:t>
            </a:r>
          </a:p>
          <a:p>
            <a:pPr marL="560241" lvl="1" indent="-336145">
              <a:buFont typeface="Arial" panose="020B0604020202020204" pitchFamily="34" charset="0"/>
              <a:buChar char="•"/>
            </a:pPr>
            <a:r>
              <a:rPr lang="fr-FR" sz="2000" dirty="0"/>
              <a:t>Options de réduction et de contrôle </a:t>
            </a:r>
            <a:br>
              <a:rPr lang="fr-FR" sz="2000" dirty="0"/>
            </a:br>
            <a:r>
              <a:rPr lang="fr-FR" sz="2000" dirty="0"/>
              <a:t>des coûts</a:t>
            </a:r>
          </a:p>
          <a:p>
            <a:pPr marL="560241" lvl="1" indent="-336145">
              <a:buFont typeface="Arial" panose="020B0604020202020204" pitchFamily="34" charset="0"/>
              <a:buChar char="•"/>
            </a:pPr>
            <a:r>
              <a:rPr lang="fr-FR" sz="2000" dirty="0"/>
              <a:t>Azure </a:t>
            </a:r>
            <a:r>
              <a:rPr lang="fr-FR" sz="2000" dirty="0" err="1"/>
              <a:t>Cost</a:t>
            </a:r>
            <a:r>
              <a:rPr lang="fr-FR" sz="2000" dirty="0"/>
              <a:t> Management</a:t>
            </a:r>
          </a:p>
          <a:p>
            <a:pPr>
              <a:lnSpc>
                <a:spcPct val="100000"/>
              </a:lnSpc>
              <a:buFont typeface="Wingdings" panose="05000000000000000000" pitchFamily="2" charset="2"/>
              <a:buChar char="§"/>
            </a:pPr>
            <a:r>
              <a:rPr lang="fr-FR" sz="2000" b="1" dirty="0"/>
              <a:t>Contrats de niveau de service et cycle </a:t>
            </a:r>
            <a:br>
              <a:rPr lang="fr-FR" sz="2000" b="1" dirty="0"/>
            </a:br>
            <a:r>
              <a:rPr lang="fr-FR" sz="2000" b="1" dirty="0"/>
              <a:t>de vie</a:t>
            </a:r>
          </a:p>
          <a:p>
            <a:pPr marL="560241" lvl="1" indent="-336145">
              <a:buFont typeface="Arial" panose="020B0604020202020204" pitchFamily="34" charset="0"/>
              <a:buChar char="•"/>
            </a:pPr>
            <a:r>
              <a:rPr lang="fr-FR" sz="2000" dirty="0"/>
              <a:t>Contrat de niveau de service (SLA) Azure</a:t>
            </a:r>
          </a:p>
          <a:p>
            <a:pPr marL="560241" lvl="1" indent="-336145">
              <a:buFont typeface="Arial" panose="020B0604020202020204" pitchFamily="34" charset="0"/>
              <a:buChar char="•"/>
            </a:pPr>
            <a:r>
              <a:rPr lang="fr-FR" sz="2000" dirty="0"/>
              <a:t>Facteurs impactant les SLA</a:t>
            </a:r>
          </a:p>
          <a:p>
            <a:pPr marL="560241" lvl="1" indent="-336145">
              <a:buFont typeface="Arial" panose="020B0604020202020204" pitchFamily="34" charset="0"/>
              <a:buChar char="•"/>
            </a:pPr>
            <a:r>
              <a:rPr lang="fr-FR" sz="2000" dirty="0"/>
              <a:t>Cycle de vie des produits et fonctionnalités Azure</a:t>
            </a:r>
          </a:p>
        </p:txBody>
      </p:sp>
    </p:spTree>
    <p:extLst>
      <p:ext uri="{BB962C8B-B14F-4D97-AF65-F5344CB8AC3E}">
        <p14:creationId xmlns:p14="http://schemas.microsoft.com/office/powerpoint/2010/main" val="3669250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atin typeface="Segoe UI Semibold (Headings)"/>
              </a:rPr>
              <a:t>Planification et gestion des coûts</a:t>
            </a:r>
          </a:p>
        </p:txBody>
      </p:sp>
      <p:pic>
        <p:nvPicPr>
          <p:cNvPr id="5" name="Graphic 4" descr="Argent">
            <a:extLst>
              <a:ext uri="{FF2B5EF4-FFF2-40B4-BE49-F238E27FC236}">
                <a16:creationId xmlns:a16="http://schemas.microsoft.com/office/drawing/2014/main" id="{97B909E6-EE3B-44C2-82A1-76A489F788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26824" y="2791408"/>
            <a:ext cx="1275184" cy="1275184"/>
          </a:xfrm>
          <a:prstGeom prst="rect">
            <a:avLst/>
          </a:prstGeom>
        </p:spPr>
      </p:pic>
    </p:spTree>
    <p:extLst>
      <p:ext uri="{BB962C8B-B14F-4D97-AF65-F5344CB8AC3E}">
        <p14:creationId xmlns:p14="http://schemas.microsoft.com/office/powerpoint/2010/main" val="336065228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35D4-DA14-4278-AE57-FC3202419B8E}"/>
              </a:ext>
            </a:extLst>
          </p:cNvPr>
          <p:cNvSpPr>
            <a:spLocks noGrp="1"/>
          </p:cNvSpPr>
          <p:nvPr>
            <p:ph type="title"/>
          </p:nvPr>
        </p:nvSpPr>
        <p:spPr/>
        <p:txBody>
          <a:bodyPr/>
          <a:lstStyle/>
          <a:p>
            <a:r>
              <a:rPr lang="fr-FR"/>
              <a:t>Planification et gestion des coûts - Domaine d’objectif</a:t>
            </a:r>
          </a:p>
        </p:txBody>
      </p:sp>
      <p:sp>
        <p:nvSpPr>
          <p:cNvPr id="3" name="Text Placeholder 2">
            <a:extLst>
              <a:ext uri="{FF2B5EF4-FFF2-40B4-BE49-F238E27FC236}">
                <a16:creationId xmlns:a16="http://schemas.microsoft.com/office/drawing/2014/main" id="{B9F104CF-A16D-4666-B0EF-6432762F32B1}"/>
              </a:ext>
            </a:extLst>
          </p:cNvPr>
          <p:cNvSpPr>
            <a:spLocks noGrp="1"/>
          </p:cNvSpPr>
          <p:nvPr>
            <p:ph sz="quarter" idx="10"/>
          </p:nvPr>
        </p:nvSpPr>
        <p:spPr>
          <a:xfrm>
            <a:off x="419100" y="1456897"/>
            <a:ext cx="11340811" cy="3154710"/>
          </a:xfrm>
        </p:spPr>
        <p:txBody>
          <a:bodyPr vert="horz" wrap="square" lIns="0" tIns="91440" rIns="146304" bIns="91440" rtlCol="0" anchor="t">
            <a:spAutoFit/>
          </a:bodyPr>
          <a:lstStyle/>
          <a:p>
            <a:pPr marL="342900" indent="-342900" fontAlgn="base">
              <a:buFont typeface="Arial" panose="020B0604020202020204" pitchFamily="34" charset="0"/>
              <a:buChar char="•"/>
            </a:pPr>
            <a:r>
              <a:rPr lang="fr-FR" dirty="0"/>
              <a:t>Identifier les facteurs ayant un impact sur les coûts (types de ressources, services, emplacements, trafic entrant et sortant)</a:t>
            </a:r>
          </a:p>
          <a:p>
            <a:pPr marL="342900" indent="-342900" fontAlgn="base">
              <a:buFont typeface="Arial" panose="020B0604020202020204" pitchFamily="34" charset="0"/>
              <a:buChar char="•"/>
            </a:pPr>
            <a:r>
              <a:rPr lang="fr-FR" dirty="0"/>
              <a:t>Identifier les facteurs contribuant à réduire les coûts (instances réservées, capacité réservée</a:t>
            </a:r>
            <a:r>
              <a:rPr lang="fr-FR" dirty="0">
                <a:latin typeface="+mn-lt"/>
              </a:rPr>
              <a:t>, </a:t>
            </a:r>
            <a:r>
              <a:rPr lang="fr-FR" dirty="0"/>
              <a:t>avantages de l’utilisation hybride et prix par lieu)</a:t>
            </a:r>
          </a:p>
          <a:p>
            <a:pPr marL="342900" indent="-342900" fontAlgn="base">
              <a:buFont typeface="Arial" panose="020B0604020202020204" pitchFamily="34" charset="0"/>
              <a:buChar char="•"/>
            </a:pPr>
            <a:r>
              <a:rPr lang="fr-FR" dirty="0"/>
              <a:t>Décrire le fonctionnement et l’utilisation de la calculatrice de prix et de l’outil </a:t>
            </a:r>
            <a:br>
              <a:rPr lang="fr-FR" dirty="0"/>
            </a:br>
            <a:r>
              <a:rPr lang="fr-FR" dirty="0"/>
              <a:t>de calcul du coût total de possession (TCO)</a:t>
            </a:r>
          </a:p>
          <a:p>
            <a:pPr marL="342900" lvl="0" indent="-342900" fontAlgn="base">
              <a:buFont typeface="Arial" panose="020B0604020202020204" pitchFamily="34" charset="0"/>
              <a:buChar char="•"/>
            </a:pPr>
            <a:r>
              <a:rPr lang="fr-FR" dirty="0">
                <a:latin typeface="+mn-lt"/>
              </a:rPr>
              <a:t>Décrire le fonctionnement et l’utilisation d’Azure </a:t>
            </a:r>
            <a:r>
              <a:rPr lang="fr-FR" dirty="0" err="1">
                <a:latin typeface="+mn-lt"/>
              </a:rPr>
              <a:t>Cost</a:t>
            </a:r>
            <a:r>
              <a:rPr lang="fr-FR" dirty="0">
                <a:latin typeface="+mn-lt"/>
              </a:rPr>
              <a:t> Management</a:t>
            </a:r>
          </a:p>
        </p:txBody>
      </p:sp>
    </p:spTree>
    <p:extLst>
      <p:ext uri="{BB962C8B-B14F-4D97-AF65-F5344CB8AC3E}">
        <p14:creationId xmlns:p14="http://schemas.microsoft.com/office/powerpoint/2010/main" val="402225225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a:t>Facteurs affectant les coûts (1ère partie)</a:t>
            </a:r>
          </a:p>
        </p:txBody>
      </p:sp>
      <p:pic>
        <p:nvPicPr>
          <p:cNvPr id="4" name="Picture 3" descr="Représente une période de facturation, avec un calendrier, un ordinateur et un compteur reliés pour illustrer la corrélation entre les trois">
            <a:extLst>
              <a:ext uri="{FF2B5EF4-FFF2-40B4-BE49-F238E27FC236}">
                <a16:creationId xmlns:a16="http://schemas.microsoft.com/office/drawing/2014/main" id="{4E69CBDF-E02C-40E8-951C-48341D382E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0115" y="352702"/>
            <a:ext cx="3777638" cy="2437151"/>
          </a:xfrm>
          <a:prstGeom prst="rect">
            <a:avLst/>
          </a:prstGeom>
        </p:spPr>
      </p:pic>
      <p:sp>
        <p:nvSpPr>
          <p:cNvPr id="6" name="Text Placeholder 5"/>
          <p:cNvSpPr>
            <a:spLocks noGrp="1"/>
          </p:cNvSpPr>
          <p:nvPr>
            <p:ph sz="quarter" idx="10"/>
          </p:nvPr>
        </p:nvSpPr>
        <p:spPr>
          <a:xfrm>
            <a:off x="490405" y="2600646"/>
            <a:ext cx="11340811" cy="553998"/>
          </a:xfrm>
        </p:spPr>
        <p:txBody>
          <a:bodyPr/>
          <a:lstStyle/>
          <a:p>
            <a:pPr marL="0" indent="0">
              <a:buNone/>
            </a:pPr>
            <a:r>
              <a:rPr lang="fr-FR"/>
              <a:t>Il existe </a:t>
            </a:r>
            <a:r>
              <a:rPr lang="fr-FR">
                <a:solidFill>
                  <a:schemeClr val="accent4"/>
                </a:solidFill>
              </a:rPr>
              <a:t>six </a:t>
            </a:r>
            <a:r>
              <a:rPr lang="fr-FR"/>
              <a:t>principaux facteurs affectant les coûts :</a:t>
            </a:r>
          </a:p>
        </p:txBody>
      </p:sp>
      <p:graphicFrame>
        <p:nvGraphicFramePr>
          <p:cNvPr id="2" name="Table 2">
            <a:extLst>
              <a:ext uri="{FF2B5EF4-FFF2-40B4-BE49-F238E27FC236}">
                <a16:creationId xmlns:a16="http://schemas.microsoft.com/office/drawing/2014/main" id="{89B57804-C1B1-4513-8F70-79533AA7AD46}"/>
              </a:ext>
            </a:extLst>
          </p:cNvPr>
          <p:cNvGraphicFramePr>
            <a:graphicFrameLocks noGrp="1"/>
          </p:cNvGraphicFramePr>
          <p:nvPr>
            <p:extLst>
              <p:ext uri="{D42A27DB-BD31-4B8C-83A1-F6EECF244321}">
                <p14:modId xmlns:p14="http://schemas.microsoft.com/office/powerpoint/2010/main" val="4108328307"/>
              </p:ext>
            </p:extLst>
          </p:nvPr>
        </p:nvGraphicFramePr>
        <p:xfrm>
          <a:off x="418643" y="3081089"/>
          <a:ext cx="11412573" cy="2682240"/>
        </p:xfrm>
        <a:graphic>
          <a:graphicData uri="http://schemas.openxmlformats.org/drawingml/2006/table">
            <a:tbl>
              <a:tblPr firstRow="1" bandRow="1">
                <a:tableStyleId>{5C22544A-7EE6-4342-B048-85BDC9FD1C3A}</a:tableStyleId>
              </a:tblPr>
              <a:tblGrid>
                <a:gridCol w="3804191">
                  <a:extLst>
                    <a:ext uri="{9D8B030D-6E8A-4147-A177-3AD203B41FA5}">
                      <a16:colId xmlns:a16="http://schemas.microsoft.com/office/drawing/2014/main" val="2907392104"/>
                    </a:ext>
                  </a:extLst>
                </a:gridCol>
                <a:gridCol w="3804191">
                  <a:extLst>
                    <a:ext uri="{9D8B030D-6E8A-4147-A177-3AD203B41FA5}">
                      <a16:colId xmlns:a16="http://schemas.microsoft.com/office/drawing/2014/main" val="1523195328"/>
                    </a:ext>
                  </a:extLst>
                </a:gridCol>
                <a:gridCol w="3804191">
                  <a:extLst>
                    <a:ext uri="{9D8B030D-6E8A-4147-A177-3AD203B41FA5}">
                      <a16:colId xmlns:a16="http://schemas.microsoft.com/office/drawing/2014/main" val="2404750515"/>
                    </a:ext>
                  </a:extLst>
                </a:gridCol>
              </a:tblGrid>
              <a:tr h="370840">
                <a:tc>
                  <a:txBody>
                    <a:bodyPr/>
                    <a:lstStyle/>
                    <a:p>
                      <a:r>
                        <a:rPr lang="fr-FR" sz="2400" b="1" dirty="0">
                          <a:latin typeface="+mj-lt"/>
                        </a:rPr>
                        <a:t>1) Type de ressource</a:t>
                      </a:r>
                    </a:p>
                  </a:txBody>
                  <a:tcPr>
                    <a:solidFill>
                      <a:schemeClr val="tx2"/>
                    </a:solidFill>
                  </a:tcPr>
                </a:tc>
                <a:tc>
                  <a:txBody>
                    <a:bodyPr/>
                    <a:lstStyle/>
                    <a:p>
                      <a:r>
                        <a:rPr lang="fr-FR" sz="2400" b="1">
                          <a:latin typeface="+mj-lt"/>
                        </a:rPr>
                        <a:t>2) Services</a:t>
                      </a:r>
                    </a:p>
                  </a:txBody>
                  <a:tcPr>
                    <a:solidFill>
                      <a:schemeClr val="tx2"/>
                    </a:solidFill>
                  </a:tcPr>
                </a:tc>
                <a:tc>
                  <a:txBody>
                    <a:bodyPr/>
                    <a:lstStyle/>
                    <a:p>
                      <a:r>
                        <a:rPr lang="fr-FR" sz="2400" b="1">
                          <a:latin typeface="+mj-lt"/>
                        </a:rPr>
                        <a:t>3) Emplacement</a:t>
                      </a:r>
                    </a:p>
                  </a:txBody>
                  <a:tcPr>
                    <a:solidFill>
                      <a:schemeClr val="tx2"/>
                    </a:solidFill>
                  </a:tcPr>
                </a:tc>
                <a:extLst>
                  <a:ext uri="{0D108BD9-81ED-4DB2-BD59-A6C34878D82A}">
                    <a16:rowId xmlns:a16="http://schemas.microsoft.com/office/drawing/2014/main" val="2219612243"/>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fr-FR" sz="2000" spc="-20" baseline="0" dirty="0"/>
                        <a:t>Les coûts sont spécifiques aux ressources. De ce fait, l’utilisation suivie par un compteur et le nombre de compteurs associés </a:t>
                      </a:r>
                      <a:br>
                        <a:rPr lang="fr-FR" sz="2000" spc="-20" baseline="0" dirty="0"/>
                      </a:br>
                      <a:r>
                        <a:rPr lang="fr-FR" sz="2000" spc="-20" baseline="0" dirty="0"/>
                        <a:t>à une ressource dépendent du type de ressource.</a:t>
                      </a:r>
                    </a:p>
                  </a:txBody>
                  <a:tcPr>
                    <a:solidFill>
                      <a:schemeClr val="accent2">
                        <a:lumMod val="20000"/>
                        <a:lumOff val="80000"/>
                      </a:schemeClr>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fr-FR" sz="2000"/>
                        <a:t>Les taux d’utilisation et les périodes de facturation Azure peuvent différer entre les clients Entreprise, Web Direct et CSP.</a:t>
                      </a:r>
                    </a:p>
                  </a:txBody>
                  <a:tcPr>
                    <a:solidFill>
                      <a:schemeClr val="accent2">
                        <a:lumMod val="20000"/>
                        <a:lumOff val="80000"/>
                      </a:schemeClr>
                    </a:solidFill>
                  </a:tcPr>
                </a:tc>
                <a:tc>
                  <a:txBody>
                    <a:bodyPr/>
                    <a:lstStyle/>
                    <a:p>
                      <a:r>
                        <a:rPr lang="fr-FR" sz="2000" spc="-20" baseline="0" dirty="0"/>
                        <a:t>L’infrastructure Azure est distribuée à l’échelle mondiale. Par conséquent, les coûts d’utilisation peuvent varier </a:t>
                      </a:r>
                      <a:br>
                        <a:rPr lang="fr-FR" sz="2000" spc="-20" baseline="0" dirty="0"/>
                      </a:br>
                      <a:r>
                        <a:rPr lang="fr-FR" sz="2000" spc="-20" baseline="0" dirty="0"/>
                        <a:t>selon les régions qui proposent des produits, des services et </a:t>
                      </a:r>
                      <a:br>
                        <a:rPr lang="fr-FR" sz="2000" spc="-20" baseline="0" dirty="0"/>
                      </a:br>
                      <a:r>
                        <a:rPr lang="fr-FR" sz="2000" spc="-20" baseline="0" dirty="0"/>
                        <a:t>des ressources Azure.</a:t>
                      </a:r>
                    </a:p>
                  </a:txBody>
                  <a:tcPr>
                    <a:solidFill>
                      <a:schemeClr val="accent2">
                        <a:lumMod val="20000"/>
                        <a:lumOff val="80000"/>
                      </a:schemeClr>
                    </a:solidFill>
                  </a:tcPr>
                </a:tc>
                <a:extLst>
                  <a:ext uri="{0D108BD9-81ED-4DB2-BD59-A6C34878D82A}">
                    <a16:rowId xmlns:a16="http://schemas.microsoft.com/office/drawing/2014/main" val="1816767244"/>
                  </a:ext>
                </a:extLst>
              </a:tr>
            </a:tbl>
          </a:graphicData>
        </a:graphic>
      </p:graphicFrame>
    </p:spTree>
    <p:extLst>
      <p:ext uri="{BB962C8B-B14F-4D97-AF65-F5344CB8AC3E}">
        <p14:creationId xmlns:p14="http://schemas.microsoft.com/office/powerpoint/2010/main" val="2665165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a:t>Facteurs affectant les coûts (2ème partie)</a:t>
            </a:r>
          </a:p>
        </p:txBody>
      </p:sp>
      <p:pic>
        <p:nvPicPr>
          <p:cNvPr id="4" name="Picture 3" descr="Représente une période de facturation, avec un calendrier, un ordinateur et un compteur reliés pour illustrer la corrélation entre les trois">
            <a:extLst>
              <a:ext uri="{FF2B5EF4-FFF2-40B4-BE49-F238E27FC236}">
                <a16:creationId xmlns:a16="http://schemas.microsoft.com/office/drawing/2014/main" id="{4E69CBDF-E02C-40E8-951C-48341D382E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0115" y="352702"/>
            <a:ext cx="3777638" cy="2437151"/>
          </a:xfrm>
          <a:prstGeom prst="rect">
            <a:avLst/>
          </a:prstGeom>
        </p:spPr>
      </p:pic>
      <p:sp>
        <p:nvSpPr>
          <p:cNvPr id="6" name="Text Placeholder 5"/>
          <p:cNvSpPr>
            <a:spLocks noGrp="1"/>
          </p:cNvSpPr>
          <p:nvPr>
            <p:ph sz="quarter" idx="10"/>
          </p:nvPr>
        </p:nvSpPr>
        <p:spPr>
          <a:xfrm>
            <a:off x="490405" y="2475521"/>
            <a:ext cx="11340811" cy="553998"/>
          </a:xfrm>
        </p:spPr>
        <p:txBody>
          <a:bodyPr/>
          <a:lstStyle/>
          <a:p>
            <a:pPr marL="0" indent="0">
              <a:buNone/>
            </a:pPr>
            <a:r>
              <a:rPr lang="fr-FR"/>
              <a:t>Il existe </a:t>
            </a:r>
            <a:r>
              <a:rPr lang="fr-FR">
                <a:solidFill>
                  <a:schemeClr val="accent4"/>
                </a:solidFill>
              </a:rPr>
              <a:t>six </a:t>
            </a:r>
            <a:r>
              <a:rPr lang="fr-FR"/>
              <a:t>principaux facteurs affectant les coûts :</a:t>
            </a:r>
          </a:p>
        </p:txBody>
      </p:sp>
      <p:graphicFrame>
        <p:nvGraphicFramePr>
          <p:cNvPr id="2" name="Table 2">
            <a:extLst>
              <a:ext uri="{FF2B5EF4-FFF2-40B4-BE49-F238E27FC236}">
                <a16:creationId xmlns:a16="http://schemas.microsoft.com/office/drawing/2014/main" id="{89B57804-C1B1-4513-8F70-79533AA7AD46}"/>
              </a:ext>
            </a:extLst>
          </p:cNvPr>
          <p:cNvGraphicFramePr>
            <a:graphicFrameLocks noGrp="1"/>
          </p:cNvGraphicFramePr>
          <p:nvPr>
            <p:extLst>
              <p:ext uri="{D42A27DB-BD31-4B8C-83A1-F6EECF244321}">
                <p14:modId xmlns:p14="http://schemas.microsoft.com/office/powerpoint/2010/main" val="835114521"/>
              </p:ext>
            </p:extLst>
          </p:nvPr>
        </p:nvGraphicFramePr>
        <p:xfrm>
          <a:off x="360784" y="3029519"/>
          <a:ext cx="11412573" cy="3048000"/>
        </p:xfrm>
        <a:graphic>
          <a:graphicData uri="http://schemas.openxmlformats.org/drawingml/2006/table">
            <a:tbl>
              <a:tblPr firstRow="1" bandRow="1">
                <a:tableStyleId>{5C22544A-7EE6-4342-B048-85BDC9FD1C3A}</a:tableStyleId>
              </a:tblPr>
              <a:tblGrid>
                <a:gridCol w="3804191">
                  <a:extLst>
                    <a:ext uri="{9D8B030D-6E8A-4147-A177-3AD203B41FA5}">
                      <a16:colId xmlns:a16="http://schemas.microsoft.com/office/drawing/2014/main" val="2907392104"/>
                    </a:ext>
                  </a:extLst>
                </a:gridCol>
                <a:gridCol w="3804191">
                  <a:extLst>
                    <a:ext uri="{9D8B030D-6E8A-4147-A177-3AD203B41FA5}">
                      <a16:colId xmlns:a16="http://schemas.microsoft.com/office/drawing/2014/main" val="1523195328"/>
                    </a:ext>
                  </a:extLst>
                </a:gridCol>
                <a:gridCol w="3804191">
                  <a:extLst>
                    <a:ext uri="{9D8B030D-6E8A-4147-A177-3AD203B41FA5}">
                      <a16:colId xmlns:a16="http://schemas.microsoft.com/office/drawing/2014/main" val="2404750515"/>
                    </a:ext>
                  </a:extLst>
                </a:gridCol>
              </a:tblGrid>
              <a:tr h="370840">
                <a:tc>
                  <a:txBody>
                    <a:bodyPr/>
                    <a:lstStyle/>
                    <a:p>
                      <a:r>
                        <a:rPr lang="fr-FR" sz="2200" b="1" dirty="0">
                          <a:latin typeface="+mj-lt"/>
                        </a:rPr>
                        <a:t>4) Largeur de bande</a:t>
                      </a:r>
                    </a:p>
                  </a:txBody>
                  <a:tcPr>
                    <a:solidFill>
                      <a:schemeClr val="tx2"/>
                    </a:solidFill>
                  </a:tcPr>
                </a:tc>
                <a:tc>
                  <a:txBody>
                    <a:bodyPr/>
                    <a:lstStyle/>
                    <a:p>
                      <a:r>
                        <a:rPr lang="fr-FR" sz="2200" b="1">
                          <a:latin typeface="+mj-lt"/>
                        </a:rPr>
                        <a:t>5) Instances réservées</a:t>
                      </a:r>
                    </a:p>
                  </a:txBody>
                  <a:tcPr>
                    <a:solidFill>
                      <a:schemeClr val="tx2"/>
                    </a:solidFill>
                  </a:tcPr>
                </a:tc>
                <a:tc>
                  <a:txBody>
                    <a:bodyPr/>
                    <a:lstStyle/>
                    <a:p>
                      <a:r>
                        <a:rPr lang="fr-FR" sz="2200" b="1">
                          <a:latin typeface="+mj-lt"/>
                        </a:rPr>
                        <a:t>6) Avantage lié à l’utilisation d’Azure Hybrid</a:t>
                      </a:r>
                    </a:p>
                  </a:txBody>
                  <a:tcPr>
                    <a:solidFill>
                      <a:schemeClr val="tx2"/>
                    </a:solidFill>
                  </a:tcPr>
                </a:tc>
                <a:extLst>
                  <a:ext uri="{0D108BD9-81ED-4DB2-BD59-A6C34878D82A}">
                    <a16:rowId xmlns:a16="http://schemas.microsoft.com/office/drawing/2014/main" val="2219612243"/>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fr-FR" sz="1800" dirty="0"/>
                        <a:t>Certains transferts de données entrants sont gratuits, tels que </a:t>
                      </a:r>
                      <a:br>
                        <a:rPr lang="fr-FR" sz="1800" dirty="0"/>
                      </a:br>
                      <a:r>
                        <a:rPr lang="fr-FR" sz="1800" dirty="0"/>
                        <a:t>les données entrant dans les centres de données Azure. Pour </a:t>
                      </a:r>
                      <a:br>
                        <a:rPr lang="fr-FR" sz="1800" dirty="0"/>
                      </a:br>
                      <a:r>
                        <a:rPr lang="fr-FR" sz="1800" dirty="0"/>
                        <a:t>les transferts de données sortants, tels que les données sortant des centres de données Azure, la tarification est basée sur les zones. </a:t>
                      </a:r>
                    </a:p>
                  </a:txBody>
                  <a:tcPr>
                    <a:solidFill>
                      <a:schemeClr val="accent2">
                        <a:lumMod val="20000"/>
                        <a:lumOff val="80000"/>
                      </a:schemeClr>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fr-FR" sz="1800" dirty="0"/>
                        <a:t>Avec les réservations Azure, vous vous engagez à acheter des plans d’un an ou trois ans pour plusieurs produits. Les réservations permettent de réduire considérablement les coûts de </a:t>
                      </a:r>
                      <a:br>
                        <a:rPr lang="fr-FR" sz="1800" dirty="0"/>
                      </a:br>
                      <a:r>
                        <a:rPr lang="fr-FR" sz="1800" dirty="0"/>
                        <a:t>vos ressources jusqu’à 72 % par rapport au paiement à l’utilisation.</a:t>
                      </a:r>
                    </a:p>
                  </a:txBody>
                  <a:tcPr>
                    <a:solidFill>
                      <a:schemeClr val="accent2">
                        <a:lumMod val="20000"/>
                        <a:lumOff val="80000"/>
                      </a:schemeClr>
                    </a:solidFill>
                  </a:tcPr>
                </a:tc>
                <a:tc>
                  <a:txBody>
                    <a:bodyPr/>
                    <a:lstStyle/>
                    <a:p>
                      <a:r>
                        <a:rPr lang="fr-FR" sz="1800" b="0" i="0" dirty="0">
                          <a:solidFill>
                            <a:schemeClr val="dk1"/>
                          </a:solidFill>
                          <a:latin typeface="+mn-lt"/>
                          <a:ea typeface="+mn-ea"/>
                          <a:cs typeface="+mn-cs"/>
                        </a:rPr>
                        <a:t>Pour les clients ayant une assurance logicielle, Azure </a:t>
                      </a:r>
                      <a:r>
                        <a:rPr lang="fr-FR" sz="1800" b="0" i="0" dirty="0" err="1">
                          <a:solidFill>
                            <a:schemeClr val="dk1"/>
                          </a:solidFill>
                          <a:latin typeface="+mn-lt"/>
                          <a:ea typeface="+mn-ea"/>
                          <a:cs typeface="+mn-cs"/>
                        </a:rPr>
                        <a:t>Hybrid</a:t>
                      </a:r>
                      <a:r>
                        <a:rPr lang="fr-FR" sz="1800" b="0" i="0" dirty="0">
                          <a:solidFill>
                            <a:schemeClr val="dk1"/>
                          </a:solidFill>
                          <a:latin typeface="+mn-lt"/>
                          <a:ea typeface="+mn-ea"/>
                          <a:cs typeface="+mn-cs"/>
                        </a:rPr>
                        <a:t> </a:t>
                      </a:r>
                      <a:r>
                        <a:rPr lang="fr-FR" sz="1800" b="0" i="0" dirty="0" err="1">
                          <a:solidFill>
                            <a:schemeClr val="dk1"/>
                          </a:solidFill>
                          <a:latin typeface="+mn-lt"/>
                          <a:ea typeface="+mn-ea"/>
                          <a:cs typeface="+mn-cs"/>
                        </a:rPr>
                        <a:t>Benefit</a:t>
                      </a:r>
                      <a:r>
                        <a:rPr lang="fr-FR" sz="1800" b="0" i="0" dirty="0">
                          <a:solidFill>
                            <a:schemeClr val="dk1"/>
                          </a:solidFill>
                          <a:latin typeface="+mn-lt"/>
                          <a:ea typeface="+mn-ea"/>
                          <a:cs typeface="+mn-cs"/>
                        </a:rPr>
                        <a:t> </a:t>
                      </a:r>
                      <a:br>
                        <a:rPr lang="fr-FR" sz="1800" b="0" i="0" dirty="0">
                          <a:solidFill>
                            <a:schemeClr val="dk1"/>
                          </a:solidFill>
                          <a:latin typeface="+mn-lt"/>
                          <a:ea typeface="+mn-ea"/>
                          <a:cs typeface="+mn-cs"/>
                        </a:rPr>
                      </a:br>
                      <a:r>
                        <a:rPr lang="fr-FR" sz="1800" b="0" i="0" dirty="0">
                          <a:solidFill>
                            <a:schemeClr val="dk1"/>
                          </a:solidFill>
                          <a:latin typeface="+mn-lt"/>
                          <a:ea typeface="+mn-ea"/>
                          <a:cs typeface="+mn-cs"/>
                        </a:rPr>
                        <a:t>vous permet d’utiliser vos licences locales sur Azure à coût réduit.</a:t>
                      </a:r>
                    </a:p>
                  </a:txBody>
                  <a:tcPr>
                    <a:solidFill>
                      <a:schemeClr val="accent2">
                        <a:lumMod val="20000"/>
                        <a:lumOff val="80000"/>
                      </a:schemeClr>
                    </a:solidFill>
                  </a:tcPr>
                </a:tc>
                <a:extLst>
                  <a:ext uri="{0D108BD9-81ED-4DB2-BD59-A6C34878D82A}">
                    <a16:rowId xmlns:a16="http://schemas.microsoft.com/office/drawing/2014/main" val="1816767244"/>
                  </a:ext>
                </a:extLst>
              </a:tr>
            </a:tbl>
          </a:graphicData>
        </a:graphic>
      </p:graphicFrame>
    </p:spTree>
    <p:extLst>
      <p:ext uri="{BB962C8B-B14F-4D97-AF65-F5344CB8AC3E}">
        <p14:creationId xmlns:p14="http://schemas.microsoft.com/office/powerpoint/2010/main" val="2831747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a:t>Calculatrice de prix</a:t>
            </a:r>
          </a:p>
        </p:txBody>
      </p:sp>
      <p:sp>
        <p:nvSpPr>
          <p:cNvPr id="6" name="Text Placeholder 5"/>
          <p:cNvSpPr>
            <a:spLocks noGrp="1"/>
          </p:cNvSpPr>
          <p:nvPr>
            <p:ph sz="quarter" idx="10"/>
          </p:nvPr>
        </p:nvSpPr>
        <p:spPr>
          <a:xfrm>
            <a:off x="419100" y="1100758"/>
            <a:ext cx="11340811" cy="1790234"/>
          </a:xfrm>
        </p:spPr>
        <p:txBody>
          <a:bodyPr/>
          <a:lstStyle/>
          <a:p>
            <a:r>
              <a:rPr lang="fr-FR" dirty="0"/>
              <a:t>La </a:t>
            </a:r>
            <a:r>
              <a:rPr lang="fr-FR" b="1" dirty="0"/>
              <a:t>calculatrice de prix</a:t>
            </a:r>
            <a:r>
              <a:rPr lang="fr-FR" dirty="0"/>
              <a:t> est un outil qui permet d’estimer le coût des produits Azure. </a:t>
            </a:r>
            <a:br>
              <a:rPr lang="fr-FR" dirty="0"/>
            </a:br>
            <a:r>
              <a:rPr lang="fr-FR" b="0" i="0" dirty="0">
                <a:solidFill>
                  <a:srgbClr val="171717"/>
                </a:solidFill>
              </a:rPr>
              <a:t>Les options que vous pouvez configurer dans la calculatrice de prix varient selon </a:t>
            </a:r>
            <a:br>
              <a:rPr lang="fr-FR" b="0" i="0" dirty="0">
                <a:solidFill>
                  <a:srgbClr val="171717"/>
                </a:solidFill>
              </a:rPr>
            </a:br>
            <a:r>
              <a:rPr lang="fr-FR" b="0" i="0" dirty="0">
                <a:solidFill>
                  <a:srgbClr val="171717"/>
                </a:solidFill>
              </a:rPr>
              <a:t>les produits, mais les options de configuration de base sont les suivantes :</a:t>
            </a:r>
          </a:p>
          <a:p>
            <a:endParaRPr lang="en-IE" dirty="0"/>
          </a:p>
        </p:txBody>
      </p:sp>
      <p:sp>
        <p:nvSpPr>
          <p:cNvPr id="7" name="Text Placeholder 5">
            <a:extLst>
              <a:ext uri="{FF2B5EF4-FFF2-40B4-BE49-F238E27FC236}">
                <a16:creationId xmlns:a16="http://schemas.microsoft.com/office/drawing/2014/main" id="{64A953E2-DC8D-4C55-8228-D1096F09FECB}"/>
              </a:ext>
            </a:extLst>
          </p:cNvPr>
          <p:cNvSpPr txBox="1">
            <a:spLocks/>
          </p:cNvSpPr>
          <p:nvPr/>
        </p:nvSpPr>
        <p:spPr>
          <a:xfrm>
            <a:off x="827594" y="2321328"/>
            <a:ext cx="6638981" cy="3780522"/>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49" baseline="0">
                <a:solidFill>
                  <a:srgbClr val="000000"/>
                </a:solidFill>
                <a:latin typeface="+mn-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400" b="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0" baseline="0">
                <a:solidFill>
                  <a:schemeClr val="tx1"/>
                </a:solidFill>
                <a:latin typeface="+mn-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buFont typeface="Arial" panose="020B0604020202020204" pitchFamily="34" charset="0"/>
              <a:buChar char="•"/>
            </a:pPr>
            <a:r>
              <a:rPr lang="fr-FR" dirty="0"/>
              <a:t>Région</a:t>
            </a:r>
          </a:p>
          <a:p>
            <a:pPr marL="342900" indent="-342900">
              <a:buFont typeface="Arial" panose="020B0604020202020204" pitchFamily="34" charset="0"/>
              <a:buChar char="•"/>
            </a:pPr>
            <a:r>
              <a:rPr lang="fr-FR" dirty="0"/>
              <a:t>Niveau</a:t>
            </a:r>
          </a:p>
          <a:p>
            <a:pPr marL="342900" indent="-342900">
              <a:buFont typeface="Arial" panose="020B0604020202020204" pitchFamily="34" charset="0"/>
              <a:buChar char="•"/>
            </a:pPr>
            <a:r>
              <a:rPr lang="fr-FR" dirty="0"/>
              <a:t>Options de facturation</a:t>
            </a:r>
          </a:p>
          <a:p>
            <a:pPr marL="342900" indent="-342900">
              <a:buFont typeface="Arial" panose="020B0604020202020204" pitchFamily="34" charset="0"/>
              <a:buChar char="•"/>
            </a:pPr>
            <a:r>
              <a:rPr lang="fr-FR" dirty="0"/>
              <a:t>Options de support</a:t>
            </a:r>
          </a:p>
          <a:p>
            <a:pPr marL="342900" indent="-342900">
              <a:buFont typeface="Arial" panose="020B0604020202020204" pitchFamily="34" charset="0"/>
              <a:buChar char="•"/>
            </a:pPr>
            <a:r>
              <a:rPr lang="fr-FR" dirty="0"/>
              <a:t>Programmes et offres</a:t>
            </a:r>
          </a:p>
          <a:p>
            <a:pPr marL="342900" indent="-342900">
              <a:buFont typeface="Arial" panose="020B0604020202020204" pitchFamily="34" charset="0"/>
              <a:buChar char="•"/>
            </a:pPr>
            <a:r>
              <a:rPr lang="fr-FR" dirty="0"/>
              <a:t>Tarification de </a:t>
            </a:r>
            <a:br>
              <a:rPr lang="fr-FR" dirty="0"/>
            </a:br>
            <a:r>
              <a:rPr lang="fr-FR" dirty="0"/>
              <a:t>développement </a:t>
            </a:r>
            <a:br>
              <a:rPr lang="fr-FR" dirty="0"/>
            </a:br>
            <a:r>
              <a:rPr lang="fr-FR" dirty="0"/>
              <a:t>ou de test Azure</a:t>
            </a:r>
          </a:p>
        </p:txBody>
      </p:sp>
      <p:pic>
        <p:nvPicPr>
          <p:cNvPr id="8" name="Picture 7" descr="Image de l’estimation de la calculatrice de prix appliqués">
            <a:extLst>
              <a:ext uri="{FF2B5EF4-FFF2-40B4-BE49-F238E27FC236}">
                <a16:creationId xmlns:a16="http://schemas.microsoft.com/office/drawing/2014/main" id="{622880DB-198C-440B-B6CB-822D452038EA}"/>
              </a:ext>
            </a:extLst>
          </p:cNvPr>
          <p:cNvPicPr>
            <a:picLocks noChangeAspect="1"/>
          </p:cNvPicPr>
          <p:nvPr/>
        </p:nvPicPr>
        <p:blipFill>
          <a:blip r:embed="rId3"/>
          <a:stretch>
            <a:fillRect/>
          </a:stretch>
        </p:blipFill>
        <p:spPr>
          <a:xfrm>
            <a:off x="5298342" y="2383899"/>
            <a:ext cx="6342796" cy="3134777"/>
          </a:xfrm>
          <a:prstGeom prst="rect">
            <a:avLst/>
          </a:prstGeom>
          <a:ln>
            <a:solidFill>
              <a:schemeClr val="accent1"/>
            </a:solidFill>
          </a:ln>
        </p:spPr>
      </p:pic>
    </p:spTree>
    <p:extLst>
      <p:ext uri="{BB962C8B-B14F-4D97-AF65-F5344CB8AC3E}">
        <p14:creationId xmlns:p14="http://schemas.microsoft.com/office/powerpoint/2010/main" val="172181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fr-FR"/>
              <a:t>Procédure pas à pas : utiliser la calculatrice de prix Azure</a:t>
            </a:r>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613126"/>
            <a:ext cx="5394960" cy="3093154"/>
          </a:xfrm>
        </p:spPr>
        <p:txBody>
          <a:bodyPr/>
          <a:lstStyle/>
          <a:p>
            <a:pPr marL="0" indent="0">
              <a:buNone/>
            </a:pPr>
            <a:r>
              <a:rPr lang="fr-FR"/>
              <a:t>Utilisez la calculatrice de prix Azure pour générer une estimation des coûts pour une machine virtuelle Azure et les ressources réseau associées.</a:t>
            </a:r>
          </a:p>
          <a:p>
            <a:pPr marL="0" indent="0">
              <a:buNone/>
            </a:pPr>
            <a:endParaRPr lang="en-US" sz="2000" dirty="0">
              <a:latin typeface="+mn-lt"/>
            </a:endParaRPr>
          </a:p>
          <a:p>
            <a:pPr marL="514350" indent="-514350">
              <a:buFont typeface="+mj-lt"/>
              <a:buAutoNum type="arabicPeriod"/>
            </a:pPr>
            <a:r>
              <a:rPr lang="fr-FR">
                <a:latin typeface="+mn-lt"/>
              </a:rPr>
              <a:t>Configurez la calculatrice de prix.</a:t>
            </a:r>
          </a:p>
          <a:p>
            <a:pPr marL="514350" indent="-514350">
              <a:buFont typeface="+mj-lt"/>
              <a:buAutoNum type="arabicPeriod"/>
            </a:pPr>
            <a:r>
              <a:rPr lang="fr-FR">
                <a:latin typeface="+mn-lt"/>
              </a:rPr>
              <a:t>Vérifiez l’estimation de prix.</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880436157"/>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2EE9397-9F75-4840-8369-29C05953307B}">
  <ds:schemaRefs>
    <ds:schemaRef ds:uri="http://schemas.microsoft.com/sharepoint/v3/contenttype/forms"/>
  </ds:schemaRefs>
</ds:datastoreItem>
</file>

<file path=customXml/itemProps2.xml><?xml version="1.0" encoding="utf-8"?>
<ds:datastoreItem xmlns:ds="http://schemas.openxmlformats.org/officeDocument/2006/customXml" ds:itemID="{70454C06-2B23-4265-9C1A-141360999978}">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http://purl.org/dc/elements/1.1/"/>
    <ds:schemaRef ds:uri="e7cc3f53-dbdf-4ffb-90f1-33d3d1806439"/>
    <ds:schemaRef ds:uri="6656ffad-92b0-4efb-bc78-5d5af2c7fd93"/>
    <ds:schemaRef ds:uri="http://purl.org/dc/dcmitype/"/>
  </ds:schemaRefs>
</ds:datastoreItem>
</file>

<file path=customXml/itemProps3.xml><?xml version="1.0" encoding="utf-8"?>
<ds:datastoreItem xmlns:ds="http://schemas.openxmlformats.org/officeDocument/2006/customXml" ds:itemID="{F4F20EA3-2968-499F-9EF2-1203ABB9DE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56ffad-92b0-4efb-bc78-5d5af2c7fd93"/>
    <ds:schemaRef ds:uri="e7cc3f53-dbdf-4ffb-90f1-33d3d18064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16-9_Illustration_2018_Cloud_011</Template>
  <TotalTime>0</TotalTime>
  <Words>3844</Words>
  <Application>Microsoft Office PowerPoint</Application>
  <PresentationFormat>Widescreen</PresentationFormat>
  <Paragraphs>337</Paragraphs>
  <Slides>24</Slides>
  <Notes>24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24</vt:i4>
      </vt:variant>
    </vt:vector>
  </HeadingPairs>
  <TitlesOfParts>
    <vt:vector size="34" baseType="lpstr">
      <vt:lpstr>Arial</vt:lpstr>
      <vt:lpstr>Calibri</vt:lpstr>
      <vt:lpstr>Segoe UI</vt:lpstr>
      <vt:lpstr>Segoe UI Light</vt:lpstr>
      <vt:lpstr>Segoe UI Semibold</vt:lpstr>
      <vt:lpstr>Segoe UI Semibold (Headings)</vt:lpstr>
      <vt:lpstr>Segoe UI Semilight</vt:lpstr>
      <vt:lpstr>Wingdings</vt:lpstr>
      <vt:lpstr>WHITE TEMPLATE</vt:lpstr>
      <vt:lpstr>Microsoft Power Platform Template</vt:lpstr>
      <vt:lpstr>AZ-900T01 Module 06 :  Tarification et cycle de vie Azure</vt:lpstr>
      <vt:lpstr>Résumé du module</vt:lpstr>
      <vt:lpstr>Module 06 - Résumé</vt:lpstr>
      <vt:lpstr>Planification et gestion des coûts</vt:lpstr>
      <vt:lpstr>Planification et gestion des coûts - Domaine d’objectif</vt:lpstr>
      <vt:lpstr>Facteurs affectant les coûts (1ère partie)</vt:lpstr>
      <vt:lpstr>Facteurs affectant les coûts (2ème partie)</vt:lpstr>
      <vt:lpstr>Calculatrice de prix</vt:lpstr>
      <vt:lpstr>Procédure pas à pas : utiliser la calculatrice de prix Azure</vt:lpstr>
      <vt:lpstr>Outil de calcul du coût total de possession</vt:lpstr>
      <vt:lpstr>Procédure pas à pas : utiliser l’outil de calcul du TCO Azure</vt:lpstr>
      <vt:lpstr>Azure Cost Management</vt:lpstr>
      <vt:lpstr>Réduction des coûts</vt:lpstr>
      <vt:lpstr>Contrats de niveau de service Azure et cycles de vie des services</vt:lpstr>
      <vt:lpstr>Contrats de niveau de service Azure et cycles de vie  des services - Domaine d’objectif</vt:lpstr>
      <vt:lpstr>Contrats SLA</vt:lpstr>
      <vt:lpstr>Contrats SLA pour les produits et services Azure</vt:lpstr>
      <vt:lpstr>Actions affectant les SLA</vt:lpstr>
      <vt:lpstr>Procédure pas à pas : calculer des contrats de niveau de service composites</vt:lpstr>
      <vt:lpstr>Programme de versions préliminaires d’Azure</vt:lpstr>
      <vt:lpstr>Surveillance des mises à jour  des services et des fonctionnalités</vt:lpstr>
      <vt:lpstr>Procédure pas à pas : accéder aux préversions de fonctionnalités Azure</vt:lpstr>
      <vt:lpstr>Contrôle des connaissances</vt:lpstr>
      <vt:lpstr>Révision du module 06</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AZ-900T0x Module 06:  Azure pricing and support</dc:title>
  <dc:subject/>
  <dc:creator/>
  <cp:keywords/>
  <dc:description/>
  <cp:revision>38</cp:revision>
  <dcterms:created xsi:type="dcterms:W3CDTF">2019-10-20T19:00:47Z</dcterms:created>
  <dcterms:modified xsi:type="dcterms:W3CDTF">2021-11-02T12:53:43Z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y fmtid="{D5CDD505-2E9C-101B-9397-08002B2CF9AE}" pid="3" name="MSIP_Label_f42aa342-8706-4288-bd11-ebb85995028c_Enabled">
    <vt:lpwstr>true</vt:lpwstr>
  </property>
  <property fmtid="{D5CDD505-2E9C-101B-9397-08002B2CF9AE}" pid="4" name="MSIP_Label_f42aa342-8706-4288-bd11-ebb85995028c_SetDate">
    <vt:lpwstr>2020-08-18T21:16:35Z</vt:lpwstr>
  </property>
  <property fmtid="{D5CDD505-2E9C-101B-9397-08002B2CF9AE}" pid="5" name="MSIP_Label_f42aa342-8706-4288-bd11-ebb85995028c_Method">
    <vt:lpwstr>Standard</vt:lpwstr>
  </property>
  <property fmtid="{D5CDD505-2E9C-101B-9397-08002B2CF9AE}" pid="6" name="MSIP_Label_f42aa342-8706-4288-bd11-ebb85995028c_Name">
    <vt:lpwstr>Internal</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ActionId">
    <vt:lpwstr>8f50626d-1a88-42ba-bfba-7ab91e2e42f4</vt:lpwstr>
  </property>
  <property fmtid="{D5CDD505-2E9C-101B-9397-08002B2CF9AE}" pid="9" name="MSIP_Label_f42aa342-8706-4288-bd11-ebb85995028c_ContentBits">
    <vt:lpwstr>0</vt:lpwstr>
  </property>
</Properties>
</file>