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1"/>
  </p:notesMasterIdLst>
  <p:handoutMasterIdLst>
    <p:handoutMasterId r:id="rId12"/>
  </p:handoutMasterIdLst>
  <p:sldIdLst>
    <p:sldId id="257" r:id="rId2"/>
    <p:sldId id="260" r:id="rId3"/>
    <p:sldId id="261" r:id="rId4"/>
    <p:sldId id="262" r:id="rId5"/>
    <p:sldId id="264" r:id="rId6"/>
    <p:sldId id="263" r:id="rId7"/>
    <p:sldId id="265" r:id="rId8"/>
    <p:sldId id="266" r:id="rId9"/>
    <p:sldId id="258"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1" d="100"/>
          <a:sy n="51" d="100"/>
        </p:scale>
        <p:origin x="1220" y="41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030761-8ADC-4EF9-846A-CF21A2C9C66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A2F53FF-46A1-4533-A679-FB00FFCC5F07}">
      <dgm:prSet/>
      <dgm:spPr/>
      <dgm:t>
        <a:bodyPr/>
        <a:lstStyle/>
        <a:p>
          <a:pPr>
            <a:defRPr b="1"/>
          </a:pPr>
          <a:r>
            <a:rPr lang="en-US" b="1" dirty="0"/>
            <a:t>Data description:</a:t>
          </a:r>
          <a:r>
            <a:rPr lang="en-US" dirty="0"/>
            <a:t> </a:t>
          </a:r>
          <a:r>
            <a:rPr lang="en-US" b="0" dirty="0"/>
            <a:t>Considering the time and cost issues, I chose to obtain data from the Internet. The composition of the data is mainly divided into two parts:</a:t>
          </a:r>
        </a:p>
      </dgm:t>
    </dgm:pt>
    <dgm:pt modelId="{1F9023F3-F978-494E-8A8D-A353856992EF}" type="parTrans" cxnId="{976C29B7-A6C9-4E1E-9BDC-F59CA1344E73}">
      <dgm:prSet/>
      <dgm:spPr/>
      <dgm:t>
        <a:bodyPr/>
        <a:lstStyle/>
        <a:p>
          <a:endParaRPr lang="en-US"/>
        </a:p>
      </dgm:t>
    </dgm:pt>
    <dgm:pt modelId="{B1E17239-0B7A-40DB-800C-C9907AC9D9EF}" type="sibTrans" cxnId="{976C29B7-A6C9-4E1E-9BDC-F59CA1344E73}">
      <dgm:prSet/>
      <dgm:spPr/>
      <dgm:t>
        <a:bodyPr/>
        <a:lstStyle/>
        <a:p>
          <a:endParaRPr lang="en-US"/>
        </a:p>
      </dgm:t>
    </dgm:pt>
    <dgm:pt modelId="{12D36E6B-1FD4-4FEA-9757-D0BB14C14C8E}">
      <dgm:prSet custT="1"/>
      <dgm:spPr/>
      <dgm:t>
        <a:bodyPr/>
        <a:lstStyle/>
        <a:p>
          <a:pPr>
            <a:buFont typeface="Wingdings" panose="05000000000000000000" pitchFamily="2" charset="2"/>
            <a:buChar char="Ø"/>
          </a:pPr>
          <a:r>
            <a:rPr lang="en-US" sz="1400" dirty="0"/>
            <a:t>Toronto Neighborhood information, which mainly includes community name and community Geo information.</a:t>
          </a:r>
        </a:p>
      </dgm:t>
    </dgm:pt>
    <dgm:pt modelId="{89D64C2E-D450-4EAC-8144-82A7E3B472CA}" type="parTrans" cxnId="{60CE4E45-644A-465A-8065-A2B58FB2E08D}">
      <dgm:prSet/>
      <dgm:spPr/>
      <dgm:t>
        <a:bodyPr/>
        <a:lstStyle/>
        <a:p>
          <a:endParaRPr lang="en-US"/>
        </a:p>
      </dgm:t>
    </dgm:pt>
    <dgm:pt modelId="{D43FCDA7-19F3-4DCC-839C-4E1BD198BF4D}" type="sibTrans" cxnId="{60CE4E45-644A-465A-8065-A2B58FB2E08D}">
      <dgm:prSet/>
      <dgm:spPr/>
      <dgm:t>
        <a:bodyPr/>
        <a:lstStyle/>
        <a:p>
          <a:endParaRPr lang="en-US"/>
        </a:p>
      </dgm:t>
    </dgm:pt>
    <dgm:pt modelId="{FF2E4A3B-1E7D-438A-9130-6C149685A906}">
      <dgm:prSet custT="1"/>
      <dgm:spPr/>
      <dgm:t>
        <a:bodyPr/>
        <a:lstStyle/>
        <a:p>
          <a:pPr>
            <a:buFont typeface="Wingdings" panose="05000000000000000000" pitchFamily="2" charset="2"/>
            <a:buChar char="Ø"/>
          </a:pPr>
          <a:r>
            <a:rPr lang="en-US" sz="1400" dirty="0"/>
            <a:t>Toronto Neighborhood venue distribution information, the main information includes: the venue belongs to the Neighborhood information, place type, place name</a:t>
          </a:r>
        </a:p>
      </dgm:t>
    </dgm:pt>
    <dgm:pt modelId="{C29891DB-9827-4858-B75B-E2A980B339B9}" type="parTrans" cxnId="{0CE7E8B8-2249-4C9F-9889-746E6089C2D3}">
      <dgm:prSet/>
      <dgm:spPr/>
      <dgm:t>
        <a:bodyPr/>
        <a:lstStyle/>
        <a:p>
          <a:endParaRPr lang="en-US"/>
        </a:p>
      </dgm:t>
    </dgm:pt>
    <dgm:pt modelId="{1D45C7D4-0515-4582-92AE-9D3755CB9B3F}" type="sibTrans" cxnId="{0CE7E8B8-2249-4C9F-9889-746E6089C2D3}">
      <dgm:prSet/>
      <dgm:spPr/>
      <dgm:t>
        <a:bodyPr/>
        <a:lstStyle/>
        <a:p>
          <a:endParaRPr lang="en-US"/>
        </a:p>
      </dgm:t>
    </dgm:pt>
    <dgm:pt modelId="{D52677EF-6E68-48E6-88EF-CB73A00ADCAF}">
      <dgm:prSet/>
      <dgm:spPr/>
      <dgm:t>
        <a:bodyPr/>
        <a:lstStyle/>
        <a:p>
          <a:pPr>
            <a:defRPr b="1"/>
          </a:pPr>
          <a:r>
            <a:rPr lang="en-US" b="1" dirty="0"/>
            <a:t>Problem-solving ideas: </a:t>
          </a:r>
        </a:p>
        <a:p>
          <a:pPr>
            <a:defRPr b="1"/>
          </a:pPr>
          <a:r>
            <a:rPr lang="en-US" b="0" dirty="0"/>
            <a:t>Through statistical analysis of the distribution of coffee shops in all communities in Toronto, we look for communities with relatively few coffee shops for selection. While selecting objects, it is also necessary to observe the actual number of shops in the community to avoid the validity of the calculated data in the real environment.</a:t>
          </a:r>
        </a:p>
      </dgm:t>
    </dgm:pt>
    <dgm:pt modelId="{C5B1D242-3AFC-46CC-81F2-E5CB7E89D7DB}" type="parTrans" cxnId="{FC9F9205-9C72-4740-99A5-B1B4C276785C}">
      <dgm:prSet/>
      <dgm:spPr/>
      <dgm:t>
        <a:bodyPr/>
        <a:lstStyle/>
        <a:p>
          <a:endParaRPr lang="en-US"/>
        </a:p>
      </dgm:t>
    </dgm:pt>
    <dgm:pt modelId="{054480FC-F046-4643-9B0D-0F8192AE4F1B}" type="sibTrans" cxnId="{FC9F9205-9C72-4740-99A5-B1B4C276785C}">
      <dgm:prSet/>
      <dgm:spPr/>
      <dgm:t>
        <a:bodyPr/>
        <a:lstStyle/>
        <a:p>
          <a:endParaRPr lang="en-US"/>
        </a:p>
      </dgm:t>
    </dgm:pt>
    <dgm:pt modelId="{4E5FA493-E52B-4050-A992-6911AE611679}" type="pres">
      <dgm:prSet presAssocID="{35030761-8ADC-4EF9-846A-CF21A2C9C66A}" presName="root" presStyleCnt="0">
        <dgm:presLayoutVars>
          <dgm:dir/>
          <dgm:resizeHandles val="exact"/>
        </dgm:presLayoutVars>
      </dgm:prSet>
      <dgm:spPr/>
    </dgm:pt>
    <dgm:pt modelId="{54689798-8EFF-43BD-A606-07C2C89CE890}" type="pres">
      <dgm:prSet presAssocID="{FA2F53FF-46A1-4533-A679-FB00FFCC5F07}" presName="compNode" presStyleCnt="0"/>
      <dgm:spPr/>
    </dgm:pt>
    <dgm:pt modelId="{468E2663-9C32-4D0F-A512-8AF564CD3ED7}" type="pres">
      <dgm:prSet presAssocID="{FA2F53FF-46A1-4533-A679-FB00FFCC5F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数据库"/>
        </a:ext>
      </dgm:extLst>
    </dgm:pt>
    <dgm:pt modelId="{D7DCB1FE-FFB0-4D4F-8D8F-2B3A2177A90B}" type="pres">
      <dgm:prSet presAssocID="{FA2F53FF-46A1-4533-A679-FB00FFCC5F07}" presName="iconSpace" presStyleCnt="0"/>
      <dgm:spPr/>
    </dgm:pt>
    <dgm:pt modelId="{DBFC7648-4100-469B-9869-2AC7D3ACB2F5}" type="pres">
      <dgm:prSet presAssocID="{FA2F53FF-46A1-4533-A679-FB00FFCC5F07}" presName="parTx" presStyleLbl="revTx" presStyleIdx="0" presStyleCnt="4">
        <dgm:presLayoutVars>
          <dgm:chMax val="0"/>
          <dgm:chPref val="0"/>
        </dgm:presLayoutVars>
      </dgm:prSet>
      <dgm:spPr/>
    </dgm:pt>
    <dgm:pt modelId="{E083DEF9-3835-42BD-8EF0-41AFD4CDE14C}" type="pres">
      <dgm:prSet presAssocID="{FA2F53FF-46A1-4533-A679-FB00FFCC5F07}" presName="txSpace" presStyleCnt="0"/>
      <dgm:spPr/>
    </dgm:pt>
    <dgm:pt modelId="{7F3B8633-D00F-4CB2-980A-C034E225FA39}" type="pres">
      <dgm:prSet presAssocID="{FA2F53FF-46A1-4533-A679-FB00FFCC5F07}" presName="desTx" presStyleLbl="revTx" presStyleIdx="1" presStyleCnt="4" custScaleY="352426" custLinFactNeighborX="1744" custLinFactNeighborY="-54921">
        <dgm:presLayoutVars/>
      </dgm:prSet>
      <dgm:spPr/>
    </dgm:pt>
    <dgm:pt modelId="{8F8E306F-7340-4B8F-86E0-B139D7C7314C}" type="pres">
      <dgm:prSet presAssocID="{B1E17239-0B7A-40DB-800C-C9907AC9D9EF}" presName="sibTrans" presStyleCnt="0"/>
      <dgm:spPr/>
    </dgm:pt>
    <dgm:pt modelId="{12D93D93-B944-4880-A6D9-20EE5F1C76A8}" type="pres">
      <dgm:prSet presAssocID="{D52677EF-6E68-48E6-88EF-CB73A00ADCAF}" presName="compNode" presStyleCnt="0"/>
      <dgm:spPr/>
    </dgm:pt>
    <dgm:pt modelId="{05865A24-427D-4526-A3EB-405DE8B329BA}" type="pres">
      <dgm:prSet presAssocID="{D52677EF-6E68-48E6-88EF-CB73A00ADC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咖啡"/>
        </a:ext>
      </dgm:extLst>
    </dgm:pt>
    <dgm:pt modelId="{8A2DA0C4-EEEC-4167-9527-A6AB26B1E231}" type="pres">
      <dgm:prSet presAssocID="{D52677EF-6E68-48E6-88EF-CB73A00ADCAF}" presName="iconSpace" presStyleCnt="0"/>
      <dgm:spPr/>
    </dgm:pt>
    <dgm:pt modelId="{B08F46A9-AD94-4567-983A-95265752A2FD}" type="pres">
      <dgm:prSet presAssocID="{D52677EF-6E68-48E6-88EF-CB73A00ADCAF}" presName="parTx" presStyleLbl="revTx" presStyleIdx="2" presStyleCnt="4">
        <dgm:presLayoutVars>
          <dgm:chMax val="0"/>
          <dgm:chPref val="0"/>
        </dgm:presLayoutVars>
      </dgm:prSet>
      <dgm:spPr/>
    </dgm:pt>
    <dgm:pt modelId="{2FAF13D7-48B3-4095-A033-1F196C940B7D}" type="pres">
      <dgm:prSet presAssocID="{D52677EF-6E68-48E6-88EF-CB73A00ADCAF}" presName="txSpace" presStyleCnt="0"/>
      <dgm:spPr/>
    </dgm:pt>
    <dgm:pt modelId="{A83252D8-A6AE-4D3D-BC58-B389E858F48F}" type="pres">
      <dgm:prSet presAssocID="{D52677EF-6E68-48E6-88EF-CB73A00ADCAF}" presName="desTx" presStyleLbl="revTx" presStyleIdx="3" presStyleCnt="4">
        <dgm:presLayoutVars/>
      </dgm:prSet>
      <dgm:spPr/>
    </dgm:pt>
  </dgm:ptLst>
  <dgm:cxnLst>
    <dgm:cxn modelId="{FC9F9205-9C72-4740-99A5-B1B4C276785C}" srcId="{35030761-8ADC-4EF9-846A-CF21A2C9C66A}" destId="{D52677EF-6E68-48E6-88EF-CB73A00ADCAF}" srcOrd="1" destOrd="0" parTransId="{C5B1D242-3AFC-46CC-81F2-E5CB7E89D7DB}" sibTransId="{054480FC-F046-4643-9B0D-0F8192AE4F1B}"/>
    <dgm:cxn modelId="{60CE4E45-644A-465A-8065-A2B58FB2E08D}" srcId="{FA2F53FF-46A1-4533-A679-FB00FFCC5F07}" destId="{12D36E6B-1FD4-4FEA-9757-D0BB14C14C8E}" srcOrd="0" destOrd="0" parTransId="{89D64C2E-D450-4EAC-8144-82A7E3B472CA}" sibTransId="{D43FCDA7-19F3-4DCC-839C-4E1BD198BF4D}"/>
    <dgm:cxn modelId="{5070D08F-B0CC-4479-A793-75E53E56953E}" type="presOf" srcId="{35030761-8ADC-4EF9-846A-CF21A2C9C66A}" destId="{4E5FA493-E52B-4050-A992-6911AE611679}" srcOrd="0" destOrd="0" presId="urn:microsoft.com/office/officeart/2018/2/layout/IconLabelDescriptionList"/>
    <dgm:cxn modelId="{976C29B7-A6C9-4E1E-9BDC-F59CA1344E73}" srcId="{35030761-8ADC-4EF9-846A-CF21A2C9C66A}" destId="{FA2F53FF-46A1-4533-A679-FB00FFCC5F07}" srcOrd="0" destOrd="0" parTransId="{1F9023F3-F978-494E-8A8D-A353856992EF}" sibTransId="{B1E17239-0B7A-40DB-800C-C9907AC9D9EF}"/>
    <dgm:cxn modelId="{0CE7E8B8-2249-4C9F-9889-746E6089C2D3}" srcId="{FA2F53FF-46A1-4533-A679-FB00FFCC5F07}" destId="{FF2E4A3B-1E7D-438A-9130-6C149685A906}" srcOrd="1" destOrd="0" parTransId="{C29891DB-9827-4858-B75B-E2A980B339B9}" sibTransId="{1D45C7D4-0515-4582-92AE-9D3755CB9B3F}"/>
    <dgm:cxn modelId="{3F972FBC-E7ED-436A-8ABB-DF0B8AECE384}" type="presOf" srcId="{FF2E4A3B-1E7D-438A-9130-6C149685A906}" destId="{7F3B8633-D00F-4CB2-980A-C034E225FA39}" srcOrd="0" destOrd="1" presId="urn:microsoft.com/office/officeart/2018/2/layout/IconLabelDescriptionList"/>
    <dgm:cxn modelId="{C054DFC5-DEEA-40C0-83AD-1F9953E2888B}" type="presOf" srcId="{12D36E6B-1FD4-4FEA-9757-D0BB14C14C8E}" destId="{7F3B8633-D00F-4CB2-980A-C034E225FA39}" srcOrd="0" destOrd="0" presId="urn:microsoft.com/office/officeart/2018/2/layout/IconLabelDescriptionList"/>
    <dgm:cxn modelId="{E7FF96CA-B2FA-44D2-A758-0BF1FBD739A9}" type="presOf" srcId="{D52677EF-6E68-48E6-88EF-CB73A00ADCAF}" destId="{B08F46A9-AD94-4567-983A-95265752A2FD}" srcOrd="0" destOrd="0" presId="urn:microsoft.com/office/officeart/2018/2/layout/IconLabelDescriptionList"/>
    <dgm:cxn modelId="{C68334DB-7CCC-4160-AAE2-67A3E229B68C}" type="presOf" srcId="{FA2F53FF-46A1-4533-A679-FB00FFCC5F07}" destId="{DBFC7648-4100-469B-9869-2AC7D3ACB2F5}" srcOrd="0" destOrd="0" presId="urn:microsoft.com/office/officeart/2018/2/layout/IconLabelDescriptionList"/>
    <dgm:cxn modelId="{D7F4D85F-2F6D-4F06-9664-44A388CFEAF5}" type="presParOf" srcId="{4E5FA493-E52B-4050-A992-6911AE611679}" destId="{54689798-8EFF-43BD-A606-07C2C89CE890}" srcOrd="0" destOrd="0" presId="urn:microsoft.com/office/officeart/2018/2/layout/IconLabelDescriptionList"/>
    <dgm:cxn modelId="{67BFB923-8384-4129-9096-CED8C8E8ED5A}" type="presParOf" srcId="{54689798-8EFF-43BD-A606-07C2C89CE890}" destId="{468E2663-9C32-4D0F-A512-8AF564CD3ED7}" srcOrd="0" destOrd="0" presId="urn:microsoft.com/office/officeart/2018/2/layout/IconLabelDescriptionList"/>
    <dgm:cxn modelId="{2AE36CDA-BE6F-40C5-83DC-DA82DD01715F}" type="presParOf" srcId="{54689798-8EFF-43BD-A606-07C2C89CE890}" destId="{D7DCB1FE-FFB0-4D4F-8D8F-2B3A2177A90B}" srcOrd="1" destOrd="0" presId="urn:microsoft.com/office/officeart/2018/2/layout/IconLabelDescriptionList"/>
    <dgm:cxn modelId="{AC1F1116-EE63-4CD0-B0E8-F9A4AD98CB9F}" type="presParOf" srcId="{54689798-8EFF-43BD-A606-07C2C89CE890}" destId="{DBFC7648-4100-469B-9869-2AC7D3ACB2F5}" srcOrd="2" destOrd="0" presId="urn:microsoft.com/office/officeart/2018/2/layout/IconLabelDescriptionList"/>
    <dgm:cxn modelId="{14F6FF82-9486-4BA5-A3E9-6B6DFE0F348F}" type="presParOf" srcId="{54689798-8EFF-43BD-A606-07C2C89CE890}" destId="{E083DEF9-3835-42BD-8EF0-41AFD4CDE14C}" srcOrd="3" destOrd="0" presId="urn:microsoft.com/office/officeart/2018/2/layout/IconLabelDescriptionList"/>
    <dgm:cxn modelId="{B9108260-E5A1-46C7-94C8-6B0F688A6CF9}" type="presParOf" srcId="{54689798-8EFF-43BD-A606-07C2C89CE890}" destId="{7F3B8633-D00F-4CB2-980A-C034E225FA39}" srcOrd="4" destOrd="0" presId="urn:microsoft.com/office/officeart/2018/2/layout/IconLabelDescriptionList"/>
    <dgm:cxn modelId="{3CE88CFF-79AE-4910-8922-462D60F05817}" type="presParOf" srcId="{4E5FA493-E52B-4050-A992-6911AE611679}" destId="{8F8E306F-7340-4B8F-86E0-B139D7C7314C}" srcOrd="1" destOrd="0" presId="urn:microsoft.com/office/officeart/2018/2/layout/IconLabelDescriptionList"/>
    <dgm:cxn modelId="{ED28F1B6-7982-46C4-B332-5190E5A50B3E}" type="presParOf" srcId="{4E5FA493-E52B-4050-A992-6911AE611679}" destId="{12D93D93-B944-4880-A6D9-20EE5F1C76A8}" srcOrd="2" destOrd="0" presId="urn:microsoft.com/office/officeart/2018/2/layout/IconLabelDescriptionList"/>
    <dgm:cxn modelId="{CBAB6665-CF57-436A-8C85-411393F4CCDC}" type="presParOf" srcId="{12D93D93-B944-4880-A6D9-20EE5F1C76A8}" destId="{05865A24-427D-4526-A3EB-405DE8B329BA}" srcOrd="0" destOrd="0" presId="urn:microsoft.com/office/officeart/2018/2/layout/IconLabelDescriptionList"/>
    <dgm:cxn modelId="{CA51B32B-F600-4ACE-AC65-EB736E0B081F}" type="presParOf" srcId="{12D93D93-B944-4880-A6D9-20EE5F1C76A8}" destId="{8A2DA0C4-EEEC-4167-9527-A6AB26B1E231}" srcOrd="1" destOrd="0" presId="urn:microsoft.com/office/officeart/2018/2/layout/IconLabelDescriptionList"/>
    <dgm:cxn modelId="{0B90D062-2968-443D-A429-B66F51CAEFCE}" type="presParOf" srcId="{12D93D93-B944-4880-A6D9-20EE5F1C76A8}" destId="{B08F46A9-AD94-4567-983A-95265752A2FD}" srcOrd="2" destOrd="0" presId="urn:microsoft.com/office/officeart/2018/2/layout/IconLabelDescriptionList"/>
    <dgm:cxn modelId="{755DBA8B-66D9-4305-AAEF-36C37AC05E98}" type="presParOf" srcId="{12D93D93-B944-4880-A6D9-20EE5F1C76A8}" destId="{2FAF13D7-48B3-4095-A033-1F196C940B7D}" srcOrd="3" destOrd="0" presId="urn:microsoft.com/office/officeart/2018/2/layout/IconLabelDescriptionList"/>
    <dgm:cxn modelId="{BE500A7E-EAF8-483F-B1BD-886B858046EB}" type="presParOf" srcId="{12D93D93-B944-4880-A6D9-20EE5F1C76A8}" destId="{A83252D8-A6AE-4D3D-BC58-B389E858F48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2888D-A494-4E45-A4C6-BDE7343522A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100B135-DFB2-4412-BBED-518AD80B566C}">
      <dgm:prSet/>
      <dgm:spPr/>
      <dgm:t>
        <a:bodyPr/>
        <a:lstStyle/>
        <a:p>
          <a:r>
            <a:rPr lang="en-US" b="1"/>
            <a:t>Business question:</a:t>
          </a:r>
          <a:r>
            <a:rPr lang="en-US"/>
            <a:t> Which place to open a coffee shop in the Toronto Neighborhood is more appropriate. A coffee shop owner wants to open a new coffee shop in the Toronto Neighborhood. He needs to know where to choose and will have a higher probability of getting customers?</a:t>
          </a:r>
        </a:p>
      </dgm:t>
    </dgm:pt>
    <dgm:pt modelId="{AE065FBA-375A-448F-AC9B-936BF400BA14}" type="parTrans" cxnId="{5B523316-3386-451D-A8C5-3BAF9F29CA54}">
      <dgm:prSet/>
      <dgm:spPr/>
      <dgm:t>
        <a:bodyPr/>
        <a:lstStyle/>
        <a:p>
          <a:endParaRPr lang="en-US"/>
        </a:p>
      </dgm:t>
    </dgm:pt>
    <dgm:pt modelId="{E4F44CFC-AC11-48F2-9A18-AFF12361CDF3}" type="sibTrans" cxnId="{5B523316-3386-451D-A8C5-3BAF9F29CA54}">
      <dgm:prSet/>
      <dgm:spPr/>
      <dgm:t>
        <a:bodyPr/>
        <a:lstStyle/>
        <a:p>
          <a:endParaRPr lang="en-US"/>
        </a:p>
      </dgm:t>
    </dgm:pt>
    <dgm:pt modelId="{20163ABB-5C6D-4E6A-86E4-597482941409}">
      <dgm:prSet/>
      <dgm:spPr/>
      <dgm:t>
        <a:bodyPr/>
        <a:lstStyle/>
        <a:p>
          <a:r>
            <a:rPr lang="en-US" b="1"/>
            <a:t>Understanding of the problem:</a:t>
          </a:r>
          <a:r>
            <a:rPr lang="en-US"/>
            <a:t> According to the conventional understanding, choosing a Neighborhood with a small number of coffee shops to open a store will have a higher probability of acquiring customers. Therefore, the business problem can be simply understood as: looking for a Neighborhood with a relatively small number of coffee shops.</a:t>
          </a:r>
        </a:p>
      </dgm:t>
    </dgm:pt>
    <dgm:pt modelId="{DB3690D3-5A6E-4B2D-B069-31460C2000B2}" type="parTrans" cxnId="{75F85AA9-2D1F-4D40-BF7B-BB1F87168CBF}">
      <dgm:prSet/>
      <dgm:spPr/>
      <dgm:t>
        <a:bodyPr/>
        <a:lstStyle/>
        <a:p>
          <a:endParaRPr lang="en-US"/>
        </a:p>
      </dgm:t>
    </dgm:pt>
    <dgm:pt modelId="{7C27CD5F-57FC-4DC5-8CC7-F3A1DBE88F04}" type="sibTrans" cxnId="{75F85AA9-2D1F-4D40-BF7B-BB1F87168CBF}">
      <dgm:prSet/>
      <dgm:spPr/>
      <dgm:t>
        <a:bodyPr/>
        <a:lstStyle/>
        <a:p>
          <a:endParaRPr lang="en-US"/>
        </a:p>
      </dgm:t>
    </dgm:pt>
    <dgm:pt modelId="{EB2DE203-BB35-4D40-84ED-8B7E6FEEDD08}">
      <dgm:prSet/>
      <dgm:spPr/>
      <dgm:t>
        <a:bodyPr/>
        <a:lstStyle/>
        <a:p>
          <a:r>
            <a:rPr lang="en-US" b="1"/>
            <a:t>Concerned about the problem:</a:t>
          </a:r>
          <a:r>
            <a:rPr lang="en-US"/>
            <a:t> The owner who seeks to open a coffee shop in the Toronto Neighborhood.</a:t>
          </a:r>
        </a:p>
      </dgm:t>
    </dgm:pt>
    <dgm:pt modelId="{12BAD6F8-176F-4E19-8E95-6DF208E2EF68}" type="parTrans" cxnId="{93387036-A3CB-4524-8DE8-8D4A40E43DAA}">
      <dgm:prSet/>
      <dgm:spPr/>
      <dgm:t>
        <a:bodyPr/>
        <a:lstStyle/>
        <a:p>
          <a:endParaRPr lang="en-US"/>
        </a:p>
      </dgm:t>
    </dgm:pt>
    <dgm:pt modelId="{DD694EEF-E1DD-4ED0-8F2C-07FAFEEA2CF0}" type="sibTrans" cxnId="{93387036-A3CB-4524-8DE8-8D4A40E43DAA}">
      <dgm:prSet/>
      <dgm:spPr/>
      <dgm:t>
        <a:bodyPr/>
        <a:lstStyle/>
        <a:p>
          <a:endParaRPr lang="en-US"/>
        </a:p>
      </dgm:t>
    </dgm:pt>
    <dgm:pt modelId="{93C977C1-D182-4101-8815-518520C246C0}" type="pres">
      <dgm:prSet presAssocID="{6FC2888D-A494-4E45-A4C6-BDE7343522A0}" presName="root" presStyleCnt="0">
        <dgm:presLayoutVars>
          <dgm:dir/>
          <dgm:resizeHandles val="exact"/>
        </dgm:presLayoutVars>
      </dgm:prSet>
      <dgm:spPr/>
    </dgm:pt>
    <dgm:pt modelId="{718861E6-3F3F-4D9E-8C5B-360886931B2F}" type="pres">
      <dgm:prSet presAssocID="{6100B135-DFB2-4412-BBED-518AD80B566C}" presName="compNode" presStyleCnt="0"/>
      <dgm:spPr/>
    </dgm:pt>
    <dgm:pt modelId="{6FA53FCF-5806-40B2-A5FE-C474DE64D1E4}" type="pres">
      <dgm:prSet presAssocID="{6100B135-DFB2-4412-BBED-518AD80B566C}" presName="bgRect" presStyleLbl="bgShp" presStyleIdx="0" presStyleCnt="3"/>
      <dgm:spPr/>
    </dgm:pt>
    <dgm:pt modelId="{6442E904-120B-4F97-8209-3E8614EF4866}" type="pres">
      <dgm:prSet presAssocID="{6100B135-DFB2-4412-BBED-518AD80B56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咖啡"/>
        </a:ext>
      </dgm:extLst>
    </dgm:pt>
    <dgm:pt modelId="{BC801088-3F80-4D6A-80CE-190F94CCAB0E}" type="pres">
      <dgm:prSet presAssocID="{6100B135-DFB2-4412-BBED-518AD80B566C}" presName="spaceRect" presStyleCnt="0"/>
      <dgm:spPr/>
    </dgm:pt>
    <dgm:pt modelId="{0EFD14BE-4152-486E-9781-5EB6A35F5573}" type="pres">
      <dgm:prSet presAssocID="{6100B135-DFB2-4412-BBED-518AD80B566C}" presName="parTx" presStyleLbl="revTx" presStyleIdx="0" presStyleCnt="3">
        <dgm:presLayoutVars>
          <dgm:chMax val="0"/>
          <dgm:chPref val="0"/>
        </dgm:presLayoutVars>
      </dgm:prSet>
      <dgm:spPr/>
    </dgm:pt>
    <dgm:pt modelId="{8F26D143-9026-4BA7-A211-57E971F436C7}" type="pres">
      <dgm:prSet presAssocID="{E4F44CFC-AC11-48F2-9A18-AFF12361CDF3}" presName="sibTrans" presStyleCnt="0"/>
      <dgm:spPr/>
    </dgm:pt>
    <dgm:pt modelId="{F1AA44F2-5990-468F-BA3E-4E994726E693}" type="pres">
      <dgm:prSet presAssocID="{20163ABB-5C6D-4E6A-86E4-597482941409}" presName="compNode" presStyleCnt="0"/>
      <dgm:spPr/>
    </dgm:pt>
    <dgm:pt modelId="{EC48DFDB-A403-4BD5-A401-B7E17D168EAA}" type="pres">
      <dgm:prSet presAssocID="{20163ABB-5C6D-4E6A-86E4-597482941409}" presName="bgRect" presStyleLbl="bgShp" presStyleIdx="1" presStyleCnt="3"/>
      <dgm:spPr/>
    </dgm:pt>
    <dgm:pt modelId="{ABA31019-EBA6-43BA-AD41-6FEC43A3FD45}" type="pres">
      <dgm:prSet presAssocID="{20163ABB-5C6D-4E6A-86E4-5974829414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商店"/>
        </a:ext>
      </dgm:extLst>
    </dgm:pt>
    <dgm:pt modelId="{6523FEB7-88E9-4140-B8A7-773E9EC46C03}" type="pres">
      <dgm:prSet presAssocID="{20163ABB-5C6D-4E6A-86E4-597482941409}" presName="spaceRect" presStyleCnt="0"/>
      <dgm:spPr/>
    </dgm:pt>
    <dgm:pt modelId="{52297653-1CC4-4EFC-BD7D-30BF604ABD7C}" type="pres">
      <dgm:prSet presAssocID="{20163ABB-5C6D-4E6A-86E4-597482941409}" presName="parTx" presStyleLbl="revTx" presStyleIdx="1" presStyleCnt="3">
        <dgm:presLayoutVars>
          <dgm:chMax val="0"/>
          <dgm:chPref val="0"/>
        </dgm:presLayoutVars>
      </dgm:prSet>
      <dgm:spPr/>
    </dgm:pt>
    <dgm:pt modelId="{A3282DE5-566D-49AC-A029-322A5ACCB827}" type="pres">
      <dgm:prSet presAssocID="{7C27CD5F-57FC-4DC5-8CC7-F3A1DBE88F04}" presName="sibTrans" presStyleCnt="0"/>
      <dgm:spPr/>
    </dgm:pt>
    <dgm:pt modelId="{DB9C0D97-6198-4A02-94D2-A03A929E5B7B}" type="pres">
      <dgm:prSet presAssocID="{EB2DE203-BB35-4D40-84ED-8B7E6FEEDD08}" presName="compNode" presStyleCnt="0"/>
      <dgm:spPr/>
    </dgm:pt>
    <dgm:pt modelId="{3105E261-E435-435E-B1AB-D881EF5DD532}" type="pres">
      <dgm:prSet presAssocID="{EB2DE203-BB35-4D40-84ED-8B7E6FEEDD08}" presName="bgRect" presStyleLbl="bgShp" presStyleIdx="2" presStyleCnt="3"/>
      <dgm:spPr/>
    </dgm:pt>
    <dgm:pt modelId="{9614843C-3864-437D-BED8-F0C51AD908DA}" type="pres">
      <dgm:prSet presAssocID="{EB2DE203-BB35-4D40-84ED-8B7E6FEEDD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展台"/>
        </a:ext>
      </dgm:extLst>
    </dgm:pt>
    <dgm:pt modelId="{86C28AA7-1E32-4F2E-AB3F-946E1F10F816}" type="pres">
      <dgm:prSet presAssocID="{EB2DE203-BB35-4D40-84ED-8B7E6FEEDD08}" presName="spaceRect" presStyleCnt="0"/>
      <dgm:spPr/>
    </dgm:pt>
    <dgm:pt modelId="{DE65E170-625F-40DC-ACE2-800D936E9BDB}" type="pres">
      <dgm:prSet presAssocID="{EB2DE203-BB35-4D40-84ED-8B7E6FEEDD08}" presName="parTx" presStyleLbl="revTx" presStyleIdx="2" presStyleCnt="3">
        <dgm:presLayoutVars>
          <dgm:chMax val="0"/>
          <dgm:chPref val="0"/>
        </dgm:presLayoutVars>
      </dgm:prSet>
      <dgm:spPr/>
    </dgm:pt>
  </dgm:ptLst>
  <dgm:cxnLst>
    <dgm:cxn modelId="{5B523316-3386-451D-A8C5-3BAF9F29CA54}" srcId="{6FC2888D-A494-4E45-A4C6-BDE7343522A0}" destId="{6100B135-DFB2-4412-BBED-518AD80B566C}" srcOrd="0" destOrd="0" parTransId="{AE065FBA-375A-448F-AC9B-936BF400BA14}" sibTransId="{E4F44CFC-AC11-48F2-9A18-AFF12361CDF3}"/>
    <dgm:cxn modelId="{5093FE16-D6E6-4BC7-B271-4666FD9089F6}" type="presOf" srcId="{6FC2888D-A494-4E45-A4C6-BDE7343522A0}" destId="{93C977C1-D182-4101-8815-518520C246C0}" srcOrd="0" destOrd="0" presId="urn:microsoft.com/office/officeart/2018/2/layout/IconVerticalSolidList"/>
    <dgm:cxn modelId="{93387036-A3CB-4524-8DE8-8D4A40E43DAA}" srcId="{6FC2888D-A494-4E45-A4C6-BDE7343522A0}" destId="{EB2DE203-BB35-4D40-84ED-8B7E6FEEDD08}" srcOrd="2" destOrd="0" parTransId="{12BAD6F8-176F-4E19-8E95-6DF208E2EF68}" sibTransId="{DD694EEF-E1DD-4ED0-8F2C-07FAFEEA2CF0}"/>
    <dgm:cxn modelId="{EBDD0C99-EC1E-4E6C-9E3D-7DEED78FA5E6}" type="presOf" srcId="{20163ABB-5C6D-4E6A-86E4-597482941409}" destId="{52297653-1CC4-4EFC-BD7D-30BF604ABD7C}" srcOrd="0" destOrd="0" presId="urn:microsoft.com/office/officeart/2018/2/layout/IconVerticalSolidList"/>
    <dgm:cxn modelId="{75F85AA9-2D1F-4D40-BF7B-BB1F87168CBF}" srcId="{6FC2888D-A494-4E45-A4C6-BDE7343522A0}" destId="{20163ABB-5C6D-4E6A-86E4-597482941409}" srcOrd="1" destOrd="0" parTransId="{DB3690D3-5A6E-4B2D-B069-31460C2000B2}" sibTransId="{7C27CD5F-57FC-4DC5-8CC7-F3A1DBE88F04}"/>
    <dgm:cxn modelId="{457BD7BE-C4CA-46C2-940E-8F927353F217}" type="presOf" srcId="{6100B135-DFB2-4412-BBED-518AD80B566C}" destId="{0EFD14BE-4152-486E-9781-5EB6A35F5573}" srcOrd="0" destOrd="0" presId="urn:microsoft.com/office/officeart/2018/2/layout/IconVerticalSolidList"/>
    <dgm:cxn modelId="{B830CCE8-6151-473F-8C4E-B43FA74F7EEE}" type="presOf" srcId="{EB2DE203-BB35-4D40-84ED-8B7E6FEEDD08}" destId="{DE65E170-625F-40DC-ACE2-800D936E9BDB}" srcOrd="0" destOrd="0" presId="urn:microsoft.com/office/officeart/2018/2/layout/IconVerticalSolidList"/>
    <dgm:cxn modelId="{812F4520-6333-4FD2-B0D1-614B8BA03755}" type="presParOf" srcId="{93C977C1-D182-4101-8815-518520C246C0}" destId="{718861E6-3F3F-4D9E-8C5B-360886931B2F}" srcOrd="0" destOrd="0" presId="urn:microsoft.com/office/officeart/2018/2/layout/IconVerticalSolidList"/>
    <dgm:cxn modelId="{D15A1233-13A4-47C1-92E3-C604C5EC9D3E}" type="presParOf" srcId="{718861E6-3F3F-4D9E-8C5B-360886931B2F}" destId="{6FA53FCF-5806-40B2-A5FE-C474DE64D1E4}" srcOrd="0" destOrd="0" presId="urn:microsoft.com/office/officeart/2018/2/layout/IconVerticalSolidList"/>
    <dgm:cxn modelId="{BE00BCA0-B061-4FAF-ABB5-79B3CA36464B}" type="presParOf" srcId="{718861E6-3F3F-4D9E-8C5B-360886931B2F}" destId="{6442E904-120B-4F97-8209-3E8614EF4866}" srcOrd="1" destOrd="0" presId="urn:microsoft.com/office/officeart/2018/2/layout/IconVerticalSolidList"/>
    <dgm:cxn modelId="{DD8DF7F7-6D86-449D-8039-E7786063AE35}" type="presParOf" srcId="{718861E6-3F3F-4D9E-8C5B-360886931B2F}" destId="{BC801088-3F80-4D6A-80CE-190F94CCAB0E}" srcOrd="2" destOrd="0" presId="urn:microsoft.com/office/officeart/2018/2/layout/IconVerticalSolidList"/>
    <dgm:cxn modelId="{4E081A82-3BC7-4240-80DF-119877ACA157}" type="presParOf" srcId="{718861E6-3F3F-4D9E-8C5B-360886931B2F}" destId="{0EFD14BE-4152-486E-9781-5EB6A35F5573}" srcOrd="3" destOrd="0" presId="urn:microsoft.com/office/officeart/2018/2/layout/IconVerticalSolidList"/>
    <dgm:cxn modelId="{72A041C8-B709-4E02-92D6-D7894097E286}" type="presParOf" srcId="{93C977C1-D182-4101-8815-518520C246C0}" destId="{8F26D143-9026-4BA7-A211-57E971F436C7}" srcOrd="1" destOrd="0" presId="urn:microsoft.com/office/officeart/2018/2/layout/IconVerticalSolidList"/>
    <dgm:cxn modelId="{3016E9AB-9513-4836-A3FB-D80F6C781219}" type="presParOf" srcId="{93C977C1-D182-4101-8815-518520C246C0}" destId="{F1AA44F2-5990-468F-BA3E-4E994726E693}" srcOrd="2" destOrd="0" presId="urn:microsoft.com/office/officeart/2018/2/layout/IconVerticalSolidList"/>
    <dgm:cxn modelId="{CFD71D0C-66DF-4575-B301-8116B5C3F35A}" type="presParOf" srcId="{F1AA44F2-5990-468F-BA3E-4E994726E693}" destId="{EC48DFDB-A403-4BD5-A401-B7E17D168EAA}" srcOrd="0" destOrd="0" presId="urn:microsoft.com/office/officeart/2018/2/layout/IconVerticalSolidList"/>
    <dgm:cxn modelId="{C6C71DE6-C851-4878-8599-CC3D84E797C0}" type="presParOf" srcId="{F1AA44F2-5990-468F-BA3E-4E994726E693}" destId="{ABA31019-EBA6-43BA-AD41-6FEC43A3FD45}" srcOrd="1" destOrd="0" presId="urn:microsoft.com/office/officeart/2018/2/layout/IconVerticalSolidList"/>
    <dgm:cxn modelId="{977EB4DE-E73B-42EA-B5FF-C3BE32D5F36F}" type="presParOf" srcId="{F1AA44F2-5990-468F-BA3E-4E994726E693}" destId="{6523FEB7-88E9-4140-B8A7-773E9EC46C03}" srcOrd="2" destOrd="0" presId="urn:microsoft.com/office/officeart/2018/2/layout/IconVerticalSolidList"/>
    <dgm:cxn modelId="{DD25A573-F28A-4957-B3C5-41C8DBF79E34}" type="presParOf" srcId="{F1AA44F2-5990-468F-BA3E-4E994726E693}" destId="{52297653-1CC4-4EFC-BD7D-30BF604ABD7C}" srcOrd="3" destOrd="0" presId="urn:microsoft.com/office/officeart/2018/2/layout/IconVerticalSolidList"/>
    <dgm:cxn modelId="{5CCDF174-1C5A-4D10-9B01-EA37C36C8EAD}" type="presParOf" srcId="{93C977C1-D182-4101-8815-518520C246C0}" destId="{A3282DE5-566D-49AC-A029-322A5ACCB827}" srcOrd="3" destOrd="0" presId="urn:microsoft.com/office/officeart/2018/2/layout/IconVerticalSolidList"/>
    <dgm:cxn modelId="{2EA66BEF-0B1B-42CC-9CEB-602D94A8DDEA}" type="presParOf" srcId="{93C977C1-D182-4101-8815-518520C246C0}" destId="{DB9C0D97-6198-4A02-94D2-A03A929E5B7B}" srcOrd="4" destOrd="0" presId="urn:microsoft.com/office/officeart/2018/2/layout/IconVerticalSolidList"/>
    <dgm:cxn modelId="{9E1E82D4-42F5-4DA4-8790-69F2C69D564B}" type="presParOf" srcId="{DB9C0D97-6198-4A02-94D2-A03A929E5B7B}" destId="{3105E261-E435-435E-B1AB-D881EF5DD532}" srcOrd="0" destOrd="0" presId="urn:microsoft.com/office/officeart/2018/2/layout/IconVerticalSolidList"/>
    <dgm:cxn modelId="{1C60DC9F-8F83-42DE-AED0-93D867399983}" type="presParOf" srcId="{DB9C0D97-6198-4A02-94D2-A03A929E5B7B}" destId="{9614843C-3864-437D-BED8-F0C51AD908DA}" srcOrd="1" destOrd="0" presId="urn:microsoft.com/office/officeart/2018/2/layout/IconVerticalSolidList"/>
    <dgm:cxn modelId="{B4FA67B0-0497-42F8-8434-82F45661769A}" type="presParOf" srcId="{DB9C0D97-6198-4A02-94D2-A03A929E5B7B}" destId="{86C28AA7-1E32-4F2E-AB3F-946E1F10F816}" srcOrd="2" destOrd="0" presId="urn:microsoft.com/office/officeart/2018/2/layout/IconVerticalSolidList"/>
    <dgm:cxn modelId="{F6333331-E503-46DB-BB17-FEFA95900A6D}" type="presParOf" srcId="{DB9C0D97-6198-4A02-94D2-A03A929E5B7B}" destId="{DE65E170-625F-40DC-ACE2-800D936E9B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E2663-9C32-4D0F-A512-8AF564CD3ED7}">
      <dsp:nvSpPr>
        <dsp:cNvPr id="0" name=""/>
        <dsp:cNvSpPr/>
      </dsp:nvSpPr>
      <dsp:spPr>
        <a:xfrm>
          <a:off x="340371" y="-297863"/>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FC7648-4100-469B-9869-2AC7D3ACB2F5}">
      <dsp:nvSpPr>
        <dsp:cNvPr id="0" name=""/>
        <dsp:cNvSpPr/>
      </dsp:nvSpPr>
      <dsp:spPr>
        <a:xfrm>
          <a:off x="340371" y="1372842"/>
          <a:ext cx="4311566" cy="153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dirty="0"/>
            <a:t>Data description:</a:t>
          </a:r>
          <a:r>
            <a:rPr lang="en-US" sz="1400" kern="1200" dirty="0"/>
            <a:t> </a:t>
          </a:r>
          <a:r>
            <a:rPr lang="en-US" sz="1400" b="0" kern="1200" dirty="0"/>
            <a:t>Considering the time and cost issues, I chose to obtain data from the Internet. The composition of the data is mainly divided into two parts:</a:t>
          </a:r>
        </a:p>
      </dsp:txBody>
      <dsp:txXfrm>
        <a:off x="340371" y="1372842"/>
        <a:ext cx="4311566" cy="1537497"/>
      </dsp:txXfrm>
    </dsp:sp>
    <dsp:sp modelId="{7F3B8633-D00F-4CB2-980A-C034E225FA39}">
      <dsp:nvSpPr>
        <dsp:cNvPr id="0" name=""/>
        <dsp:cNvSpPr/>
      </dsp:nvSpPr>
      <dsp:spPr>
        <a:xfrm>
          <a:off x="415565" y="2126172"/>
          <a:ext cx="4311566" cy="167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t>Toronto Neighborhood information, which mainly includes community name and community Geo information.</a:t>
          </a:r>
        </a:p>
        <a:p>
          <a:pPr marL="0" lvl="0" indent="0" algn="l" defTabSz="622300">
            <a:lnSpc>
              <a:spcPct val="90000"/>
            </a:lnSpc>
            <a:spcBef>
              <a:spcPct val="0"/>
            </a:spcBef>
            <a:spcAft>
              <a:spcPct val="35000"/>
            </a:spcAft>
            <a:buFont typeface="Wingdings" panose="05000000000000000000" pitchFamily="2" charset="2"/>
            <a:buNone/>
          </a:pPr>
          <a:r>
            <a:rPr lang="en-US" sz="1400" kern="1200" dirty="0"/>
            <a:t>Toronto Neighborhood venue distribution information, the main information includes: the venue belongs to the Neighborhood information, place type, place name</a:t>
          </a:r>
        </a:p>
      </dsp:txBody>
      <dsp:txXfrm>
        <a:off x="415565" y="2126172"/>
        <a:ext cx="4311566" cy="1672019"/>
      </dsp:txXfrm>
    </dsp:sp>
    <dsp:sp modelId="{05865A24-427D-4526-A3EB-405DE8B329BA}">
      <dsp:nvSpPr>
        <dsp:cNvPr id="0" name=""/>
        <dsp:cNvSpPr/>
      </dsp:nvSpPr>
      <dsp:spPr>
        <a:xfrm>
          <a:off x="5406462" y="1533"/>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8F46A9-AD94-4567-983A-95265752A2FD}">
      <dsp:nvSpPr>
        <dsp:cNvPr id="0" name=""/>
        <dsp:cNvSpPr/>
      </dsp:nvSpPr>
      <dsp:spPr>
        <a:xfrm>
          <a:off x="5406462" y="1672239"/>
          <a:ext cx="4311566" cy="153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dirty="0"/>
            <a:t>Problem-solving ideas: </a:t>
          </a:r>
        </a:p>
        <a:p>
          <a:pPr marL="0" lvl="0" indent="0" algn="l" defTabSz="622300">
            <a:lnSpc>
              <a:spcPct val="90000"/>
            </a:lnSpc>
            <a:spcBef>
              <a:spcPct val="0"/>
            </a:spcBef>
            <a:spcAft>
              <a:spcPct val="35000"/>
            </a:spcAft>
            <a:buNone/>
            <a:defRPr b="1"/>
          </a:pPr>
          <a:r>
            <a:rPr lang="en-US" sz="1400" b="0" kern="1200" dirty="0"/>
            <a:t>Through statistical analysis of the distribution of coffee shops in all communities in Toronto, we look for communities with relatively few coffee shops for selection. While selecting objects, it is also necessary to observe the actual number of shops in the community to avoid the validity of the calculated data in the real environment.</a:t>
          </a:r>
        </a:p>
      </dsp:txBody>
      <dsp:txXfrm>
        <a:off x="5406462" y="1672239"/>
        <a:ext cx="4311566" cy="1537497"/>
      </dsp:txXfrm>
    </dsp:sp>
    <dsp:sp modelId="{A83252D8-A6AE-4D3D-BC58-B389E858F48F}">
      <dsp:nvSpPr>
        <dsp:cNvPr id="0" name=""/>
        <dsp:cNvSpPr/>
      </dsp:nvSpPr>
      <dsp:spPr>
        <a:xfrm>
          <a:off x="5406462" y="3284925"/>
          <a:ext cx="4311566" cy="47443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53FCF-5806-40B2-A5FE-C474DE64D1E4}">
      <dsp:nvSpPr>
        <dsp:cNvPr id="0" name=""/>
        <dsp:cNvSpPr/>
      </dsp:nvSpPr>
      <dsp:spPr>
        <a:xfrm>
          <a:off x="0" y="459"/>
          <a:ext cx="10058399" cy="107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2E904-120B-4F97-8209-3E8614EF4866}">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FD14BE-4152-486E-9781-5EB6A35F5573}">
      <dsp:nvSpPr>
        <dsp:cNvPr id="0" name=""/>
        <dsp:cNvSpPr/>
      </dsp:nvSpPr>
      <dsp:spPr>
        <a:xfrm>
          <a:off x="1240791" y="459"/>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711200">
            <a:lnSpc>
              <a:spcPct val="90000"/>
            </a:lnSpc>
            <a:spcBef>
              <a:spcPct val="0"/>
            </a:spcBef>
            <a:spcAft>
              <a:spcPct val="35000"/>
            </a:spcAft>
            <a:buNone/>
          </a:pPr>
          <a:r>
            <a:rPr lang="en-US" sz="1600" b="1" kern="1200"/>
            <a:t>Business question:</a:t>
          </a:r>
          <a:r>
            <a:rPr lang="en-US" sz="1600" kern="1200"/>
            <a:t> Which place to open a coffee shop in the Toronto Neighborhood is more appropriate. A coffee shop owner wants to open a new coffee shop in the Toronto Neighborhood. He needs to know where to choose and will have a higher probability of getting customers?</a:t>
          </a:r>
        </a:p>
      </dsp:txBody>
      <dsp:txXfrm>
        <a:off x="1240791" y="459"/>
        <a:ext cx="8817608" cy="1074277"/>
      </dsp:txXfrm>
    </dsp:sp>
    <dsp:sp modelId="{EC48DFDB-A403-4BD5-A401-B7E17D168EAA}">
      <dsp:nvSpPr>
        <dsp:cNvPr id="0" name=""/>
        <dsp:cNvSpPr/>
      </dsp:nvSpPr>
      <dsp:spPr>
        <a:xfrm>
          <a:off x="0" y="1343306"/>
          <a:ext cx="10058399" cy="107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31019-EBA6-43BA-AD41-6FEC43A3FD45}">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297653-1CC4-4EFC-BD7D-30BF604ABD7C}">
      <dsp:nvSpPr>
        <dsp:cNvPr id="0" name=""/>
        <dsp:cNvSpPr/>
      </dsp:nvSpPr>
      <dsp:spPr>
        <a:xfrm>
          <a:off x="1240791" y="1343306"/>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711200">
            <a:lnSpc>
              <a:spcPct val="90000"/>
            </a:lnSpc>
            <a:spcBef>
              <a:spcPct val="0"/>
            </a:spcBef>
            <a:spcAft>
              <a:spcPct val="35000"/>
            </a:spcAft>
            <a:buNone/>
          </a:pPr>
          <a:r>
            <a:rPr lang="en-US" sz="1600" b="1" kern="1200"/>
            <a:t>Understanding of the problem:</a:t>
          </a:r>
          <a:r>
            <a:rPr lang="en-US" sz="1600" kern="1200"/>
            <a:t> According to the conventional understanding, choosing a Neighborhood with a small number of coffee shops to open a store will have a higher probability of acquiring customers. Therefore, the business problem can be simply understood as: looking for a Neighborhood with a relatively small number of coffee shops.</a:t>
          </a:r>
        </a:p>
      </dsp:txBody>
      <dsp:txXfrm>
        <a:off x="1240791" y="1343306"/>
        <a:ext cx="8817608" cy="1074277"/>
      </dsp:txXfrm>
    </dsp:sp>
    <dsp:sp modelId="{3105E261-E435-435E-B1AB-D881EF5DD532}">
      <dsp:nvSpPr>
        <dsp:cNvPr id="0" name=""/>
        <dsp:cNvSpPr/>
      </dsp:nvSpPr>
      <dsp:spPr>
        <a:xfrm>
          <a:off x="0" y="2686153"/>
          <a:ext cx="10058399" cy="107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4843C-3864-437D-BED8-F0C51AD908DA}">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65E170-625F-40DC-ACE2-800D936E9BDB}">
      <dsp:nvSpPr>
        <dsp:cNvPr id="0" name=""/>
        <dsp:cNvSpPr/>
      </dsp:nvSpPr>
      <dsp:spPr>
        <a:xfrm>
          <a:off x="1240791" y="2686153"/>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711200">
            <a:lnSpc>
              <a:spcPct val="90000"/>
            </a:lnSpc>
            <a:spcBef>
              <a:spcPct val="0"/>
            </a:spcBef>
            <a:spcAft>
              <a:spcPct val="35000"/>
            </a:spcAft>
            <a:buNone/>
          </a:pPr>
          <a:r>
            <a:rPr lang="en-US" sz="1600" b="1" kern="1200"/>
            <a:t>Concerned about the problem:</a:t>
          </a:r>
          <a:r>
            <a:rPr lang="en-US" sz="1600" kern="1200"/>
            <a:t> The owner who seeks to open a coffee shop in the Toronto Neighborhood.</a:t>
          </a:r>
        </a:p>
      </dsp:txBody>
      <dsp:txXfrm>
        <a:off x="1240791" y="2686153"/>
        <a:ext cx="8817608" cy="10742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2021/6/1</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2021/6/1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2021/6/1</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2021/6/1</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2021/6/1</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2021/6/1</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2021/6/1</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2021/6/1</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2021/6/1</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2021/6/1</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2021/6/1</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2021/6/1</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2021/6/1</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2021/6/1</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v2/venues/explore"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Autofit/>
          </a:bodyPr>
          <a:lstStyle/>
          <a:p>
            <a:r>
              <a:rPr lang="en-US" altLang="zh-CN" sz="4000" b="1" dirty="0"/>
              <a:t>The problem of choosing the location of a coffee shop in the Toronto Neighborhood</a:t>
            </a:r>
            <a:endParaRPr lang="zh-cn" sz="4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lnSpcReduction="10000"/>
          </a:bodyPr>
          <a:lstStyle/>
          <a:p>
            <a:r>
              <a:rPr lang="en-US" altLang="zh-CN" dirty="0" err="1"/>
              <a:t>Author:Tao</a:t>
            </a:r>
            <a:r>
              <a:rPr lang="en-US" altLang="zh-CN" dirty="0"/>
              <a:t> wang</a:t>
            </a:r>
          </a:p>
          <a:p>
            <a:r>
              <a:rPr lang="en-US" altLang="zh-CN" sz="2400" dirty="0">
                <a:solidFill>
                  <a:schemeClr val="tx1">
                    <a:lumMod val="85000"/>
                    <a:lumOff val="15000"/>
                  </a:schemeClr>
                </a:solidFill>
              </a:rPr>
              <a:t>Date:2021-06-01</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6A91-96A5-4ED4-8CE1-0D7FB5AA5C14}"/>
              </a:ext>
            </a:extLst>
          </p:cNvPr>
          <p:cNvSpPr>
            <a:spLocks noGrp="1"/>
          </p:cNvSpPr>
          <p:nvPr>
            <p:ph type="title"/>
          </p:nvPr>
        </p:nvSpPr>
        <p:spPr/>
        <p:txBody>
          <a:bodyPr>
            <a:normAutofit fontScale="90000"/>
          </a:bodyPr>
          <a:lstStyle/>
          <a:p>
            <a:r>
              <a:rPr lang="en-US" altLang="zh-CN" dirty="0"/>
              <a:t>The description of the problem and a discussion of the background</a:t>
            </a:r>
            <a:endParaRPr lang="zh-CN" altLang="en-US" dirty="0"/>
          </a:p>
        </p:txBody>
      </p:sp>
      <p:sp>
        <p:nvSpPr>
          <p:cNvPr id="3" name="内容占位符 2">
            <a:extLst>
              <a:ext uri="{FF2B5EF4-FFF2-40B4-BE49-F238E27FC236}">
                <a16:creationId xmlns:a16="http://schemas.microsoft.com/office/drawing/2014/main" id="{115AC19B-411F-4486-9597-809366D8FEAE}"/>
              </a:ext>
            </a:extLst>
          </p:cNvPr>
          <p:cNvSpPr>
            <a:spLocks noGrp="1"/>
          </p:cNvSpPr>
          <p:nvPr>
            <p:ph idx="1"/>
          </p:nvPr>
        </p:nvSpPr>
        <p:spPr/>
        <p:txBody>
          <a:bodyPr/>
          <a:lstStyle/>
          <a:p>
            <a:r>
              <a:rPr lang="en-US" altLang="zh-CN" b="1" dirty="0"/>
              <a:t>Question:</a:t>
            </a:r>
            <a:r>
              <a:rPr lang="en-US" altLang="zh-CN" dirty="0"/>
              <a:t> Which place is more appropriate to open a coffee shop in the Toronto Neighborhood? A coffee shop owner wants to open a new coffee shop in the Toronto Neighborhood. He needs to know where to choose and will have a higher probability of getting customers?</a:t>
            </a:r>
            <a:endParaRPr lang="zh-CN" altLang="zh-CN" dirty="0"/>
          </a:p>
          <a:p>
            <a:r>
              <a:rPr lang="en-US" altLang="zh-CN" b="1" dirty="0"/>
              <a:t>Background:</a:t>
            </a:r>
            <a:r>
              <a:rPr lang="en-US" altLang="zh-CN" dirty="0"/>
              <a:t> First explain that everything is hypothetical. On a train, I had a communication with a coffee shop owner. I learned from the communication that the coffee shop owner wanted to expand his store in the Toronto Neighborhood, and he wanted to know which communities in Toronto are more suitable for opening coffee shops. Because the boss is more anxious and has no cost considerations, professional data such as passenger flow, regional economy, and regional population types cannot be obtained, and can only be analyzed with the help of Internet information.</a:t>
            </a:r>
            <a:endParaRPr lang="zh-CN" altLang="zh-CN" dirty="0"/>
          </a:p>
        </p:txBody>
      </p:sp>
      <p:sp>
        <p:nvSpPr>
          <p:cNvPr id="4" name="日期占位符 3">
            <a:extLst>
              <a:ext uri="{FF2B5EF4-FFF2-40B4-BE49-F238E27FC236}">
                <a16:creationId xmlns:a16="http://schemas.microsoft.com/office/drawing/2014/main" id="{3F700344-2B22-4921-927D-9E6B2959E9BF}"/>
              </a:ext>
            </a:extLst>
          </p:cNvPr>
          <p:cNvSpPr>
            <a:spLocks noGrp="1"/>
          </p:cNvSpPr>
          <p:nvPr>
            <p:ph type="dt" sz="half" idx="10"/>
          </p:nvPr>
        </p:nvSpPr>
        <p:spPr/>
        <p:txBody>
          <a:bodyPr/>
          <a:lstStyle/>
          <a:p>
            <a:pPr rtl="0"/>
            <a:fld id="{A24A4C0A-F292-41BE-9CD1-530467B1B9F8}" type="datetime1">
              <a:rPr lang="zh-CN" altLang="en-US" smtClean="0"/>
              <a:t>2021/6/1</a:t>
            </a:fld>
            <a:endParaRPr lang="en-US" dirty="0"/>
          </a:p>
        </p:txBody>
      </p:sp>
    </p:spTree>
    <p:extLst>
      <p:ext uri="{BB962C8B-B14F-4D97-AF65-F5344CB8AC3E}">
        <p14:creationId xmlns:p14="http://schemas.microsoft.com/office/powerpoint/2010/main" val="291855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6A91-96A5-4ED4-8CE1-0D7FB5AA5C14}"/>
              </a:ext>
            </a:extLst>
          </p:cNvPr>
          <p:cNvSpPr>
            <a:spLocks noGrp="1"/>
          </p:cNvSpPr>
          <p:nvPr>
            <p:ph type="title"/>
          </p:nvPr>
        </p:nvSpPr>
        <p:spPr>
          <a:xfrm>
            <a:off x="1097280" y="286603"/>
            <a:ext cx="10058400" cy="1450757"/>
          </a:xfrm>
        </p:spPr>
        <p:txBody>
          <a:bodyPr anchor="b">
            <a:normAutofit/>
          </a:bodyPr>
          <a:lstStyle/>
          <a:p>
            <a:r>
              <a:rPr lang="en-US" altLang="zh-CN" sz="4300"/>
              <a:t>The description of the data and how it will be used to solve the problem</a:t>
            </a:r>
            <a:endParaRPr lang="zh-CN" altLang="en-US" sz="4300"/>
          </a:p>
        </p:txBody>
      </p:sp>
      <p:sp>
        <p:nvSpPr>
          <p:cNvPr id="4" name="日期占位符 3">
            <a:extLst>
              <a:ext uri="{FF2B5EF4-FFF2-40B4-BE49-F238E27FC236}">
                <a16:creationId xmlns:a16="http://schemas.microsoft.com/office/drawing/2014/main" id="{3F700344-2B22-4921-927D-9E6B2959E9BF}"/>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24A4C0A-F292-41BE-9CD1-530467B1B9F8}" type="datetime1">
              <a:rPr lang="zh-CN" altLang="en-US" smtClean="0"/>
              <a:pPr rtl="0">
                <a:spcAft>
                  <a:spcPts val="600"/>
                </a:spcAft>
              </a:pPr>
              <a:t>2021/6/1</a:t>
            </a:fld>
            <a:endParaRPr lang="en-US"/>
          </a:p>
        </p:txBody>
      </p:sp>
      <p:graphicFrame>
        <p:nvGraphicFramePr>
          <p:cNvPr id="6" name="内容占位符 2">
            <a:extLst>
              <a:ext uri="{FF2B5EF4-FFF2-40B4-BE49-F238E27FC236}">
                <a16:creationId xmlns:a16="http://schemas.microsoft.com/office/drawing/2014/main" id="{431B7154-5B8C-4263-B2F7-ED9818AC0505}"/>
              </a:ext>
            </a:extLst>
          </p:cNvPr>
          <p:cNvGraphicFramePr>
            <a:graphicFrameLocks noGrp="1"/>
          </p:cNvGraphicFramePr>
          <p:nvPr>
            <p:ph idx="1"/>
            <p:extLst>
              <p:ext uri="{D42A27DB-BD31-4B8C-83A1-F6EECF244321}">
                <p14:modId xmlns:p14="http://schemas.microsoft.com/office/powerpoint/2010/main" val="2798524329"/>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58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6A91-96A5-4ED4-8CE1-0D7FB5AA5C14}"/>
              </a:ext>
            </a:extLst>
          </p:cNvPr>
          <p:cNvSpPr>
            <a:spLocks noGrp="1"/>
          </p:cNvSpPr>
          <p:nvPr>
            <p:ph type="title"/>
          </p:nvPr>
        </p:nvSpPr>
        <p:spPr>
          <a:xfrm>
            <a:off x="1097280" y="286603"/>
            <a:ext cx="10058400" cy="1450757"/>
          </a:xfrm>
        </p:spPr>
        <p:txBody>
          <a:bodyPr anchor="b">
            <a:normAutofit/>
          </a:bodyPr>
          <a:lstStyle/>
          <a:p>
            <a:r>
              <a:rPr lang="en-US" altLang="zh-CN" sz="3300"/>
              <a:t>Introduction where you discuss the business problem and who would be interested in this project</a:t>
            </a:r>
            <a:endParaRPr lang="zh-CN" altLang="en-US" sz="3300"/>
          </a:p>
        </p:txBody>
      </p:sp>
      <p:sp>
        <p:nvSpPr>
          <p:cNvPr id="4" name="日期占位符 3">
            <a:extLst>
              <a:ext uri="{FF2B5EF4-FFF2-40B4-BE49-F238E27FC236}">
                <a16:creationId xmlns:a16="http://schemas.microsoft.com/office/drawing/2014/main" id="{3F700344-2B22-4921-927D-9E6B2959E9BF}"/>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24A4C0A-F292-41BE-9CD1-530467B1B9F8}" type="datetime1">
              <a:rPr lang="zh-CN" altLang="en-US" smtClean="0"/>
              <a:pPr rtl="0">
                <a:spcAft>
                  <a:spcPts val="600"/>
                </a:spcAft>
              </a:pPr>
              <a:t>2021/6/1</a:t>
            </a:fld>
            <a:endParaRPr lang="en-US"/>
          </a:p>
        </p:txBody>
      </p:sp>
      <p:graphicFrame>
        <p:nvGraphicFramePr>
          <p:cNvPr id="6" name="内容占位符 2">
            <a:extLst>
              <a:ext uri="{FF2B5EF4-FFF2-40B4-BE49-F238E27FC236}">
                <a16:creationId xmlns:a16="http://schemas.microsoft.com/office/drawing/2014/main" id="{6B1A7422-0056-4A8B-91EF-BE5F196E714A}"/>
              </a:ext>
            </a:extLst>
          </p:cNvPr>
          <p:cNvGraphicFramePr>
            <a:graphicFrameLocks noGrp="1"/>
          </p:cNvGraphicFramePr>
          <p:nvPr>
            <p:ph idx="1"/>
            <p:extLst>
              <p:ext uri="{D42A27DB-BD31-4B8C-83A1-F6EECF244321}">
                <p14:modId xmlns:p14="http://schemas.microsoft.com/office/powerpoint/2010/main" val="3954375858"/>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7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55340-3A16-4A41-A14B-159058BB3A0B}"/>
              </a:ext>
            </a:extLst>
          </p:cNvPr>
          <p:cNvSpPr>
            <a:spLocks noGrp="1"/>
          </p:cNvSpPr>
          <p:nvPr>
            <p:ph type="title"/>
          </p:nvPr>
        </p:nvSpPr>
        <p:spPr/>
        <p:txBody>
          <a:bodyPr>
            <a:normAutofit fontScale="90000"/>
          </a:bodyPr>
          <a:lstStyle/>
          <a:p>
            <a:r>
              <a:rPr lang="en-US" altLang="zh-CN" dirty="0"/>
              <a:t>Data where you describe the data that will be used to solve the problem and the source of the data</a:t>
            </a:r>
            <a:endParaRPr lang="zh-CN" altLang="en-US" dirty="0"/>
          </a:p>
        </p:txBody>
      </p:sp>
      <p:sp>
        <p:nvSpPr>
          <p:cNvPr id="3" name="内容占位符 2">
            <a:extLst>
              <a:ext uri="{FF2B5EF4-FFF2-40B4-BE49-F238E27FC236}">
                <a16:creationId xmlns:a16="http://schemas.microsoft.com/office/drawing/2014/main" id="{193D9375-37DF-4B84-9712-24EFCCB10329}"/>
              </a:ext>
            </a:extLst>
          </p:cNvPr>
          <p:cNvSpPr>
            <a:spLocks noGrp="1"/>
          </p:cNvSpPr>
          <p:nvPr>
            <p:ph sz="half" idx="1"/>
          </p:nvPr>
        </p:nvSpPr>
        <p:spPr>
          <a:xfrm>
            <a:off x="1097280" y="2120900"/>
            <a:ext cx="4639736" cy="4203700"/>
          </a:xfrm>
        </p:spPr>
        <p:txBody>
          <a:bodyPr>
            <a:normAutofit lnSpcReduction="10000"/>
          </a:bodyPr>
          <a:lstStyle/>
          <a:p>
            <a:r>
              <a:rPr lang="en-US" altLang="zh-CN" b="1" dirty="0"/>
              <a:t>Toronto Neighborhood Data</a:t>
            </a:r>
          </a:p>
          <a:p>
            <a:pPr marL="0" indent="0">
              <a:buNone/>
            </a:pPr>
            <a:r>
              <a:rPr lang="en-US" altLang="zh-CN" sz="1600" dirty="0"/>
              <a:t>  Data source: </a:t>
            </a:r>
          </a:p>
          <a:p>
            <a:r>
              <a:rPr lang="en-US" altLang="zh-CN" sz="1600" u="sng" dirty="0">
                <a:hlinkClick r:id="rId2"/>
              </a:rPr>
              <a:t>https://en.wikipedia.org/wiki/List_of_postal_codes_of_Canada:_M</a:t>
            </a:r>
            <a:endParaRPr lang="zh-CN" altLang="zh-CN" sz="1600" dirty="0"/>
          </a:p>
          <a:p>
            <a:pPr marL="0" indent="0">
              <a:buNone/>
            </a:pPr>
            <a:r>
              <a:rPr lang="en-US" altLang="zh-CN" sz="1600" dirty="0"/>
              <a:t>  Data structure:</a:t>
            </a: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r>
              <a:rPr lang="en-US" altLang="zh-CN" sz="1600" dirty="0"/>
              <a:t>  Number of data: 103 rows</a:t>
            </a:r>
            <a:endParaRPr lang="zh-CN" altLang="en-US" sz="1600" dirty="0"/>
          </a:p>
        </p:txBody>
      </p:sp>
      <p:graphicFrame>
        <p:nvGraphicFramePr>
          <p:cNvPr id="8" name="内容占位符 7">
            <a:extLst>
              <a:ext uri="{FF2B5EF4-FFF2-40B4-BE49-F238E27FC236}">
                <a16:creationId xmlns:a16="http://schemas.microsoft.com/office/drawing/2014/main" id="{B52FF0AB-952B-4D3B-A59E-4ACBA667E003}"/>
              </a:ext>
            </a:extLst>
          </p:cNvPr>
          <p:cNvGraphicFramePr>
            <a:graphicFrameLocks noGrp="1"/>
          </p:cNvGraphicFramePr>
          <p:nvPr>
            <p:ph sz="half" idx="2"/>
            <p:extLst>
              <p:ext uri="{D42A27DB-BD31-4B8C-83A1-F6EECF244321}">
                <p14:modId xmlns:p14="http://schemas.microsoft.com/office/powerpoint/2010/main" val="2540476571"/>
              </p:ext>
            </p:extLst>
          </p:nvPr>
        </p:nvGraphicFramePr>
        <p:xfrm>
          <a:off x="1422718" y="4124325"/>
          <a:ext cx="3320732" cy="1200149"/>
        </p:xfrm>
        <a:graphic>
          <a:graphicData uri="http://schemas.openxmlformats.org/drawingml/2006/table">
            <a:tbl>
              <a:tblPr firstRow="1" firstCol="1" bandRow="1">
                <a:tableStyleId>{5C22544A-7EE6-4342-B048-85BDC9FD1C3A}</a:tableStyleId>
              </a:tblPr>
              <a:tblGrid>
                <a:gridCol w="2086877">
                  <a:extLst>
                    <a:ext uri="{9D8B030D-6E8A-4147-A177-3AD203B41FA5}">
                      <a16:colId xmlns:a16="http://schemas.microsoft.com/office/drawing/2014/main" val="1957266149"/>
                    </a:ext>
                  </a:extLst>
                </a:gridCol>
                <a:gridCol w="1233855">
                  <a:extLst>
                    <a:ext uri="{9D8B030D-6E8A-4147-A177-3AD203B41FA5}">
                      <a16:colId xmlns:a16="http://schemas.microsoft.com/office/drawing/2014/main" val="4278590152"/>
                    </a:ext>
                  </a:extLst>
                </a:gridCol>
              </a:tblGrid>
              <a:tr h="271001">
                <a:tc>
                  <a:txBody>
                    <a:bodyPr/>
                    <a:lstStyle/>
                    <a:p>
                      <a:pPr algn="l"/>
                      <a:r>
                        <a:rPr lang="en-US" sz="1100" kern="0">
                          <a:effectLst/>
                        </a:rPr>
                        <a:t>Field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r>
                        <a:rPr lang="en-US" sz="1100" kern="0">
                          <a:effectLst/>
                        </a:rPr>
                        <a:t>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817422688"/>
                  </a:ext>
                </a:extLst>
              </a:tr>
              <a:tr h="309716">
                <a:tc>
                  <a:txBody>
                    <a:bodyPr/>
                    <a:lstStyle/>
                    <a:p>
                      <a:pPr algn="l"/>
                      <a:r>
                        <a:rPr lang="en-US" sz="1200" kern="0">
                          <a:effectLst/>
                        </a:rPr>
                        <a:t>PostalCode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94961904"/>
                  </a:ext>
                </a:extLst>
              </a:tr>
              <a:tr h="309716">
                <a:tc>
                  <a:txBody>
                    <a:bodyPr/>
                    <a:lstStyle/>
                    <a:p>
                      <a:pPr algn="l"/>
                      <a:r>
                        <a:rPr lang="en-US" sz="1200" kern="0">
                          <a:effectLst/>
                        </a:rPr>
                        <a:t>Borough</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9537740"/>
                  </a:ext>
                </a:extLst>
              </a:tr>
              <a:tr h="309716">
                <a:tc>
                  <a:txBody>
                    <a:bodyPr/>
                    <a:lstStyle/>
                    <a:p>
                      <a:pPr algn="l"/>
                      <a:r>
                        <a:rPr lang="en-US" sz="1200" kern="0" dirty="0">
                          <a:effectLst/>
                        </a:rPr>
                        <a:t>Neighborhood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dirty="0">
                          <a:effectLst/>
                        </a:rPr>
                        <a:t>object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451103160"/>
                  </a:ext>
                </a:extLst>
              </a:tr>
            </a:tbl>
          </a:graphicData>
        </a:graphic>
      </p:graphicFrame>
      <p:sp>
        <p:nvSpPr>
          <p:cNvPr id="5" name="日期占位符 4">
            <a:extLst>
              <a:ext uri="{FF2B5EF4-FFF2-40B4-BE49-F238E27FC236}">
                <a16:creationId xmlns:a16="http://schemas.microsoft.com/office/drawing/2014/main" id="{AC72E0E1-DEFD-4BB2-8CCC-469418D150D2}"/>
              </a:ext>
            </a:extLst>
          </p:cNvPr>
          <p:cNvSpPr>
            <a:spLocks noGrp="1"/>
          </p:cNvSpPr>
          <p:nvPr>
            <p:ph type="dt" sz="half" idx="10"/>
          </p:nvPr>
        </p:nvSpPr>
        <p:spPr/>
        <p:txBody>
          <a:bodyPr/>
          <a:lstStyle/>
          <a:p>
            <a:pPr rtl="0"/>
            <a:fld id="{81EDFCFC-F8E9-4049-95DD-C79391CC7BFF}" type="datetime1">
              <a:rPr lang="zh-CN" altLang="en-US" smtClean="0"/>
              <a:t>2021/6/1</a:t>
            </a:fld>
            <a:endParaRPr lang="en-US" dirty="0"/>
          </a:p>
        </p:txBody>
      </p:sp>
      <p:sp>
        <p:nvSpPr>
          <p:cNvPr id="10" name="内容占位符 2">
            <a:extLst>
              <a:ext uri="{FF2B5EF4-FFF2-40B4-BE49-F238E27FC236}">
                <a16:creationId xmlns:a16="http://schemas.microsoft.com/office/drawing/2014/main" id="{DEC3FB95-D750-4590-97D2-D6B96FA837FB}"/>
              </a:ext>
            </a:extLst>
          </p:cNvPr>
          <p:cNvSpPr txBox="1">
            <a:spLocks/>
          </p:cNvSpPr>
          <p:nvPr/>
        </p:nvSpPr>
        <p:spPr>
          <a:xfrm>
            <a:off x="6515944" y="2120900"/>
            <a:ext cx="4639736" cy="4203700"/>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b="1" dirty="0"/>
              <a:t>Toronto Neighborhood venue Data</a:t>
            </a:r>
          </a:p>
          <a:p>
            <a:pPr marL="0" indent="0">
              <a:buNone/>
            </a:pPr>
            <a:r>
              <a:rPr lang="en-US" altLang="zh-CN" sz="1600" dirty="0"/>
              <a:t>  Data source: </a:t>
            </a:r>
          </a:p>
          <a:p>
            <a:r>
              <a:rPr lang="en-US" altLang="zh-CN" dirty="0"/>
              <a:t> </a:t>
            </a:r>
            <a:r>
              <a:rPr lang="en-US" altLang="zh-CN" u="sng" dirty="0">
                <a:hlinkClick r:id="rId3"/>
              </a:rPr>
              <a:t>https://api.foursquare.com/v2/venues/explore</a:t>
            </a:r>
            <a:endParaRPr lang="zh-CN" altLang="zh-CN" sz="1600" dirty="0"/>
          </a:p>
          <a:p>
            <a:pPr marL="0" indent="0">
              <a:buFont typeface="Calibri" panose="020F0502020204030204" pitchFamily="34" charset="0"/>
              <a:buNone/>
            </a:pPr>
            <a:r>
              <a:rPr lang="en-US" altLang="zh-CN" sz="1600" dirty="0"/>
              <a:t>  Data structure:</a:t>
            </a:r>
          </a:p>
          <a:p>
            <a:pPr marL="0" indent="0">
              <a:buFont typeface="Calibri" panose="020F0502020204030204" pitchFamily="34" charset="0"/>
              <a:buNone/>
            </a:pPr>
            <a:endParaRPr lang="en-US" altLang="zh-CN" sz="1600" dirty="0"/>
          </a:p>
          <a:p>
            <a:pPr marL="0" indent="0">
              <a:buFont typeface="Calibri" panose="020F0502020204030204" pitchFamily="34" charset="0"/>
              <a:buNone/>
            </a:pPr>
            <a:endParaRPr lang="en-US" altLang="zh-CN" sz="1600" dirty="0"/>
          </a:p>
          <a:p>
            <a:pPr marL="0" indent="0">
              <a:buFont typeface="Calibri" panose="020F0502020204030204" pitchFamily="34" charset="0"/>
              <a:buNone/>
            </a:pPr>
            <a:endParaRPr lang="en-US" altLang="zh-CN" sz="1600" dirty="0"/>
          </a:p>
          <a:p>
            <a:pPr marL="0" indent="0">
              <a:buFont typeface="Calibri" panose="020F0502020204030204" pitchFamily="34" charset="0"/>
              <a:buNone/>
            </a:pPr>
            <a:endParaRPr lang="en-US" altLang="zh-CN" sz="1600" dirty="0"/>
          </a:p>
          <a:p>
            <a:pPr marL="0" indent="0">
              <a:buFont typeface="Calibri" panose="020F0502020204030204" pitchFamily="34" charset="0"/>
              <a:buNone/>
            </a:pPr>
            <a:r>
              <a:rPr lang="en-US" altLang="zh-CN" sz="1600" dirty="0"/>
              <a:t>  Number of data: 1096 rows</a:t>
            </a:r>
            <a:endParaRPr lang="zh-CN" altLang="en-US" sz="1600" dirty="0"/>
          </a:p>
        </p:txBody>
      </p:sp>
      <p:graphicFrame>
        <p:nvGraphicFramePr>
          <p:cNvPr id="11" name="表格 10">
            <a:extLst>
              <a:ext uri="{FF2B5EF4-FFF2-40B4-BE49-F238E27FC236}">
                <a16:creationId xmlns:a16="http://schemas.microsoft.com/office/drawing/2014/main" id="{2C7FB2DE-034D-40CE-A498-37A331C9DEC2}"/>
              </a:ext>
            </a:extLst>
          </p:cNvPr>
          <p:cNvGraphicFramePr>
            <a:graphicFrameLocks noGrp="1"/>
          </p:cNvGraphicFramePr>
          <p:nvPr>
            <p:extLst>
              <p:ext uri="{D42A27DB-BD31-4B8C-83A1-F6EECF244321}">
                <p14:modId xmlns:p14="http://schemas.microsoft.com/office/powerpoint/2010/main" val="205819853"/>
              </p:ext>
            </p:extLst>
          </p:nvPr>
        </p:nvGraphicFramePr>
        <p:xfrm>
          <a:off x="6744835" y="4124325"/>
          <a:ext cx="4024448" cy="1600200"/>
        </p:xfrm>
        <a:graphic>
          <a:graphicData uri="http://schemas.openxmlformats.org/drawingml/2006/table">
            <a:tbl>
              <a:tblPr firstRow="1" firstCol="1" bandRow="1">
                <a:tableStyleId>{5C22544A-7EE6-4342-B048-85BDC9FD1C3A}</a:tableStyleId>
              </a:tblPr>
              <a:tblGrid>
                <a:gridCol w="2463413">
                  <a:extLst>
                    <a:ext uri="{9D8B030D-6E8A-4147-A177-3AD203B41FA5}">
                      <a16:colId xmlns:a16="http://schemas.microsoft.com/office/drawing/2014/main" val="3955435726"/>
                    </a:ext>
                  </a:extLst>
                </a:gridCol>
                <a:gridCol w="1561035">
                  <a:extLst>
                    <a:ext uri="{9D8B030D-6E8A-4147-A177-3AD203B41FA5}">
                      <a16:colId xmlns:a16="http://schemas.microsoft.com/office/drawing/2014/main" val="3585210678"/>
                    </a:ext>
                  </a:extLst>
                </a:gridCol>
              </a:tblGrid>
              <a:tr h="177800">
                <a:tc>
                  <a:txBody>
                    <a:bodyPr/>
                    <a:lstStyle/>
                    <a:p>
                      <a:pPr algn="l"/>
                      <a:r>
                        <a:rPr lang="en-US" sz="1100" kern="0" dirty="0">
                          <a:effectLst/>
                        </a:rPr>
                        <a:t>Field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tc>
                  <a:txBody>
                    <a:bodyPr/>
                    <a:lstStyle/>
                    <a:p>
                      <a:pPr algn="l"/>
                      <a:r>
                        <a:rPr lang="en-US" sz="1100" kern="0">
                          <a:effectLst/>
                        </a:rPr>
                        <a:t>Type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883931574"/>
                  </a:ext>
                </a:extLst>
              </a:tr>
              <a:tr h="203200">
                <a:tc>
                  <a:txBody>
                    <a:bodyPr/>
                    <a:lstStyle/>
                    <a:p>
                      <a:pPr algn="l"/>
                      <a:r>
                        <a:rPr lang="en-US" sz="1200" kern="0">
                          <a:effectLst/>
                        </a:rPr>
                        <a:t>Neighborhood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92915004"/>
                  </a:ext>
                </a:extLst>
              </a:tr>
              <a:tr h="203200">
                <a:tc>
                  <a:txBody>
                    <a:bodyPr/>
                    <a:lstStyle/>
                    <a:p>
                      <a:pPr algn="l"/>
                      <a:r>
                        <a:rPr lang="en-US" sz="1200" kern="0">
                          <a:effectLst/>
                        </a:rPr>
                        <a:t>Neighborhood Latitude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163479435"/>
                  </a:ext>
                </a:extLst>
              </a:tr>
              <a:tr h="203200">
                <a:tc>
                  <a:txBody>
                    <a:bodyPr/>
                    <a:lstStyle/>
                    <a:p>
                      <a:pPr algn="l"/>
                      <a:r>
                        <a:rPr lang="en-US" sz="1200" kern="0">
                          <a:effectLst/>
                        </a:rPr>
                        <a:t>Neighborhood Longitude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911760024"/>
                  </a:ext>
                </a:extLst>
              </a:tr>
              <a:tr h="203200">
                <a:tc>
                  <a:txBody>
                    <a:bodyPr/>
                    <a:lstStyle/>
                    <a:p>
                      <a:pPr algn="l"/>
                      <a:r>
                        <a:rPr lang="en-US" sz="1200" kern="0">
                          <a:effectLst/>
                        </a:rPr>
                        <a:t>Venue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88541152"/>
                  </a:ext>
                </a:extLst>
              </a:tr>
              <a:tr h="203200">
                <a:tc>
                  <a:txBody>
                    <a:bodyPr/>
                    <a:lstStyle/>
                    <a:p>
                      <a:pPr algn="l"/>
                      <a:r>
                        <a:rPr lang="en-US" sz="1200" kern="0">
                          <a:effectLst/>
                        </a:rPr>
                        <a:t>Venue Latitude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float64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694742070"/>
                  </a:ext>
                </a:extLst>
              </a:tr>
              <a:tr h="203200">
                <a:tc>
                  <a:txBody>
                    <a:bodyPr/>
                    <a:lstStyle/>
                    <a:p>
                      <a:pPr algn="l"/>
                      <a:r>
                        <a:rPr lang="en-US" sz="1200" kern="0">
                          <a:effectLst/>
                        </a:rPr>
                        <a:t>Venue Longitude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a:effectLst/>
                        </a:rPr>
                        <a:t>float64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9700614"/>
                  </a:ext>
                </a:extLst>
              </a:tr>
              <a:tr h="203200">
                <a:tc>
                  <a:txBody>
                    <a:bodyPr/>
                    <a:lstStyle/>
                    <a:p>
                      <a:pPr algn="l"/>
                      <a:r>
                        <a:rPr lang="en-US" sz="1200" kern="0" dirty="0">
                          <a:effectLst/>
                        </a:rPr>
                        <a:t>Venue Category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100" kern="0" dirty="0">
                          <a:effectLst/>
                        </a:rPr>
                        <a:t>object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96801853"/>
                  </a:ext>
                </a:extLst>
              </a:tr>
            </a:tbl>
          </a:graphicData>
        </a:graphic>
      </p:graphicFrame>
    </p:spTree>
    <p:extLst>
      <p:ext uri="{BB962C8B-B14F-4D97-AF65-F5344CB8AC3E}">
        <p14:creationId xmlns:p14="http://schemas.microsoft.com/office/powerpoint/2010/main" val="50890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6A91-96A5-4ED4-8CE1-0D7FB5AA5C14}"/>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en-US" altLang="zh-CN" dirty="0"/>
              <a:t>Methodology section</a:t>
            </a:r>
            <a:endParaRPr lang="zh-CN" altLang="en-US" dirty="0"/>
          </a:p>
        </p:txBody>
      </p:sp>
      <p:pic>
        <p:nvPicPr>
          <p:cNvPr id="10" name="图片 9" descr="地图&#10;&#10;描述已自动生成">
            <a:extLst>
              <a:ext uri="{FF2B5EF4-FFF2-40B4-BE49-F238E27FC236}">
                <a16:creationId xmlns:a16="http://schemas.microsoft.com/office/drawing/2014/main" id="{CE0E34FB-3A0D-433B-86C7-4E9E02A5930F}"/>
              </a:ext>
            </a:extLst>
          </p:cNvPr>
          <p:cNvPicPr/>
          <p:nvPr/>
        </p:nvPicPr>
        <p:blipFill>
          <a:blip r:embed="rId2">
            <a:extLst>
              <a:ext uri="{28A0092B-C50C-407E-A947-70E740481C1C}">
                <a14:useLocalDpi xmlns:a14="http://schemas.microsoft.com/office/drawing/2010/main" val="0"/>
              </a:ext>
            </a:extLst>
          </a:blip>
          <a:stretch>
            <a:fillRect/>
          </a:stretch>
        </p:blipFill>
        <p:spPr>
          <a:xfrm>
            <a:off x="4838197" y="329053"/>
            <a:ext cx="5928344" cy="3008634"/>
          </a:xfrm>
          <a:prstGeom prst="rect">
            <a:avLst/>
          </a:prstGeom>
          <a:noFill/>
        </p:spPr>
      </p:pic>
      <p:sp>
        <p:nvSpPr>
          <p:cNvPr id="9" name="矩形 8">
            <a:extLst>
              <a:ext uri="{FF2B5EF4-FFF2-40B4-BE49-F238E27FC236}">
                <a16:creationId xmlns:a16="http://schemas.microsoft.com/office/drawing/2014/main" id="{10FCC9FE-E9DD-4DE1-A614-9EC1D8C98CD6}"/>
              </a:ext>
            </a:extLst>
          </p:cNvPr>
          <p:cNvSpPr/>
          <p:nvPr/>
        </p:nvSpPr>
        <p:spPr>
          <a:xfrm>
            <a:off x="643465" y="3043050"/>
            <a:ext cx="3517567" cy="3064505"/>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zh-CN" altLang="en-US" sz="900" b="1" kern="1200">
                <a:solidFill>
                  <a:srgbClr val="FFFFFF"/>
                </a:solidFill>
                <a:latin typeface="Microsoft YaHei UI" panose="020B0503020204020204" pitchFamily="34" charset="-122"/>
                <a:ea typeface="Microsoft YaHei UI" panose="020B0503020204020204" pitchFamily="34" charset="-122"/>
                <a:cs typeface="+mn-cs"/>
              </a:rPr>
              <a:t>The First:</a:t>
            </a:r>
            <a:r>
              <a:rPr lang="zh-CN" altLang="en-US" sz="900" kern="1200">
                <a:solidFill>
                  <a:srgbClr val="FFFFFF"/>
                </a:solidFill>
                <a:latin typeface="Microsoft YaHei UI" panose="020B0503020204020204" pitchFamily="34" charset="-122"/>
                <a:ea typeface="Microsoft YaHei UI" panose="020B0503020204020204" pitchFamily="34" charset="-122"/>
                <a:cs typeface="+mn-cs"/>
              </a:rPr>
              <a:t> on the basis of business understanding, determine the use of descriptive statistical analysis as a method to solve the problem, and then build the model.</a:t>
            </a:r>
          </a:p>
          <a:p>
            <a:pPr>
              <a:spcBef>
                <a:spcPts val="1200"/>
              </a:spcBef>
              <a:spcAft>
                <a:spcPts val="200"/>
              </a:spcAft>
              <a:buClr>
                <a:schemeClr val="accent1"/>
              </a:buClr>
              <a:buSzPct val="100000"/>
            </a:pPr>
            <a:r>
              <a:rPr lang="zh-CN" altLang="en-US" sz="900" b="1" kern="1200">
                <a:solidFill>
                  <a:srgbClr val="FFFFFF"/>
                </a:solidFill>
                <a:latin typeface="Microsoft YaHei UI" panose="020B0503020204020204" pitchFamily="34" charset="-122"/>
                <a:ea typeface="Microsoft YaHei UI" panose="020B0503020204020204" pitchFamily="34" charset="-122"/>
                <a:cs typeface="+mn-cs"/>
              </a:rPr>
              <a:t>The second step:</a:t>
            </a:r>
            <a:r>
              <a:rPr lang="zh-CN" altLang="en-US" sz="900" kern="1200">
                <a:solidFill>
                  <a:srgbClr val="FFFFFF"/>
                </a:solidFill>
                <a:latin typeface="Microsoft YaHei UI" panose="020B0503020204020204" pitchFamily="34" charset="-122"/>
                <a:ea typeface="Microsoft YaHei UI" panose="020B0503020204020204" pitchFamily="34" charset="-122"/>
                <a:cs typeface="+mn-cs"/>
              </a:rPr>
              <a:t> complete the preparation of the data, clarify and reconstruct the content of the acquired data, the goal is to facilitate the establishment of the model.</a:t>
            </a:r>
          </a:p>
          <a:p>
            <a:pPr>
              <a:spcBef>
                <a:spcPts val="1200"/>
              </a:spcBef>
              <a:spcAft>
                <a:spcPts val="200"/>
              </a:spcAft>
              <a:buClr>
                <a:schemeClr val="accent1"/>
              </a:buClr>
              <a:buSzPct val="100000"/>
            </a:pPr>
            <a:r>
              <a:rPr lang="zh-CN" altLang="en-US" sz="900" b="1" kern="1200">
                <a:solidFill>
                  <a:srgbClr val="FFFFFF"/>
                </a:solidFill>
                <a:latin typeface="Microsoft YaHei UI" panose="020B0503020204020204" pitchFamily="34" charset="-122"/>
                <a:ea typeface="Microsoft YaHei UI" panose="020B0503020204020204" pitchFamily="34" charset="-122"/>
                <a:cs typeface="+mn-cs"/>
              </a:rPr>
              <a:t>The third step:</a:t>
            </a:r>
            <a:r>
              <a:rPr lang="zh-CN" altLang="en-US" sz="900" kern="1200">
                <a:solidFill>
                  <a:srgbClr val="FFFFFF"/>
                </a:solidFill>
                <a:latin typeface="Microsoft YaHei UI" panose="020B0503020204020204" pitchFamily="34" charset="-122"/>
                <a:ea typeface="Microsoft YaHei UI" panose="020B0503020204020204" pitchFamily="34" charset="-122"/>
                <a:cs typeface="+mn-cs"/>
              </a:rPr>
              <a:t> find out the algorithm that can solve the problem and complete the model establishment. The key to the problem is to find out which Neighborhood has fewer coffee shops. There are two levels of understanding of less: one is that the number of specific coffee shops is small, and the other is that the proportion of coffee shops to the total number of venue in the area is small. . Both levels have practical significance, so it is necessary to find algorithms to solve them separately.</a:t>
            </a:r>
          </a:p>
          <a:p>
            <a:pPr>
              <a:spcBef>
                <a:spcPts val="1200"/>
              </a:spcBef>
              <a:spcAft>
                <a:spcPts val="200"/>
              </a:spcAft>
              <a:buClr>
                <a:schemeClr val="accent1"/>
              </a:buClr>
              <a:buSzPct val="100000"/>
            </a:pPr>
            <a:endParaRPr lang="zh-CN" altLang="en-US" sz="900" kern="1200">
              <a:solidFill>
                <a:srgbClr val="FFFFFF"/>
              </a:solidFill>
              <a:latin typeface="Microsoft YaHei UI" panose="020B0503020204020204" pitchFamily="34" charset="-122"/>
              <a:ea typeface="Microsoft YaHei UI" panose="020B0503020204020204" pitchFamily="34" charset="-122"/>
              <a:cs typeface="+mn-cs"/>
            </a:endParaRPr>
          </a:p>
        </p:txBody>
      </p:sp>
      <p:sp>
        <p:nvSpPr>
          <p:cNvPr id="4" name="日期占位符 3">
            <a:extLst>
              <a:ext uri="{FF2B5EF4-FFF2-40B4-BE49-F238E27FC236}">
                <a16:creationId xmlns:a16="http://schemas.microsoft.com/office/drawing/2014/main" id="{3F700344-2B22-4921-927D-9E6B2959E9BF}"/>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A24A4C0A-F292-41BE-9CD1-530467B1B9F8}" type="datetime1">
              <a:rPr lang="zh-CN" altLang="en-US" smtClean="0"/>
              <a:pPr>
                <a:spcAft>
                  <a:spcPts val="600"/>
                </a:spcAft>
              </a:pPr>
              <a:t>2021/6/1</a:t>
            </a:fld>
            <a:endParaRPr lang="en-US"/>
          </a:p>
        </p:txBody>
      </p:sp>
      <p:graphicFrame>
        <p:nvGraphicFramePr>
          <p:cNvPr id="13" name="表格 12">
            <a:extLst>
              <a:ext uri="{FF2B5EF4-FFF2-40B4-BE49-F238E27FC236}">
                <a16:creationId xmlns:a16="http://schemas.microsoft.com/office/drawing/2014/main" id="{4CF1A173-1F72-4B14-8E86-EC6F8D4EA00B}"/>
              </a:ext>
            </a:extLst>
          </p:cNvPr>
          <p:cNvGraphicFramePr>
            <a:graphicFrameLocks noGrp="1"/>
          </p:cNvGraphicFramePr>
          <p:nvPr>
            <p:extLst>
              <p:ext uri="{D42A27DB-BD31-4B8C-83A1-F6EECF244321}">
                <p14:modId xmlns:p14="http://schemas.microsoft.com/office/powerpoint/2010/main" val="741060576"/>
              </p:ext>
            </p:extLst>
          </p:nvPr>
        </p:nvGraphicFramePr>
        <p:xfrm>
          <a:off x="6096000" y="2624404"/>
          <a:ext cx="5928344" cy="4160520"/>
        </p:xfrm>
        <a:graphic>
          <a:graphicData uri="http://schemas.openxmlformats.org/drawingml/2006/table">
            <a:tbl>
              <a:tblPr firstRow="1" firstCol="1" bandRow="1">
                <a:tableStyleId>{5C22544A-7EE6-4342-B048-85BDC9FD1C3A}</a:tableStyleId>
              </a:tblPr>
              <a:tblGrid>
                <a:gridCol w="414984">
                  <a:extLst>
                    <a:ext uri="{9D8B030D-6E8A-4147-A177-3AD203B41FA5}">
                      <a16:colId xmlns:a16="http://schemas.microsoft.com/office/drawing/2014/main" val="2471269152"/>
                    </a:ext>
                  </a:extLst>
                </a:gridCol>
                <a:gridCol w="2585944">
                  <a:extLst>
                    <a:ext uri="{9D8B030D-6E8A-4147-A177-3AD203B41FA5}">
                      <a16:colId xmlns:a16="http://schemas.microsoft.com/office/drawing/2014/main" val="3100224070"/>
                    </a:ext>
                  </a:extLst>
                </a:gridCol>
                <a:gridCol w="838268">
                  <a:extLst>
                    <a:ext uri="{9D8B030D-6E8A-4147-A177-3AD203B41FA5}">
                      <a16:colId xmlns:a16="http://schemas.microsoft.com/office/drawing/2014/main" val="3519384038"/>
                    </a:ext>
                  </a:extLst>
                </a:gridCol>
                <a:gridCol w="1134685">
                  <a:extLst>
                    <a:ext uri="{9D8B030D-6E8A-4147-A177-3AD203B41FA5}">
                      <a16:colId xmlns:a16="http://schemas.microsoft.com/office/drawing/2014/main" val="2564771137"/>
                    </a:ext>
                  </a:extLst>
                </a:gridCol>
                <a:gridCol w="954463">
                  <a:extLst>
                    <a:ext uri="{9D8B030D-6E8A-4147-A177-3AD203B41FA5}">
                      <a16:colId xmlns:a16="http://schemas.microsoft.com/office/drawing/2014/main" val="1304015321"/>
                    </a:ext>
                  </a:extLst>
                </a:gridCol>
              </a:tblGrid>
              <a:tr h="116121">
                <a:tc>
                  <a:txBody>
                    <a:bodyPr/>
                    <a:lstStyle/>
                    <a:p>
                      <a:pPr algn="l"/>
                      <a:r>
                        <a:rPr lang="en-US" sz="1050" kern="0">
                          <a:effectLst/>
                        </a:rPr>
                        <a:t>Index</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Neighborhood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Venue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CoffeeShop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Percent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4074262"/>
                  </a:ext>
                </a:extLst>
              </a:tr>
              <a:tr h="116121">
                <a:tc>
                  <a:txBody>
                    <a:bodyPr/>
                    <a:lstStyle/>
                    <a:p>
                      <a:pPr algn="l"/>
                      <a:r>
                        <a:rPr lang="en-US" sz="12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BerczyPark</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59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9120924"/>
                  </a:ext>
                </a:extLst>
              </a:tr>
              <a:tr h="232242">
                <a:tc>
                  <a:txBody>
                    <a:bodyPr/>
                    <a:lstStyle/>
                    <a:p>
                      <a:pPr algn="l"/>
                      <a:r>
                        <a:rPr lang="en-US" sz="120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CNTower,KingandSpadina,RailwayLands,Har...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1601841"/>
                  </a:ext>
                </a:extLst>
              </a:tr>
              <a:tr h="116121">
                <a:tc>
                  <a:txBody>
                    <a:bodyPr/>
                    <a:lstStyle/>
                    <a:p>
                      <a:pPr algn="l"/>
                      <a:r>
                        <a:rPr lang="en-US" sz="120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CentralBayStreet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6387498"/>
                  </a:ext>
                </a:extLst>
              </a:tr>
              <a:tr h="116121">
                <a:tc>
                  <a:txBody>
                    <a:bodyPr/>
                    <a:lstStyle/>
                    <a:p>
                      <a:pPr algn="l"/>
                      <a:r>
                        <a:rPr lang="en-US" sz="120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Christie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9284359"/>
                  </a:ext>
                </a:extLst>
              </a:tr>
              <a:tr h="116121">
                <a:tc>
                  <a:txBody>
                    <a:bodyPr/>
                    <a:lstStyle/>
                    <a:p>
                      <a:pPr algn="l"/>
                      <a:r>
                        <a:rPr lang="en-US" sz="120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ChurchandWellesley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80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7448383"/>
                  </a:ext>
                </a:extLst>
              </a:tr>
              <a:tr h="116121">
                <a:tc>
                  <a:txBody>
                    <a:bodyPr/>
                    <a:lstStyle/>
                    <a:p>
                      <a:pPr algn="l"/>
                      <a:r>
                        <a:rPr lang="en-US" sz="1200" kern="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CommerceCourt,VictoriaHotel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27780411"/>
                  </a:ext>
                </a:extLst>
              </a:tr>
              <a:tr h="116121">
                <a:tc>
                  <a:txBody>
                    <a:bodyPr/>
                    <a:lstStyle/>
                    <a:p>
                      <a:pPr algn="l"/>
                      <a:r>
                        <a:rPr lang="en-US" sz="120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FirstCanadianPlace,Undergroundcity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5771319"/>
                  </a:ext>
                </a:extLst>
              </a:tr>
              <a:tr h="116121">
                <a:tc>
                  <a:txBody>
                    <a:bodyPr/>
                    <a:lstStyle/>
                    <a:p>
                      <a:pPr algn="l"/>
                      <a:r>
                        <a:rPr lang="en-US" sz="120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GardenDistrict,Ryerson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2815515"/>
                  </a:ext>
                </a:extLst>
              </a:tr>
              <a:tr h="232242">
                <a:tc>
                  <a:txBody>
                    <a:bodyPr/>
                    <a:lstStyle/>
                    <a:p>
                      <a:pPr algn="l"/>
                      <a:r>
                        <a:rPr lang="en-US" sz="120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HarbourfrontEast,UnionStation,TorontoIslands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2187583"/>
                  </a:ext>
                </a:extLst>
              </a:tr>
              <a:tr h="116121">
                <a:tc>
                  <a:txBody>
                    <a:bodyPr/>
                    <a:lstStyle/>
                    <a:p>
                      <a:pPr algn="l"/>
                      <a:r>
                        <a:rPr lang="en-US" sz="120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KensingtonMarket,Chinatown,GrangePark</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0252514"/>
                  </a:ext>
                </a:extLst>
              </a:tr>
              <a:tr h="116121">
                <a:tc>
                  <a:txBody>
                    <a:bodyPr/>
                    <a:lstStyle/>
                    <a:p>
                      <a:pPr algn="l"/>
                      <a:r>
                        <a:rPr lang="en-US" sz="120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RegentPark,Harbourfront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45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86095981"/>
                  </a:ext>
                </a:extLst>
              </a:tr>
              <a:tr h="116121">
                <a:tc>
                  <a:txBody>
                    <a:bodyPr/>
                    <a:lstStyle/>
                    <a:p>
                      <a:pPr algn="l"/>
                      <a:r>
                        <a:rPr lang="en-US" sz="1200" kern="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Richmond,Adelaide,King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0765910"/>
                  </a:ext>
                </a:extLst>
              </a:tr>
              <a:tr h="116121">
                <a:tc>
                  <a:txBody>
                    <a:bodyPr/>
                    <a:lstStyle/>
                    <a:p>
                      <a:pPr algn="l"/>
                      <a:r>
                        <a:rPr lang="en-US" sz="1200" kern="0">
                          <a:effectLst/>
                        </a:rPr>
                        <a:t>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Rosedale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2332557"/>
                  </a:ext>
                </a:extLst>
              </a:tr>
              <a:tr h="116121">
                <a:tc>
                  <a:txBody>
                    <a:bodyPr/>
                    <a:lstStyle/>
                    <a:p>
                      <a:pPr algn="l"/>
                      <a:r>
                        <a:rPr lang="en-US" sz="1200" kern="0">
                          <a:effectLst/>
                        </a:rPr>
                        <a:t>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St.JamesTown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4473353"/>
                  </a:ext>
                </a:extLst>
              </a:tr>
              <a:tr h="116121">
                <a:tc>
                  <a:txBody>
                    <a:bodyPr/>
                    <a:lstStyle/>
                    <a:p>
                      <a:pPr algn="l"/>
                      <a:r>
                        <a:rPr lang="en-US" sz="1200" kern="0">
                          <a:effectLst/>
                        </a:rPr>
                        <a:t>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St.JamesTown,Cabbagetown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46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3867897"/>
                  </a:ext>
                </a:extLst>
              </a:tr>
              <a:tr h="116121">
                <a:tc>
                  <a:txBody>
                    <a:bodyPr/>
                    <a:lstStyle/>
                    <a:p>
                      <a:pPr algn="l"/>
                      <a:r>
                        <a:rPr lang="en-US" sz="1200" kern="0">
                          <a:effectLst/>
                        </a:rPr>
                        <a:t>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TorontoDominionCentre,DesignExchange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4419631"/>
                  </a:ext>
                </a:extLst>
              </a:tr>
              <a:tr h="116121">
                <a:tc>
                  <a:txBody>
                    <a:bodyPr/>
                    <a:lstStyle/>
                    <a:p>
                      <a:pPr algn="l"/>
                      <a:r>
                        <a:rPr lang="en-US" sz="1200" kern="0">
                          <a:effectLst/>
                        </a:rPr>
                        <a:t>16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UniversityofToronto,Harbord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0" dirty="0">
                          <a:effectLst/>
                        </a:rPr>
                        <a:t>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134075"/>
                  </a:ext>
                </a:extLst>
              </a:tr>
            </a:tbl>
          </a:graphicData>
        </a:graphic>
      </p:graphicFrame>
    </p:spTree>
    <p:extLst>
      <p:ext uri="{BB962C8B-B14F-4D97-AF65-F5344CB8AC3E}">
        <p14:creationId xmlns:p14="http://schemas.microsoft.com/office/powerpoint/2010/main" val="166943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6A91-96A5-4ED4-8CE1-0D7FB5AA5C14}"/>
              </a:ext>
            </a:extLst>
          </p:cNvPr>
          <p:cNvSpPr>
            <a:spLocks noGrp="1"/>
          </p:cNvSpPr>
          <p:nvPr>
            <p:ph type="title"/>
          </p:nvPr>
        </p:nvSpPr>
        <p:spPr>
          <a:xfrm>
            <a:off x="1097280" y="286603"/>
            <a:ext cx="10058400" cy="1450757"/>
          </a:xfrm>
        </p:spPr>
        <p:txBody>
          <a:bodyPr anchor="b">
            <a:normAutofit/>
          </a:bodyPr>
          <a:lstStyle/>
          <a:p>
            <a:r>
              <a:rPr lang="en-US" altLang="zh-CN" dirty="0"/>
              <a:t>Results section where you discuss the results</a:t>
            </a:r>
            <a:endParaRPr lang="zh-CN" altLang="en-US" dirty="0"/>
          </a:p>
        </p:txBody>
      </p:sp>
      <p:sp>
        <p:nvSpPr>
          <p:cNvPr id="3" name="内容占位符 2">
            <a:extLst>
              <a:ext uri="{FF2B5EF4-FFF2-40B4-BE49-F238E27FC236}">
                <a16:creationId xmlns:a16="http://schemas.microsoft.com/office/drawing/2014/main" id="{115AC19B-411F-4486-9597-809366D8FEAE}"/>
              </a:ext>
            </a:extLst>
          </p:cNvPr>
          <p:cNvSpPr>
            <a:spLocks noGrp="1"/>
          </p:cNvSpPr>
          <p:nvPr>
            <p:ph sz="half" idx="1"/>
          </p:nvPr>
        </p:nvSpPr>
        <p:spPr>
          <a:xfrm>
            <a:off x="1097280" y="2120900"/>
            <a:ext cx="4639736" cy="3748193"/>
          </a:xfrm>
        </p:spPr>
        <p:txBody>
          <a:bodyPr>
            <a:normAutofit/>
          </a:bodyPr>
          <a:lstStyle/>
          <a:p>
            <a:pPr marL="457200" lvl="0" indent="-457200">
              <a:lnSpc>
                <a:spcPct val="100000"/>
              </a:lnSpc>
              <a:buFont typeface="+mj-lt"/>
              <a:buAutoNum type="arabicPeriod"/>
            </a:pPr>
            <a:r>
              <a:rPr lang="en-US" altLang="zh-CN" sz="1200" dirty="0"/>
              <a:t>There are Neighborhoods without coffee </a:t>
            </a:r>
            <a:r>
              <a:rPr lang="en-US" altLang="zh-CN" sz="1200" dirty="0" err="1"/>
              <a:t>shops:"Rosedale","CN</a:t>
            </a:r>
            <a:r>
              <a:rPr lang="en-US" altLang="zh-CN" sz="1200" dirty="0"/>
              <a:t> Tower, King and </a:t>
            </a:r>
            <a:r>
              <a:rPr lang="en-US" altLang="zh-CN" sz="1200" dirty="0" err="1"/>
              <a:t>Spadina</a:t>
            </a:r>
            <a:r>
              <a:rPr lang="en-US" altLang="zh-CN" sz="1200" dirty="0"/>
              <a:t>, Railway </a:t>
            </a:r>
            <a:r>
              <a:rPr lang="en-US" altLang="zh-CN" sz="1200" dirty="0" err="1"/>
              <a:t>Lands,AirPort","University</a:t>
            </a:r>
            <a:r>
              <a:rPr lang="en-US" altLang="zh-CN" sz="1200" dirty="0"/>
              <a:t> of Toronto, Harbord"</a:t>
            </a:r>
            <a:endParaRPr lang="zh-CN" altLang="zh-CN" sz="1200" dirty="0"/>
          </a:p>
          <a:p>
            <a:pPr marL="457200" lvl="0" indent="-457200">
              <a:lnSpc>
                <a:spcPct val="100000"/>
              </a:lnSpc>
              <a:buFont typeface="+mj-lt"/>
              <a:buAutoNum type="arabicPeriod"/>
            </a:pPr>
            <a:r>
              <a:rPr lang="en-US" altLang="zh-CN" sz="1200" dirty="0"/>
              <a:t>Except for the Neighborhoods without coffee shops, the Neighborhoods with the fewest coffee shops </a:t>
            </a:r>
            <a:r>
              <a:rPr lang="en-US" altLang="zh-CN" sz="1200" dirty="0" err="1"/>
              <a:t>is:"Christie</a:t>
            </a:r>
            <a:r>
              <a:rPr lang="en-US" altLang="zh-CN" sz="1200" dirty="0"/>
              <a:t>", the number is: 1.</a:t>
            </a:r>
            <a:endParaRPr lang="zh-CN" altLang="zh-CN" sz="1200" dirty="0"/>
          </a:p>
          <a:p>
            <a:pPr marL="457200" lvl="0" indent="-457200">
              <a:lnSpc>
                <a:spcPct val="100000"/>
              </a:lnSpc>
              <a:buFont typeface="+mj-lt"/>
              <a:buAutoNum type="arabicPeriod"/>
            </a:pPr>
            <a:r>
              <a:rPr lang="en-US" altLang="zh-CN" sz="1200" dirty="0"/>
              <a:t>Except for the Neighborhoods without coffee shops, the Neighborhoods with the least proportion of coffee shops </a:t>
            </a:r>
            <a:r>
              <a:rPr lang="en-US" altLang="zh-CN" sz="1200" dirty="0" err="1"/>
              <a:t>are:"Christie</a:t>
            </a:r>
            <a:r>
              <a:rPr lang="en-US" altLang="zh-CN" sz="1200" dirty="0"/>
              <a:t>" and "Kensington Market, Chinatown, Grange Park", and the proportion is:6.25%.</a:t>
            </a:r>
            <a:endParaRPr lang="zh-CN" altLang="zh-CN" sz="1200" dirty="0"/>
          </a:p>
          <a:p>
            <a:pPr marL="457200" lvl="0" indent="-457200">
              <a:lnSpc>
                <a:spcPct val="100000"/>
              </a:lnSpc>
              <a:buFont typeface="+mj-lt"/>
              <a:buAutoNum type="arabicPeriod"/>
            </a:pPr>
            <a:r>
              <a:rPr lang="en-US" altLang="zh-CN" sz="1200" dirty="0"/>
              <a:t>Except for the Neighborhoods without coffee shops, the Neighborhoods where the number and proportion of coffee shops are relatively small </a:t>
            </a:r>
            <a:r>
              <a:rPr lang="en-US" altLang="zh-CN" sz="1200" dirty="0" err="1"/>
              <a:t>are:"Christie","Church</a:t>
            </a:r>
            <a:r>
              <a:rPr lang="en-US" altLang="zh-CN" sz="1200" dirty="0"/>
              <a:t> and </a:t>
            </a:r>
            <a:r>
              <a:rPr lang="en-US" altLang="zh-CN" sz="1200" dirty="0" err="1"/>
              <a:t>Wellesley","Kensington</a:t>
            </a:r>
            <a:r>
              <a:rPr lang="en-US" altLang="zh-CN" sz="1200" dirty="0"/>
              <a:t> Market, Chinatown, Grange </a:t>
            </a:r>
            <a:r>
              <a:rPr lang="en-US" altLang="zh-CN" sz="1200" dirty="0" err="1"/>
              <a:t>Park","St</a:t>
            </a:r>
            <a:r>
              <a:rPr lang="en-US" altLang="zh-CN" sz="1200" dirty="0"/>
              <a:t>. James </a:t>
            </a:r>
            <a:r>
              <a:rPr lang="en-US" altLang="zh-CN" sz="1200" dirty="0" err="1"/>
              <a:t>Town","St</a:t>
            </a:r>
            <a:r>
              <a:rPr lang="en-US" altLang="zh-CN" sz="1200" dirty="0"/>
              <a:t>. James Town, </a:t>
            </a:r>
            <a:r>
              <a:rPr lang="en-US" altLang="zh-CN" sz="1200" dirty="0" err="1"/>
              <a:t>Cabbagetown</a:t>
            </a:r>
            <a:r>
              <a:rPr lang="en-US" altLang="zh-CN" sz="1200" dirty="0"/>
              <a:t>", number:&lt;=6 &amp; proportion:&lt;10%.</a:t>
            </a:r>
            <a:endParaRPr lang="zh-CN" altLang="zh-CN" sz="1200" dirty="0"/>
          </a:p>
        </p:txBody>
      </p:sp>
      <p:sp>
        <p:nvSpPr>
          <p:cNvPr id="4" name="日期占位符 3">
            <a:extLst>
              <a:ext uri="{FF2B5EF4-FFF2-40B4-BE49-F238E27FC236}">
                <a16:creationId xmlns:a16="http://schemas.microsoft.com/office/drawing/2014/main" id="{3F700344-2B22-4921-927D-9E6B2959E9BF}"/>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24A4C0A-F292-41BE-9CD1-530467B1B9F8}" type="datetime1">
              <a:rPr lang="zh-CN" altLang="en-US" smtClean="0"/>
              <a:pPr rtl="0">
                <a:spcAft>
                  <a:spcPts val="600"/>
                </a:spcAft>
              </a:pPr>
              <a:t>2021/6/1</a:t>
            </a:fld>
            <a:endParaRPr lang="en-US"/>
          </a:p>
        </p:txBody>
      </p:sp>
      <p:pic>
        <p:nvPicPr>
          <p:cNvPr id="6" name="图片 5">
            <a:extLst>
              <a:ext uri="{FF2B5EF4-FFF2-40B4-BE49-F238E27FC236}">
                <a16:creationId xmlns:a16="http://schemas.microsoft.com/office/drawing/2014/main" id="{64BE669D-EF5B-43C3-BC96-9D39959089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81370" y="1905061"/>
            <a:ext cx="5274310" cy="5134610"/>
          </a:xfrm>
          <a:prstGeom prst="rect">
            <a:avLst/>
          </a:prstGeom>
          <a:noFill/>
          <a:ln>
            <a:noFill/>
          </a:ln>
        </p:spPr>
      </p:pic>
      <p:pic>
        <p:nvPicPr>
          <p:cNvPr id="7" name="图片 6">
            <a:extLst>
              <a:ext uri="{FF2B5EF4-FFF2-40B4-BE49-F238E27FC236}">
                <a16:creationId xmlns:a16="http://schemas.microsoft.com/office/drawing/2014/main" id="{E8F86E8B-4366-4259-81B0-364CF926CF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7690" y="4472366"/>
            <a:ext cx="5274310" cy="5073650"/>
          </a:xfrm>
          <a:prstGeom prst="rect">
            <a:avLst/>
          </a:prstGeom>
          <a:noFill/>
          <a:ln>
            <a:noFill/>
          </a:ln>
        </p:spPr>
      </p:pic>
    </p:spTree>
    <p:extLst>
      <p:ext uri="{BB962C8B-B14F-4D97-AF65-F5344CB8AC3E}">
        <p14:creationId xmlns:p14="http://schemas.microsoft.com/office/powerpoint/2010/main" val="33670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6A91-96A5-4ED4-8CE1-0D7FB5AA5C14}"/>
              </a:ext>
            </a:extLst>
          </p:cNvPr>
          <p:cNvSpPr>
            <a:spLocks noGrp="1"/>
          </p:cNvSpPr>
          <p:nvPr>
            <p:ph type="title"/>
          </p:nvPr>
        </p:nvSpPr>
        <p:spPr/>
        <p:txBody>
          <a:bodyPr>
            <a:normAutofit/>
          </a:bodyPr>
          <a:lstStyle/>
          <a:p>
            <a:r>
              <a:rPr lang="en-US" altLang="zh-CN" dirty="0"/>
              <a:t>Discussion and Recommendations section</a:t>
            </a:r>
            <a:endParaRPr lang="zh-CN" altLang="en-US" dirty="0"/>
          </a:p>
        </p:txBody>
      </p:sp>
      <p:sp>
        <p:nvSpPr>
          <p:cNvPr id="3" name="内容占位符 2">
            <a:extLst>
              <a:ext uri="{FF2B5EF4-FFF2-40B4-BE49-F238E27FC236}">
                <a16:creationId xmlns:a16="http://schemas.microsoft.com/office/drawing/2014/main" id="{115AC19B-411F-4486-9597-809366D8FEAE}"/>
              </a:ext>
            </a:extLst>
          </p:cNvPr>
          <p:cNvSpPr>
            <a:spLocks noGrp="1"/>
          </p:cNvSpPr>
          <p:nvPr>
            <p:ph idx="1"/>
          </p:nvPr>
        </p:nvSpPr>
        <p:spPr/>
        <p:txBody>
          <a:bodyPr/>
          <a:lstStyle/>
          <a:p>
            <a:pPr marL="457200" lvl="0" indent="-457200">
              <a:buFont typeface="+mj-lt"/>
              <a:buAutoNum type="arabicPeriod"/>
            </a:pPr>
            <a:r>
              <a:rPr lang="en-US" altLang="zh-CN" dirty="0"/>
              <a:t>For Neighborhoods without coffee shops, it is necessary to consider whether there is any inaccurate data acquisition. If data issues are excluded, it is recommended to choose to open coffee shops in Neighborhoods without coffee shops, unless the Neighborhood does not allow them to be established.</a:t>
            </a:r>
            <a:endParaRPr lang="zh-CN" altLang="zh-CN" dirty="0"/>
          </a:p>
          <a:p>
            <a:pPr marL="457200" lvl="0" indent="-457200">
              <a:buFont typeface="+mj-lt"/>
              <a:buAutoNum type="arabicPeriod"/>
            </a:pPr>
            <a:r>
              <a:rPr lang="en-US" altLang="zh-CN" dirty="0"/>
              <a:t>Comparing the analysis of "small number and small proportion", The small proportion can more accurately describe the unsaturation of the coffee shop in the Neighborhood, so priority is given to opening a coffee shop in "Christie" and "Kensington Market, Chinatown, Grange Park" Neighborhoods</a:t>
            </a:r>
            <a:endParaRPr lang="zh-CN" altLang="zh-CN" dirty="0"/>
          </a:p>
          <a:p>
            <a:pPr marL="457200" lvl="0" indent="-457200">
              <a:buFont typeface="+mj-lt"/>
              <a:buAutoNum type="arabicPeriod"/>
            </a:pPr>
            <a:r>
              <a:rPr lang="en-US" altLang="zh-CN" dirty="0"/>
              <a:t>Neighborhoods with relatively small numbers and proportions can also be used as candidate Neighborhoods to focus on.</a:t>
            </a:r>
            <a:endParaRPr lang="zh-CN" altLang="zh-CN" dirty="0"/>
          </a:p>
          <a:p>
            <a:endParaRPr lang="zh-CN" altLang="zh-CN" dirty="0"/>
          </a:p>
        </p:txBody>
      </p:sp>
      <p:sp>
        <p:nvSpPr>
          <p:cNvPr id="4" name="日期占位符 3">
            <a:extLst>
              <a:ext uri="{FF2B5EF4-FFF2-40B4-BE49-F238E27FC236}">
                <a16:creationId xmlns:a16="http://schemas.microsoft.com/office/drawing/2014/main" id="{3F700344-2B22-4921-927D-9E6B2959E9BF}"/>
              </a:ext>
            </a:extLst>
          </p:cNvPr>
          <p:cNvSpPr>
            <a:spLocks noGrp="1"/>
          </p:cNvSpPr>
          <p:nvPr>
            <p:ph type="dt" sz="half" idx="10"/>
          </p:nvPr>
        </p:nvSpPr>
        <p:spPr/>
        <p:txBody>
          <a:bodyPr/>
          <a:lstStyle/>
          <a:p>
            <a:pPr rtl="0"/>
            <a:fld id="{A24A4C0A-F292-41BE-9CD1-530467B1B9F8}" type="datetime1">
              <a:rPr lang="zh-CN" altLang="en-US" smtClean="0"/>
              <a:t>2021/6/1</a:t>
            </a:fld>
            <a:endParaRPr lang="en-US" dirty="0"/>
          </a:p>
        </p:txBody>
      </p:sp>
    </p:spTree>
    <p:extLst>
      <p:ext uri="{BB962C8B-B14F-4D97-AF65-F5344CB8AC3E}">
        <p14:creationId xmlns:p14="http://schemas.microsoft.com/office/powerpoint/2010/main" val="147055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Autofit/>
          </a:bodyPr>
          <a:lstStyle/>
          <a:p>
            <a:pPr lvl="0"/>
            <a:r>
              <a:rPr lang="en-US" altLang="zh-CN" sz="2400" i="1" dirty="0">
                <a:solidFill>
                  <a:srgbClr val="FFFFFF"/>
                </a:solidFill>
              </a:rPr>
              <a:t>Through the study of the course, I learned about the meaning and methods of data science. With regard to the location of the Toronto community coffee shop, I used the knowledge of data science to try to solve the problem in accordance with the steps of business understanding, data understanding, data preparation, modeling, evaluation and description. Although many unfamiliar places were encountered during the homework, they all tried to solve them. In the follow-up, I will try to continue to learn and use data science methods to solve problems at work. </a:t>
            </a:r>
            <a:endParaRPr lang="zh-cn" sz="24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zh-cn" sz="2000" dirty="0">
                <a:solidFill>
                  <a:srgbClr val="FFFFFF"/>
                </a:solidFill>
              </a:rPr>
              <a:t>- </a:t>
            </a:r>
            <a:r>
              <a:rPr lang="en-US" altLang="zh-CN" sz="2000" dirty="0">
                <a:solidFill>
                  <a:srgbClr val="FFFFFF"/>
                </a:solidFill>
              </a:rPr>
              <a:t>I am very happy to learn this course and I have learned a lot</a:t>
            </a:r>
            <a:endParaRPr lang="zh-cn" sz="20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{C7B96415-3B2B-4CF6-BE33-9881A90F9136}tf56160789_win32</Template>
  <TotalTime>24</TotalTime>
  <Words>1305</Words>
  <Application>Microsoft Office PowerPoint</Application>
  <PresentationFormat>宽屏</PresentationFormat>
  <Paragraphs>171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Microsoft YaHei UI</vt:lpstr>
      <vt:lpstr>等线</vt:lpstr>
      <vt:lpstr>新宋体</vt:lpstr>
      <vt:lpstr>Arial</vt:lpstr>
      <vt:lpstr>Calibri</vt:lpstr>
      <vt:lpstr>Franklin Gothic Book</vt:lpstr>
      <vt:lpstr>Wingdings</vt:lpstr>
      <vt:lpstr>1_RetrospectVTI</vt:lpstr>
      <vt:lpstr>The problem of choosing the location of a coffee shop in the Toronto Neighborhood</vt:lpstr>
      <vt:lpstr>The description of the problem and a discussion of the background</vt:lpstr>
      <vt:lpstr>The description of the data and how it will be used to solve the problem</vt:lpstr>
      <vt:lpstr>Introduction where you discuss the business problem and who would be interested in this project</vt:lpstr>
      <vt:lpstr>Data where you describe the data that will be used to solve the problem and the source of the data</vt:lpstr>
      <vt:lpstr>Methodology section</vt:lpstr>
      <vt:lpstr>Results section where you discuss the results</vt:lpstr>
      <vt:lpstr>Discussion and Recommendations section</vt:lpstr>
      <vt:lpstr>Through the study of the course, I learned about the meaning and methods of data science. With regard to the location of the Toronto community coffee shop, I used the knowledge of data science to try to solve the problem in accordance with the steps of business understanding, data understanding, data preparation, modeling, evaluation and description. Although many unfamiliar places were encountered during the homework, they all tried to solve them. In the follow-up, I will try to continue to learn and use data science methods to solve problems at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problem of choosing the location of a coffee shop in the Toronto Neighborhood</dc:title>
  <dc:creator>Wang BJ Tao</dc:creator>
  <cp:lastModifiedBy>Wang BJ Tao</cp:lastModifiedBy>
  <cp:revision>5</cp:revision>
  <dcterms:created xsi:type="dcterms:W3CDTF">2021-06-01T07:15:02Z</dcterms:created>
  <dcterms:modified xsi:type="dcterms:W3CDTF">2021-06-01T07:40:01Z</dcterms:modified>
</cp:coreProperties>
</file>