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3" r:id="rId6"/>
    <p:sldId id="264" r:id="rId7"/>
    <p:sldId id="269"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3" d="100"/>
          <a:sy n="73" d="100"/>
        </p:scale>
        <p:origin x="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6/16/2019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6/16/2019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microservices.techtarget.com/definition/enterprise-service-bus-ESB" TargetMode="External"/><Relationship Id="rId2" Type="http://schemas.openxmlformats.org/officeDocument/2006/relationships/hyperlink" Target="https://www.geeksforgeeks.org/service-oriented-architecture/" TargetMode="External"/><Relationship Id="rId1" Type="http://schemas.openxmlformats.org/officeDocument/2006/relationships/slideLayout" Target="../slideLayouts/slideLayout2.xml"/><Relationship Id="rId4" Type="http://schemas.openxmlformats.org/officeDocument/2006/relationships/hyperlink" Target="http://collaboration.cmc.ec.gc.ca/science/rpn/biblio/ddj/Website/articles/DDJ/2006/0611/061001ra01/061001ra0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wthomason" TargetMode="External"/><Relationship Id="rId2" Type="http://schemas.openxmlformats.org/officeDocument/2006/relationships/hyperlink" Target="mailto:William@williamthomason.inf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Service-oriented architecture </a:t>
            </a:r>
            <a:br>
              <a:rPr lang="en-US" dirty="0"/>
            </a:br>
            <a:r>
              <a:rPr lang="en-US" dirty="0"/>
              <a:t>&amp;</a:t>
            </a:r>
            <a:br>
              <a:rPr lang="en-US" dirty="0"/>
            </a:br>
            <a:r>
              <a:rPr lang="en-US" dirty="0"/>
              <a:t>Enterprise Service bus</a:t>
            </a:r>
          </a:p>
        </p:txBody>
      </p:sp>
      <p:sp>
        <p:nvSpPr>
          <p:cNvPr id="3" name="Subtitle 2"/>
          <p:cNvSpPr>
            <a:spLocks noGrp="1"/>
          </p:cNvSpPr>
          <p:nvPr>
            <p:ph type="subTitle" idx="1"/>
          </p:nvPr>
        </p:nvSpPr>
        <p:spPr/>
        <p:txBody>
          <a:bodyPr/>
          <a:lstStyle/>
          <a:p>
            <a:r>
              <a:rPr lang="en-US" dirty="0"/>
              <a:t>By: William Thomason</a:t>
            </a:r>
          </a:p>
          <a:p>
            <a:r>
              <a:rPr lang="en-US" dirty="0"/>
              <a:t>Web-420 presentation 7.2</a:t>
            </a:r>
          </a:p>
        </p:txBody>
      </p:sp>
    </p:spTree>
    <p:extLst>
      <p:ext uri="{BB962C8B-B14F-4D97-AF65-F5344CB8AC3E}">
        <p14:creationId xmlns:p14="http://schemas.microsoft.com/office/powerpoint/2010/main" val="113113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r>
              <a:rPr lang="en-US" dirty="0" err="1">
                <a:effectLst/>
              </a:rPr>
              <a:t>GeeksForGeeks</a:t>
            </a:r>
            <a:r>
              <a:rPr lang="en-US" dirty="0">
                <a:effectLst/>
              </a:rPr>
              <a:t>. (2018, August 02). Service-Oriented Architecture. Retrieved June 12, 2019, from </a:t>
            </a:r>
            <a:r>
              <a:rPr lang="en-US" dirty="0">
                <a:effectLst/>
                <a:hlinkClick r:id="rId2"/>
              </a:rPr>
              <a:t>https://www.geeksforgeeks.org/service-oriented-architecture/</a:t>
            </a:r>
            <a:endParaRPr lang="en-US" dirty="0">
              <a:effectLst/>
            </a:endParaRPr>
          </a:p>
          <a:p>
            <a:endParaRPr lang="en-US" dirty="0"/>
          </a:p>
          <a:p>
            <a:r>
              <a:rPr lang="en-US" dirty="0" err="1">
                <a:effectLst/>
              </a:rPr>
              <a:t>TechTarget</a:t>
            </a:r>
            <a:r>
              <a:rPr lang="en-US" dirty="0">
                <a:effectLst/>
              </a:rPr>
              <a:t>. (2017, February). What is Enterprise Service Bus (ESB)? - Definition from WhatIs.com. Retrieved June 12, 2019, from </a:t>
            </a:r>
            <a:r>
              <a:rPr lang="en-US" dirty="0">
                <a:effectLst/>
                <a:hlinkClick r:id="rId3"/>
              </a:rPr>
              <a:t>https://searchmicroservices.techtarget.com/definition/enterprise-service-bus-ESB</a:t>
            </a:r>
            <a:endParaRPr lang="en-US" dirty="0">
              <a:effectLst/>
            </a:endParaRPr>
          </a:p>
          <a:p>
            <a:r>
              <a:rPr lang="en-US" dirty="0">
                <a:effectLst/>
              </a:rPr>
              <a:t>Anderson, R., &amp; </a:t>
            </a:r>
            <a:r>
              <a:rPr lang="en-US" dirty="0" err="1">
                <a:effectLst/>
              </a:rPr>
              <a:t>Ciruli</a:t>
            </a:r>
            <a:r>
              <a:rPr lang="en-US" dirty="0">
                <a:effectLst/>
              </a:rPr>
              <a:t>, D. (</a:t>
            </a:r>
            <a:r>
              <a:rPr lang="en-US" dirty="0" err="1">
                <a:effectLst/>
              </a:rPr>
              <a:t>n.d.</a:t>
            </a:r>
            <a:r>
              <a:rPr lang="en-US" dirty="0">
                <a:effectLst/>
              </a:rPr>
              <a:t>). Scaling SOA with Distributed Computing. Retrieved June 12, 2019, from </a:t>
            </a:r>
            <a:r>
              <a:rPr lang="en-US" dirty="0">
                <a:effectLst/>
                <a:hlinkClick r:id="rId4"/>
              </a:rPr>
              <a:t>http://collaboration.cmc.ec.gc.ca/science/rpn/biblio/ddj/Website/articles/DDJ/2006/0611/061001ra01/061001ra01.html</a:t>
            </a:r>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20284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service-oriented architectures?</a:t>
            </a:r>
            <a:br>
              <a:rPr lang="en-US" dirty="0">
                <a:effectLst/>
              </a:rPr>
            </a:br>
            <a:endParaRPr lang="en-US" dirty="0"/>
          </a:p>
        </p:txBody>
      </p:sp>
      <p:sp>
        <p:nvSpPr>
          <p:cNvPr id="3" name="Content Placeholder 2"/>
          <p:cNvSpPr>
            <a:spLocks noGrp="1"/>
          </p:cNvSpPr>
          <p:nvPr>
            <p:ph idx="1"/>
          </p:nvPr>
        </p:nvSpPr>
        <p:spPr>
          <a:xfrm>
            <a:off x="1141413" y="1959429"/>
            <a:ext cx="9905998" cy="4686300"/>
          </a:xfrm>
        </p:spPr>
        <p:txBody>
          <a:bodyPr>
            <a:normAutofit/>
          </a:bodyPr>
          <a:lstStyle/>
          <a:p>
            <a:r>
              <a:rPr lang="en-US" sz="2200" b="1" dirty="0">
                <a:effectLst/>
              </a:rPr>
              <a:t>Service-Oriented Architecture (SOA) is an architectural approach in which applications make use of services available in the network. In this architecture, services are provided to form applications, through a communication call over the internet.</a:t>
            </a:r>
          </a:p>
          <a:p>
            <a:pPr fontAlgn="base"/>
            <a:r>
              <a:rPr lang="en-US" sz="2200" b="1" dirty="0">
                <a:effectLst/>
              </a:rPr>
              <a:t>SOA allows users to combine a large number of facilities from existing services to form applications.</a:t>
            </a:r>
          </a:p>
          <a:p>
            <a:pPr fontAlgn="base"/>
            <a:r>
              <a:rPr lang="en-US" sz="2200" b="1" dirty="0">
                <a:effectLst/>
              </a:rPr>
              <a:t>SOA encompasses a set of design principles that structure system development and provide means for integrating components into a coherent and decentralized system.</a:t>
            </a:r>
          </a:p>
          <a:p>
            <a:pPr fontAlgn="base"/>
            <a:r>
              <a:rPr lang="en-US" sz="2200" b="1" dirty="0">
                <a:effectLst/>
              </a:rPr>
              <a:t>SOA based computing packages functionalities into a set of interoperable services, which can be integrated into different software systems belonging to separate business domains.</a:t>
            </a:r>
          </a:p>
          <a:p>
            <a:endParaRPr lang="en-US" dirty="0"/>
          </a:p>
        </p:txBody>
      </p:sp>
    </p:spTree>
    <p:extLst>
      <p:ext uri="{BB962C8B-B14F-4D97-AF65-F5344CB8AC3E}">
        <p14:creationId xmlns:p14="http://schemas.microsoft.com/office/powerpoint/2010/main" val="308339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are enterprise service buses?</a:t>
            </a:r>
            <a:endParaRPr lang="en-US" dirty="0"/>
          </a:p>
        </p:txBody>
      </p:sp>
      <p:sp>
        <p:nvSpPr>
          <p:cNvPr id="3" name="Content Placeholder 2"/>
          <p:cNvSpPr>
            <a:spLocks noGrp="1"/>
          </p:cNvSpPr>
          <p:nvPr>
            <p:ph idx="1"/>
          </p:nvPr>
        </p:nvSpPr>
        <p:spPr>
          <a:xfrm>
            <a:off x="1141413" y="2514600"/>
            <a:ext cx="9905998" cy="3881718"/>
          </a:xfrm>
        </p:spPr>
        <p:txBody>
          <a:bodyPr>
            <a:normAutofit/>
          </a:bodyPr>
          <a:lstStyle/>
          <a:p>
            <a:r>
              <a:rPr lang="en-US" sz="2200" b="1" dirty="0">
                <a:effectLst/>
              </a:rPr>
              <a:t>An enterprise service bus (ESB) is a middleware tool used to distribute work among connected components of an application. ESBs are designed to provide a uniform means of moving work, offering applications the ability to connect to the bus and subscribe to messages based on simple structural and business policy rules.</a:t>
            </a:r>
          </a:p>
          <a:p>
            <a:r>
              <a:rPr lang="en-US" sz="2200" b="1" dirty="0">
                <a:effectLst/>
              </a:rPr>
              <a:t>As such, it's a tool that has use in both distributed computing and component integration. The best way to think of this tool is to visualize it as a set of switches that can direct a message along a specific route between application components based on message contents and implementation or business policies.</a:t>
            </a:r>
          </a:p>
          <a:p>
            <a:endParaRPr lang="en-US" dirty="0"/>
          </a:p>
        </p:txBody>
      </p:sp>
    </p:spTree>
    <p:extLst>
      <p:ext uri="{BB962C8B-B14F-4D97-AF65-F5344CB8AC3E}">
        <p14:creationId xmlns:p14="http://schemas.microsoft.com/office/powerpoint/2010/main" val="80841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Relationship between an ESB and SOA architecture.</a:t>
            </a:r>
            <a:br>
              <a:rPr lang="en-US" dirty="0">
                <a:effectLst/>
              </a:rPr>
            </a:br>
            <a:endParaRPr lang="en-US" dirty="0"/>
          </a:p>
        </p:txBody>
      </p:sp>
      <p:sp>
        <p:nvSpPr>
          <p:cNvPr id="3" name="Content Placeholder 2"/>
          <p:cNvSpPr>
            <a:spLocks noGrp="1"/>
          </p:cNvSpPr>
          <p:nvPr>
            <p:ph idx="1"/>
          </p:nvPr>
        </p:nvSpPr>
        <p:spPr/>
        <p:txBody>
          <a:bodyPr/>
          <a:lstStyle/>
          <a:p>
            <a:pPr fontAlgn="base"/>
            <a:r>
              <a:rPr lang="en-US" sz="2200" dirty="0">
                <a:effectLst/>
              </a:rPr>
              <a:t>SOA is an architectural approach where you expose and encapsulate 'services' in a coarse-grained manner. It does not prescribe any technical mechanism or implementation. SOA is more related to boundary / integration interaction between systems. So if system A exposes services using a SOA I can interact with those services from system B.</a:t>
            </a:r>
          </a:p>
          <a:p>
            <a:pPr fontAlgn="base"/>
            <a:r>
              <a:rPr lang="en-US" sz="2200" dirty="0">
                <a:effectLst/>
              </a:rPr>
              <a:t>An ESB on the other hand is a technical implementation that aids in delivering a SOA.</a:t>
            </a:r>
          </a:p>
          <a:p>
            <a:endParaRPr lang="en-US" dirty="0"/>
          </a:p>
        </p:txBody>
      </p:sp>
    </p:spTree>
    <p:extLst>
      <p:ext uri="{BB962C8B-B14F-4D97-AF65-F5344CB8AC3E}">
        <p14:creationId xmlns:p14="http://schemas.microsoft.com/office/powerpoint/2010/main" val="788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63706"/>
          </a:xfrm>
        </p:spPr>
        <p:txBody>
          <a:bodyPr/>
          <a:lstStyle/>
          <a:p>
            <a:r>
              <a:rPr lang="en-US" dirty="0">
                <a:effectLst/>
              </a:rPr>
              <a:t>The advantages of a SOA architecture.</a:t>
            </a:r>
            <a:endParaRPr lang="en-US" dirty="0"/>
          </a:p>
        </p:txBody>
      </p:sp>
      <p:sp>
        <p:nvSpPr>
          <p:cNvPr id="3" name="Content Placeholder 2"/>
          <p:cNvSpPr>
            <a:spLocks noGrp="1"/>
          </p:cNvSpPr>
          <p:nvPr>
            <p:ph idx="1"/>
          </p:nvPr>
        </p:nvSpPr>
        <p:spPr>
          <a:xfrm>
            <a:off x="1141413" y="2259106"/>
            <a:ext cx="9905998" cy="3805518"/>
          </a:xfrm>
        </p:spPr>
        <p:txBody>
          <a:bodyPr>
            <a:noAutofit/>
          </a:bodyPr>
          <a:lstStyle/>
          <a:p>
            <a:r>
              <a:rPr lang="en-US" sz="2200" b="1" dirty="0">
                <a:effectLst/>
              </a:rPr>
              <a:t>Because the services provided or requested are complete, self-contained programs, they are characterized by their re-usability</a:t>
            </a:r>
          </a:p>
          <a:p>
            <a:r>
              <a:rPr lang="en-US" sz="2200" b="1" dirty="0">
                <a:effectLst/>
              </a:rPr>
              <a:t>One of the advantages of SOA is the elimination of the complexities associated with interacting services within an environment. When it comes to updating, upgrading, and maintaining the services in the SOA environment there are no complications resulting from interactions with other connected and interacting services</a:t>
            </a:r>
          </a:p>
          <a:p>
            <a:r>
              <a:rPr lang="en-US" sz="2200" b="1" dirty="0">
                <a:effectLst/>
              </a:rPr>
              <a:t>SOA services are complete and self-contained programs. This makes it easy for testing, debugging or any form of maintenance.</a:t>
            </a:r>
          </a:p>
          <a:p>
            <a:r>
              <a:rPr lang="en-US" sz="2200" b="1" dirty="0">
                <a:effectLst/>
              </a:rPr>
              <a:t>Normally, services in a SOA are available to any requester that needs them. </a:t>
            </a:r>
          </a:p>
          <a:p>
            <a:r>
              <a:rPr lang="en-US" sz="2200" b="1" dirty="0">
                <a:effectLst/>
              </a:rPr>
              <a:t>All along with Scalability, high-quality services, Platform Independence and increased productivity.</a:t>
            </a:r>
            <a:endParaRPr lang="en-US" sz="2200" b="1" dirty="0"/>
          </a:p>
        </p:txBody>
      </p:sp>
    </p:spTree>
    <p:extLst>
      <p:ext uri="{BB962C8B-B14F-4D97-AF65-F5344CB8AC3E}">
        <p14:creationId xmlns:p14="http://schemas.microsoft.com/office/powerpoint/2010/main" val="152535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The disadvantages of a SOA architecture.</a:t>
            </a:r>
            <a:endParaRPr lang="en-US" dirty="0"/>
          </a:p>
        </p:txBody>
      </p:sp>
      <p:sp>
        <p:nvSpPr>
          <p:cNvPr id="3" name="Content Placeholder 2"/>
          <p:cNvSpPr>
            <a:spLocks noGrp="1"/>
          </p:cNvSpPr>
          <p:nvPr>
            <p:ph idx="1"/>
          </p:nvPr>
        </p:nvSpPr>
        <p:spPr>
          <a:xfrm>
            <a:off x="1141413" y="1909483"/>
            <a:ext cx="9905998" cy="4558552"/>
          </a:xfrm>
        </p:spPr>
        <p:txBody>
          <a:bodyPr>
            <a:normAutofit/>
          </a:bodyPr>
          <a:lstStyle/>
          <a:p>
            <a:r>
              <a:rPr lang="en-US" sz="2200" b="1" dirty="0">
                <a:effectLst/>
              </a:rPr>
              <a:t>Every time a service interacts with another service, complete validation of every input parameter takes place. This increases the response time and machine load, and thereby reduces the overall performance</a:t>
            </a:r>
          </a:p>
          <a:p>
            <a:r>
              <a:rPr lang="en-US" sz="2200" b="1" dirty="0">
                <a:effectLst/>
              </a:rPr>
              <a:t>The service needs to ensure that messages have been delivered in a timely manner. But as services keep exchanging messages to perform tasks, the number of these messages can go into millions even for a single application. This poses a big challenge to manage such a huge population of services.</a:t>
            </a:r>
          </a:p>
          <a:p>
            <a:r>
              <a:rPr lang="en-US" sz="2200" b="1" dirty="0">
                <a:effectLst/>
              </a:rPr>
              <a:t>Implementation of SOA requires a large upfront investment by means of technology, development, and human resource.</a:t>
            </a:r>
            <a:endParaRPr lang="en-US" sz="2200" b="1" dirty="0"/>
          </a:p>
        </p:txBody>
      </p:sp>
    </p:spTree>
    <p:extLst>
      <p:ext uri="{BB962C8B-B14F-4D97-AF65-F5344CB8AC3E}">
        <p14:creationId xmlns:p14="http://schemas.microsoft.com/office/powerpoint/2010/main" val="142023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927A-F530-4710-882D-6820738AD1EC}"/>
              </a:ext>
            </a:extLst>
          </p:cNvPr>
          <p:cNvSpPr>
            <a:spLocks noGrp="1"/>
          </p:cNvSpPr>
          <p:nvPr>
            <p:ph type="title"/>
          </p:nvPr>
        </p:nvSpPr>
        <p:spPr>
          <a:xfrm>
            <a:off x="643192" y="609600"/>
            <a:ext cx="3643674" cy="1905000"/>
          </a:xfrm>
        </p:spPr>
        <p:txBody>
          <a:bodyPr>
            <a:normAutofit/>
          </a:bodyPr>
          <a:lstStyle/>
          <a:p>
            <a:r>
              <a:rPr lang="en-US" sz="2800"/>
              <a:t>How is Data transmitted in an Soa?</a:t>
            </a:r>
          </a:p>
        </p:txBody>
      </p:sp>
      <p:sp>
        <p:nvSpPr>
          <p:cNvPr id="3" name="Content Placeholder 2">
            <a:extLst>
              <a:ext uri="{FF2B5EF4-FFF2-40B4-BE49-F238E27FC236}">
                <a16:creationId xmlns:a16="http://schemas.microsoft.com/office/drawing/2014/main" id="{6A61C81F-48EA-4156-A153-90FDF5A28E48}"/>
              </a:ext>
            </a:extLst>
          </p:cNvPr>
          <p:cNvSpPr>
            <a:spLocks noGrp="1"/>
          </p:cNvSpPr>
          <p:nvPr>
            <p:ph idx="1"/>
          </p:nvPr>
        </p:nvSpPr>
        <p:spPr>
          <a:xfrm>
            <a:off x="643192" y="2666999"/>
            <a:ext cx="3643674" cy="3216276"/>
          </a:xfrm>
        </p:spPr>
        <p:txBody>
          <a:bodyPr anchor="t">
            <a:normAutofit/>
          </a:bodyPr>
          <a:lstStyle/>
          <a:p>
            <a:r>
              <a:rPr lang="en-US" sz="1800"/>
              <a:t>Service customer is an application or service that is reliant on other service.</a:t>
            </a:r>
          </a:p>
          <a:p>
            <a:r>
              <a:rPr lang="en-US" sz="1800"/>
              <a:t>Service providers is something that handles any requests from the consumers</a:t>
            </a:r>
          </a:p>
          <a:p>
            <a:endParaRPr lang="en-US" sz="1800"/>
          </a:p>
        </p:txBody>
      </p:sp>
      <p:pic>
        <p:nvPicPr>
          <p:cNvPr id="1026" name="Picture 2" descr="Image result for SOA">
            <a:extLst>
              <a:ext uri="{FF2B5EF4-FFF2-40B4-BE49-F238E27FC236}">
                <a16:creationId xmlns:a16="http://schemas.microsoft.com/office/drawing/2014/main" id="{7E73D552-E78D-41E3-9458-3F3736FE68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0994" y="1143132"/>
            <a:ext cx="6916633" cy="4251694"/>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7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How to scale a SOA environment.</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To create a scalable SOA requires an analysis of scalability requirements and issues at design time. In working with enterprise clients across different industries, we've found that these include:</a:t>
            </a:r>
          </a:p>
          <a:p>
            <a:r>
              <a:rPr lang="en-US" dirty="0">
                <a:effectLst/>
              </a:rPr>
              <a:t>Properly estimating usage patterns.</a:t>
            </a:r>
          </a:p>
          <a:p>
            <a:r>
              <a:rPr lang="en-US" dirty="0">
                <a:effectLst/>
              </a:rPr>
              <a:t>Managing user authentication/authorization.</a:t>
            </a:r>
          </a:p>
          <a:p>
            <a:r>
              <a:rPr lang="en-US" dirty="0">
                <a:effectLst/>
              </a:rPr>
              <a:t>Managing session state (where applicable).</a:t>
            </a:r>
          </a:p>
          <a:p>
            <a:r>
              <a:rPr lang="en-US" dirty="0">
                <a:effectLst/>
              </a:rPr>
              <a:t>Scaling customer or internal-facing web sites.</a:t>
            </a:r>
          </a:p>
          <a:p>
            <a:r>
              <a:rPr lang="en-US" dirty="0">
                <a:effectLst/>
              </a:rPr>
              <a:t>Scaling data resources.</a:t>
            </a:r>
          </a:p>
          <a:p>
            <a:r>
              <a:rPr lang="en-US" dirty="0">
                <a:effectLst/>
              </a:rPr>
              <a:t>Scaling CPU load.</a:t>
            </a:r>
          </a:p>
          <a:p>
            <a:endParaRPr lang="en-US" dirty="0"/>
          </a:p>
        </p:txBody>
      </p:sp>
    </p:spTree>
    <p:extLst>
      <p:ext uri="{BB962C8B-B14F-4D97-AF65-F5344CB8AC3E}">
        <p14:creationId xmlns:p14="http://schemas.microsoft.com/office/powerpoint/2010/main" val="176577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Thank you for joining and feel free to contact me.</a:t>
            </a:r>
          </a:p>
          <a:p>
            <a:r>
              <a:rPr lang="en-US" dirty="0">
                <a:hlinkClick r:id="rId2"/>
              </a:rPr>
              <a:t>William@williamthomason.info</a:t>
            </a:r>
            <a:endParaRPr lang="en-US" dirty="0"/>
          </a:p>
          <a:p>
            <a:r>
              <a:rPr lang="en-US" dirty="0">
                <a:hlinkClick r:id="rId3"/>
              </a:rPr>
              <a:t>https://github.com/wthomason</a:t>
            </a:r>
            <a:endParaRPr lang="en-US" dirty="0"/>
          </a:p>
          <a:p>
            <a:r>
              <a:rPr lang="en-US"/>
              <a:t>Twitter: @wtthomason86 </a:t>
            </a:r>
            <a:endParaRPr lang="en-US" dirty="0"/>
          </a:p>
        </p:txBody>
      </p:sp>
      <p:sp>
        <p:nvSpPr>
          <p:cNvPr id="4" name="AutoShape 2" descr="Image result for twitt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twitte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7740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Service-oriented architecture  &amp; Enterprise Service bus</vt:lpstr>
      <vt:lpstr>What is service-oriented architectures? </vt:lpstr>
      <vt:lpstr>What are enterprise service buses?</vt:lpstr>
      <vt:lpstr>Relationship between an ESB and SOA architecture. </vt:lpstr>
      <vt:lpstr>The advantages of a SOA architecture.</vt:lpstr>
      <vt:lpstr>The disadvantages of a SOA architecture.</vt:lpstr>
      <vt:lpstr>How is Data transmitted in an Soa?</vt:lpstr>
      <vt:lpstr>How to scale a SOA environment. </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&amp; Enterprise Service bus</dc:title>
  <dc:creator>William Thomason</dc:creator>
  <cp:lastModifiedBy>William Thomason</cp:lastModifiedBy>
  <cp:revision>1</cp:revision>
  <dcterms:created xsi:type="dcterms:W3CDTF">2019-06-17T01:09:05Z</dcterms:created>
  <dcterms:modified xsi:type="dcterms:W3CDTF">2019-06-17T01:09:56Z</dcterms:modified>
</cp:coreProperties>
</file>