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4" r:id="rId6"/>
    <p:sldId id="261" r:id="rId7"/>
    <p:sldId id="262" r:id="rId8"/>
    <p:sldId id="263" r:id="rId9"/>
    <p:sldId id="265" r:id="rId10"/>
    <p:sldId id="25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6" d="100"/>
          <a:sy n="76" d="100"/>
        </p:scale>
        <p:origin x="7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B0DC408-5A63-40D4-BDBA-911BC67F953D}" type="datetimeFigureOut">
              <a:rPr lang="en-US" smtClean="0"/>
              <a:t>5/12/2019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D2D3CD3-9FD0-4239-A0EE-1B487D38C09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9163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0DC408-5A63-40D4-BDBA-911BC67F953D}"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D3CD3-9FD0-4239-A0EE-1B487D38C09E}" type="slidenum">
              <a:rPr lang="en-US" smtClean="0"/>
              <a:t>‹#›</a:t>
            </a:fld>
            <a:endParaRPr lang="en-US"/>
          </a:p>
        </p:txBody>
      </p:sp>
    </p:spTree>
    <p:extLst>
      <p:ext uri="{BB962C8B-B14F-4D97-AF65-F5344CB8AC3E}">
        <p14:creationId xmlns:p14="http://schemas.microsoft.com/office/powerpoint/2010/main" val="1171677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0DC408-5A63-40D4-BDBA-911BC67F953D}"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D3CD3-9FD0-4239-A0EE-1B487D38C09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1908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0DC408-5A63-40D4-BDBA-911BC67F953D}"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D3CD3-9FD0-4239-A0EE-1B487D38C09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0225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0DC408-5A63-40D4-BDBA-911BC67F953D}"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D3CD3-9FD0-4239-A0EE-1B487D38C09E}" type="slidenum">
              <a:rPr lang="en-US" smtClean="0"/>
              <a:t>‹#›</a:t>
            </a:fld>
            <a:endParaRPr lang="en-US"/>
          </a:p>
        </p:txBody>
      </p:sp>
    </p:spTree>
    <p:extLst>
      <p:ext uri="{BB962C8B-B14F-4D97-AF65-F5344CB8AC3E}">
        <p14:creationId xmlns:p14="http://schemas.microsoft.com/office/powerpoint/2010/main" val="1080925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0DC408-5A63-40D4-BDBA-911BC67F953D}"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D3CD3-9FD0-4239-A0EE-1B487D38C09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3702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0DC408-5A63-40D4-BDBA-911BC67F953D}"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D3CD3-9FD0-4239-A0EE-1B487D38C09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9989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0DC408-5A63-40D4-BDBA-911BC67F953D}"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D3CD3-9FD0-4239-A0EE-1B487D38C09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5740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0DC408-5A63-40D4-BDBA-911BC67F953D}"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D3CD3-9FD0-4239-A0EE-1B487D38C09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8479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0DC408-5A63-40D4-BDBA-911BC67F953D}"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D3CD3-9FD0-4239-A0EE-1B487D38C09E}" type="slidenum">
              <a:rPr lang="en-US" smtClean="0"/>
              <a:t>‹#›</a:t>
            </a:fld>
            <a:endParaRPr lang="en-US"/>
          </a:p>
        </p:txBody>
      </p:sp>
    </p:spTree>
    <p:extLst>
      <p:ext uri="{BB962C8B-B14F-4D97-AF65-F5344CB8AC3E}">
        <p14:creationId xmlns:p14="http://schemas.microsoft.com/office/powerpoint/2010/main" val="1451413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0DC408-5A63-40D4-BDBA-911BC67F953D}"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D3CD3-9FD0-4239-A0EE-1B487D38C09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8015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0DC408-5A63-40D4-BDBA-911BC67F953D}"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D3CD3-9FD0-4239-A0EE-1B487D38C09E}" type="slidenum">
              <a:rPr lang="en-US" smtClean="0"/>
              <a:t>‹#›</a:t>
            </a:fld>
            <a:endParaRPr lang="en-US"/>
          </a:p>
        </p:txBody>
      </p:sp>
    </p:spTree>
    <p:extLst>
      <p:ext uri="{BB962C8B-B14F-4D97-AF65-F5344CB8AC3E}">
        <p14:creationId xmlns:p14="http://schemas.microsoft.com/office/powerpoint/2010/main" val="2951143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0DC408-5A63-40D4-BDBA-911BC67F953D}" type="datetimeFigureOut">
              <a:rPr lang="en-US" smtClean="0"/>
              <a:t>5/12/2019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2D3CD3-9FD0-4239-A0EE-1B487D38C09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618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0DC408-5A63-40D4-BDBA-911BC67F953D}" type="datetimeFigureOut">
              <a:rPr lang="en-US" smtClean="0"/>
              <a:t>5/12/2019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2D3CD3-9FD0-4239-A0EE-1B487D38C09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9171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0DC408-5A63-40D4-BDBA-911BC67F953D}" type="datetimeFigureOut">
              <a:rPr lang="en-US" smtClean="0"/>
              <a:t>5/12/2019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2D3CD3-9FD0-4239-A0EE-1B487D38C09E}" type="slidenum">
              <a:rPr lang="en-US" smtClean="0"/>
              <a:t>‹#›</a:t>
            </a:fld>
            <a:endParaRPr lang="en-US"/>
          </a:p>
        </p:txBody>
      </p:sp>
    </p:spTree>
    <p:extLst>
      <p:ext uri="{BB962C8B-B14F-4D97-AF65-F5344CB8AC3E}">
        <p14:creationId xmlns:p14="http://schemas.microsoft.com/office/powerpoint/2010/main" val="3741417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0DC408-5A63-40D4-BDBA-911BC67F953D}"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D3CD3-9FD0-4239-A0EE-1B487D38C09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209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0DC408-5A63-40D4-BDBA-911BC67F953D}"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D3CD3-9FD0-4239-A0EE-1B487D38C09E}" type="slidenum">
              <a:rPr lang="en-US" smtClean="0"/>
              <a:t>‹#›</a:t>
            </a:fld>
            <a:endParaRPr lang="en-US"/>
          </a:p>
        </p:txBody>
      </p:sp>
    </p:spTree>
    <p:extLst>
      <p:ext uri="{BB962C8B-B14F-4D97-AF65-F5344CB8AC3E}">
        <p14:creationId xmlns:p14="http://schemas.microsoft.com/office/powerpoint/2010/main" val="799166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B0DC408-5A63-40D4-BDBA-911BC67F953D}" type="datetimeFigureOut">
              <a:rPr lang="en-US" smtClean="0"/>
              <a:t>5/12/2019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2D3CD3-9FD0-4239-A0EE-1B487D38C09E}" type="slidenum">
              <a:rPr lang="en-US" smtClean="0"/>
              <a:t>‹#›</a:t>
            </a:fld>
            <a:endParaRPr lang="en-US"/>
          </a:p>
        </p:txBody>
      </p:sp>
    </p:spTree>
    <p:extLst>
      <p:ext uri="{BB962C8B-B14F-4D97-AF65-F5344CB8AC3E}">
        <p14:creationId xmlns:p14="http://schemas.microsoft.com/office/powerpoint/2010/main" val="1804514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freecodecamp.org/rest-apis-are-rest-in-peace-apis-long-live-graphql-d412e559d8e4" TargetMode="External"/><Relationship Id="rId2" Type="http://schemas.openxmlformats.org/officeDocument/2006/relationships/hyperlink" Target="https://searchmicroservices.techtarget.com/definition/RESTful-API" TargetMode="External"/><Relationship Id="rId1" Type="http://schemas.openxmlformats.org/officeDocument/2006/relationships/slideLayout" Target="../slideLayouts/slideLayout2.xml"/><Relationship Id="rId4" Type="http://schemas.openxmlformats.org/officeDocument/2006/relationships/hyperlink" Target="https://dev.to/flippedcoding/what-is-the-difference-between-a-uri-and-a-url-445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5627E-D8D7-4AD8-8789-C0771D09B066}"/>
              </a:ext>
            </a:extLst>
          </p:cNvPr>
          <p:cNvSpPr>
            <a:spLocks noGrp="1"/>
          </p:cNvSpPr>
          <p:nvPr>
            <p:ph type="ctrTitle"/>
          </p:nvPr>
        </p:nvSpPr>
        <p:spPr/>
        <p:txBody>
          <a:bodyPr/>
          <a:lstStyle/>
          <a:p>
            <a:r>
              <a:rPr lang="en-US" dirty="0"/>
              <a:t>RESTful APIs</a:t>
            </a:r>
          </a:p>
        </p:txBody>
      </p:sp>
      <p:sp>
        <p:nvSpPr>
          <p:cNvPr id="3" name="Subtitle 2">
            <a:extLst>
              <a:ext uri="{FF2B5EF4-FFF2-40B4-BE49-F238E27FC236}">
                <a16:creationId xmlns:a16="http://schemas.microsoft.com/office/drawing/2014/main" id="{2A380B25-6A90-476F-A5FF-7B6B7B3EEC54}"/>
              </a:ext>
            </a:extLst>
          </p:cNvPr>
          <p:cNvSpPr>
            <a:spLocks noGrp="1"/>
          </p:cNvSpPr>
          <p:nvPr>
            <p:ph type="subTitle" idx="1"/>
          </p:nvPr>
        </p:nvSpPr>
        <p:spPr/>
        <p:txBody>
          <a:bodyPr>
            <a:normAutofit lnSpcReduction="10000"/>
          </a:bodyPr>
          <a:lstStyle/>
          <a:p>
            <a:r>
              <a:rPr lang="en-US" dirty="0"/>
              <a:t>William Thomason</a:t>
            </a:r>
          </a:p>
          <a:p>
            <a:r>
              <a:rPr lang="en-US" dirty="0"/>
              <a:t>WEB-420</a:t>
            </a:r>
          </a:p>
          <a:p>
            <a:r>
              <a:rPr lang="en-US" dirty="0"/>
              <a:t>Assignment 2.2</a:t>
            </a:r>
          </a:p>
        </p:txBody>
      </p:sp>
    </p:spTree>
    <p:extLst>
      <p:ext uri="{BB962C8B-B14F-4D97-AF65-F5344CB8AC3E}">
        <p14:creationId xmlns:p14="http://schemas.microsoft.com/office/powerpoint/2010/main" val="2819350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5FD33-9F0E-4E26-BF48-3FBE87CAE93E}"/>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C348D3EA-E4F9-440C-A542-B29EB63F4F4A}"/>
              </a:ext>
            </a:extLst>
          </p:cNvPr>
          <p:cNvSpPr>
            <a:spLocks noGrp="1"/>
          </p:cNvSpPr>
          <p:nvPr>
            <p:ph idx="1"/>
          </p:nvPr>
        </p:nvSpPr>
        <p:spPr/>
        <p:txBody>
          <a:bodyPr>
            <a:normAutofit fontScale="92500" lnSpcReduction="10000"/>
          </a:bodyPr>
          <a:lstStyle/>
          <a:p>
            <a:r>
              <a:rPr lang="en-US" dirty="0" err="1"/>
              <a:t>TechTaraget</a:t>
            </a:r>
            <a:r>
              <a:rPr lang="en-US" dirty="0"/>
              <a:t>. (2019, March 13). What is RESTful API? - Definition from WhatIs.com. Retrieved May 12, 2019, from </a:t>
            </a:r>
            <a:r>
              <a:rPr lang="en-US" dirty="0">
                <a:hlinkClick r:id="rId2"/>
              </a:rPr>
              <a:t>https://searchmicroservices.techtarget.com/definition/RESTful-API</a:t>
            </a:r>
            <a:endParaRPr lang="en-US" dirty="0"/>
          </a:p>
          <a:p>
            <a:r>
              <a:rPr lang="en-US" dirty="0"/>
              <a:t>Buna, S. (2017, July 24). REST APIs are REST-in-Peace APIs. Long Live </a:t>
            </a:r>
            <a:r>
              <a:rPr lang="en-US" dirty="0" err="1"/>
              <a:t>GraphQL</a:t>
            </a:r>
            <a:r>
              <a:rPr lang="en-US" dirty="0"/>
              <a:t>. Retrieved May 12, 2019, from </a:t>
            </a:r>
            <a:r>
              <a:rPr lang="en-US" dirty="0">
                <a:hlinkClick r:id="rId3"/>
              </a:rPr>
              <a:t>https://medium.freecodecamp.org/rest-apis-are-rest-in-peace-apis-long-live-graphql-d412e559d8e4</a:t>
            </a:r>
            <a:endParaRPr lang="en-US" dirty="0"/>
          </a:p>
          <a:p>
            <a:r>
              <a:rPr lang="en-US" dirty="0" err="1"/>
              <a:t>McG</a:t>
            </a:r>
            <a:r>
              <a:rPr lang="en-US" dirty="0"/>
              <a:t>, M. (2019, April 30). What Is The Difference Between A URI And A URL? Retrieved May 12, 2019, from </a:t>
            </a:r>
            <a:r>
              <a:rPr lang="en-US" dirty="0">
                <a:hlinkClick r:id="rId4"/>
              </a:rPr>
              <a:t>https://dev.to/flippedcoding/what-is-the-difference-between-a-uri-and-a-url-4455</a:t>
            </a:r>
            <a:endParaRPr lang="en-US" dirty="0"/>
          </a:p>
          <a:p>
            <a:endParaRPr lang="en-US" dirty="0"/>
          </a:p>
        </p:txBody>
      </p:sp>
    </p:spTree>
    <p:extLst>
      <p:ext uri="{BB962C8B-B14F-4D97-AF65-F5344CB8AC3E}">
        <p14:creationId xmlns:p14="http://schemas.microsoft.com/office/powerpoint/2010/main" val="2275928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22C5-36F6-45A3-8755-1EC6BFA27940}"/>
              </a:ext>
            </a:extLst>
          </p:cNvPr>
          <p:cNvSpPr>
            <a:spLocks noGrp="1"/>
          </p:cNvSpPr>
          <p:nvPr>
            <p:ph type="title"/>
          </p:nvPr>
        </p:nvSpPr>
        <p:spPr/>
        <p:txBody>
          <a:bodyPr/>
          <a:lstStyle/>
          <a:p>
            <a:r>
              <a:rPr lang="en-US" dirty="0"/>
              <a:t>What are RESTful APIs?</a:t>
            </a:r>
          </a:p>
        </p:txBody>
      </p:sp>
      <p:sp>
        <p:nvSpPr>
          <p:cNvPr id="3" name="Content Placeholder 2">
            <a:extLst>
              <a:ext uri="{FF2B5EF4-FFF2-40B4-BE49-F238E27FC236}">
                <a16:creationId xmlns:a16="http://schemas.microsoft.com/office/drawing/2014/main" id="{2254DD69-11AB-4168-B6EF-9211237D075E}"/>
              </a:ext>
            </a:extLst>
          </p:cNvPr>
          <p:cNvSpPr>
            <a:spLocks noGrp="1"/>
          </p:cNvSpPr>
          <p:nvPr>
            <p:ph idx="1"/>
          </p:nvPr>
        </p:nvSpPr>
        <p:spPr/>
        <p:txBody>
          <a:bodyPr/>
          <a:lstStyle/>
          <a:p>
            <a:r>
              <a:rPr lang="en-US" dirty="0"/>
              <a:t>A RESTful API also referred to as a RESTful web service is based on representational state transfer (REST) technology, an architectural style and approach to communications often used in web service development.</a:t>
            </a:r>
          </a:p>
        </p:txBody>
      </p:sp>
    </p:spTree>
    <p:extLst>
      <p:ext uri="{BB962C8B-B14F-4D97-AF65-F5344CB8AC3E}">
        <p14:creationId xmlns:p14="http://schemas.microsoft.com/office/powerpoint/2010/main" val="2559986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02F6-7D04-41C1-87F6-BFA282A916F3}"/>
              </a:ext>
            </a:extLst>
          </p:cNvPr>
          <p:cNvSpPr>
            <a:spLocks noGrp="1"/>
          </p:cNvSpPr>
          <p:nvPr>
            <p:ph type="title"/>
          </p:nvPr>
        </p:nvSpPr>
        <p:spPr/>
        <p:txBody>
          <a:bodyPr/>
          <a:lstStyle/>
          <a:p>
            <a:r>
              <a:rPr lang="en-US" dirty="0"/>
              <a:t>How they are used</a:t>
            </a:r>
          </a:p>
        </p:txBody>
      </p:sp>
      <p:sp>
        <p:nvSpPr>
          <p:cNvPr id="3" name="Content Placeholder 2">
            <a:extLst>
              <a:ext uri="{FF2B5EF4-FFF2-40B4-BE49-F238E27FC236}">
                <a16:creationId xmlns:a16="http://schemas.microsoft.com/office/drawing/2014/main" id="{6D2DCA4F-EC15-493A-B2D5-2752F7458972}"/>
              </a:ext>
            </a:extLst>
          </p:cNvPr>
          <p:cNvSpPr>
            <a:spLocks noGrp="1"/>
          </p:cNvSpPr>
          <p:nvPr>
            <p:ph idx="1"/>
          </p:nvPr>
        </p:nvSpPr>
        <p:spPr/>
        <p:txBody>
          <a:bodyPr>
            <a:normAutofit lnSpcReduction="10000"/>
          </a:bodyPr>
          <a:lstStyle/>
          <a:p>
            <a:r>
              <a:rPr lang="en-US" dirty="0"/>
              <a:t>A RESTful API breaks down a transactions to create a series of small modules. Each modules addresses a particular underlying part of the transaction. This modularity provides developers with a lot of flexibility, but it can be challenging for developers to design from scratch.</a:t>
            </a:r>
          </a:p>
          <a:p>
            <a:r>
              <a:rPr lang="en-US" dirty="0"/>
              <a:t>A RESTful API explicitly takes advantage of HTTP methodologies defined by the RFC 2616 protocol. They use GET to retrieve a resource; PUT to change the state of or update a resource, which can be an object, file or block; POST to create that resource ; and DELETE to remove it.</a:t>
            </a:r>
          </a:p>
        </p:txBody>
      </p:sp>
    </p:spTree>
    <p:extLst>
      <p:ext uri="{BB962C8B-B14F-4D97-AF65-F5344CB8AC3E}">
        <p14:creationId xmlns:p14="http://schemas.microsoft.com/office/powerpoint/2010/main" val="2675993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6794E-6DD3-4CEC-A4EE-C47079E7E1C0}"/>
              </a:ext>
            </a:extLst>
          </p:cNvPr>
          <p:cNvSpPr>
            <a:spLocks noGrp="1"/>
          </p:cNvSpPr>
          <p:nvPr>
            <p:ph type="title"/>
          </p:nvPr>
        </p:nvSpPr>
        <p:spPr>
          <a:xfrm>
            <a:off x="1295402" y="982132"/>
            <a:ext cx="9601196" cy="1303867"/>
          </a:xfrm>
        </p:spPr>
        <p:txBody>
          <a:bodyPr/>
          <a:lstStyle/>
          <a:p>
            <a:r>
              <a:rPr lang="en-US" dirty="0"/>
              <a:t>Website communications</a:t>
            </a:r>
          </a:p>
        </p:txBody>
      </p:sp>
      <p:sp>
        <p:nvSpPr>
          <p:cNvPr id="3" name="Content Placeholder 2">
            <a:extLst>
              <a:ext uri="{FF2B5EF4-FFF2-40B4-BE49-F238E27FC236}">
                <a16:creationId xmlns:a16="http://schemas.microsoft.com/office/drawing/2014/main" id="{7FFF69EB-578F-4850-B3D4-315A5FC78453}"/>
              </a:ext>
            </a:extLst>
          </p:cNvPr>
          <p:cNvSpPr>
            <a:spLocks noGrp="1"/>
          </p:cNvSpPr>
          <p:nvPr>
            <p:ph idx="1"/>
          </p:nvPr>
        </p:nvSpPr>
        <p:spPr>
          <a:xfrm>
            <a:off x="1460501" y="2556932"/>
            <a:ext cx="9436096" cy="3318936"/>
          </a:xfrm>
        </p:spPr>
        <p:txBody>
          <a:bodyPr>
            <a:normAutofit/>
          </a:bodyPr>
          <a:lstStyle/>
          <a:p>
            <a:r>
              <a:rPr lang="en-US" dirty="0"/>
              <a:t>Website is communication is relatively simple to understand. When you use a browser and type in a URL the browser sends an HTTP request to the server requesting a resource. The server then sends back a representation of that resource via HTTP. The request can be made by several HTTP methods such as GET, POST, and DELETE, depending on what you are wanting to accomplish. See images on next slide for reference.</a:t>
            </a:r>
          </a:p>
        </p:txBody>
      </p:sp>
    </p:spTree>
    <p:extLst>
      <p:ext uri="{BB962C8B-B14F-4D97-AF65-F5344CB8AC3E}">
        <p14:creationId xmlns:p14="http://schemas.microsoft.com/office/powerpoint/2010/main" val="2825525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6AC4E34-D6A0-4E21-B145-FF6CC6214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46DAF3C9-57D3-4380-91C8-0177A1E82AA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CF338E7C-2928-42FC-BA07-1B825D30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71FE40E-CC40-427F-AEFB-BB5EA0E97FE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412948D6-ACC1-4FAF-9E30-BD96CE3435E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useBgFill="1">
        <p:nvSpPr>
          <p:cNvPr id="18" name="Rectangle 17">
            <a:extLst>
              <a:ext uri="{FF2B5EF4-FFF2-40B4-BE49-F238E27FC236}">
                <a16:creationId xmlns:a16="http://schemas.microsoft.com/office/drawing/2014/main" id="{755796EE-5046-41EA-820C-D40096A731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502BFEE-C3E2-417C-9D63-9D2671E5C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solidFill>
            <a:srgbClr val="FFFFFF"/>
          </a:solidFill>
          <a:ln w="25400" cap="flat">
            <a:solidFill>
              <a:schemeClr val="accent1"/>
            </a:solidFill>
            <a:miter lim="800000"/>
          </a:ln>
        </p:spPr>
        <p:style>
          <a:lnRef idx="1">
            <a:schemeClr val="accent1"/>
          </a:lnRef>
          <a:fillRef idx="3">
            <a:schemeClr val="accent1"/>
          </a:fillRef>
          <a:effectRef idx="2">
            <a:schemeClr val="accent1"/>
          </a:effectRef>
          <a:fontRef idx="minor">
            <a:schemeClr val="lt1"/>
          </a:fontRef>
        </p:style>
      </p:sp>
      <p:pic>
        <p:nvPicPr>
          <p:cNvPr id="5" name="Picture 4" descr="A screenshot of a cell phone&#10;&#10;Description automatically generated">
            <a:extLst>
              <a:ext uri="{FF2B5EF4-FFF2-40B4-BE49-F238E27FC236}">
                <a16:creationId xmlns:a16="http://schemas.microsoft.com/office/drawing/2014/main" id="{914B041C-E073-4130-B4A4-592F6E27FA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78533" y="804334"/>
            <a:ext cx="2703405" cy="5249332"/>
          </a:xfrm>
          <a:prstGeom prst="rect">
            <a:avLst/>
          </a:prstGeom>
        </p:spPr>
      </p:pic>
      <p:pic>
        <p:nvPicPr>
          <p:cNvPr id="7" name="Picture 6">
            <a:extLst>
              <a:ext uri="{FF2B5EF4-FFF2-40B4-BE49-F238E27FC236}">
                <a16:creationId xmlns:a16="http://schemas.microsoft.com/office/drawing/2014/main" id="{C39C4C12-B74F-4E59-8D2C-CF180A9EE8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35861" y="1496685"/>
            <a:ext cx="5051804" cy="3864630"/>
          </a:xfrm>
          <a:prstGeom prst="rect">
            <a:avLst/>
          </a:prstGeom>
        </p:spPr>
      </p:pic>
    </p:spTree>
    <p:extLst>
      <p:ext uri="{BB962C8B-B14F-4D97-AF65-F5344CB8AC3E}">
        <p14:creationId xmlns:p14="http://schemas.microsoft.com/office/powerpoint/2010/main" val="582263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A442-6FBF-4A2E-8254-03DE96BC71EB}"/>
              </a:ext>
            </a:extLst>
          </p:cNvPr>
          <p:cNvSpPr>
            <a:spLocks noGrp="1"/>
          </p:cNvSpPr>
          <p:nvPr>
            <p:ph type="title"/>
          </p:nvPr>
        </p:nvSpPr>
        <p:spPr/>
        <p:txBody>
          <a:bodyPr/>
          <a:lstStyle/>
          <a:p>
            <a:r>
              <a:rPr lang="en-US" dirty="0"/>
              <a:t>The advantages of RESTful APIs</a:t>
            </a:r>
          </a:p>
        </p:txBody>
      </p:sp>
      <p:sp>
        <p:nvSpPr>
          <p:cNvPr id="3" name="Content Placeholder 2">
            <a:extLst>
              <a:ext uri="{FF2B5EF4-FFF2-40B4-BE49-F238E27FC236}">
                <a16:creationId xmlns:a16="http://schemas.microsoft.com/office/drawing/2014/main" id="{173FEE50-2EFA-4F98-8455-4B6A5F8975A5}"/>
              </a:ext>
            </a:extLst>
          </p:cNvPr>
          <p:cNvSpPr>
            <a:spLocks noGrp="1"/>
          </p:cNvSpPr>
          <p:nvPr>
            <p:ph idx="1"/>
          </p:nvPr>
        </p:nvSpPr>
        <p:spPr/>
        <p:txBody>
          <a:bodyPr>
            <a:normAutofit fontScale="62500" lnSpcReduction="20000"/>
          </a:bodyPr>
          <a:lstStyle/>
          <a:p>
            <a:pPr fontAlgn="base"/>
            <a:r>
              <a:rPr lang="en-US" dirty="0"/>
              <a:t>Separation between the client and the server: the REST protocol totally separates the user interface from the server and the data storage. This has some advantages when making developments. For example, it improves the portability of the interface to other types of platforms, it increases the scalability of the projects, and allows the different components of the developments to be evolved independently.</a:t>
            </a:r>
          </a:p>
          <a:p>
            <a:pPr fontAlgn="base"/>
            <a:r>
              <a:rPr lang="en-US" dirty="0"/>
              <a:t>Visibility, reliability and scalability. The separation between client and server has one evident advantage, and that is that each development team can scale the product without too much problem. They can migrate to other servers or make all kinds of changes in the database, provided the data from each request is sent correctly. The separation makes it easier to have the front and the back on different servers, and this makes the apps more flexible to work with.</a:t>
            </a:r>
          </a:p>
          <a:p>
            <a:pPr fontAlgn="base"/>
            <a:r>
              <a:rPr lang="en-US" dirty="0"/>
              <a:t>The REST API is always independent of the type of platform or languages: the REST API always adapts to the type of syntax or platforms being used, which gives considerable freedom when changing or testing new environments within the development. With a REST API you can have PHP, Java, Python or Node.js servers. The only thing is that it is indispensable that the responses to the requests should always take place in the language used for the information exchange, normally XML or JSON. </a:t>
            </a:r>
          </a:p>
          <a:p>
            <a:endParaRPr lang="en-US" dirty="0"/>
          </a:p>
        </p:txBody>
      </p:sp>
    </p:spTree>
    <p:extLst>
      <p:ext uri="{BB962C8B-B14F-4D97-AF65-F5344CB8AC3E}">
        <p14:creationId xmlns:p14="http://schemas.microsoft.com/office/powerpoint/2010/main" val="328930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AFF5B-8EB5-424B-B96C-FEF49E504F61}"/>
              </a:ext>
            </a:extLst>
          </p:cNvPr>
          <p:cNvSpPr>
            <a:spLocks noGrp="1"/>
          </p:cNvSpPr>
          <p:nvPr>
            <p:ph type="title"/>
          </p:nvPr>
        </p:nvSpPr>
        <p:spPr/>
        <p:txBody>
          <a:bodyPr/>
          <a:lstStyle/>
          <a:p>
            <a:r>
              <a:rPr lang="en-US" dirty="0"/>
              <a:t>The disadvantages of RESTful APIs</a:t>
            </a:r>
          </a:p>
        </p:txBody>
      </p:sp>
      <p:sp>
        <p:nvSpPr>
          <p:cNvPr id="3" name="Content Placeholder 2">
            <a:extLst>
              <a:ext uri="{FF2B5EF4-FFF2-40B4-BE49-F238E27FC236}">
                <a16:creationId xmlns:a16="http://schemas.microsoft.com/office/drawing/2014/main" id="{AF5DB1AD-7B6D-4C5C-9DD4-6AF6B277813A}"/>
              </a:ext>
            </a:extLst>
          </p:cNvPr>
          <p:cNvSpPr>
            <a:spLocks noGrp="1"/>
          </p:cNvSpPr>
          <p:nvPr>
            <p:ph idx="1"/>
          </p:nvPr>
        </p:nvSpPr>
        <p:spPr/>
        <p:txBody>
          <a:bodyPr>
            <a:normAutofit fontScale="92500"/>
          </a:bodyPr>
          <a:lstStyle/>
          <a:p>
            <a:r>
              <a:rPr lang="en-US" dirty="0"/>
              <a:t>It adds negligible latency, but who cares, the web is the platform and everything is client/server.</a:t>
            </a:r>
          </a:p>
          <a:p>
            <a:r>
              <a:rPr lang="en-US" dirty="0"/>
              <a:t>The client is sending all messages with redundant information. This adds bandwidth and again, negligible latency.</a:t>
            </a:r>
          </a:p>
          <a:p>
            <a:r>
              <a:rPr lang="en-US" dirty="0"/>
              <a:t>there is no client request language</a:t>
            </a:r>
          </a:p>
          <a:p>
            <a:r>
              <a:rPr lang="en-US" dirty="0"/>
              <a:t>REST APIs are usually a collection of endpoints, where each endpoint represents a resource. So when a client needs data from multiple resources, it needs to perform multiple round-trips to a REST API to put together the data it needs.</a:t>
            </a:r>
          </a:p>
        </p:txBody>
      </p:sp>
    </p:spTree>
    <p:extLst>
      <p:ext uri="{BB962C8B-B14F-4D97-AF65-F5344CB8AC3E}">
        <p14:creationId xmlns:p14="http://schemas.microsoft.com/office/powerpoint/2010/main" val="3324170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CEBC2-0C4F-48F3-B454-6F85E315544B}"/>
              </a:ext>
            </a:extLst>
          </p:cNvPr>
          <p:cNvSpPr>
            <a:spLocks noGrp="1"/>
          </p:cNvSpPr>
          <p:nvPr>
            <p:ph type="title"/>
          </p:nvPr>
        </p:nvSpPr>
        <p:spPr/>
        <p:txBody>
          <a:bodyPr/>
          <a:lstStyle/>
          <a:p>
            <a:r>
              <a:rPr lang="en-US" dirty="0"/>
              <a:t>The differences between a URI and URL</a:t>
            </a:r>
          </a:p>
        </p:txBody>
      </p:sp>
      <p:sp>
        <p:nvSpPr>
          <p:cNvPr id="3" name="Content Placeholder 2">
            <a:extLst>
              <a:ext uri="{FF2B5EF4-FFF2-40B4-BE49-F238E27FC236}">
                <a16:creationId xmlns:a16="http://schemas.microsoft.com/office/drawing/2014/main" id="{77C8BF5A-1FD1-4FA2-9E67-6431CE159535}"/>
              </a:ext>
            </a:extLst>
          </p:cNvPr>
          <p:cNvSpPr>
            <a:spLocks noGrp="1"/>
          </p:cNvSpPr>
          <p:nvPr>
            <p:ph idx="1"/>
          </p:nvPr>
        </p:nvSpPr>
        <p:spPr/>
        <p:txBody>
          <a:bodyPr/>
          <a:lstStyle/>
          <a:p>
            <a:r>
              <a:rPr lang="en-US" dirty="0"/>
              <a:t>What is a URL? </a:t>
            </a:r>
            <a:r>
              <a:rPr lang="en-US" b="1" dirty="0"/>
              <a:t>Uniform Resource Locator (URL)</a:t>
            </a:r>
            <a:r>
              <a:rPr lang="en-US" dirty="0"/>
              <a:t> − a subset of URI that, in addition to identifying where a resource is available, describes the primary mechanism to access it.</a:t>
            </a:r>
          </a:p>
          <a:p>
            <a:r>
              <a:rPr lang="en-US" dirty="0"/>
              <a:t>What is a URI? </a:t>
            </a:r>
            <a:r>
              <a:rPr lang="en-US" b="1" dirty="0"/>
              <a:t>Uniform Resource Identifier (URI)</a:t>
            </a:r>
            <a:r>
              <a:rPr lang="en-US" dirty="0"/>
              <a:t> − a sequence of characters that allows the complete identification of any abstract or physical resource</a:t>
            </a:r>
          </a:p>
          <a:p>
            <a:endParaRPr lang="en-US" dirty="0"/>
          </a:p>
          <a:p>
            <a:endParaRPr lang="en-US" dirty="0"/>
          </a:p>
        </p:txBody>
      </p:sp>
    </p:spTree>
    <p:extLst>
      <p:ext uri="{BB962C8B-B14F-4D97-AF65-F5344CB8AC3E}">
        <p14:creationId xmlns:p14="http://schemas.microsoft.com/office/powerpoint/2010/main" val="4166483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372B-FCC4-4D2B-900A-43355AB2BBDC}"/>
              </a:ext>
            </a:extLst>
          </p:cNvPr>
          <p:cNvSpPr>
            <a:spLocks noGrp="1"/>
          </p:cNvSpPr>
          <p:nvPr>
            <p:ph type="title"/>
          </p:nvPr>
        </p:nvSpPr>
        <p:spPr/>
        <p:txBody>
          <a:bodyPr/>
          <a:lstStyle/>
          <a:p>
            <a:r>
              <a:rPr lang="en-US" dirty="0"/>
              <a:t>URL and URI Continued</a:t>
            </a:r>
          </a:p>
        </p:txBody>
      </p:sp>
      <p:sp>
        <p:nvSpPr>
          <p:cNvPr id="3" name="Content Placeholder 2">
            <a:extLst>
              <a:ext uri="{FF2B5EF4-FFF2-40B4-BE49-F238E27FC236}">
                <a16:creationId xmlns:a16="http://schemas.microsoft.com/office/drawing/2014/main" id="{C3B6D30A-DA49-4CB5-8476-68168D75BE4F}"/>
              </a:ext>
            </a:extLst>
          </p:cNvPr>
          <p:cNvSpPr>
            <a:spLocks noGrp="1"/>
          </p:cNvSpPr>
          <p:nvPr>
            <p:ph idx="1"/>
          </p:nvPr>
        </p:nvSpPr>
        <p:spPr/>
        <p:txBody>
          <a:bodyPr/>
          <a:lstStyle/>
          <a:p>
            <a:r>
              <a:rPr lang="en-US" dirty="0"/>
              <a:t>Now that we know the definitions of URL and URI. The difference is very simple. The URI is the identifier so google.com for example. The URL is the locator such as a IP address. The IP address is like the address to your house and the URI is like the family name that lives there. For example to find your way to the Thomason house (URI) we use the address to find it 3813 SE 6</a:t>
            </a:r>
            <a:r>
              <a:rPr lang="en-US" baseline="30000" dirty="0"/>
              <a:t>th</a:t>
            </a:r>
            <a:r>
              <a:rPr lang="en-US" dirty="0"/>
              <a:t> Street Des Moines, IA 50315.</a:t>
            </a:r>
          </a:p>
        </p:txBody>
      </p:sp>
    </p:spTree>
    <p:extLst>
      <p:ext uri="{BB962C8B-B14F-4D97-AF65-F5344CB8AC3E}">
        <p14:creationId xmlns:p14="http://schemas.microsoft.com/office/powerpoint/2010/main" val="4775917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30</TotalTime>
  <Words>703</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RESTful APIs</vt:lpstr>
      <vt:lpstr>What are RESTful APIs?</vt:lpstr>
      <vt:lpstr>How they are used</vt:lpstr>
      <vt:lpstr>Website communications</vt:lpstr>
      <vt:lpstr>PowerPoint Presentation</vt:lpstr>
      <vt:lpstr>The advantages of RESTful APIs</vt:lpstr>
      <vt:lpstr>The disadvantages of RESTful APIs</vt:lpstr>
      <vt:lpstr>The differences between a URI and URL</vt:lpstr>
      <vt:lpstr>URL and URI Continued</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APIs</dc:title>
  <dc:creator>William Thomason</dc:creator>
  <cp:lastModifiedBy>William Thomason</cp:lastModifiedBy>
  <cp:revision>5</cp:revision>
  <dcterms:created xsi:type="dcterms:W3CDTF">2019-05-13T02:32:13Z</dcterms:created>
  <dcterms:modified xsi:type="dcterms:W3CDTF">2019-05-13T03:02:36Z</dcterms:modified>
</cp:coreProperties>
</file>