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sldIdLst>
    <p:sldId id="256" r:id="rId5"/>
    <p:sldId id="257" r:id="rId6"/>
    <p:sldId id="259" r:id="rId7"/>
    <p:sldId id="267" r:id="rId8"/>
    <p:sldId id="268" r:id="rId9"/>
    <p:sldId id="269" r:id="rId10"/>
    <p:sldId id="270" r:id="rId11"/>
    <p:sldId id="271" r:id="rId12"/>
    <p:sldId id="260" r:id="rId13"/>
    <p:sldId id="261"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59"/>
            <p14:sldId id="267"/>
            <p14:sldId id="268"/>
            <p14:sldId id="269"/>
            <p14:sldId id="270"/>
            <p14:sldId id="271"/>
            <p14:sldId id="260"/>
            <p14:sldId id="261"/>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9" d="100"/>
          <a:sy n="69"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6/27/2019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oauth2.0/oauth2.0_overview.htm" TargetMode="External"/><Relationship Id="rId2" Type="http://schemas.openxmlformats.org/officeDocument/2006/relationships/hyperlink" Target="https://searchmicroservices.techtarget.com/definition/OAuth" TargetMode="External"/><Relationship Id="rId1" Type="http://schemas.openxmlformats.org/officeDocument/2006/relationships/slideLayout" Target="../slideLayouts/slideLayout2.xml"/><Relationship Id="rId6" Type="http://schemas.openxmlformats.org/officeDocument/2006/relationships/hyperlink" Target="https://www.youtube.com/watch?v=SXDce0e3Ue4" TargetMode="External"/><Relationship Id="rId5" Type="http://schemas.openxmlformats.org/officeDocument/2006/relationships/hyperlink" Target="https://www.quora.com/How-do-OAuth-1.0-and-2.0-differ" TargetMode="External"/><Relationship Id="rId4" Type="http://schemas.openxmlformats.org/officeDocument/2006/relationships/hyperlink" Target="https://docs.oracle.com/cd/E39820_01/doc.11121/gateway_docs/content/oauth_flow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thomason" TargetMode="External"/><Relationship Id="rId2" Type="http://schemas.openxmlformats.org/officeDocument/2006/relationships/hyperlink" Target="mailto:William@WilliamThomason.inf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smtClean="0"/>
              <a:t>Open Authentication</a:t>
            </a:r>
            <a:br>
              <a:rPr lang="en-US" dirty="0" smtClean="0"/>
            </a:br>
            <a:r>
              <a:rPr lang="en-US" dirty="0" smtClean="0"/>
              <a:t>(OAuth)</a:t>
            </a: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smtClean="0"/>
              <a:t>By: William Thomason</a:t>
            </a:r>
          </a:p>
          <a:p>
            <a:r>
              <a:rPr lang="en-US" dirty="0" smtClean="0"/>
              <a:t>WEB-420</a:t>
            </a:r>
          </a:p>
          <a:p>
            <a:r>
              <a:rPr lang="en-US" dirty="0" smtClean="0"/>
              <a:t>Presentation 9.2</a:t>
            </a:r>
            <a:endParaRPr lang="en-US"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flow of an OAuth API</a:t>
            </a:r>
            <a:endParaRPr lang="en-US" dirty="0"/>
          </a:p>
        </p:txBody>
      </p:sp>
      <p:pic>
        <p:nvPicPr>
          <p:cNvPr id="1026" name="Picture 2" descr="Image result for data flow of OAu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233" y="1279521"/>
            <a:ext cx="8499334" cy="542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2900" indent="-342900">
              <a:buSzPct val="120000"/>
              <a:buFont typeface="Arial" panose="020B0604020202020204" pitchFamily="34" charset="0"/>
              <a:buChar char="•"/>
            </a:pPr>
            <a:r>
              <a:rPr lang="en-US" sz="2400" dirty="0" err="1"/>
              <a:t>TechTarget</a:t>
            </a:r>
            <a:r>
              <a:rPr lang="en-US" sz="2400" dirty="0"/>
              <a:t>. (2012, June). What is OAuth? - Definition from WhatIs.com. Retrieved June 26, 2019, from </a:t>
            </a:r>
            <a:r>
              <a:rPr lang="en-US" sz="2400" dirty="0">
                <a:hlinkClick r:id="rId2"/>
              </a:rPr>
              <a:t>https://</a:t>
            </a:r>
            <a:r>
              <a:rPr lang="en-US" sz="2400" dirty="0" smtClean="0">
                <a:hlinkClick r:id="rId2"/>
              </a:rPr>
              <a:t>searchmicroservices.techtarget.com/definition/OAuth</a:t>
            </a:r>
            <a:endParaRPr lang="en-US" sz="2400" dirty="0" smtClean="0"/>
          </a:p>
          <a:p>
            <a:pPr marL="342900" indent="-342900">
              <a:buSzPct val="120000"/>
              <a:buFont typeface="Arial" panose="020B0604020202020204" pitchFamily="34" charset="0"/>
              <a:buChar char="•"/>
            </a:pPr>
            <a:r>
              <a:rPr lang="en-US" sz="2400" dirty="0"/>
              <a:t>Tutorialspoint.com. (</a:t>
            </a:r>
            <a:r>
              <a:rPr lang="en-US" sz="2400" dirty="0" err="1"/>
              <a:t>n.d.</a:t>
            </a:r>
            <a:r>
              <a:rPr lang="en-US" sz="2400" dirty="0"/>
              <a:t>). OAuth 2.0 Overview. Retrieved June 27, 2019, from </a:t>
            </a:r>
            <a:r>
              <a:rPr lang="en-US" sz="2400" dirty="0">
                <a:hlinkClick r:id="rId3"/>
              </a:rPr>
              <a:t>https://</a:t>
            </a:r>
            <a:r>
              <a:rPr lang="en-US" sz="2400" dirty="0" smtClean="0">
                <a:hlinkClick r:id="rId3"/>
              </a:rPr>
              <a:t>www.tutorialspoint.com/oauth2.0/oauth2.0_overview.htm</a:t>
            </a:r>
            <a:endParaRPr lang="en-US" sz="2400" dirty="0" smtClean="0"/>
          </a:p>
          <a:p>
            <a:pPr marL="342900" indent="-342900">
              <a:buSzPct val="120000"/>
              <a:buFont typeface="Arial" panose="020B0604020202020204" pitchFamily="34" charset="0"/>
              <a:buChar char="•"/>
            </a:pPr>
            <a:r>
              <a:rPr lang="en-US" sz="2400" dirty="0"/>
              <a:t>Oracle. (</a:t>
            </a:r>
            <a:r>
              <a:rPr lang="en-US" sz="2400" dirty="0" err="1"/>
              <a:t>n.d.</a:t>
            </a:r>
            <a:r>
              <a:rPr lang="en-US" sz="2400" dirty="0"/>
              <a:t>). Oracle® Fusion </a:t>
            </a:r>
            <a:r>
              <a:rPr lang="en-US" sz="2400" dirty="0" err="1"/>
              <a:t>MiddlewarePart</a:t>
            </a:r>
            <a:r>
              <a:rPr lang="en-US" sz="2400" dirty="0"/>
              <a:t> 22. OAuth. Retrieved June 27, 2019, from </a:t>
            </a:r>
            <a:r>
              <a:rPr lang="en-US" sz="2400" dirty="0">
                <a:hlinkClick r:id="rId4"/>
              </a:rPr>
              <a:t>https://</a:t>
            </a:r>
            <a:r>
              <a:rPr lang="en-US" sz="2400" dirty="0" smtClean="0">
                <a:hlinkClick r:id="rId4"/>
              </a:rPr>
              <a:t>docs.oracle.com/cd/E39820_01/doc.11121/gateway_docs/content/oauth_flows.html</a:t>
            </a:r>
            <a:endParaRPr lang="en-US" sz="2400" dirty="0"/>
          </a:p>
          <a:p>
            <a:pPr marL="342900" indent="-342900">
              <a:buSzPct val="120000"/>
              <a:buFont typeface="Arial" panose="020B0604020202020204" pitchFamily="34" charset="0"/>
              <a:buChar char="•"/>
            </a:pPr>
            <a:r>
              <a:rPr lang="en-US" sz="2400" dirty="0">
                <a:hlinkClick r:id="rId5"/>
              </a:rPr>
              <a:t>https://</a:t>
            </a:r>
            <a:r>
              <a:rPr lang="en-US" sz="2400" dirty="0" smtClean="0">
                <a:hlinkClick r:id="rId5"/>
              </a:rPr>
              <a:t>www.quora.com/How-do-OAuth-1.0-and-2.0-differ</a:t>
            </a:r>
            <a:endParaRPr lang="en-US" sz="2400" dirty="0" smtClean="0"/>
          </a:p>
          <a:p>
            <a:pPr marL="342900" indent="-342900">
              <a:buSzPct val="120000"/>
              <a:buFont typeface="Arial" panose="020B0604020202020204" pitchFamily="34" charset="0"/>
              <a:buChar char="•"/>
            </a:pPr>
            <a:endParaRPr lang="en-US" sz="2400" dirty="0"/>
          </a:p>
          <a:p>
            <a:pPr marL="342900" indent="-342900">
              <a:buSzPct val="120000"/>
              <a:buFont typeface="Arial" panose="020B0604020202020204" pitchFamily="34" charset="0"/>
              <a:buChar char="•"/>
            </a:pPr>
            <a:r>
              <a:rPr lang="en-US" sz="2400" dirty="0" smtClean="0"/>
              <a:t>Watch this </a:t>
            </a:r>
            <a:r>
              <a:rPr lang="en-US" sz="2400" dirty="0">
                <a:hlinkClick r:id="rId6"/>
              </a:rPr>
              <a:t>https://www.youtube.com/watch?v=SXDce0e3Ue4</a:t>
            </a:r>
            <a:endParaRPr lang="en-US" sz="2400" dirty="0"/>
          </a:p>
        </p:txBody>
      </p:sp>
      <p:sp>
        <p:nvSpPr>
          <p:cNvPr id="3" name="Title 2"/>
          <p:cNvSpPr>
            <a:spLocks noGrp="1"/>
          </p:cNvSpPr>
          <p:nvPr>
            <p:ph type="title"/>
          </p:nvPr>
        </p:nvSpPr>
        <p:spPr/>
        <p:txBody>
          <a:bodyPr/>
          <a:lstStyle/>
          <a:p>
            <a:r>
              <a:rPr lang="en-US" dirty="0" smtClean="0"/>
              <a:t>Resources </a:t>
            </a:r>
            <a:endParaRPr lang="en-US" dirty="0"/>
          </a:p>
        </p:txBody>
      </p:sp>
    </p:spTree>
    <p:extLst>
      <p:ext uri="{BB962C8B-B14F-4D97-AF65-F5344CB8AC3E}">
        <p14:creationId xmlns:p14="http://schemas.microsoft.com/office/powerpoint/2010/main" val="238541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joining.</a:t>
            </a:r>
            <a:endParaRPr lang="en-US" dirty="0"/>
          </a:p>
        </p:txBody>
      </p:sp>
      <p:sp>
        <p:nvSpPr>
          <p:cNvPr id="3" name="Subtitle 2"/>
          <p:cNvSpPr>
            <a:spLocks noGrp="1"/>
          </p:cNvSpPr>
          <p:nvPr>
            <p:ph type="subTitle" idx="1"/>
          </p:nvPr>
        </p:nvSpPr>
        <p:spPr/>
        <p:txBody>
          <a:bodyPr/>
          <a:lstStyle/>
          <a:p>
            <a:r>
              <a:rPr lang="en-US" dirty="0"/>
              <a:t>Feel Free to contact me.</a:t>
            </a:r>
          </a:p>
          <a:p>
            <a:r>
              <a:rPr lang="en-US" dirty="0">
                <a:hlinkClick r:id="rId2"/>
              </a:rPr>
              <a:t>William@WilliamThomason.info</a:t>
            </a:r>
            <a:endParaRPr lang="en-US" dirty="0"/>
          </a:p>
          <a:p>
            <a:r>
              <a:rPr lang="en-US" dirty="0">
                <a:hlinkClick r:id="rId3"/>
              </a:rPr>
              <a:t>https://github.com/wthomason</a:t>
            </a:r>
            <a:endParaRPr lang="en-US" dirty="0"/>
          </a:p>
          <a:p>
            <a:endParaRPr lang="en-US" dirty="0"/>
          </a:p>
        </p:txBody>
      </p:sp>
    </p:spTree>
    <p:extLst>
      <p:ext uri="{BB962C8B-B14F-4D97-AF65-F5344CB8AC3E}">
        <p14:creationId xmlns:p14="http://schemas.microsoft.com/office/powerpoint/2010/main" val="422152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71450" indent="-171450">
              <a:buSzPct val="120000"/>
              <a:buFont typeface="Arial" panose="020B0604020202020204" pitchFamily="34" charset="0"/>
              <a:buChar char="•"/>
            </a:pPr>
            <a:r>
              <a:rPr lang="en-US" sz="2400" dirty="0"/>
              <a:t>OAuth (Open Authorization) is an open standard </a:t>
            </a:r>
            <a:r>
              <a:rPr lang="en-US" sz="2400" dirty="0" smtClean="0"/>
              <a:t>for token-based authentication</a:t>
            </a:r>
            <a:r>
              <a:rPr lang="en-US" sz="2400" dirty="0"/>
              <a:t> </a:t>
            </a:r>
            <a:r>
              <a:rPr lang="en-US" sz="2400" dirty="0" smtClean="0"/>
              <a:t>and authorization</a:t>
            </a:r>
            <a:r>
              <a:rPr lang="en-US" sz="2400" dirty="0"/>
              <a:t> on the Internet.</a:t>
            </a:r>
          </a:p>
          <a:p>
            <a:pPr marL="171450" indent="-171450">
              <a:buSzPct val="120000"/>
              <a:buFont typeface="Arial" panose="020B0604020202020204" pitchFamily="34" charset="0"/>
              <a:buChar char="•"/>
            </a:pPr>
            <a:r>
              <a:rPr lang="en-US" sz="2400" dirty="0"/>
              <a:t>OAuth, which is pronounced "oh-</a:t>
            </a:r>
            <a:r>
              <a:rPr lang="en-US" sz="2400" dirty="0" err="1"/>
              <a:t>auth</a:t>
            </a:r>
            <a:r>
              <a:rPr lang="en-US" sz="2400" dirty="0"/>
              <a:t>," allows an end user's account information to be used by third-party services, such as Facebook, without exposing the user's password. OAuth acts as an intermediary on behalf of the end user, providing the service with an </a:t>
            </a:r>
            <a:r>
              <a:rPr lang="en-US" sz="2400" dirty="0" smtClean="0"/>
              <a:t>access token</a:t>
            </a:r>
            <a:r>
              <a:rPr lang="en-US" sz="2400" dirty="0"/>
              <a:t> that authorizes specific account information to be shared. The process for obtaining the token is called a </a:t>
            </a:r>
            <a:r>
              <a:rPr lang="en-US" sz="2400" i="1" dirty="0" smtClean="0"/>
              <a:t>flow</a:t>
            </a:r>
          </a:p>
          <a:p>
            <a:pPr marL="171450" indent="-171450">
              <a:buSzPct val="120000"/>
              <a:buFont typeface="Arial" panose="020B0604020202020204" pitchFamily="34" charset="0"/>
              <a:buChar char="•"/>
            </a:pPr>
            <a:r>
              <a:rPr lang="en-US" sz="2400" dirty="0"/>
              <a:t>OAuth, which was first released in 2007, was conceived as an authentication method for the Twitter application program interface </a:t>
            </a:r>
            <a:r>
              <a:rPr lang="en-US" sz="2400" dirty="0" smtClean="0"/>
              <a:t>( API). </a:t>
            </a:r>
            <a:r>
              <a:rPr lang="en-US" sz="2400" dirty="0"/>
              <a:t>In 2010, The IETF OAuth Working Group published OAuth 2.0. Like the original OAuth, OAuth 2.0 provides users with the ability to grant third-party access to web resources without sharing a password. Updated features available in OAuth 2.0 include new flows, simplified signatures and short-lived tokens with long-lived authorizations.</a:t>
            </a:r>
          </a:p>
          <a:p>
            <a:endParaRPr lang="en-US" dirty="0"/>
          </a:p>
        </p:txBody>
      </p:sp>
      <p:sp>
        <p:nvSpPr>
          <p:cNvPr id="3" name="Title 2"/>
          <p:cNvSpPr>
            <a:spLocks noGrp="1"/>
          </p:cNvSpPr>
          <p:nvPr>
            <p:ph type="title"/>
          </p:nvPr>
        </p:nvSpPr>
        <p:spPr/>
        <p:txBody>
          <a:bodyPr/>
          <a:lstStyle/>
          <a:p>
            <a:r>
              <a:rPr lang="en-US" dirty="0" smtClean="0"/>
              <a:t>What is OAuth?</a:t>
            </a:r>
            <a:endParaRPr lang="en-US" dirty="0"/>
          </a:p>
        </p:txBody>
      </p:sp>
    </p:spTree>
    <p:extLst>
      <p:ext uri="{BB962C8B-B14F-4D97-AF65-F5344CB8AC3E}">
        <p14:creationId xmlns:p14="http://schemas.microsoft.com/office/powerpoint/2010/main" val="419578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b="1" dirty="0"/>
              <a:t>OAuth 1.0</a:t>
            </a:r>
            <a:endParaRPr lang="en-US" sz="2400" dirty="0"/>
          </a:p>
          <a:p>
            <a:r>
              <a:rPr lang="en-US" sz="2400" dirty="0"/>
              <a:t>Security is ensured with the use of cryptography (especially Digital Signatures).</a:t>
            </a:r>
          </a:p>
          <a:p>
            <a:r>
              <a:rPr lang="en-US" sz="2400" dirty="0"/>
              <a:t>All requests to server would be signed by the client secret provided by the </a:t>
            </a:r>
            <a:r>
              <a:rPr lang="en-US" sz="2400" dirty="0" smtClean="0"/>
              <a:t>Authorization </a:t>
            </a:r>
            <a:r>
              <a:rPr lang="en-US" sz="2400" dirty="0"/>
              <a:t>service (ex. Facebook, Google)</a:t>
            </a:r>
          </a:p>
          <a:p>
            <a:r>
              <a:rPr lang="en-US" sz="2400" dirty="0"/>
              <a:t>Before signing all request parameters would be sorted and encoded (this annoyed developers as it increased overheads of implementation and debugging also resulted in complex client side implementation).</a:t>
            </a:r>
          </a:p>
          <a:p>
            <a:r>
              <a:rPr lang="en-US" sz="2400" dirty="0"/>
              <a:t>However if your using it over SSL (HTTPS) you have an option of using "PLAINTEXT" as an OAuth Signature method, which would save you the hassle of all the crypto computing.</a:t>
            </a:r>
          </a:p>
          <a:p>
            <a:endParaRPr lang="en-US" dirty="0"/>
          </a:p>
        </p:txBody>
      </p:sp>
      <p:sp>
        <p:nvSpPr>
          <p:cNvPr id="3" name="Title 2"/>
          <p:cNvSpPr>
            <a:spLocks noGrp="1"/>
          </p:cNvSpPr>
          <p:nvPr>
            <p:ph type="title"/>
          </p:nvPr>
        </p:nvSpPr>
        <p:spPr/>
        <p:txBody>
          <a:bodyPr/>
          <a:lstStyle/>
          <a:p>
            <a:r>
              <a:rPr lang="en-US" dirty="0" smtClean="0"/>
              <a:t>History of OAuth (1.0 versus 2.0)</a:t>
            </a:r>
            <a:endParaRPr lang="en-US" dirty="0"/>
          </a:p>
        </p:txBody>
      </p:sp>
    </p:spTree>
    <p:extLst>
      <p:ext uri="{BB962C8B-B14F-4D97-AF65-F5344CB8AC3E}">
        <p14:creationId xmlns:p14="http://schemas.microsoft.com/office/powerpoint/2010/main" val="361557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The </a:t>
            </a:r>
            <a:r>
              <a:rPr lang="en-US" sz="2400" b="1" dirty="0" smtClean="0"/>
              <a:t>Flow OAuth 1.0</a:t>
            </a:r>
            <a:endParaRPr lang="en-US" sz="2400" dirty="0"/>
          </a:p>
          <a:p>
            <a:r>
              <a:rPr lang="en-US" sz="2400" dirty="0"/>
              <a:t>1. Your App first makes an API call for a request token.</a:t>
            </a:r>
          </a:p>
          <a:p>
            <a:r>
              <a:rPr lang="en-US" sz="2400" dirty="0"/>
              <a:t>2. Using request token you construct a </a:t>
            </a:r>
            <a:r>
              <a:rPr lang="en-US" sz="2400" dirty="0" smtClean="0"/>
              <a:t>URL </a:t>
            </a:r>
            <a:r>
              <a:rPr lang="en-US" sz="2400" dirty="0"/>
              <a:t>and send the user to </a:t>
            </a:r>
            <a:r>
              <a:rPr lang="en-US" sz="2400" dirty="0" smtClean="0"/>
              <a:t>authorize </a:t>
            </a:r>
            <a:r>
              <a:rPr lang="en-US" sz="2400" dirty="0"/>
              <a:t>your app (on a browser).</a:t>
            </a:r>
          </a:p>
          <a:p>
            <a:r>
              <a:rPr lang="en-US" sz="2400" dirty="0"/>
              <a:t>3. After user allows/denies, Service redirects to the callback </a:t>
            </a:r>
            <a:r>
              <a:rPr lang="en-US" sz="2400" dirty="0" smtClean="0"/>
              <a:t>URL </a:t>
            </a:r>
            <a:r>
              <a:rPr lang="en-US" sz="2400" dirty="0"/>
              <a:t>for your app to know that the user has approved/disapproved your app, so you can continue.</a:t>
            </a:r>
          </a:p>
          <a:p>
            <a:r>
              <a:rPr lang="en-US" sz="2400" dirty="0"/>
              <a:t>4. Your App makes a call to convert your request token into an access token:</a:t>
            </a:r>
          </a:p>
          <a:p>
            <a:r>
              <a:rPr lang="en-US" sz="2400" dirty="0"/>
              <a:t>5. After receiving Access Token, your app can now make normal API requests.</a:t>
            </a:r>
          </a:p>
          <a:p>
            <a:endParaRPr lang="en-US" dirty="0"/>
          </a:p>
        </p:txBody>
      </p:sp>
      <p:sp>
        <p:nvSpPr>
          <p:cNvPr id="3" name="Title 2"/>
          <p:cNvSpPr>
            <a:spLocks noGrp="1"/>
          </p:cNvSpPr>
          <p:nvPr>
            <p:ph type="title"/>
          </p:nvPr>
        </p:nvSpPr>
        <p:spPr/>
        <p:txBody>
          <a:bodyPr/>
          <a:lstStyle/>
          <a:p>
            <a:r>
              <a:rPr lang="en-US" dirty="0" smtClean="0"/>
              <a:t>OAuth 1.0 Continued</a:t>
            </a:r>
            <a:endParaRPr lang="en-US" dirty="0"/>
          </a:p>
        </p:txBody>
      </p:sp>
    </p:spTree>
    <p:extLst>
      <p:ext uri="{BB962C8B-B14F-4D97-AF65-F5344CB8AC3E}">
        <p14:creationId xmlns:p14="http://schemas.microsoft.com/office/powerpoint/2010/main" val="118668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OAuth 2.0</a:t>
            </a:r>
            <a:endParaRPr lang="en-US" sz="2400" dirty="0"/>
          </a:p>
          <a:p>
            <a:r>
              <a:rPr lang="en-US" sz="2400" dirty="0"/>
              <a:t>Cryptography was done way with. Security delegated to transport layer (SSL).</a:t>
            </a:r>
          </a:p>
          <a:p>
            <a:r>
              <a:rPr lang="en-US" sz="2400" dirty="0"/>
              <a:t>Proper Roles were defined- Client (App), Authorization Server, Resources Server(API server), Resource Owner(User) etc.</a:t>
            </a:r>
          </a:p>
          <a:p>
            <a:r>
              <a:rPr lang="en-US" sz="2400" dirty="0"/>
              <a:t>Introduction of Refresh Tokens.</a:t>
            </a:r>
          </a:p>
          <a:p>
            <a:r>
              <a:rPr lang="en-US" sz="2400" dirty="0"/>
              <a:t>It also provided for greater </a:t>
            </a:r>
            <a:r>
              <a:rPr lang="en-US" sz="2400" dirty="0" smtClean="0"/>
              <a:t>flexibility </a:t>
            </a:r>
            <a:r>
              <a:rPr lang="en-US" sz="2400" dirty="0"/>
              <a:t>and options by various Grant Types</a:t>
            </a:r>
          </a:p>
          <a:p>
            <a:endParaRPr lang="en-US" dirty="0"/>
          </a:p>
        </p:txBody>
      </p:sp>
      <p:sp>
        <p:nvSpPr>
          <p:cNvPr id="3" name="Title 2"/>
          <p:cNvSpPr>
            <a:spLocks noGrp="1"/>
          </p:cNvSpPr>
          <p:nvPr>
            <p:ph type="title"/>
          </p:nvPr>
        </p:nvSpPr>
        <p:spPr/>
        <p:txBody>
          <a:bodyPr/>
          <a:lstStyle/>
          <a:p>
            <a:r>
              <a:rPr lang="en-US" dirty="0" smtClean="0"/>
              <a:t>OAuth 2.0</a:t>
            </a:r>
            <a:endParaRPr lang="en-US" dirty="0"/>
          </a:p>
        </p:txBody>
      </p:sp>
    </p:spTree>
    <p:extLst>
      <p:ext uri="{BB962C8B-B14F-4D97-AF65-F5344CB8AC3E}">
        <p14:creationId xmlns:p14="http://schemas.microsoft.com/office/powerpoint/2010/main" val="213866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b="1" dirty="0"/>
              <a:t>1. Authorization code grant</a:t>
            </a:r>
            <a:endParaRPr lang="en-US" sz="2000" dirty="0"/>
          </a:p>
          <a:p>
            <a:r>
              <a:rPr lang="en-US" sz="2000" dirty="0"/>
              <a:t>Most widely used. Most use-cases are of this type.</a:t>
            </a:r>
          </a:p>
          <a:p>
            <a:r>
              <a:rPr lang="en-US" sz="2000" dirty="0"/>
              <a:t>Flow:</a:t>
            </a:r>
          </a:p>
          <a:p>
            <a:r>
              <a:rPr lang="en-US" sz="2000" dirty="0"/>
              <a:t>a. App directs user to authorize page on Authorization Server, the </a:t>
            </a:r>
            <a:r>
              <a:rPr lang="en-US" sz="2000" dirty="0" smtClean="0"/>
              <a:t>URL </a:t>
            </a:r>
            <a:r>
              <a:rPr lang="en-US" sz="2000" dirty="0"/>
              <a:t>contains app’s client id that identifies the app.</a:t>
            </a:r>
          </a:p>
          <a:p>
            <a:r>
              <a:rPr lang="en-US" sz="2000" dirty="0"/>
              <a:t>b. Server authorizes and redirects to </a:t>
            </a:r>
            <a:r>
              <a:rPr lang="en-US" sz="2000" dirty="0" smtClean="0"/>
              <a:t>redirect URI </a:t>
            </a:r>
            <a:r>
              <a:rPr lang="en-US" sz="2000" dirty="0"/>
              <a:t>with a short lived code.</a:t>
            </a:r>
          </a:p>
          <a:p>
            <a:r>
              <a:rPr lang="en-US" sz="2000" dirty="0"/>
              <a:t>c. App Server makes call to send code and receive tokens (access and refresh).</a:t>
            </a:r>
          </a:p>
          <a:p>
            <a:r>
              <a:rPr lang="en-US" sz="2000" dirty="0"/>
              <a:t>d. Now App can make calls to API server for resources</a:t>
            </a:r>
          </a:p>
          <a:p>
            <a:endParaRPr lang="en-US" sz="2000" dirty="0"/>
          </a:p>
        </p:txBody>
      </p:sp>
      <p:sp>
        <p:nvSpPr>
          <p:cNvPr id="3" name="Title 2"/>
          <p:cNvSpPr>
            <a:spLocks noGrp="1"/>
          </p:cNvSpPr>
          <p:nvPr>
            <p:ph type="title"/>
          </p:nvPr>
        </p:nvSpPr>
        <p:spPr/>
        <p:txBody>
          <a:bodyPr/>
          <a:lstStyle/>
          <a:p>
            <a:r>
              <a:rPr lang="en-US" dirty="0" smtClean="0"/>
              <a:t>OAuth 2.0 continued</a:t>
            </a:r>
            <a:endParaRPr lang="en-US" dirty="0"/>
          </a:p>
        </p:txBody>
      </p:sp>
    </p:spTree>
    <p:extLst>
      <p:ext uri="{BB962C8B-B14F-4D97-AF65-F5344CB8AC3E}">
        <p14:creationId xmlns:p14="http://schemas.microsoft.com/office/powerpoint/2010/main" val="420224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7200" b="1" dirty="0"/>
              <a:t>2. Implicit grant</a:t>
            </a:r>
            <a:endParaRPr lang="en-US" sz="7200" dirty="0"/>
          </a:p>
          <a:p>
            <a:r>
              <a:rPr lang="en-US" sz="7200" dirty="0"/>
              <a:t>When token is required only for a short while, app Can use this. Example for login via google or </a:t>
            </a:r>
            <a:r>
              <a:rPr lang="en-US" sz="7200" dirty="0" smtClean="0"/>
              <a:t>Facebook.</a:t>
            </a:r>
            <a:endParaRPr lang="en-US" sz="7200" dirty="0"/>
          </a:p>
          <a:p>
            <a:r>
              <a:rPr lang="en-US" sz="7200" dirty="0"/>
              <a:t>token is required only during the present session.</a:t>
            </a:r>
          </a:p>
          <a:p>
            <a:r>
              <a:rPr lang="en-US" sz="7200" dirty="0"/>
              <a:t>The Authorization Server directly sends token instead of code in step b.</a:t>
            </a:r>
          </a:p>
          <a:p>
            <a:r>
              <a:rPr lang="en-US" sz="7200" b="1" dirty="0"/>
              <a:t>3. Resource owner credentials grant</a:t>
            </a:r>
            <a:endParaRPr lang="en-US" sz="7200" dirty="0"/>
          </a:p>
          <a:p>
            <a:r>
              <a:rPr lang="en-US" sz="7200" dirty="0"/>
              <a:t>When App already has access to username and password of user.</a:t>
            </a:r>
          </a:p>
          <a:p>
            <a:r>
              <a:rPr lang="en-US" sz="7200" dirty="0"/>
              <a:t>It makes a single call to Auth. Server and receives token.</a:t>
            </a:r>
          </a:p>
          <a:p>
            <a:r>
              <a:rPr lang="en-US" sz="7200" b="1" dirty="0"/>
              <a:t>4. Client credentials grant</a:t>
            </a:r>
            <a:endParaRPr lang="en-US" sz="7200" dirty="0"/>
          </a:p>
          <a:p>
            <a:r>
              <a:rPr lang="en-US" sz="7200" dirty="0"/>
              <a:t>When the Registered Client wants to obtain token for </a:t>
            </a:r>
            <a:r>
              <a:rPr lang="en-US" sz="7200" dirty="0" smtClean="0"/>
              <a:t>itself</a:t>
            </a:r>
            <a:endParaRPr lang="en-US" sz="7200" dirty="0"/>
          </a:p>
        </p:txBody>
      </p:sp>
      <p:sp>
        <p:nvSpPr>
          <p:cNvPr id="3" name="Title 2"/>
          <p:cNvSpPr>
            <a:spLocks noGrp="1"/>
          </p:cNvSpPr>
          <p:nvPr>
            <p:ph type="title"/>
          </p:nvPr>
        </p:nvSpPr>
        <p:spPr/>
        <p:txBody>
          <a:bodyPr/>
          <a:lstStyle/>
          <a:p>
            <a:r>
              <a:rPr lang="en-US" dirty="0"/>
              <a:t>OAuth 2.0 continued</a:t>
            </a:r>
          </a:p>
        </p:txBody>
      </p:sp>
    </p:spTree>
    <p:extLst>
      <p:ext uri="{BB962C8B-B14F-4D97-AF65-F5344CB8AC3E}">
        <p14:creationId xmlns:p14="http://schemas.microsoft.com/office/powerpoint/2010/main" val="139539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5. Refresh token grant</a:t>
            </a:r>
            <a:endParaRPr lang="en-US" sz="2000" dirty="0"/>
          </a:p>
          <a:p>
            <a:r>
              <a:rPr lang="en-US" sz="2000" dirty="0"/>
              <a:t>To refresh access tokens (obtained in grant type 1,3,4) by passing the refresh token.</a:t>
            </a:r>
          </a:p>
          <a:p>
            <a:r>
              <a:rPr lang="en-US" sz="2000" dirty="0"/>
              <a:t>Usually </a:t>
            </a:r>
            <a:r>
              <a:rPr lang="en-US" sz="2000" dirty="0" smtClean="0"/>
              <a:t>access tokens </a:t>
            </a:r>
            <a:r>
              <a:rPr lang="en-US" sz="2000" dirty="0"/>
              <a:t>have a </a:t>
            </a:r>
            <a:r>
              <a:rPr lang="en-US" sz="2000" dirty="0" smtClean="0"/>
              <a:t>expires in </a:t>
            </a:r>
            <a:r>
              <a:rPr lang="en-US" sz="2000" dirty="0"/>
              <a:t>time (at the moment some service offer never expiring </a:t>
            </a:r>
            <a:r>
              <a:rPr lang="en-US" sz="2000" dirty="0" smtClean="0"/>
              <a:t>access tokens)</a:t>
            </a:r>
            <a:endParaRPr lang="en-US" sz="2000" dirty="0"/>
          </a:p>
          <a:p>
            <a:r>
              <a:rPr lang="en-US" sz="2000" dirty="0"/>
              <a:t>You can see for yourself that in essence OAuth 2.0 makes it much more easier for a developer to start building API apps by</a:t>
            </a:r>
          </a:p>
          <a:p>
            <a:r>
              <a:rPr lang="en-US" sz="2000" dirty="0"/>
              <a:t>doing away with cryptography(signatures), lesser steps to receive tokens, role definitions and </a:t>
            </a:r>
            <a:r>
              <a:rPr lang="en-US" sz="2000" dirty="0" smtClean="0"/>
              <a:t>multiple grant type </a:t>
            </a:r>
            <a:r>
              <a:rPr lang="en-US" sz="2000" dirty="0"/>
              <a:t>options.</a:t>
            </a:r>
          </a:p>
          <a:p>
            <a:r>
              <a:rPr lang="en-US" sz="2000" dirty="0"/>
              <a:t>Due to more standard protocol and definitions governing OAuth 2.0, it is easy to build platforms for them.</a:t>
            </a:r>
          </a:p>
          <a:p>
            <a:endParaRPr lang="en-US" dirty="0"/>
          </a:p>
          <a:p>
            <a:endParaRPr lang="en-US" dirty="0"/>
          </a:p>
        </p:txBody>
      </p:sp>
      <p:sp>
        <p:nvSpPr>
          <p:cNvPr id="3" name="Title 2"/>
          <p:cNvSpPr>
            <a:spLocks noGrp="1"/>
          </p:cNvSpPr>
          <p:nvPr>
            <p:ph type="title"/>
          </p:nvPr>
        </p:nvSpPr>
        <p:spPr/>
        <p:txBody>
          <a:bodyPr/>
          <a:lstStyle/>
          <a:p>
            <a:r>
              <a:rPr lang="en-US" dirty="0"/>
              <a:t>OAuth 2.0 continued</a:t>
            </a:r>
          </a:p>
        </p:txBody>
      </p:sp>
    </p:spTree>
    <p:extLst>
      <p:ext uri="{BB962C8B-B14F-4D97-AF65-F5344CB8AC3E}">
        <p14:creationId xmlns:p14="http://schemas.microsoft.com/office/powerpoint/2010/main" val="307092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SzPct val="120000"/>
              <a:buFont typeface="Arial" panose="020B0604020202020204" pitchFamily="34" charset="0"/>
              <a:buChar char="•"/>
            </a:pPr>
            <a:r>
              <a:rPr lang="en-US" sz="2000" dirty="0"/>
              <a:t>OAuth 2.0 is a very flexible protocol that relies on SSL (Secure Sockets Layer that ensures data between the web server and browsers remain private) to save user access token.</a:t>
            </a:r>
          </a:p>
          <a:p>
            <a:pPr marL="342900" indent="-342900">
              <a:buSzPct val="120000"/>
              <a:buFont typeface="Arial" panose="020B0604020202020204" pitchFamily="34" charset="0"/>
              <a:buChar char="•"/>
            </a:pPr>
            <a:r>
              <a:rPr lang="en-US" sz="2000" dirty="0"/>
              <a:t>OAuth 2.0 relies on SSL which is used to ensure cryptography industry protocols and are being used to keep the data safe.</a:t>
            </a:r>
          </a:p>
          <a:p>
            <a:pPr marL="342900" indent="-342900">
              <a:buSzPct val="120000"/>
              <a:buFont typeface="Arial" panose="020B0604020202020204" pitchFamily="34" charset="0"/>
              <a:buChar char="•"/>
            </a:pPr>
            <a:r>
              <a:rPr lang="en-US" sz="2000" dirty="0"/>
              <a:t>It allows limited access to the user's data and allows accessing when authorization tokens expire.</a:t>
            </a:r>
          </a:p>
          <a:p>
            <a:pPr marL="342900" indent="-342900">
              <a:buSzPct val="120000"/>
              <a:buFont typeface="Arial" panose="020B0604020202020204" pitchFamily="34" charset="0"/>
              <a:buChar char="•"/>
            </a:pPr>
            <a:r>
              <a:rPr lang="en-US" sz="2000" dirty="0"/>
              <a:t>It has ability to share data for users without having to release personal information.</a:t>
            </a:r>
          </a:p>
          <a:p>
            <a:pPr marL="342900" indent="-342900">
              <a:buSzPct val="120000"/>
              <a:buFont typeface="Arial" panose="020B0604020202020204" pitchFamily="34" charset="0"/>
              <a:buChar char="•"/>
            </a:pPr>
            <a:r>
              <a:rPr lang="en-US" sz="2000" dirty="0"/>
              <a:t>It is easier to implement and provides stronger authentication.</a:t>
            </a:r>
          </a:p>
          <a:p>
            <a:endParaRPr lang="en-US" dirty="0"/>
          </a:p>
        </p:txBody>
      </p:sp>
      <p:sp>
        <p:nvSpPr>
          <p:cNvPr id="3" name="Title 2"/>
          <p:cNvSpPr>
            <a:spLocks noGrp="1"/>
          </p:cNvSpPr>
          <p:nvPr>
            <p:ph type="title"/>
          </p:nvPr>
        </p:nvSpPr>
        <p:spPr/>
        <p:txBody>
          <a:bodyPr/>
          <a:lstStyle/>
          <a:p>
            <a:r>
              <a:rPr lang="en-US" dirty="0" smtClean="0"/>
              <a:t>Why is OAuth popular?</a:t>
            </a:r>
            <a:endParaRPr lang="en-US" dirty="0"/>
          </a:p>
        </p:txBody>
      </p:sp>
    </p:spTree>
    <p:extLst>
      <p:ext uri="{BB962C8B-B14F-4D97-AF65-F5344CB8AC3E}">
        <p14:creationId xmlns:p14="http://schemas.microsoft.com/office/powerpoint/2010/main" val="3845791990"/>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3.xml><?xml version="1.0" encoding="utf-8"?>
<ds:datastoreItem xmlns:ds="http://schemas.openxmlformats.org/officeDocument/2006/customXml" ds:itemID="{C3774A73-0280-47B7-9E46-5069D2220801}">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771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Get Started with 3D</vt:lpstr>
      <vt:lpstr>Open Authentication (OAuth)</vt:lpstr>
      <vt:lpstr>What is OAuth?</vt:lpstr>
      <vt:lpstr>History of OAuth (1.0 versus 2.0)</vt:lpstr>
      <vt:lpstr>OAuth 1.0 Continued</vt:lpstr>
      <vt:lpstr>OAuth 2.0</vt:lpstr>
      <vt:lpstr>OAuth 2.0 continued</vt:lpstr>
      <vt:lpstr>OAuth 2.0 continued</vt:lpstr>
      <vt:lpstr>OAuth 2.0 continued</vt:lpstr>
      <vt:lpstr>Why is OAuth popular?</vt:lpstr>
      <vt:lpstr>Data flow of an OAuth API</vt:lpstr>
      <vt:lpstr>Resources </vt:lpstr>
      <vt:lpstr>Thank You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2019-06-26T15:30:17Z</dcterms:created>
  <dcterms:modified xsi:type="dcterms:W3CDTF">2019-06-27T15:59:23Z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