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18BE4D2-EA5E-4CFD-9533-B1EC103FDB17}" type="datetimeFigureOut">
              <a:rPr lang="en-US" smtClean="0"/>
              <a:t>6/9/2019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110698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BE4D2-EA5E-4CFD-9533-B1EC103FDB17}"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377017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18BE4D2-EA5E-4CFD-9533-B1EC103FDB17}" type="datetimeFigureOut">
              <a:rPr lang="en-US" smtClean="0"/>
              <a:t>6/9/2019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3746520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18BE4D2-EA5E-4CFD-9533-B1EC103FDB17}" type="datetimeFigureOut">
              <a:rPr lang="en-US" smtClean="0"/>
              <a:t>6/9/2019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9FBA048-1D4A-4091-81E6-3F5091C0A8F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0599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18BE4D2-EA5E-4CFD-9533-B1EC103FDB17}" type="datetimeFigureOut">
              <a:rPr lang="en-US" smtClean="0"/>
              <a:t>6/9/2019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635183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8BE4D2-EA5E-4CFD-9533-B1EC103FDB17}" type="datetimeFigureOut">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548144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8BE4D2-EA5E-4CFD-9533-B1EC103FDB17}" type="datetimeFigureOut">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205732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8BE4D2-EA5E-4CFD-9533-B1EC103FDB17}"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3031856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18BE4D2-EA5E-4CFD-9533-B1EC103FDB17}" type="datetimeFigureOut">
              <a:rPr lang="en-US" smtClean="0"/>
              <a:t>6/9/2019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220966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8BE4D2-EA5E-4CFD-9533-B1EC103FDB17}"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43256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18BE4D2-EA5E-4CFD-9533-B1EC103FDB17}" type="datetimeFigureOut">
              <a:rPr lang="en-US" smtClean="0"/>
              <a:t>6/9/2019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315769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8BE4D2-EA5E-4CFD-9533-B1EC103FDB17}"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154649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8BE4D2-EA5E-4CFD-9533-B1EC103FDB17}" type="datetimeFigureOut">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410475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8BE4D2-EA5E-4CFD-9533-B1EC103FDB17}" type="datetimeFigureOut">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251249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BE4D2-EA5E-4CFD-9533-B1EC103FDB17}" type="datetimeFigureOut">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71542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BE4D2-EA5E-4CFD-9533-B1EC103FDB17}"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304468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BE4D2-EA5E-4CFD-9533-B1EC103FDB17}"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BA048-1D4A-4091-81E6-3F5091C0A8F4}" type="slidenum">
              <a:rPr lang="en-US" smtClean="0"/>
              <a:t>‹#›</a:t>
            </a:fld>
            <a:endParaRPr lang="en-US"/>
          </a:p>
        </p:txBody>
      </p:sp>
    </p:spTree>
    <p:extLst>
      <p:ext uri="{BB962C8B-B14F-4D97-AF65-F5344CB8AC3E}">
        <p14:creationId xmlns:p14="http://schemas.microsoft.com/office/powerpoint/2010/main" val="303935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8BE4D2-EA5E-4CFD-9533-B1EC103FDB17}" type="datetimeFigureOut">
              <a:rPr lang="en-US" smtClean="0"/>
              <a:t>6/9/2019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FBA048-1D4A-4091-81E6-3F5091C0A8F4}" type="slidenum">
              <a:rPr lang="en-US" smtClean="0"/>
              <a:t>‹#›</a:t>
            </a:fld>
            <a:endParaRPr lang="en-US"/>
          </a:p>
        </p:txBody>
      </p:sp>
    </p:spTree>
    <p:extLst>
      <p:ext uri="{BB962C8B-B14F-4D97-AF65-F5344CB8AC3E}">
        <p14:creationId xmlns:p14="http://schemas.microsoft.com/office/powerpoint/2010/main" val="19824859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William@WilliamThomason.inf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068C-DE8F-4A0A-8145-5E4480F8EDDD}"/>
              </a:ext>
            </a:extLst>
          </p:cNvPr>
          <p:cNvSpPr>
            <a:spLocks noGrp="1"/>
          </p:cNvSpPr>
          <p:nvPr>
            <p:ph type="ctrTitle"/>
          </p:nvPr>
        </p:nvSpPr>
        <p:spPr/>
        <p:txBody>
          <a:bodyPr/>
          <a:lstStyle/>
          <a:p>
            <a:r>
              <a:rPr lang="en-US" dirty="0"/>
              <a:t>Hypermedia Design</a:t>
            </a:r>
          </a:p>
        </p:txBody>
      </p:sp>
      <p:sp>
        <p:nvSpPr>
          <p:cNvPr id="3" name="Subtitle 2">
            <a:extLst>
              <a:ext uri="{FF2B5EF4-FFF2-40B4-BE49-F238E27FC236}">
                <a16:creationId xmlns:a16="http://schemas.microsoft.com/office/drawing/2014/main" id="{D0BD617F-F127-47B0-B64F-6A4168854434}"/>
              </a:ext>
            </a:extLst>
          </p:cNvPr>
          <p:cNvSpPr>
            <a:spLocks noGrp="1"/>
          </p:cNvSpPr>
          <p:nvPr>
            <p:ph type="subTitle" idx="1"/>
          </p:nvPr>
        </p:nvSpPr>
        <p:spPr/>
        <p:txBody>
          <a:bodyPr>
            <a:normAutofit fontScale="92500" lnSpcReduction="10000"/>
          </a:bodyPr>
          <a:lstStyle/>
          <a:p>
            <a:r>
              <a:rPr lang="en-US" dirty="0"/>
              <a:t>By: William Thomason</a:t>
            </a:r>
          </a:p>
          <a:p>
            <a:r>
              <a:rPr lang="en-US" dirty="0"/>
              <a:t>WEB-420       Presentation 6.2</a:t>
            </a:r>
          </a:p>
        </p:txBody>
      </p:sp>
    </p:spTree>
    <p:extLst>
      <p:ext uri="{BB962C8B-B14F-4D97-AF65-F5344CB8AC3E}">
        <p14:creationId xmlns:p14="http://schemas.microsoft.com/office/powerpoint/2010/main" val="333174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451F-73F4-4336-A31D-1E8A170CD5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9BF4E13-9905-4C13-A95E-6AB7D4317629}"/>
              </a:ext>
            </a:extLst>
          </p:cNvPr>
          <p:cNvSpPr>
            <a:spLocks noGrp="1"/>
          </p:cNvSpPr>
          <p:nvPr>
            <p:ph idx="1"/>
          </p:nvPr>
        </p:nvSpPr>
        <p:spPr/>
        <p:txBody>
          <a:bodyPr/>
          <a:lstStyle/>
          <a:p>
            <a:pPr marL="0" indent="0" algn="ctr">
              <a:buNone/>
            </a:pPr>
            <a:endParaRPr lang="en-US" dirty="0">
              <a:hlinkClick r:id="rId2">
                <a:extLst>
                  <a:ext uri="{A12FA001-AC4F-418D-AE19-62706E023703}">
                    <ahyp:hlinkClr xmlns:ahyp="http://schemas.microsoft.com/office/drawing/2018/hyperlinkcolor" val="tx"/>
                  </a:ext>
                </a:extLst>
              </a:hlinkClick>
            </a:endParaRPr>
          </a:p>
          <a:p>
            <a:pPr marL="0" indent="0" algn="ctr">
              <a:buNone/>
            </a:pPr>
            <a:endParaRPr lang="en-US" dirty="0">
              <a:hlinkClick r:id="rId2">
                <a:extLst>
                  <a:ext uri="{A12FA001-AC4F-418D-AE19-62706E023703}">
                    <ahyp:hlinkClr xmlns:ahyp="http://schemas.microsoft.com/office/drawing/2018/hyperlinkcolor" val="tx"/>
                  </a:ext>
                </a:extLst>
              </a:hlinkClick>
            </a:endParaRPr>
          </a:p>
          <a:p>
            <a:pPr marL="0" indent="0" algn="ctr">
              <a:buNone/>
            </a:pPr>
            <a:endParaRPr lang="en-US" dirty="0">
              <a:hlinkClick r:id="rId2">
                <a:extLst>
                  <a:ext uri="{A12FA001-AC4F-418D-AE19-62706E023703}">
                    <ahyp:hlinkClr xmlns:ahyp="http://schemas.microsoft.com/office/drawing/2018/hyperlinkcolor" val="tx"/>
                  </a:ext>
                </a:extLst>
              </a:hlinkClick>
            </a:endParaRPr>
          </a:p>
          <a:p>
            <a:pPr marL="0" indent="0" algn="ctr">
              <a:buNone/>
            </a:pPr>
            <a:r>
              <a:rPr lang="en-US" dirty="0">
                <a:hlinkClick r:id="rId2">
                  <a:extLst>
                    <a:ext uri="{A12FA001-AC4F-418D-AE19-62706E023703}">
                      <ahyp:hlinkClr xmlns:ahyp="http://schemas.microsoft.com/office/drawing/2018/hyperlinkcolor" val="tx"/>
                    </a:ext>
                  </a:extLst>
                </a:hlinkClick>
              </a:rPr>
              <a:t>Thank you for joining. Feel free to contact me and check out my other work.</a:t>
            </a:r>
          </a:p>
          <a:p>
            <a:pPr marL="0" indent="0" algn="ctr">
              <a:buNone/>
            </a:pPr>
            <a:r>
              <a:rPr lang="en-US" dirty="0">
                <a:hlinkClick r:id="rId2">
                  <a:extLst>
                    <a:ext uri="{A12FA001-AC4F-418D-AE19-62706E023703}">
                      <ahyp:hlinkClr xmlns:ahyp="http://schemas.microsoft.com/office/drawing/2018/hyperlinkcolor" val="tx"/>
                    </a:ext>
                  </a:extLst>
                </a:hlinkClick>
              </a:rPr>
              <a:t>Email : William@WilliamThomason.info</a:t>
            </a:r>
            <a:endParaRPr lang="en-US" dirty="0"/>
          </a:p>
          <a:p>
            <a:pPr marL="0" indent="0" algn="ctr">
              <a:buNone/>
            </a:pPr>
            <a:endParaRPr lang="en-US" dirty="0"/>
          </a:p>
          <a:p>
            <a:pPr marL="0" indent="0" algn="ctr">
              <a:buNone/>
            </a:pPr>
            <a:r>
              <a:rPr lang="en-US" dirty="0"/>
              <a:t>Resources</a:t>
            </a:r>
          </a:p>
          <a:p>
            <a:pPr marL="0" indent="0" algn="ctr">
              <a:buNone/>
            </a:pPr>
            <a:r>
              <a:rPr lang="en-US" dirty="0"/>
              <a:t>Richardson, Leonard. RESTful Web APIs: Services for a Changing World. O'Reilly Media. Kindle Edition. </a:t>
            </a:r>
          </a:p>
          <a:p>
            <a:pPr marL="0" indent="0" algn="ctr">
              <a:buNone/>
            </a:pPr>
            <a:endParaRPr lang="en-US" dirty="0"/>
          </a:p>
          <a:p>
            <a:endParaRPr lang="en-US" dirty="0"/>
          </a:p>
        </p:txBody>
      </p:sp>
    </p:spTree>
    <p:extLst>
      <p:ext uri="{BB962C8B-B14F-4D97-AF65-F5344CB8AC3E}">
        <p14:creationId xmlns:p14="http://schemas.microsoft.com/office/powerpoint/2010/main" val="379513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B88A-89EF-475E-A937-00B4F9111BBF}"/>
              </a:ext>
            </a:extLst>
          </p:cNvPr>
          <p:cNvSpPr>
            <a:spLocks noGrp="1"/>
          </p:cNvSpPr>
          <p:nvPr>
            <p:ph type="title"/>
          </p:nvPr>
        </p:nvSpPr>
        <p:spPr/>
        <p:txBody>
          <a:bodyPr/>
          <a:lstStyle/>
          <a:p>
            <a:r>
              <a:rPr lang="en-US" dirty="0"/>
              <a:t>Business Use case</a:t>
            </a:r>
          </a:p>
        </p:txBody>
      </p:sp>
      <p:sp>
        <p:nvSpPr>
          <p:cNvPr id="3" name="Content Placeholder 2">
            <a:extLst>
              <a:ext uri="{FF2B5EF4-FFF2-40B4-BE49-F238E27FC236}">
                <a16:creationId xmlns:a16="http://schemas.microsoft.com/office/drawing/2014/main" id="{E760AC65-112C-4C93-99CC-C2E63BF58646}"/>
              </a:ext>
            </a:extLst>
          </p:cNvPr>
          <p:cNvSpPr>
            <a:spLocks noGrp="1"/>
          </p:cNvSpPr>
          <p:nvPr>
            <p:ph idx="1"/>
          </p:nvPr>
        </p:nvSpPr>
        <p:spPr/>
        <p:txBody>
          <a:bodyPr/>
          <a:lstStyle/>
          <a:p>
            <a:r>
              <a:rPr lang="en-US" dirty="0"/>
              <a:t>Line-X bed liner is a company that specializes in spray in bed liners for truck in the united states. This company has a corporate office in Huntsville Alabama. The application of their product requires expensive tools and experience, so this company doesn’t sell directly to the customer. Line-X seeks out certified and trusted mechanic shops across the united states that does all the hard work of installing the bed liners. </a:t>
            </a:r>
          </a:p>
          <a:p>
            <a:r>
              <a:rPr lang="en-US" dirty="0"/>
              <a:t>Line-X wants an API that can be used by their dealers to ensure their customers are getting the correct information and the right price for their product. </a:t>
            </a:r>
          </a:p>
          <a:p>
            <a:r>
              <a:rPr lang="en-US" dirty="0"/>
              <a:t>This ensures a standard pricing and product line country wide and improves trust not only for the dealer but the customer that trust their product.as</a:t>
            </a:r>
          </a:p>
        </p:txBody>
      </p:sp>
    </p:spTree>
    <p:extLst>
      <p:ext uri="{BB962C8B-B14F-4D97-AF65-F5344CB8AC3E}">
        <p14:creationId xmlns:p14="http://schemas.microsoft.com/office/powerpoint/2010/main" val="340188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547C-CA6B-4720-B697-CAEC8A1BD5EC}"/>
              </a:ext>
            </a:extLst>
          </p:cNvPr>
          <p:cNvSpPr>
            <a:spLocks noGrp="1"/>
          </p:cNvSpPr>
          <p:nvPr>
            <p:ph type="title"/>
          </p:nvPr>
        </p:nvSpPr>
        <p:spPr/>
        <p:txBody>
          <a:bodyPr/>
          <a:lstStyle/>
          <a:p>
            <a:r>
              <a:rPr lang="en-US" dirty="0"/>
              <a:t>Step 1 </a:t>
            </a:r>
          </a:p>
        </p:txBody>
      </p:sp>
      <p:sp>
        <p:nvSpPr>
          <p:cNvPr id="3" name="Content Placeholder 2">
            <a:extLst>
              <a:ext uri="{FF2B5EF4-FFF2-40B4-BE49-F238E27FC236}">
                <a16:creationId xmlns:a16="http://schemas.microsoft.com/office/drawing/2014/main" id="{4C8FC0D0-AC6D-47F4-90EE-082235213A2B}"/>
              </a:ext>
            </a:extLst>
          </p:cNvPr>
          <p:cNvSpPr>
            <a:spLocks noGrp="1"/>
          </p:cNvSpPr>
          <p:nvPr>
            <p:ph idx="1"/>
          </p:nvPr>
        </p:nvSpPr>
        <p:spPr/>
        <p:txBody>
          <a:bodyPr>
            <a:normAutofit fontScale="92500" lnSpcReduction="10000"/>
          </a:bodyPr>
          <a:lstStyle/>
          <a:p>
            <a:r>
              <a:rPr lang="en-US" dirty="0"/>
              <a:t>In step one we will list all the pieces of information a client might want to get out of our API</a:t>
            </a:r>
          </a:p>
          <a:p>
            <a:r>
              <a:rPr lang="en-US" dirty="0"/>
              <a:t>Dealer Authentication</a:t>
            </a:r>
          </a:p>
          <a:p>
            <a:r>
              <a:rPr lang="en-US" dirty="0"/>
              <a:t>Shop</a:t>
            </a:r>
          </a:p>
          <a:p>
            <a:r>
              <a:rPr lang="en-US" dirty="0"/>
              <a:t>Categories</a:t>
            </a:r>
          </a:p>
          <a:p>
            <a:r>
              <a:rPr lang="en-US" dirty="0"/>
              <a:t>Products</a:t>
            </a:r>
          </a:p>
          <a:p>
            <a:r>
              <a:rPr lang="en-US" dirty="0"/>
              <a:t>Product (single)</a:t>
            </a:r>
          </a:p>
          <a:p>
            <a:r>
              <a:rPr lang="en-US" dirty="0"/>
              <a:t>Product Name</a:t>
            </a:r>
          </a:p>
          <a:p>
            <a:r>
              <a:rPr lang="en-US" dirty="0"/>
              <a:t>Product Description</a:t>
            </a:r>
          </a:p>
          <a:p>
            <a:r>
              <a:rPr lang="en-US" dirty="0"/>
              <a:t>Price</a:t>
            </a:r>
          </a:p>
          <a:p>
            <a:r>
              <a:rPr lang="en-US" dirty="0"/>
              <a:t>Warranty Information</a:t>
            </a:r>
          </a:p>
        </p:txBody>
      </p:sp>
      <p:sp>
        <p:nvSpPr>
          <p:cNvPr id="4" name="Rectangle 3">
            <a:extLst>
              <a:ext uri="{FF2B5EF4-FFF2-40B4-BE49-F238E27FC236}">
                <a16:creationId xmlns:a16="http://schemas.microsoft.com/office/drawing/2014/main" id="{442C2E71-7B2D-4EB1-9A45-233838170217}"/>
              </a:ext>
            </a:extLst>
          </p:cNvPr>
          <p:cNvSpPr/>
          <p:nvPr/>
        </p:nvSpPr>
        <p:spPr>
          <a:xfrm>
            <a:off x="4457700" y="2552700"/>
            <a:ext cx="7429500" cy="417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AF9E152-00ED-46DE-A85E-3667493E208D}"/>
              </a:ext>
            </a:extLst>
          </p:cNvPr>
          <p:cNvSpPr txBox="1"/>
          <p:nvPr/>
        </p:nvSpPr>
        <p:spPr>
          <a:xfrm>
            <a:off x="4597400" y="2552700"/>
            <a:ext cx="2641600" cy="369332"/>
          </a:xfrm>
          <a:prstGeom prst="rect">
            <a:avLst/>
          </a:prstGeom>
          <a:noFill/>
        </p:spPr>
        <p:txBody>
          <a:bodyPr wrap="square" rtlCol="0">
            <a:spAutoFit/>
          </a:bodyPr>
          <a:lstStyle/>
          <a:p>
            <a:r>
              <a:rPr lang="en-US" dirty="0"/>
              <a:t>Dealer Authentication</a:t>
            </a:r>
          </a:p>
        </p:txBody>
      </p:sp>
      <p:sp>
        <p:nvSpPr>
          <p:cNvPr id="6" name="Rectangle 5">
            <a:extLst>
              <a:ext uri="{FF2B5EF4-FFF2-40B4-BE49-F238E27FC236}">
                <a16:creationId xmlns:a16="http://schemas.microsoft.com/office/drawing/2014/main" id="{390065A3-F77D-4691-A658-786869AC71D2}"/>
              </a:ext>
            </a:extLst>
          </p:cNvPr>
          <p:cNvSpPr/>
          <p:nvPr/>
        </p:nvSpPr>
        <p:spPr>
          <a:xfrm>
            <a:off x="4597400" y="2922032"/>
            <a:ext cx="7200900" cy="36547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9BA6DC3-B298-41C2-B834-F57B58A22C93}"/>
              </a:ext>
            </a:extLst>
          </p:cNvPr>
          <p:cNvSpPr txBox="1"/>
          <p:nvPr/>
        </p:nvSpPr>
        <p:spPr>
          <a:xfrm>
            <a:off x="4724400" y="2922032"/>
            <a:ext cx="4292600" cy="369332"/>
          </a:xfrm>
          <a:prstGeom prst="rect">
            <a:avLst/>
          </a:prstGeom>
          <a:noFill/>
        </p:spPr>
        <p:txBody>
          <a:bodyPr wrap="square" rtlCol="0">
            <a:spAutoFit/>
          </a:bodyPr>
          <a:lstStyle/>
          <a:p>
            <a:r>
              <a:rPr lang="en-US" dirty="0"/>
              <a:t>Shop</a:t>
            </a:r>
          </a:p>
        </p:txBody>
      </p:sp>
      <p:sp>
        <p:nvSpPr>
          <p:cNvPr id="8" name="Rectangle 7">
            <a:extLst>
              <a:ext uri="{FF2B5EF4-FFF2-40B4-BE49-F238E27FC236}">
                <a16:creationId xmlns:a16="http://schemas.microsoft.com/office/drawing/2014/main" id="{C1402AD2-69A8-4A65-9BC5-C3C8174B39E9}"/>
              </a:ext>
            </a:extLst>
          </p:cNvPr>
          <p:cNvSpPr/>
          <p:nvPr/>
        </p:nvSpPr>
        <p:spPr>
          <a:xfrm>
            <a:off x="4813300" y="3280172"/>
            <a:ext cx="6832600" cy="319682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F48ABF3-671F-46A8-8359-C9D0DA562149}"/>
              </a:ext>
            </a:extLst>
          </p:cNvPr>
          <p:cNvSpPr txBox="1"/>
          <p:nvPr/>
        </p:nvSpPr>
        <p:spPr>
          <a:xfrm>
            <a:off x="4927600" y="3417331"/>
            <a:ext cx="3886200" cy="369332"/>
          </a:xfrm>
          <a:prstGeom prst="rect">
            <a:avLst/>
          </a:prstGeom>
          <a:noFill/>
        </p:spPr>
        <p:txBody>
          <a:bodyPr wrap="square" rtlCol="0">
            <a:spAutoFit/>
          </a:bodyPr>
          <a:lstStyle/>
          <a:p>
            <a:r>
              <a:rPr lang="en-US" dirty="0"/>
              <a:t>Products</a:t>
            </a:r>
          </a:p>
        </p:txBody>
      </p:sp>
      <p:sp>
        <p:nvSpPr>
          <p:cNvPr id="10" name="TextBox 9">
            <a:extLst>
              <a:ext uri="{FF2B5EF4-FFF2-40B4-BE49-F238E27FC236}">
                <a16:creationId xmlns:a16="http://schemas.microsoft.com/office/drawing/2014/main" id="{0436FF24-E111-4D1C-B2D1-F3D89C957CD5}"/>
              </a:ext>
            </a:extLst>
          </p:cNvPr>
          <p:cNvSpPr txBox="1"/>
          <p:nvPr/>
        </p:nvSpPr>
        <p:spPr>
          <a:xfrm>
            <a:off x="4972050" y="3786663"/>
            <a:ext cx="6578600" cy="2585323"/>
          </a:xfrm>
          <a:prstGeom prst="rect">
            <a:avLst/>
          </a:prstGeom>
          <a:solidFill>
            <a:schemeClr val="accent1">
              <a:lumMod val="75000"/>
            </a:schemeClr>
          </a:solidFill>
        </p:spPr>
        <p:txBody>
          <a:bodyPr wrap="square" rtlCol="0">
            <a:spAutoFit/>
          </a:bodyPr>
          <a:lstStyle/>
          <a:p>
            <a:r>
              <a:rPr lang="en-US" dirty="0"/>
              <a:t>Product</a:t>
            </a:r>
          </a:p>
          <a:p>
            <a:r>
              <a:rPr lang="en-US" dirty="0"/>
              <a:t>Product Name</a:t>
            </a:r>
          </a:p>
          <a:p>
            <a:r>
              <a:rPr lang="en-US" dirty="0"/>
              <a:t>Product Description</a:t>
            </a:r>
          </a:p>
          <a:p>
            <a:r>
              <a:rPr lang="en-US" dirty="0"/>
              <a:t>Price</a:t>
            </a:r>
          </a:p>
          <a:p>
            <a:r>
              <a:rPr lang="en-US" dirty="0"/>
              <a:t>Warranty Information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0487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5AAB-9F2E-4432-BFC1-F14D31BB1168}"/>
              </a:ext>
            </a:extLst>
          </p:cNvPr>
          <p:cNvSpPr>
            <a:spLocks noGrp="1"/>
          </p:cNvSpPr>
          <p:nvPr>
            <p:ph type="title"/>
          </p:nvPr>
        </p:nvSpPr>
        <p:spPr/>
        <p:txBody>
          <a:bodyPr/>
          <a:lstStyle/>
          <a:p>
            <a:r>
              <a:rPr lang="en-US" dirty="0"/>
              <a:t>Step 2</a:t>
            </a:r>
          </a:p>
        </p:txBody>
      </p:sp>
      <p:sp>
        <p:nvSpPr>
          <p:cNvPr id="3" name="Content Placeholder 2">
            <a:extLst>
              <a:ext uri="{FF2B5EF4-FFF2-40B4-BE49-F238E27FC236}">
                <a16:creationId xmlns:a16="http://schemas.microsoft.com/office/drawing/2014/main" id="{9E4E40AD-499B-4A15-83F8-98D824F047AF}"/>
              </a:ext>
            </a:extLst>
          </p:cNvPr>
          <p:cNvSpPr>
            <a:spLocks noGrp="1"/>
          </p:cNvSpPr>
          <p:nvPr>
            <p:ph idx="1"/>
          </p:nvPr>
        </p:nvSpPr>
        <p:spPr/>
        <p:txBody>
          <a:bodyPr/>
          <a:lstStyle/>
          <a:p>
            <a:r>
              <a:rPr lang="en-US" dirty="0"/>
              <a:t>Draw a state diagram for your API. Each box on the diagram represents one kind of representation</a:t>
            </a:r>
          </a:p>
          <a:p>
            <a:endParaRPr lang="en-US" dirty="0"/>
          </a:p>
        </p:txBody>
      </p:sp>
      <p:sp>
        <p:nvSpPr>
          <p:cNvPr id="4" name="Rectangle 3">
            <a:extLst>
              <a:ext uri="{FF2B5EF4-FFF2-40B4-BE49-F238E27FC236}">
                <a16:creationId xmlns:a16="http://schemas.microsoft.com/office/drawing/2014/main" id="{2A8DDAF8-DB12-43D6-A2D0-DC8D935AD830}"/>
              </a:ext>
            </a:extLst>
          </p:cNvPr>
          <p:cNvSpPr/>
          <p:nvPr/>
        </p:nvSpPr>
        <p:spPr>
          <a:xfrm>
            <a:off x="787400" y="3060700"/>
            <a:ext cx="1943100" cy="134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Dealer Authentication</a:t>
            </a:r>
          </a:p>
        </p:txBody>
      </p:sp>
      <p:sp>
        <p:nvSpPr>
          <p:cNvPr id="5" name="Rectangle 4">
            <a:extLst>
              <a:ext uri="{FF2B5EF4-FFF2-40B4-BE49-F238E27FC236}">
                <a16:creationId xmlns:a16="http://schemas.microsoft.com/office/drawing/2014/main" id="{41DC7723-0C85-4D58-AB74-6234AE7AB900}"/>
              </a:ext>
            </a:extLst>
          </p:cNvPr>
          <p:cNvSpPr/>
          <p:nvPr/>
        </p:nvSpPr>
        <p:spPr>
          <a:xfrm>
            <a:off x="3975100" y="3060700"/>
            <a:ext cx="19431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Shop</a:t>
            </a:r>
          </a:p>
        </p:txBody>
      </p:sp>
      <p:sp>
        <p:nvSpPr>
          <p:cNvPr id="6" name="Rectangle 5">
            <a:extLst>
              <a:ext uri="{FF2B5EF4-FFF2-40B4-BE49-F238E27FC236}">
                <a16:creationId xmlns:a16="http://schemas.microsoft.com/office/drawing/2014/main" id="{9999D186-9794-43AE-8FA2-ECC881D0C76B}"/>
              </a:ext>
            </a:extLst>
          </p:cNvPr>
          <p:cNvSpPr/>
          <p:nvPr/>
        </p:nvSpPr>
        <p:spPr>
          <a:xfrm>
            <a:off x="6743700" y="3060700"/>
            <a:ext cx="1778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Categories</a:t>
            </a:r>
          </a:p>
        </p:txBody>
      </p:sp>
      <p:sp>
        <p:nvSpPr>
          <p:cNvPr id="7" name="Rectangle 6">
            <a:extLst>
              <a:ext uri="{FF2B5EF4-FFF2-40B4-BE49-F238E27FC236}">
                <a16:creationId xmlns:a16="http://schemas.microsoft.com/office/drawing/2014/main" id="{9C1F0839-6D33-4C24-9225-664E1B010701}"/>
              </a:ext>
            </a:extLst>
          </p:cNvPr>
          <p:cNvSpPr/>
          <p:nvPr/>
        </p:nvSpPr>
        <p:spPr>
          <a:xfrm>
            <a:off x="9677400" y="3060700"/>
            <a:ext cx="1778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Products</a:t>
            </a:r>
          </a:p>
        </p:txBody>
      </p:sp>
      <p:sp>
        <p:nvSpPr>
          <p:cNvPr id="8" name="Rectangle 7">
            <a:extLst>
              <a:ext uri="{FF2B5EF4-FFF2-40B4-BE49-F238E27FC236}">
                <a16:creationId xmlns:a16="http://schemas.microsoft.com/office/drawing/2014/main" id="{1FE9A1EF-4ABE-4156-B9EC-AEA869AB5FDC}"/>
              </a:ext>
            </a:extLst>
          </p:cNvPr>
          <p:cNvSpPr/>
          <p:nvPr/>
        </p:nvSpPr>
        <p:spPr>
          <a:xfrm>
            <a:off x="1333500" y="4826000"/>
            <a:ext cx="3797300" cy="134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a:p>
            <a:pPr algn="ctr"/>
            <a:r>
              <a:rPr lang="en-US" dirty="0"/>
              <a:t>Product Name</a:t>
            </a:r>
          </a:p>
          <a:p>
            <a:pPr algn="ctr"/>
            <a:r>
              <a:rPr lang="en-US" dirty="0"/>
              <a:t>Product Description</a:t>
            </a:r>
          </a:p>
          <a:p>
            <a:pPr algn="ctr"/>
            <a:r>
              <a:rPr lang="en-US" dirty="0"/>
              <a:t>Price </a:t>
            </a:r>
          </a:p>
          <a:p>
            <a:pPr algn="ctr"/>
            <a:r>
              <a:rPr lang="en-US" dirty="0"/>
              <a:t>Warranty Information</a:t>
            </a:r>
          </a:p>
        </p:txBody>
      </p:sp>
      <p:cxnSp>
        <p:nvCxnSpPr>
          <p:cNvPr id="10" name="Straight Arrow Connector 9">
            <a:extLst>
              <a:ext uri="{FF2B5EF4-FFF2-40B4-BE49-F238E27FC236}">
                <a16:creationId xmlns:a16="http://schemas.microsoft.com/office/drawing/2014/main" id="{464DA2D8-CC00-45C0-B172-AE35A82C7199}"/>
              </a:ext>
            </a:extLst>
          </p:cNvPr>
          <p:cNvCxnSpPr>
            <a:stCxn id="4" idx="3"/>
          </p:cNvCxnSpPr>
          <p:nvPr/>
        </p:nvCxnSpPr>
        <p:spPr>
          <a:xfrm flipV="1">
            <a:off x="2730500" y="3721100"/>
            <a:ext cx="1244600"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8DCBF488-E731-48FC-A5CA-45C194A8C78F}"/>
              </a:ext>
            </a:extLst>
          </p:cNvPr>
          <p:cNvCxnSpPr>
            <a:stCxn id="5" idx="3"/>
            <a:endCxn id="6" idx="1"/>
          </p:cNvCxnSpPr>
          <p:nvPr/>
        </p:nvCxnSpPr>
        <p:spPr>
          <a:xfrm>
            <a:off x="5918200" y="3784600"/>
            <a:ext cx="825500"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9846E148-3884-402D-89E3-CD3026A71A47}"/>
              </a:ext>
            </a:extLst>
          </p:cNvPr>
          <p:cNvCxnSpPr>
            <a:stCxn id="6" idx="3"/>
            <a:endCxn id="7" idx="1"/>
          </p:cNvCxnSpPr>
          <p:nvPr/>
        </p:nvCxnSpPr>
        <p:spPr>
          <a:xfrm>
            <a:off x="8521700" y="3784600"/>
            <a:ext cx="1155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BC85314-B6CD-412C-937A-093ABD84E852}"/>
              </a:ext>
            </a:extLst>
          </p:cNvPr>
          <p:cNvCxnSpPr>
            <a:cxnSpLocks/>
            <a:stCxn id="7" idx="2"/>
          </p:cNvCxnSpPr>
          <p:nvPr/>
        </p:nvCxnSpPr>
        <p:spPr>
          <a:xfrm>
            <a:off x="10566400" y="4508500"/>
            <a:ext cx="0" cy="120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9C1EA3E-28A4-4E05-9659-597CE42B645C}"/>
              </a:ext>
            </a:extLst>
          </p:cNvPr>
          <p:cNvCxnSpPr/>
          <p:nvPr/>
        </p:nvCxnSpPr>
        <p:spPr>
          <a:xfrm flipH="1">
            <a:off x="5130800" y="5715000"/>
            <a:ext cx="5435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58902A5-64C4-4A70-9AED-3E32DFE462BF}"/>
              </a:ext>
            </a:extLst>
          </p:cNvPr>
          <p:cNvCxnSpPr>
            <a:endCxn id="4" idx="1"/>
          </p:cNvCxnSpPr>
          <p:nvPr/>
        </p:nvCxnSpPr>
        <p:spPr>
          <a:xfrm>
            <a:off x="114300" y="3721100"/>
            <a:ext cx="673100" cy="12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A823FC0-B08E-467F-9EBC-9051BFCE28CB}"/>
              </a:ext>
            </a:extLst>
          </p:cNvPr>
          <p:cNvSpPr txBox="1"/>
          <p:nvPr/>
        </p:nvSpPr>
        <p:spPr>
          <a:xfrm>
            <a:off x="2985552" y="3364468"/>
            <a:ext cx="607859" cy="369332"/>
          </a:xfrm>
          <a:prstGeom prst="rect">
            <a:avLst/>
          </a:prstGeom>
          <a:noFill/>
        </p:spPr>
        <p:txBody>
          <a:bodyPr wrap="none" rtlCol="0">
            <a:spAutoFit/>
          </a:bodyPr>
          <a:lstStyle/>
          <a:p>
            <a:r>
              <a:rPr lang="en-US" dirty="0"/>
              <a:t>GET</a:t>
            </a:r>
          </a:p>
        </p:txBody>
      </p:sp>
      <p:sp>
        <p:nvSpPr>
          <p:cNvPr id="27" name="TextBox 26">
            <a:extLst>
              <a:ext uri="{FF2B5EF4-FFF2-40B4-BE49-F238E27FC236}">
                <a16:creationId xmlns:a16="http://schemas.microsoft.com/office/drawing/2014/main" id="{0C2D6469-8438-4350-8D59-6028985E5AE7}"/>
              </a:ext>
            </a:extLst>
          </p:cNvPr>
          <p:cNvSpPr txBox="1"/>
          <p:nvPr/>
        </p:nvSpPr>
        <p:spPr>
          <a:xfrm>
            <a:off x="83602" y="3336527"/>
            <a:ext cx="734496" cy="369332"/>
          </a:xfrm>
          <a:prstGeom prst="rect">
            <a:avLst/>
          </a:prstGeom>
          <a:noFill/>
        </p:spPr>
        <p:txBody>
          <a:bodyPr wrap="square" rtlCol="0">
            <a:spAutoFit/>
          </a:bodyPr>
          <a:lstStyle/>
          <a:p>
            <a:r>
              <a:rPr lang="en-US" dirty="0"/>
              <a:t>POST</a:t>
            </a:r>
          </a:p>
        </p:txBody>
      </p:sp>
      <p:sp>
        <p:nvSpPr>
          <p:cNvPr id="28" name="TextBox 27">
            <a:extLst>
              <a:ext uri="{FF2B5EF4-FFF2-40B4-BE49-F238E27FC236}">
                <a16:creationId xmlns:a16="http://schemas.microsoft.com/office/drawing/2014/main" id="{E2CB01B7-59F9-4960-9711-A9242B17C584}"/>
              </a:ext>
            </a:extLst>
          </p:cNvPr>
          <p:cNvSpPr txBox="1"/>
          <p:nvPr/>
        </p:nvSpPr>
        <p:spPr>
          <a:xfrm>
            <a:off x="5969872" y="3415268"/>
            <a:ext cx="607859" cy="369332"/>
          </a:xfrm>
          <a:prstGeom prst="rect">
            <a:avLst/>
          </a:prstGeom>
          <a:noFill/>
        </p:spPr>
        <p:txBody>
          <a:bodyPr wrap="none" rtlCol="0">
            <a:spAutoFit/>
          </a:bodyPr>
          <a:lstStyle/>
          <a:p>
            <a:r>
              <a:rPr lang="en-US" dirty="0"/>
              <a:t>GET</a:t>
            </a:r>
          </a:p>
        </p:txBody>
      </p:sp>
      <p:sp>
        <p:nvSpPr>
          <p:cNvPr id="29" name="TextBox 28">
            <a:extLst>
              <a:ext uri="{FF2B5EF4-FFF2-40B4-BE49-F238E27FC236}">
                <a16:creationId xmlns:a16="http://schemas.microsoft.com/office/drawing/2014/main" id="{F5EC6F06-6450-486A-B56A-8137F3B74ABD}"/>
              </a:ext>
            </a:extLst>
          </p:cNvPr>
          <p:cNvSpPr txBox="1"/>
          <p:nvPr/>
        </p:nvSpPr>
        <p:spPr>
          <a:xfrm>
            <a:off x="8791012" y="3438127"/>
            <a:ext cx="607859" cy="369332"/>
          </a:xfrm>
          <a:prstGeom prst="rect">
            <a:avLst/>
          </a:prstGeom>
          <a:noFill/>
        </p:spPr>
        <p:txBody>
          <a:bodyPr wrap="none" rtlCol="0">
            <a:spAutoFit/>
          </a:bodyPr>
          <a:lstStyle/>
          <a:p>
            <a:r>
              <a:rPr lang="en-US" dirty="0"/>
              <a:t>GET</a:t>
            </a:r>
          </a:p>
        </p:txBody>
      </p:sp>
      <p:sp>
        <p:nvSpPr>
          <p:cNvPr id="30" name="TextBox 29">
            <a:extLst>
              <a:ext uri="{FF2B5EF4-FFF2-40B4-BE49-F238E27FC236}">
                <a16:creationId xmlns:a16="http://schemas.microsoft.com/office/drawing/2014/main" id="{EE445E15-B113-4D29-BEE0-158E2A724F6F}"/>
              </a:ext>
            </a:extLst>
          </p:cNvPr>
          <p:cNvSpPr txBox="1"/>
          <p:nvPr/>
        </p:nvSpPr>
        <p:spPr>
          <a:xfrm>
            <a:off x="7175500" y="5330427"/>
            <a:ext cx="607859" cy="369332"/>
          </a:xfrm>
          <a:prstGeom prst="rect">
            <a:avLst/>
          </a:prstGeom>
          <a:noFill/>
        </p:spPr>
        <p:txBody>
          <a:bodyPr wrap="none" rtlCol="0">
            <a:spAutoFit/>
          </a:bodyPr>
          <a:lstStyle/>
          <a:p>
            <a:r>
              <a:rPr lang="en-US" dirty="0"/>
              <a:t>GET</a:t>
            </a:r>
          </a:p>
        </p:txBody>
      </p:sp>
    </p:spTree>
    <p:extLst>
      <p:ext uri="{BB962C8B-B14F-4D97-AF65-F5344CB8AC3E}">
        <p14:creationId xmlns:p14="http://schemas.microsoft.com/office/powerpoint/2010/main" val="411823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3BA2-D242-455B-9635-EF52DEA5D447}"/>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CE8B16B4-9742-448A-9130-C951E40D1527}"/>
              </a:ext>
            </a:extLst>
          </p:cNvPr>
          <p:cNvSpPr>
            <a:spLocks noGrp="1"/>
          </p:cNvSpPr>
          <p:nvPr>
            <p:ph idx="1"/>
          </p:nvPr>
        </p:nvSpPr>
        <p:spPr/>
        <p:txBody>
          <a:bodyPr>
            <a:normAutofit/>
          </a:bodyPr>
          <a:lstStyle/>
          <a:p>
            <a:r>
              <a:rPr lang="en-US" dirty="0"/>
              <a:t>Technically, you can skip this step. Your API will have the same design no matter what names you give to your magic strings. But names matter quite a bit to humans. Although computers will be your API’s consumers, they’ll be working on behalf of human beings, who need to understand what the magic strings mean. That’s how we bridge the semantic gap.</a:t>
            </a:r>
          </a:p>
          <a:p>
            <a:endParaRPr lang="en-US" dirty="0"/>
          </a:p>
        </p:txBody>
      </p:sp>
    </p:spTree>
    <p:extLst>
      <p:ext uri="{BB962C8B-B14F-4D97-AF65-F5344CB8AC3E}">
        <p14:creationId xmlns:p14="http://schemas.microsoft.com/office/powerpoint/2010/main" val="326752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8B1E-9B29-444C-AF3D-33DA382983F4}"/>
              </a:ext>
            </a:extLst>
          </p:cNvPr>
          <p:cNvSpPr>
            <a:spLocks noGrp="1"/>
          </p:cNvSpPr>
          <p:nvPr>
            <p:ph type="title"/>
          </p:nvPr>
        </p:nvSpPr>
        <p:spPr/>
        <p:txBody>
          <a:bodyPr/>
          <a:lstStyle/>
          <a:p>
            <a:r>
              <a:rPr lang="en-US" dirty="0"/>
              <a:t>Step 4</a:t>
            </a:r>
          </a:p>
        </p:txBody>
      </p:sp>
      <p:sp>
        <p:nvSpPr>
          <p:cNvPr id="3" name="Content Placeholder 2">
            <a:extLst>
              <a:ext uri="{FF2B5EF4-FFF2-40B4-BE49-F238E27FC236}">
                <a16:creationId xmlns:a16="http://schemas.microsoft.com/office/drawing/2014/main" id="{10301976-E94A-4E4C-84C3-C26E5D16AEEB}"/>
              </a:ext>
            </a:extLst>
          </p:cNvPr>
          <p:cNvSpPr>
            <a:spLocks noGrp="1"/>
          </p:cNvSpPr>
          <p:nvPr>
            <p:ph idx="1"/>
          </p:nvPr>
        </p:nvSpPr>
        <p:spPr/>
        <p:txBody>
          <a:bodyPr/>
          <a:lstStyle/>
          <a:p>
            <a:r>
              <a:rPr lang="en-US" dirty="0"/>
              <a:t>Now that you’ve got some semantics that meet your business requirements, it’s time to choose a hypermedia format that can represent them.</a:t>
            </a:r>
          </a:p>
          <a:p>
            <a:r>
              <a:rPr lang="en-US" dirty="0"/>
              <a:t>Although there’s not one media type that’s always the best choice, a few common patterns emerge at this point. If your state diagram resembles Step 2, your protocol semantics implement the collection pattern. You should consider </a:t>
            </a:r>
            <a:r>
              <a:rPr lang="en-US" dirty="0" err="1"/>
              <a:t>Collection+JSON</a:t>
            </a:r>
            <a:r>
              <a:rPr lang="en-US" dirty="0"/>
              <a:t>, </a:t>
            </a:r>
            <a:r>
              <a:rPr lang="en-US" dirty="0" err="1"/>
              <a:t>AtomPub</a:t>
            </a:r>
            <a:r>
              <a:rPr lang="en-US" dirty="0"/>
              <a:t>, or </a:t>
            </a:r>
            <a:r>
              <a:rPr lang="en-US" dirty="0" err="1"/>
              <a:t>Odata</a:t>
            </a:r>
            <a:r>
              <a:rPr lang="en-US" dirty="0"/>
              <a:t>.</a:t>
            </a:r>
          </a:p>
          <a:p>
            <a:endParaRPr lang="en-US" dirty="0"/>
          </a:p>
          <a:p>
            <a:r>
              <a:rPr lang="en-US" dirty="0"/>
              <a:t> For this API we will be using </a:t>
            </a:r>
            <a:r>
              <a:rPr lang="en-US" dirty="0" err="1"/>
              <a:t>Collection+JSON</a:t>
            </a:r>
            <a:endParaRPr lang="en-US" dirty="0"/>
          </a:p>
        </p:txBody>
      </p:sp>
    </p:spTree>
    <p:extLst>
      <p:ext uri="{BB962C8B-B14F-4D97-AF65-F5344CB8AC3E}">
        <p14:creationId xmlns:p14="http://schemas.microsoft.com/office/powerpoint/2010/main" val="371862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058A-EEEC-4EB3-BA67-18D3866C4B64}"/>
              </a:ext>
            </a:extLst>
          </p:cNvPr>
          <p:cNvSpPr>
            <a:spLocks noGrp="1"/>
          </p:cNvSpPr>
          <p:nvPr>
            <p:ph type="title"/>
          </p:nvPr>
        </p:nvSpPr>
        <p:spPr/>
        <p:txBody>
          <a:bodyPr/>
          <a:lstStyle/>
          <a:p>
            <a:r>
              <a:rPr lang="en-US" dirty="0"/>
              <a:t>Step 5</a:t>
            </a:r>
          </a:p>
        </p:txBody>
      </p:sp>
      <p:sp>
        <p:nvSpPr>
          <p:cNvPr id="3" name="Content Placeholder 2">
            <a:extLst>
              <a:ext uri="{FF2B5EF4-FFF2-40B4-BE49-F238E27FC236}">
                <a16:creationId xmlns:a16="http://schemas.microsoft.com/office/drawing/2014/main" id="{E66D1E76-36FB-43EF-AFE6-CDEB4A751052}"/>
              </a:ext>
            </a:extLst>
          </p:cNvPr>
          <p:cNvSpPr>
            <a:spLocks noGrp="1"/>
          </p:cNvSpPr>
          <p:nvPr>
            <p:ph idx="1"/>
          </p:nvPr>
        </p:nvSpPr>
        <p:spPr/>
        <p:txBody>
          <a:bodyPr>
            <a:normAutofit/>
          </a:bodyPr>
          <a:lstStyle/>
          <a:p>
            <a:r>
              <a:rPr lang="en-US" dirty="0"/>
              <a:t>Write a profile that documents your application semantics. The profile should explain all of your magic strings, other than IANA-registered link relations and strings explained by the media type.</a:t>
            </a:r>
          </a:p>
          <a:p>
            <a:r>
              <a:rPr lang="en-US" dirty="0"/>
              <a:t>When your server sends a representation, it will include the Content-Type header, which tells the client how to parse the representation. You’ll also include a link to one or more profiles, which will explain the representation’s application semantics.</a:t>
            </a:r>
          </a:p>
          <a:p>
            <a:r>
              <a:rPr lang="en-US" dirty="0"/>
              <a:t>Your profile can be an ALPS document, a JSON-LD context, or a web page that uses the XMDP microformat. If none of these choices work for you, you can give up on the idea of a machine-readable profile and write a human-readable profile instead.</a:t>
            </a:r>
          </a:p>
          <a:p>
            <a:endParaRPr lang="en-US" dirty="0"/>
          </a:p>
        </p:txBody>
      </p:sp>
    </p:spTree>
    <p:extLst>
      <p:ext uri="{BB962C8B-B14F-4D97-AF65-F5344CB8AC3E}">
        <p14:creationId xmlns:p14="http://schemas.microsoft.com/office/powerpoint/2010/main" val="326056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CCAB-B4EF-4B07-8B66-0E4DE0969C1B}"/>
              </a:ext>
            </a:extLst>
          </p:cNvPr>
          <p:cNvSpPr>
            <a:spLocks noGrp="1"/>
          </p:cNvSpPr>
          <p:nvPr>
            <p:ph type="title"/>
          </p:nvPr>
        </p:nvSpPr>
        <p:spPr/>
        <p:txBody>
          <a:bodyPr/>
          <a:lstStyle/>
          <a:p>
            <a:r>
              <a:rPr lang="en-US" dirty="0"/>
              <a:t>Step 6</a:t>
            </a:r>
          </a:p>
        </p:txBody>
      </p:sp>
      <p:sp>
        <p:nvSpPr>
          <p:cNvPr id="3" name="Content Placeholder 2">
            <a:extLst>
              <a:ext uri="{FF2B5EF4-FFF2-40B4-BE49-F238E27FC236}">
                <a16:creationId xmlns:a16="http://schemas.microsoft.com/office/drawing/2014/main" id="{B614ED5F-53DB-46AA-B496-E9B873534AE7}"/>
              </a:ext>
            </a:extLst>
          </p:cNvPr>
          <p:cNvSpPr>
            <a:spLocks noGrp="1"/>
          </p:cNvSpPr>
          <p:nvPr>
            <p:ph idx="1"/>
          </p:nvPr>
        </p:nvSpPr>
        <p:spPr/>
        <p:txBody>
          <a:bodyPr>
            <a:normAutofit/>
          </a:bodyPr>
          <a:lstStyle/>
          <a:p>
            <a:r>
              <a:rPr lang="en-US" sz="2400" dirty="0"/>
              <a:t>Now it’s time to write some code. Develop an HTTP server that implements the state diagram from step 3. A client that sends a certain HTTP request should trigger the appropriate state transition and get a certain representation in response. </a:t>
            </a:r>
          </a:p>
          <a:p>
            <a:r>
              <a:rPr lang="en-US" sz="2400" dirty="0"/>
              <a:t>Each representation will use the media type you chose in step 4, and link to the profile you defined in step 5. Its data payload will convey values for the semantic descriptors you defined in step 1. It will include hypermedia controls to show the client how to trigger the further state transitions you defined in state 2.</a:t>
            </a:r>
          </a:p>
        </p:txBody>
      </p:sp>
    </p:spTree>
    <p:extLst>
      <p:ext uri="{BB962C8B-B14F-4D97-AF65-F5344CB8AC3E}">
        <p14:creationId xmlns:p14="http://schemas.microsoft.com/office/powerpoint/2010/main" val="391213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6EAE-036B-4877-B916-A09E806EA534}"/>
              </a:ext>
            </a:extLst>
          </p:cNvPr>
          <p:cNvSpPr>
            <a:spLocks noGrp="1"/>
          </p:cNvSpPr>
          <p:nvPr>
            <p:ph type="title"/>
          </p:nvPr>
        </p:nvSpPr>
        <p:spPr/>
        <p:txBody>
          <a:bodyPr/>
          <a:lstStyle/>
          <a:p>
            <a:r>
              <a:rPr lang="en-US" dirty="0"/>
              <a:t>Step 7</a:t>
            </a:r>
          </a:p>
        </p:txBody>
      </p:sp>
      <p:sp>
        <p:nvSpPr>
          <p:cNvPr id="3" name="Content Placeholder 2">
            <a:extLst>
              <a:ext uri="{FF2B5EF4-FFF2-40B4-BE49-F238E27FC236}">
                <a16:creationId xmlns:a16="http://schemas.microsoft.com/office/drawing/2014/main" id="{8B079952-163D-4C24-B2AF-6C38F96D1FCC}"/>
              </a:ext>
            </a:extLst>
          </p:cNvPr>
          <p:cNvSpPr>
            <a:spLocks noGrp="1"/>
          </p:cNvSpPr>
          <p:nvPr>
            <p:ph idx="1"/>
          </p:nvPr>
        </p:nvSpPr>
        <p:spPr/>
        <p:txBody>
          <a:bodyPr/>
          <a:lstStyle/>
          <a:p>
            <a:r>
              <a:rPr lang="en-US" dirty="0"/>
              <a:t>Publish your billboard URL. If you’ve done the first five steps correctly, this is the only information your users will need to know to get started with your API. You can write alternate human-readable profiles (API documentation), tutorials, and example clients to help your users get started, but that’s not part of the design.</a:t>
            </a:r>
          </a:p>
        </p:txBody>
      </p:sp>
    </p:spTree>
    <p:extLst>
      <p:ext uri="{BB962C8B-B14F-4D97-AF65-F5344CB8AC3E}">
        <p14:creationId xmlns:p14="http://schemas.microsoft.com/office/powerpoint/2010/main" val="91554215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87</TotalTime>
  <Words>733</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Hypermedia Design</vt:lpstr>
      <vt:lpstr>Business Use case</vt:lpstr>
      <vt:lpstr>Step 1 </vt:lpstr>
      <vt:lpstr>Step 2</vt:lpstr>
      <vt:lpstr>Step 3</vt:lpstr>
      <vt:lpstr>Step 4</vt:lpstr>
      <vt:lpstr>Step 5</vt:lpstr>
      <vt:lpstr>Step 6</vt:lpstr>
      <vt:lpstr>Step 7</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Hypermedia Design</dc:title>
  <dc:creator>William Thomason</dc:creator>
  <cp:lastModifiedBy>William Thomason</cp:lastModifiedBy>
  <cp:revision>7</cp:revision>
  <dcterms:created xsi:type="dcterms:W3CDTF">2019-06-09T23:11:08Z</dcterms:created>
  <dcterms:modified xsi:type="dcterms:W3CDTF">2019-06-10T00:38:26Z</dcterms:modified>
</cp:coreProperties>
</file>