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5"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59" d="100"/>
          <a:sy n="59"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76DA6-B665-497F-B396-68D2EB0CCDD7}"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B8BB02D-2AFF-4DFE-9AAA-17BE86338F78}" type="slidenum">
              <a:rPr lang="en-US" smtClean="0"/>
              <a:t>‹#›</a:t>
            </a:fld>
            <a:endParaRPr lang="en-US"/>
          </a:p>
        </p:txBody>
      </p:sp>
    </p:spTree>
    <p:extLst>
      <p:ext uri="{BB962C8B-B14F-4D97-AF65-F5344CB8AC3E}">
        <p14:creationId xmlns:p14="http://schemas.microsoft.com/office/powerpoint/2010/main" val="245176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76DA6-B665-497F-B396-68D2EB0CCDD7}"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320340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76DA6-B665-497F-B396-68D2EB0CCDD7}"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244001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76DA6-B665-497F-B396-68D2EB0CCDD7}"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37556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5B76DA6-B665-497F-B396-68D2EB0CCDD7}" type="datetimeFigureOut">
              <a:rPr lang="en-US" smtClean="0"/>
              <a:t>5/16/2019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B8BB02D-2AFF-4DFE-9AAA-17BE86338F78}" type="slidenum">
              <a:rPr lang="en-US" smtClean="0"/>
              <a:t>‹#›</a:t>
            </a:fld>
            <a:endParaRPr lang="en-US"/>
          </a:p>
        </p:txBody>
      </p:sp>
    </p:spTree>
    <p:extLst>
      <p:ext uri="{BB962C8B-B14F-4D97-AF65-F5344CB8AC3E}">
        <p14:creationId xmlns:p14="http://schemas.microsoft.com/office/powerpoint/2010/main" val="56955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76DA6-B665-497F-B396-68D2EB0CCDD7}"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69404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76DA6-B665-497F-B396-68D2EB0CCDD7}"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220142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76DA6-B665-497F-B396-68D2EB0CCDD7}"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328515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76DA6-B665-497F-B396-68D2EB0CCDD7}"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123513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B76DA6-B665-497F-B396-68D2EB0CCDD7}"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247149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B76DA6-B665-497F-B396-68D2EB0CCDD7}" type="datetimeFigureOut">
              <a:rPr lang="en-US" smtClean="0"/>
              <a:t>5/16/2019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B8BB02D-2AFF-4DFE-9AAA-17BE86338F78}" type="slidenum">
              <a:rPr lang="en-US" smtClean="0"/>
              <a:t>‹#›</a:t>
            </a:fld>
            <a:endParaRPr lang="en-US"/>
          </a:p>
        </p:txBody>
      </p:sp>
    </p:spTree>
    <p:extLst>
      <p:ext uri="{BB962C8B-B14F-4D97-AF65-F5344CB8AC3E}">
        <p14:creationId xmlns:p14="http://schemas.microsoft.com/office/powerpoint/2010/main" val="358064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5B76DA6-B665-497F-B396-68D2EB0CCDD7}" type="datetimeFigureOut">
              <a:rPr lang="en-US" smtClean="0"/>
              <a:t>5/16/2019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B8BB02D-2AFF-4DFE-9AAA-17BE86338F78}" type="slidenum">
              <a:rPr lang="en-US" smtClean="0"/>
              <a:t>‹#›</a:t>
            </a:fld>
            <a:endParaRPr lang="en-US"/>
          </a:p>
        </p:txBody>
      </p:sp>
    </p:spTree>
    <p:extLst>
      <p:ext uri="{BB962C8B-B14F-4D97-AF65-F5344CB8AC3E}">
        <p14:creationId xmlns:p14="http://schemas.microsoft.com/office/powerpoint/2010/main" val="1816306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republic.com/article/an-introduction-to-the-simple-object-access-protocol-soap/" TargetMode="External"/><Relationship Id="rId2" Type="http://schemas.openxmlformats.org/officeDocument/2006/relationships/hyperlink" Target="https://www.tutorialspoint.com/soap/what_is_soap.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SOAP</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William Thomason</a:t>
            </a:r>
          </a:p>
          <a:p>
            <a:r>
              <a:rPr lang="en-US" dirty="0" smtClean="0"/>
              <a:t>WEB-420</a:t>
            </a:r>
          </a:p>
          <a:p>
            <a:r>
              <a:rPr lang="en-US" dirty="0" smtClean="0"/>
              <a:t>Assignment 3.3</a:t>
            </a:r>
            <a:endParaRPr lang="en-US" dirty="0"/>
          </a:p>
        </p:txBody>
      </p:sp>
    </p:spTree>
    <p:extLst>
      <p:ext uri="{BB962C8B-B14F-4D97-AF65-F5344CB8AC3E}">
        <p14:creationId xmlns:p14="http://schemas.microsoft.com/office/powerpoint/2010/main" val="8247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Tutorialspoint.com. (</a:t>
            </a:r>
            <a:r>
              <a:rPr lang="en-US" sz="2400" dirty="0" err="1"/>
              <a:t>n.d.</a:t>
            </a:r>
            <a:r>
              <a:rPr lang="en-US" sz="2400" dirty="0"/>
              <a:t>). What is SOAP? Retrieved May 15, 2019, from </a:t>
            </a:r>
            <a:r>
              <a:rPr lang="en-US" sz="2400" dirty="0">
                <a:hlinkClick r:id="rId2"/>
              </a:rPr>
              <a:t>https://</a:t>
            </a:r>
            <a:r>
              <a:rPr lang="en-US" sz="2400" dirty="0" smtClean="0">
                <a:hlinkClick r:id="rId2"/>
              </a:rPr>
              <a:t>www.tutorialspoint.com/soap/what_is_soap.htm</a:t>
            </a:r>
            <a:endParaRPr lang="en-US" sz="2400" dirty="0" smtClean="0"/>
          </a:p>
          <a:p>
            <a:r>
              <a:rPr lang="en-US" sz="2400" dirty="0"/>
              <a:t>Guest Contributor in Enterprise Software on April 2. (2001, April 2). An introduction to the Simple Object Access Protocol (SOAP). Retrieved May 16, 2019, from </a:t>
            </a:r>
            <a:r>
              <a:rPr lang="en-US" sz="2400" dirty="0">
                <a:hlinkClick r:id="rId3"/>
              </a:rPr>
              <a:t>https://www.techrepublic.com/article/an-introduction-to-the-simple-object-access-protocol-soap</a:t>
            </a:r>
            <a:r>
              <a:rPr lang="en-US" sz="2400" dirty="0" smtClean="0">
                <a:hlinkClick r:id="rId3"/>
              </a:rPr>
              <a:t>/</a:t>
            </a:r>
            <a:endParaRPr lang="en-US" sz="2400" dirty="0" smtClean="0"/>
          </a:p>
          <a:p>
            <a:endParaRPr lang="en-US" dirty="0" smtClean="0"/>
          </a:p>
          <a:p>
            <a:endParaRPr lang="en-US" dirty="0"/>
          </a:p>
        </p:txBody>
      </p:sp>
    </p:spTree>
    <p:extLst>
      <p:ext uri="{BB962C8B-B14F-4D97-AF65-F5344CB8AC3E}">
        <p14:creationId xmlns:p14="http://schemas.microsoft.com/office/powerpoint/2010/main" val="1858344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SOAP?</a:t>
            </a:r>
            <a:endParaRPr lang="en-US" dirty="0"/>
          </a:p>
        </p:txBody>
      </p:sp>
      <p:sp>
        <p:nvSpPr>
          <p:cNvPr id="3" name="Content Placeholder 2"/>
          <p:cNvSpPr>
            <a:spLocks noGrp="1"/>
          </p:cNvSpPr>
          <p:nvPr>
            <p:ph idx="1"/>
          </p:nvPr>
        </p:nvSpPr>
        <p:spPr/>
        <p:txBody>
          <a:bodyPr>
            <a:normAutofit/>
          </a:bodyPr>
          <a:lstStyle/>
          <a:p>
            <a:r>
              <a:rPr lang="en-US" sz="3600" dirty="0"/>
              <a:t>SOAP is an acronym for Simple Object Access Protocol. It is an XML-based messaging protocol for exchanging information among computers. SOAP is an application of the XML specification.</a:t>
            </a:r>
            <a:endParaRPr lang="en-US" sz="3600" dirty="0"/>
          </a:p>
        </p:txBody>
      </p:sp>
    </p:spTree>
    <p:extLst>
      <p:ext uri="{BB962C8B-B14F-4D97-AF65-F5344CB8AC3E}">
        <p14:creationId xmlns:p14="http://schemas.microsoft.com/office/powerpoint/2010/main" val="27143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Envelopes</a:t>
            </a:r>
            <a:endParaRPr lang="en-US" dirty="0"/>
          </a:p>
        </p:txBody>
      </p:sp>
      <p:sp>
        <p:nvSpPr>
          <p:cNvPr id="3" name="Content Placeholder 2"/>
          <p:cNvSpPr>
            <a:spLocks noGrp="1"/>
          </p:cNvSpPr>
          <p:nvPr>
            <p:ph idx="1"/>
          </p:nvPr>
        </p:nvSpPr>
        <p:spPr/>
        <p:txBody>
          <a:bodyPr>
            <a:normAutofit/>
          </a:bodyPr>
          <a:lstStyle/>
          <a:p>
            <a:r>
              <a:rPr lang="en-US" sz="3200" dirty="0"/>
              <a:t>The SOAP envelope indicates the start and the end of the message so that the receiver knows when an entire message has been received. The SOAP envelope solves the problem of knowing when you are done receiving a message and are ready to process it. The SOAP envelope is therefore basically a packaging mechanism.</a:t>
            </a:r>
            <a:endParaRPr lang="en-US" sz="3200" dirty="0"/>
          </a:p>
        </p:txBody>
      </p:sp>
    </p:spTree>
    <p:extLst>
      <p:ext uri="{BB962C8B-B14F-4D97-AF65-F5344CB8AC3E}">
        <p14:creationId xmlns:p14="http://schemas.microsoft.com/office/powerpoint/2010/main" val="50252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a:t>
            </a:r>
            <a:endParaRPr lang="en-US" dirty="0"/>
          </a:p>
        </p:txBody>
      </p:sp>
      <p:sp>
        <p:nvSpPr>
          <p:cNvPr id="3" name="Content Placeholder 2"/>
          <p:cNvSpPr>
            <a:spLocks noGrp="1"/>
          </p:cNvSpPr>
          <p:nvPr>
            <p:ph idx="1"/>
          </p:nvPr>
        </p:nvSpPr>
        <p:spPr/>
        <p:txBody>
          <a:bodyPr>
            <a:normAutofit/>
          </a:bodyPr>
          <a:lstStyle/>
          <a:p>
            <a:r>
              <a:rPr lang="en-US" sz="3200" dirty="0"/>
              <a:t>The optional Header element offers a flexible framework for specifying additional application-level requirements. For example, the Header element can be used to specify a digital signature for password-protected services. Likewise, it can be used to specify an account number for pay-per-use SOAP services.</a:t>
            </a:r>
            <a:endParaRPr lang="en-US" sz="3200" dirty="0"/>
          </a:p>
        </p:txBody>
      </p:sp>
    </p:spTree>
    <p:extLst>
      <p:ext uri="{BB962C8B-B14F-4D97-AF65-F5344CB8AC3E}">
        <p14:creationId xmlns:p14="http://schemas.microsoft.com/office/powerpoint/2010/main" val="214935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Faults </a:t>
            </a:r>
            <a:r>
              <a:rPr lang="en-US" dirty="0"/>
              <a:t>and Fault Codes</a:t>
            </a:r>
            <a:br>
              <a:rPr lang="en-US" dirty="0"/>
            </a:br>
            <a:endParaRPr lang="en-US" dirty="0"/>
          </a:p>
        </p:txBody>
      </p:sp>
      <p:sp>
        <p:nvSpPr>
          <p:cNvPr id="3" name="Content Placeholder 2"/>
          <p:cNvSpPr>
            <a:spLocks noGrp="1"/>
          </p:cNvSpPr>
          <p:nvPr>
            <p:ph idx="1"/>
          </p:nvPr>
        </p:nvSpPr>
        <p:spPr/>
        <p:txBody>
          <a:bodyPr/>
          <a:lstStyle/>
          <a:p>
            <a:r>
              <a:rPr lang="en-US" sz="3200" dirty="0"/>
              <a:t>If an error occurs during processing, the response to a SOAP message is a SOAP fault element in the body of the message, and the fault is returned to the sender of the SOAP message.</a:t>
            </a:r>
          </a:p>
          <a:p>
            <a:r>
              <a:rPr lang="en-US" sz="3200" dirty="0"/>
              <a:t>The SOAP fault mechanism returns specific information about the error, including a predefined code, a description, and the address of the SOAP processor that generated the fault.</a:t>
            </a:r>
          </a:p>
          <a:p>
            <a:endParaRPr lang="en-US" dirty="0"/>
          </a:p>
        </p:txBody>
      </p:sp>
    </p:spTree>
    <p:extLst>
      <p:ext uri="{BB962C8B-B14F-4D97-AF65-F5344CB8AC3E}">
        <p14:creationId xmlns:p14="http://schemas.microsoft.com/office/powerpoint/2010/main" val="253725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Faults and Fault Codes</a:t>
            </a:r>
          </a:p>
        </p:txBody>
      </p:sp>
      <p:sp>
        <p:nvSpPr>
          <p:cNvPr id="3" name="Content Placeholder 2"/>
          <p:cNvSpPr>
            <a:spLocks noGrp="1"/>
          </p:cNvSpPr>
          <p:nvPr>
            <p:ph idx="1"/>
          </p:nvPr>
        </p:nvSpPr>
        <p:spPr/>
        <p:txBody>
          <a:bodyPr>
            <a:noAutofit/>
          </a:bodyPr>
          <a:lstStyle/>
          <a:p>
            <a:r>
              <a:rPr lang="en-US" sz="2300" dirty="0"/>
              <a:t>The </a:t>
            </a:r>
            <a:r>
              <a:rPr lang="en-US" sz="2300" dirty="0" smtClean="0"/>
              <a:t>fault Code </a:t>
            </a:r>
            <a:r>
              <a:rPr lang="en-US" sz="2300" dirty="0"/>
              <a:t>values defined below must be used in the </a:t>
            </a:r>
            <a:r>
              <a:rPr lang="en-US" sz="2300" i="1" dirty="0" smtClean="0"/>
              <a:t>fault code</a:t>
            </a:r>
            <a:r>
              <a:rPr lang="en-US" sz="2300" dirty="0"/>
              <a:t> element while describing faults</a:t>
            </a:r>
            <a:r>
              <a:rPr lang="en-US" sz="2300" dirty="0" smtClean="0"/>
              <a:t>.</a:t>
            </a:r>
          </a:p>
          <a:p>
            <a:r>
              <a:rPr lang="en-US" sz="2300" b="1" dirty="0" err="1" smtClean="0"/>
              <a:t>SOAP-ENV:VersionMismatch</a:t>
            </a:r>
            <a:r>
              <a:rPr lang="en-US" sz="2300" b="1" dirty="0" smtClean="0"/>
              <a:t> = </a:t>
            </a:r>
            <a:r>
              <a:rPr lang="en-US" sz="2300" dirty="0"/>
              <a:t>Found an invalid namespace for the SOAP Envelope element</a:t>
            </a:r>
            <a:r>
              <a:rPr lang="en-US" sz="2300" dirty="0" smtClean="0"/>
              <a:t>.</a:t>
            </a:r>
          </a:p>
          <a:p>
            <a:r>
              <a:rPr lang="en-US" sz="2300" b="1" dirty="0" err="1" smtClean="0"/>
              <a:t>SOAP-ENV:MustUnderstand</a:t>
            </a:r>
            <a:r>
              <a:rPr lang="en-US" sz="2300" b="1" dirty="0" smtClean="0"/>
              <a:t> = </a:t>
            </a:r>
            <a:r>
              <a:rPr lang="en-US" sz="2300" dirty="0"/>
              <a:t>An immediate child element of the Header element, with the </a:t>
            </a:r>
            <a:r>
              <a:rPr lang="en-US" sz="2300" dirty="0" smtClean="0"/>
              <a:t>must Understand </a:t>
            </a:r>
            <a:r>
              <a:rPr lang="en-US" sz="2300" dirty="0"/>
              <a:t>attribute set to "1", was not understood</a:t>
            </a:r>
            <a:r>
              <a:rPr lang="en-US" sz="2300" dirty="0" smtClean="0"/>
              <a:t>.</a:t>
            </a:r>
          </a:p>
          <a:p>
            <a:r>
              <a:rPr lang="en-US" sz="2300" b="1" dirty="0" err="1" smtClean="0"/>
              <a:t>SOAP-ENV:Client</a:t>
            </a:r>
            <a:r>
              <a:rPr lang="en-US" sz="2300" b="1" dirty="0" smtClean="0"/>
              <a:t> = </a:t>
            </a:r>
            <a:r>
              <a:rPr lang="en-US" sz="2300" dirty="0"/>
              <a:t>The message was incorrectly formed or contained incorrect information</a:t>
            </a:r>
            <a:r>
              <a:rPr lang="en-US" sz="2300" dirty="0" smtClean="0"/>
              <a:t>.</a:t>
            </a:r>
          </a:p>
          <a:p>
            <a:r>
              <a:rPr lang="en-US" sz="2300" b="1" dirty="0" err="1" smtClean="0"/>
              <a:t>SOAP-ENV:Server</a:t>
            </a:r>
            <a:r>
              <a:rPr lang="en-US" sz="2300" b="1" dirty="0" smtClean="0"/>
              <a:t> = </a:t>
            </a:r>
            <a:r>
              <a:rPr lang="en-US" sz="2300" dirty="0"/>
              <a:t>There was a problem with the server, so the message could not proceed.</a:t>
            </a:r>
            <a:endParaRPr lang="en-US" sz="2300" dirty="0"/>
          </a:p>
        </p:txBody>
      </p:sp>
    </p:spTree>
    <p:extLst>
      <p:ext uri="{BB962C8B-B14F-4D97-AF65-F5344CB8AC3E}">
        <p14:creationId xmlns:p14="http://schemas.microsoft.com/office/powerpoint/2010/main" val="213201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data flow of a soap </a:t>
            </a:r>
            <a:r>
              <a:rPr lang="en-US" dirty="0" err="1" smtClean="0"/>
              <a:t>api</a:t>
            </a:r>
            <a:endParaRPr lang="en-US" dirty="0"/>
          </a:p>
        </p:txBody>
      </p:sp>
      <p:sp>
        <p:nvSpPr>
          <p:cNvPr id="3" name="Content Placeholder 2"/>
          <p:cNvSpPr>
            <a:spLocks noGrp="1"/>
          </p:cNvSpPr>
          <p:nvPr>
            <p:ph idx="1"/>
          </p:nvPr>
        </p:nvSpPr>
        <p:spPr>
          <a:xfrm>
            <a:off x="310505" y="2093976"/>
            <a:ext cx="11577085" cy="5247295"/>
          </a:xfrm>
        </p:spPr>
        <p:txBody>
          <a:bodyPr/>
          <a:lstStyle/>
          <a:p>
            <a:r>
              <a:rPr lang="en-US" sz="2800" dirty="0" smtClean="0"/>
              <a:t>Credit to </a:t>
            </a:r>
            <a:r>
              <a:rPr lang="en-US" sz="2800" dirty="0" err="1" smtClean="0"/>
              <a:t>TechRepublic</a:t>
            </a:r>
            <a:endParaRPr lang="en-US" sz="2800" dirty="0" smtClean="0"/>
          </a:p>
          <a:p>
            <a:r>
              <a:rPr lang="en-US" sz="2800" dirty="0" smtClean="0"/>
              <a:t>How it works.</a:t>
            </a:r>
          </a:p>
          <a:p>
            <a:r>
              <a:rPr lang="en-US" sz="2800" dirty="0"/>
              <a:t>The client wraps a method call in SOAP/XML, which is then posted over HTTP to the server. The XML request is parsed to read the method name and parameters passed and delegated for processing. The XML response is then sent back to the client, containing the return value—or fault data—of the method call. Finally, the client may parse the response XML to make use of the return value</a:t>
            </a:r>
            <a:r>
              <a:rPr lang="en-US" sz="2800" dirty="0" smtClean="0"/>
              <a:t>. See image on next slide</a:t>
            </a:r>
          </a:p>
          <a:p>
            <a:endParaRPr lang="en-US" dirty="0"/>
          </a:p>
        </p:txBody>
      </p:sp>
    </p:spTree>
    <p:extLst>
      <p:ext uri="{BB962C8B-B14F-4D97-AF65-F5344CB8AC3E}">
        <p14:creationId xmlns:p14="http://schemas.microsoft.com/office/powerpoint/2010/main" val="381170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data flow of a soap </a:t>
            </a:r>
            <a:r>
              <a:rPr lang="en-US" dirty="0" err="1"/>
              <a:t>api</a:t>
            </a:r>
            <a:endParaRPr lang="en-US" dirty="0"/>
          </a:p>
        </p:txBody>
      </p:sp>
      <p:pic>
        <p:nvPicPr>
          <p:cNvPr id="4" name="Picture 2" descr="https://tr1.cbsistatic.com/hub/i/2015/06/03/3cbd3636-098c-11e5-940f-14feb5cc3d2a/r00520010402gcn01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407" y="1583871"/>
            <a:ext cx="7005209" cy="527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2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data flow of a soap </a:t>
            </a:r>
            <a:r>
              <a:rPr lang="en-US" dirty="0" err="1"/>
              <a:t>api</a:t>
            </a:r>
            <a:endParaRPr lang="en-US" dirty="0"/>
          </a:p>
        </p:txBody>
      </p:sp>
      <p:sp>
        <p:nvSpPr>
          <p:cNvPr id="3" name="Content Placeholder 2"/>
          <p:cNvSpPr>
            <a:spLocks noGrp="1"/>
          </p:cNvSpPr>
          <p:nvPr>
            <p:ph idx="1"/>
          </p:nvPr>
        </p:nvSpPr>
        <p:spPr>
          <a:xfrm>
            <a:off x="1069848" y="2121408"/>
            <a:ext cx="4302252" cy="4050792"/>
          </a:xfrm>
        </p:spPr>
        <p:txBody>
          <a:bodyPr>
            <a:normAutofit/>
          </a:bodyPr>
          <a:lstStyle/>
          <a:p>
            <a:r>
              <a:rPr lang="en-US" sz="2400" dirty="0"/>
              <a:t>The server uses a “listener” to process SOAP requests. The listener is simply the server code at the specified URL for parsing the XML request, making the procedure call, and wrapping the result in XML to send as the </a:t>
            </a:r>
            <a:r>
              <a:rPr lang="en-US" sz="2400" dirty="0" smtClean="0"/>
              <a:t>response.</a:t>
            </a:r>
            <a:endParaRPr lang="en-US" sz="2400" dirty="0"/>
          </a:p>
        </p:txBody>
      </p:sp>
      <p:pic>
        <p:nvPicPr>
          <p:cNvPr id="2050" name="Picture 2" descr="https://tr1.cbsistatic.com/hub/i/2015/06/03/3cd30342-098c-11e5-940f-14feb5cc3d2a/r00520010402gcn01_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852" y="2093976"/>
            <a:ext cx="6567148" cy="382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247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123</TotalTime>
  <Words>443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SOAP</vt:lpstr>
      <vt:lpstr>What is SOAP?</vt:lpstr>
      <vt:lpstr>Envelopes</vt:lpstr>
      <vt:lpstr>header</vt:lpstr>
      <vt:lpstr> Faults and Fault Codes </vt:lpstr>
      <vt:lpstr>Faults and Fault Codes</vt:lpstr>
      <vt:lpstr>End-to-end data flow of a soap api</vt:lpstr>
      <vt:lpstr>End-to-end data flow of a soap api</vt:lpstr>
      <vt:lpstr>End-to-end data flow of a soap api</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dc:title>
  <dc:creator>Tyson Thomason</dc:creator>
  <cp:lastModifiedBy>Tyson Thomason</cp:lastModifiedBy>
  <cp:revision>7</cp:revision>
  <dcterms:created xsi:type="dcterms:W3CDTF">2019-05-15T18:16:28Z</dcterms:created>
  <dcterms:modified xsi:type="dcterms:W3CDTF">2019-05-16T18:40:18Z</dcterms:modified>
</cp:coreProperties>
</file>