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0" r:id="rId6"/>
    <p:sldId id="261" r:id="rId7"/>
    <p:sldId id="259"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9" d="100"/>
          <a:sy n="69"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quora.com/What-are-the-alternatives-to-Travis-C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evercode.io/blog/what-is-continuous-integration-and-how-to-benefit-from-it/" TargetMode="External"/><Relationship Id="rId2" Type="http://schemas.openxmlformats.org/officeDocument/2006/relationships/hyperlink" Target="https://www.thoughtworks.com/continuous-integr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a:t>
            </a:r>
            <a:endParaRPr lang="en-US" dirty="0"/>
          </a:p>
        </p:txBody>
      </p:sp>
      <p:sp>
        <p:nvSpPr>
          <p:cNvPr id="3" name="Subtitle 2"/>
          <p:cNvSpPr>
            <a:spLocks noGrp="1"/>
          </p:cNvSpPr>
          <p:nvPr>
            <p:ph type="subTitle" idx="1"/>
          </p:nvPr>
        </p:nvSpPr>
        <p:spPr/>
        <p:txBody>
          <a:bodyPr/>
          <a:lstStyle/>
          <a:p>
            <a:r>
              <a:rPr lang="en-US" dirty="0" smtClean="0"/>
              <a:t>By: William Thomason</a:t>
            </a:r>
          </a:p>
          <a:p>
            <a:r>
              <a:rPr lang="en-US" dirty="0" smtClean="0"/>
              <a:t>WEB-430</a:t>
            </a:r>
          </a:p>
          <a:p>
            <a:r>
              <a:rPr lang="en-US" dirty="0" smtClean="0"/>
              <a:t>Presentation 4.2</a:t>
            </a:r>
            <a:endParaRPr lang="en-US" dirty="0"/>
          </a:p>
        </p:txBody>
      </p:sp>
    </p:spTree>
    <p:extLst>
      <p:ext uri="{BB962C8B-B14F-4D97-AF65-F5344CB8AC3E}">
        <p14:creationId xmlns:p14="http://schemas.microsoft.com/office/powerpoint/2010/main" val="980258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 For Joining </a:t>
            </a:r>
            <a:endParaRPr lang="en-US" dirty="0"/>
          </a:p>
        </p:txBody>
      </p:sp>
      <p:sp>
        <p:nvSpPr>
          <p:cNvPr id="3" name="Subtitle 2"/>
          <p:cNvSpPr>
            <a:spLocks noGrp="1"/>
          </p:cNvSpPr>
          <p:nvPr>
            <p:ph type="subTitle" idx="1"/>
          </p:nvPr>
        </p:nvSpPr>
        <p:spPr/>
        <p:txBody>
          <a:bodyPr/>
          <a:lstStyle/>
          <a:p>
            <a:r>
              <a:rPr lang="en-US" dirty="0" smtClean="0"/>
              <a:t>William@WilliamThomason.info</a:t>
            </a:r>
          </a:p>
          <a:p>
            <a:r>
              <a:rPr lang="en-US" dirty="0"/>
              <a:t>github.com/</a:t>
            </a:r>
            <a:r>
              <a:rPr lang="en-US" dirty="0" err="1"/>
              <a:t>wthomason</a:t>
            </a:r>
            <a:endParaRPr lang="en-US" dirty="0"/>
          </a:p>
        </p:txBody>
      </p:sp>
    </p:spTree>
    <p:extLst>
      <p:ext uri="{BB962C8B-B14F-4D97-AF65-F5344CB8AC3E}">
        <p14:creationId xmlns:p14="http://schemas.microsoft.com/office/powerpoint/2010/main" val="374120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continuous integration</a:t>
            </a:r>
            <a:endParaRPr lang="en-US" dirty="0"/>
          </a:p>
        </p:txBody>
      </p:sp>
      <p:sp>
        <p:nvSpPr>
          <p:cNvPr id="3" name="Content Placeholder 2"/>
          <p:cNvSpPr>
            <a:spLocks noGrp="1"/>
          </p:cNvSpPr>
          <p:nvPr>
            <p:ph idx="1"/>
          </p:nvPr>
        </p:nvSpPr>
        <p:spPr/>
        <p:txBody>
          <a:bodyPr>
            <a:normAutofit/>
          </a:bodyPr>
          <a:lstStyle/>
          <a:p>
            <a:r>
              <a:rPr lang="en-US" sz="3600" dirty="0"/>
              <a:t>Continuous Integration (CI) is a development practice that requires developers to integrate code into a shared repository several times a day. Each check-in is then verified by an automated build, allowing teams to detect problems early. </a:t>
            </a:r>
            <a:endParaRPr lang="en-US" sz="3600" dirty="0"/>
          </a:p>
        </p:txBody>
      </p:sp>
    </p:spTree>
    <p:extLst>
      <p:ext uri="{BB962C8B-B14F-4D97-AF65-F5344CB8AC3E}">
        <p14:creationId xmlns:p14="http://schemas.microsoft.com/office/powerpoint/2010/main" val="60039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Continuous Integration</a:t>
            </a:r>
            <a:endParaRPr lang="en-US" dirty="0"/>
          </a:p>
        </p:txBody>
      </p:sp>
      <p:pic>
        <p:nvPicPr>
          <p:cNvPr id="2054" name="Picture 6" descr="Image result for continuous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248" y="1842655"/>
            <a:ext cx="5923469" cy="488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84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started with Continuous integration</a:t>
            </a:r>
            <a:endParaRPr lang="en-US" dirty="0"/>
          </a:p>
        </p:txBody>
      </p:sp>
      <p:sp>
        <p:nvSpPr>
          <p:cNvPr id="3" name="Content Placeholder 2"/>
          <p:cNvSpPr>
            <a:spLocks noGrp="1"/>
          </p:cNvSpPr>
          <p:nvPr>
            <p:ph idx="1"/>
          </p:nvPr>
        </p:nvSpPr>
        <p:spPr/>
        <p:txBody>
          <a:bodyPr/>
          <a:lstStyle/>
          <a:p>
            <a:r>
              <a:rPr lang="en-US" sz="2600" dirty="0"/>
              <a:t>It’s really easy to get you up and running with the right continuous integration service. Here’s a really short list of basics you need to get started with CI.</a:t>
            </a:r>
          </a:p>
          <a:p>
            <a:pPr>
              <a:buFont typeface="Arial" panose="020B0604020202020204" pitchFamily="34" charset="0"/>
              <a:buChar char="•"/>
            </a:pPr>
            <a:r>
              <a:rPr lang="en-US" sz="2600" dirty="0" smtClean="0"/>
              <a:t> Implement</a:t>
            </a:r>
            <a:r>
              <a:rPr lang="en-US" sz="2600" b="1" dirty="0"/>
              <a:t> version control</a:t>
            </a:r>
            <a:r>
              <a:rPr lang="en-US" sz="2600" dirty="0"/>
              <a:t> of your choice (</a:t>
            </a:r>
            <a:r>
              <a:rPr lang="en-US" sz="2600" dirty="0" err="1"/>
              <a:t>Git</a:t>
            </a:r>
            <a:r>
              <a:rPr lang="en-US" sz="2600" dirty="0"/>
              <a:t>, </a:t>
            </a:r>
            <a:r>
              <a:rPr lang="en-US" sz="2600" dirty="0" err="1"/>
              <a:t>Bitbucket</a:t>
            </a:r>
            <a:r>
              <a:rPr lang="en-US" sz="2600" dirty="0"/>
              <a:t>, SVN, </a:t>
            </a:r>
            <a:r>
              <a:rPr lang="en-US" sz="2600" dirty="0" err="1"/>
              <a:t>etc</a:t>
            </a:r>
            <a:r>
              <a:rPr lang="en-US" sz="2600" dirty="0"/>
              <a:t>).</a:t>
            </a:r>
          </a:p>
          <a:p>
            <a:pPr>
              <a:buFont typeface="Arial" panose="020B0604020202020204" pitchFamily="34" charset="0"/>
              <a:buChar char="•"/>
            </a:pPr>
            <a:r>
              <a:rPr lang="en-US" sz="2600" b="1" dirty="0" smtClean="0"/>
              <a:t> Write </a:t>
            </a:r>
            <a:r>
              <a:rPr lang="en-US" sz="2600" b="1" dirty="0"/>
              <a:t>tests</a:t>
            </a:r>
            <a:r>
              <a:rPr lang="en-US" sz="2600" dirty="0"/>
              <a:t> for the critical components in your code base (and treat your tests as production code).</a:t>
            </a:r>
          </a:p>
          <a:p>
            <a:pPr>
              <a:buFont typeface="Arial" panose="020B0604020202020204" pitchFamily="34" charset="0"/>
              <a:buChar char="•"/>
            </a:pPr>
            <a:r>
              <a:rPr lang="en-US" sz="2600" dirty="0" smtClean="0"/>
              <a:t> Get </a:t>
            </a:r>
            <a:r>
              <a:rPr lang="en-US" sz="2600" dirty="0"/>
              <a:t>a suitable </a:t>
            </a:r>
            <a:r>
              <a:rPr lang="en-US" sz="2600" b="1" dirty="0"/>
              <a:t>continuous integration and delivery service</a:t>
            </a:r>
            <a:r>
              <a:rPr lang="en-US" sz="2600" dirty="0"/>
              <a:t> that will enable you to run those precious tests on every push to the repository and also deploy your builds where you need them.</a:t>
            </a:r>
          </a:p>
          <a:p>
            <a:endParaRPr lang="en-US" dirty="0"/>
          </a:p>
        </p:txBody>
      </p:sp>
    </p:spTree>
    <p:extLst>
      <p:ext uri="{BB962C8B-B14F-4D97-AF65-F5344CB8AC3E}">
        <p14:creationId xmlns:p14="http://schemas.microsoft.com/office/powerpoint/2010/main" val="285766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Continuous integration</a:t>
            </a:r>
          </a:p>
        </p:txBody>
      </p:sp>
      <p:sp>
        <p:nvSpPr>
          <p:cNvPr id="3" name="Content Placeholder 2"/>
          <p:cNvSpPr>
            <a:spLocks noGrp="1"/>
          </p:cNvSpPr>
          <p:nvPr>
            <p:ph idx="1"/>
          </p:nvPr>
        </p:nvSpPr>
        <p:spPr/>
        <p:txBody>
          <a:bodyPr>
            <a:normAutofit/>
          </a:bodyPr>
          <a:lstStyle/>
          <a:p>
            <a:r>
              <a:rPr lang="en-US" dirty="0"/>
              <a:t>Realizing </a:t>
            </a:r>
            <a:r>
              <a:rPr lang="en-US" dirty="0" smtClean="0"/>
              <a:t>the </a:t>
            </a:r>
            <a:r>
              <a:rPr lang="en-US" dirty="0"/>
              <a:t>benefits means reducing risks for each build and clearing the way to get your valuable features out to customers faster</a:t>
            </a:r>
            <a:r>
              <a:rPr lang="en-US" dirty="0" smtClean="0"/>
              <a:t>.</a:t>
            </a:r>
            <a:endParaRPr lang="en-US" dirty="0"/>
          </a:p>
          <a:p>
            <a:pPr>
              <a:buSzPct val="150000"/>
              <a:buFont typeface="Arial" panose="020B0604020202020204" pitchFamily="34" charset="0"/>
              <a:buChar char="•"/>
            </a:pPr>
            <a:r>
              <a:rPr lang="en-US" dirty="0" smtClean="0"/>
              <a:t> </a:t>
            </a:r>
            <a:r>
              <a:rPr lang="en-US" b="1" dirty="0"/>
              <a:t>Fast feedback loop</a:t>
            </a:r>
            <a:r>
              <a:rPr lang="en-US" dirty="0"/>
              <a:t>. </a:t>
            </a:r>
            <a:r>
              <a:rPr lang="en-US" dirty="0" smtClean="0"/>
              <a:t>If </a:t>
            </a:r>
            <a:r>
              <a:rPr lang="en-US" dirty="0"/>
              <a:t>there’s anything that really slows you down when developing software, it’s the lack of feedback on the quality and impact of the changes you </a:t>
            </a:r>
            <a:r>
              <a:rPr lang="en-US" dirty="0" smtClean="0"/>
              <a:t>made. Continuous </a:t>
            </a:r>
            <a:r>
              <a:rPr lang="en-US" dirty="0"/>
              <a:t>integration tools — when properly used — will remove much of this headache by providing you with quick answers to the question “did I break something?” for each commit</a:t>
            </a:r>
            <a:r>
              <a:rPr lang="en-US" dirty="0" smtClean="0"/>
              <a:t>.</a:t>
            </a:r>
          </a:p>
          <a:p>
            <a:pPr>
              <a:buSzPct val="150000"/>
              <a:buFont typeface="Arial" panose="020B0604020202020204" pitchFamily="34" charset="0"/>
              <a:buChar char="•"/>
            </a:pPr>
            <a:r>
              <a:rPr lang="en-US" dirty="0" smtClean="0"/>
              <a:t> </a:t>
            </a:r>
            <a:r>
              <a:rPr lang="en-US" b="1" dirty="0"/>
              <a:t>Increase transparency and visibility</a:t>
            </a:r>
            <a:r>
              <a:rPr lang="en-US" dirty="0"/>
              <a:t>. When your CI/CD pipeline is set up, your entire team will know what’s going on with the builds as well as get the latest results of tests, which means they can raise issues and plan their work in context. You can see which changes tend to break builds more often.</a:t>
            </a:r>
            <a:endParaRPr lang="en-US" dirty="0"/>
          </a:p>
        </p:txBody>
      </p:sp>
    </p:spTree>
    <p:extLst>
      <p:ext uri="{BB962C8B-B14F-4D97-AF65-F5344CB8AC3E}">
        <p14:creationId xmlns:p14="http://schemas.microsoft.com/office/powerpoint/2010/main" val="370005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Continuous integration</a:t>
            </a:r>
          </a:p>
        </p:txBody>
      </p:sp>
      <p:sp>
        <p:nvSpPr>
          <p:cNvPr id="3" name="Content Placeholder 2"/>
          <p:cNvSpPr>
            <a:spLocks noGrp="1"/>
          </p:cNvSpPr>
          <p:nvPr>
            <p:ph idx="1"/>
          </p:nvPr>
        </p:nvSpPr>
        <p:spPr>
          <a:xfrm>
            <a:off x="1024128" y="1814945"/>
            <a:ext cx="9720073" cy="5043055"/>
          </a:xfrm>
        </p:spPr>
        <p:txBody>
          <a:bodyPr>
            <a:normAutofit fontScale="92500" lnSpcReduction="10000"/>
          </a:bodyPr>
          <a:lstStyle/>
          <a:p>
            <a:pPr>
              <a:buSzPct val="150000"/>
              <a:buFont typeface="Arial" panose="020B0604020202020204" pitchFamily="34" charset="0"/>
              <a:buChar char="•"/>
            </a:pPr>
            <a:r>
              <a:rPr lang="en-US" b="1" dirty="0" smtClean="0"/>
              <a:t> </a:t>
            </a:r>
            <a:r>
              <a:rPr lang="en-US" sz="2600" b="1" dirty="0" smtClean="0"/>
              <a:t>Avoid </a:t>
            </a:r>
            <a:r>
              <a:rPr lang="en-US" sz="2600" b="1" dirty="0"/>
              <a:t>“integration hell</a:t>
            </a:r>
            <a:r>
              <a:rPr lang="en-US" sz="2600" b="1" dirty="0" smtClean="0"/>
              <a:t>”</a:t>
            </a:r>
            <a:r>
              <a:rPr lang="en-US" sz="2600" dirty="0" smtClean="0"/>
              <a:t>. Set standards for each developer and team so the code they create will integrate with the rest of the application.  Continuous </a:t>
            </a:r>
            <a:r>
              <a:rPr lang="en-US" sz="2600" dirty="0"/>
              <a:t>integration supports connecting the pieces of your software every day</a:t>
            </a:r>
            <a:r>
              <a:rPr lang="en-US" sz="2600" dirty="0" smtClean="0"/>
              <a:t>.</a:t>
            </a:r>
          </a:p>
          <a:p>
            <a:pPr>
              <a:buSzPct val="150000"/>
              <a:buFont typeface="Arial" panose="020B0604020202020204" pitchFamily="34" charset="0"/>
              <a:buChar char="•"/>
            </a:pPr>
            <a:r>
              <a:rPr lang="en-US" sz="2600" dirty="0"/>
              <a:t> </a:t>
            </a:r>
            <a:r>
              <a:rPr lang="en-US" sz="2600" b="1" dirty="0"/>
              <a:t>Detect and fix issues early</a:t>
            </a:r>
            <a:r>
              <a:rPr lang="en-US" sz="2600" dirty="0"/>
              <a:t>. </a:t>
            </a:r>
            <a:r>
              <a:rPr lang="en-US" sz="2600" dirty="0" smtClean="0"/>
              <a:t>The </a:t>
            </a:r>
            <a:r>
              <a:rPr lang="en-US" sz="2600" dirty="0"/>
              <a:t>more bugs pile up, the harder it is to test and find them, resulting in nasty last minute </a:t>
            </a:r>
            <a:r>
              <a:rPr lang="en-US" sz="2600" dirty="0" smtClean="0"/>
              <a:t>surprises. If </a:t>
            </a:r>
            <a:r>
              <a:rPr lang="en-US" sz="2600" dirty="0"/>
              <a:t>various kinds of useful automated tests are run in your continuous integration pipeline, you’ll be able to know what to fix as soon as a test fails. </a:t>
            </a:r>
            <a:r>
              <a:rPr lang="en-US" sz="2600" dirty="0" smtClean="0"/>
              <a:t>This will help keep issues to a minimum. </a:t>
            </a:r>
          </a:p>
          <a:p>
            <a:pPr>
              <a:buSzPct val="150000"/>
              <a:buFont typeface="Arial" panose="020B0604020202020204" pitchFamily="34" charset="0"/>
              <a:buChar char="•"/>
            </a:pPr>
            <a:r>
              <a:rPr lang="en-US" sz="2600" dirty="0"/>
              <a:t> </a:t>
            </a:r>
            <a:r>
              <a:rPr lang="en-US" sz="2600" b="1" dirty="0"/>
              <a:t>Improve quality and testability</a:t>
            </a:r>
            <a:r>
              <a:rPr lang="en-US" sz="2600" dirty="0"/>
              <a:t>. The easier it is to test something, the easier it is to determine its quality. Testability has multiple dimensions. On the inside, testability can be characterized by how controllable, observable, unbuggy, and decomposable your product is. </a:t>
            </a:r>
            <a:r>
              <a:rPr lang="en-US" sz="2600" dirty="0" smtClean="0"/>
              <a:t>Continuous </a:t>
            </a:r>
            <a:r>
              <a:rPr lang="en-US" sz="2600" dirty="0"/>
              <a:t>integration and delivery drive both since you will need to write tests and run them, and also deliver builds frequently and reliably.</a:t>
            </a:r>
            <a:endParaRPr lang="en-US" sz="2600" dirty="0"/>
          </a:p>
        </p:txBody>
      </p:sp>
    </p:spTree>
    <p:extLst>
      <p:ext uri="{BB962C8B-B14F-4D97-AF65-F5344CB8AC3E}">
        <p14:creationId xmlns:p14="http://schemas.microsoft.com/office/powerpoint/2010/main" val="333744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Continuous integration</a:t>
            </a:r>
            <a:endParaRPr lang="en-US" dirty="0"/>
          </a:p>
        </p:txBody>
      </p:sp>
      <p:pic>
        <p:nvPicPr>
          <p:cNvPr id="1026" name="Picture 2" descr="https://d2mn9dr0jv4622.cloudfront.net/wp-content/uploads/2018/02/20075049/18-02-14_article-illustrations-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0996" y="1738468"/>
            <a:ext cx="9546336" cy="477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21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3366"/>
            <a:ext cx="9720072" cy="1402634"/>
          </a:xfrm>
        </p:spPr>
        <p:txBody>
          <a:bodyPr>
            <a:normAutofit fontScale="90000"/>
          </a:bodyPr>
          <a:lstStyle/>
          <a:p>
            <a:r>
              <a:rPr lang="en-US" dirty="0" smtClean="0"/>
              <a:t>What is the best continuous integration &amp; Deployment tool or service?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There are many solutions out there. If you only want to get a list of tools, you can look at </a:t>
            </a:r>
            <a:r>
              <a:rPr lang="en-US" dirty="0" err="1"/>
              <a:t>Codeship</a:t>
            </a:r>
            <a:r>
              <a:rPr lang="en-US" dirty="0"/>
              <a:t>, </a:t>
            </a:r>
            <a:r>
              <a:rPr lang="en-US" dirty="0" err="1"/>
              <a:t>TravisCI</a:t>
            </a:r>
            <a:r>
              <a:rPr lang="en-US" dirty="0"/>
              <a:t>, </a:t>
            </a:r>
            <a:r>
              <a:rPr lang="en-US" dirty="0" err="1"/>
              <a:t>SemaphoreCI</a:t>
            </a:r>
            <a:r>
              <a:rPr lang="en-US" dirty="0"/>
              <a:t>, </a:t>
            </a:r>
            <a:r>
              <a:rPr lang="en-US" dirty="0" err="1"/>
              <a:t>CircleCI</a:t>
            </a:r>
            <a:r>
              <a:rPr lang="en-US" dirty="0"/>
              <a:t>, Jenkins, Bamboo, </a:t>
            </a:r>
            <a:r>
              <a:rPr lang="en-US" dirty="0" err="1"/>
              <a:t>Teamcity</a:t>
            </a:r>
            <a:r>
              <a:rPr lang="en-US" dirty="0"/>
              <a:t> or many others. You can also find many articles and discussions out there on the topic with valuable information like </a:t>
            </a:r>
            <a:r>
              <a:rPr lang="en-US" dirty="0">
                <a:hlinkClick r:id="rId2"/>
              </a:rPr>
              <a:t>this one on </a:t>
            </a:r>
            <a:r>
              <a:rPr lang="en-US" dirty="0" err="1">
                <a:hlinkClick r:id="rId2"/>
              </a:rPr>
              <a:t>Quora</a:t>
            </a:r>
            <a:r>
              <a:rPr lang="en-US" dirty="0"/>
              <a:t>. There are almost endless opportunities out there. But then the question rises:</a:t>
            </a:r>
            <a:r>
              <a:rPr lang="en-US" i="1" dirty="0"/>
              <a:t> “How to choose between these?”</a:t>
            </a:r>
            <a:endParaRPr lang="en-US" dirty="0"/>
          </a:p>
          <a:p>
            <a:pPr marL="0" indent="0">
              <a:buSzPct val="150000"/>
              <a:buNone/>
            </a:pPr>
            <a:r>
              <a:rPr lang="en-US" dirty="0" smtClean="0"/>
              <a:t>Your </a:t>
            </a:r>
            <a:r>
              <a:rPr lang="en-US" dirty="0"/>
              <a:t>pick will strongly depend:</a:t>
            </a:r>
          </a:p>
          <a:p>
            <a:pPr>
              <a:buSzPct val="150000"/>
              <a:buFont typeface="Wingdings" panose="05000000000000000000" pitchFamily="2" charset="2"/>
              <a:buChar char="ü"/>
            </a:pPr>
            <a:r>
              <a:rPr lang="en-US" dirty="0" smtClean="0"/>
              <a:t> on </a:t>
            </a:r>
            <a:r>
              <a:rPr lang="en-US" dirty="0"/>
              <a:t>your requirements,</a:t>
            </a:r>
          </a:p>
          <a:p>
            <a:pPr>
              <a:buSzPct val="150000"/>
              <a:buFont typeface="Wingdings" panose="05000000000000000000" pitchFamily="2" charset="2"/>
              <a:buChar char="ü"/>
            </a:pPr>
            <a:r>
              <a:rPr lang="en-US" dirty="0" smtClean="0"/>
              <a:t> on </a:t>
            </a:r>
            <a:r>
              <a:rPr lang="en-US" dirty="0"/>
              <a:t>the </a:t>
            </a:r>
            <a:r>
              <a:rPr lang="en-US" dirty="0" err="1"/>
              <a:t>techstack</a:t>
            </a:r>
            <a:r>
              <a:rPr lang="en-US" dirty="0"/>
              <a:t> you have and</a:t>
            </a:r>
          </a:p>
          <a:p>
            <a:pPr>
              <a:buSzPct val="150000"/>
              <a:buFont typeface="Wingdings" panose="05000000000000000000" pitchFamily="2" charset="2"/>
              <a:buChar char="ü"/>
            </a:pPr>
            <a:r>
              <a:rPr lang="en-US" dirty="0" smtClean="0"/>
              <a:t> on </a:t>
            </a:r>
            <a:r>
              <a:rPr lang="en-US" dirty="0"/>
              <a:t>how you handle your daily workflow.</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27386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lstStyle/>
          <a:p>
            <a:pPr>
              <a:buSzPct val="125000"/>
              <a:buFont typeface="Arial" panose="020B0604020202020204" pitchFamily="34" charset="0"/>
              <a:buChar char="•"/>
            </a:pPr>
            <a:r>
              <a:rPr lang="en-US" dirty="0" smtClean="0"/>
              <a:t> </a:t>
            </a:r>
            <a:r>
              <a:rPr lang="en-US" dirty="0" err="1" smtClean="0"/>
              <a:t>ThoughtWorks</a:t>
            </a:r>
            <a:r>
              <a:rPr lang="en-US" dirty="0"/>
              <a:t>. (</a:t>
            </a:r>
            <a:r>
              <a:rPr lang="en-US" dirty="0" err="1"/>
              <a:t>n.d.</a:t>
            </a:r>
            <a:r>
              <a:rPr lang="en-US" dirty="0"/>
              <a:t>). Continuous integration. Retrieved August 2, 2019, from </a:t>
            </a:r>
            <a:r>
              <a:rPr lang="en-US" dirty="0" smtClean="0">
                <a:hlinkClick r:id="rId2"/>
              </a:rPr>
              <a:t>https://www.thoughtworks.com/continuous-integration</a:t>
            </a:r>
            <a:endParaRPr lang="en-US" dirty="0" smtClean="0"/>
          </a:p>
          <a:p>
            <a:pPr>
              <a:buSzPct val="125000"/>
              <a:buFont typeface="Arial" panose="020B0604020202020204" pitchFamily="34" charset="0"/>
              <a:buChar char="•"/>
            </a:pPr>
            <a:r>
              <a:rPr lang="en-US" dirty="0" smtClean="0"/>
              <a:t> </a:t>
            </a:r>
            <a:r>
              <a:rPr lang="en-US" dirty="0" err="1" smtClean="0"/>
              <a:t>NeverCode</a:t>
            </a:r>
            <a:r>
              <a:rPr lang="en-US" dirty="0"/>
              <a:t>. (</a:t>
            </a:r>
            <a:r>
              <a:rPr lang="en-US" dirty="0" err="1"/>
              <a:t>n.d.</a:t>
            </a:r>
            <a:r>
              <a:rPr lang="en-US" dirty="0"/>
              <a:t>). What Is Continuous Integration and How to Benefit From It? Retrieved August 2, 2019, from </a:t>
            </a:r>
            <a:r>
              <a:rPr lang="en-US" dirty="0">
                <a:hlinkClick r:id="rId3"/>
              </a:rPr>
              <a:t>https://nevercode.io/blog/what-is-continuous-integration-and-how-to-benefit-from-it</a:t>
            </a:r>
            <a:r>
              <a:rPr lang="en-US" dirty="0" smtClean="0">
                <a:hlinkClick r:id="rId3"/>
              </a:rPr>
              <a:t>/</a:t>
            </a:r>
            <a:endParaRPr lang="en-US" dirty="0" smtClean="0"/>
          </a:p>
          <a:p>
            <a:pPr>
              <a:buSzPct val="125000"/>
              <a:buFont typeface="Arial" panose="020B0604020202020204" pitchFamily="34" charset="0"/>
              <a:buChar char="•"/>
            </a:pPr>
            <a:endParaRPr lang="en-US" dirty="0" smtClean="0"/>
          </a:p>
          <a:p>
            <a:pPr>
              <a:buSzPct val="125000"/>
              <a:buFont typeface="Arial" panose="020B0604020202020204" pitchFamily="34" charset="0"/>
              <a:buChar char="•"/>
            </a:pPr>
            <a:endParaRPr lang="en-US" dirty="0" smtClean="0"/>
          </a:p>
        </p:txBody>
      </p:sp>
    </p:spTree>
    <p:extLst>
      <p:ext uri="{BB962C8B-B14F-4D97-AF65-F5344CB8AC3E}">
        <p14:creationId xmlns:p14="http://schemas.microsoft.com/office/powerpoint/2010/main" val="1426356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120</TotalTime>
  <Words>563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Tw Cen MT</vt:lpstr>
      <vt:lpstr>Tw Cen MT Condensed</vt:lpstr>
      <vt:lpstr>Wingdings</vt:lpstr>
      <vt:lpstr>Wingdings 3</vt:lpstr>
      <vt:lpstr>Integral</vt:lpstr>
      <vt:lpstr>Continuous integration</vt:lpstr>
      <vt:lpstr>What is continuous integration</vt:lpstr>
      <vt:lpstr>Concept of Continuous Integration</vt:lpstr>
      <vt:lpstr>How to get started with Continuous integration</vt:lpstr>
      <vt:lpstr>Benefits of Continuous integration</vt:lpstr>
      <vt:lpstr>Benefits of Continuous integration</vt:lpstr>
      <vt:lpstr>Benefits of Continuous integration</vt:lpstr>
      <vt:lpstr>What is the best continuous integration &amp; Deployment tool or service? </vt:lpstr>
      <vt:lpstr>Resources </vt:lpstr>
      <vt:lpstr>Thanks For Joining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Tyson Thomason</dc:creator>
  <cp:lastModifiedBy>Tyson Thomason</cp:lastModifiedBy>
  <cp:revision>10</cp:revision>
  <dcterms:created xsi:type="dcterms:W3CDTF">2019-08-02T16:59:23Z</dcterms:created>
  <dcterms:modified xsi:type="dcterms:W3CDTF">2019-08-02T18:59:45Z</dcterms:modified>
</cp:coreProperties>
</file>