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69" d="100"/>
          <a:sy n="69" d="100"/>
        </p:scale>
        <p:origin x="9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9/4/2019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9/4/2019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9/4/2019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Change Management</a:t>
            </a:r>
            <a:endParaRPr lang="en-US" dirty="0"/>
          </a:p>
        </p:txBody>
      </p:sp>
      <p:sp>
        <p:nvSpPr>
          <p:cNvPr id="3" name="Subtitle 2"/>
          <p:cNvSpPr>
            <a:spLocks noGrp="1"/>
          </p:cNvSpPr>
          <p:nvPr>
            <p:ph type="subTitle" idx="1"/>
          </p:nvPr>
        </p:nvSpPr>
        <p:spPr>
          <a:xfrm>
            <a:off x="2417780" y="3531204"/>
            <a:ext cx="8637072" cy="1428723"/>
          </a:xfrm>
        </p:spPr>
        <p:txBody>
          <a:bodyPr>
            <a:normAutofit/>
          </a:bodyPr>
          <a:lstStyle/>
          <a:p>
            <a:r>
              <a:rPr lang="en-US" dirty="0" smtClean="0"/>
              <a:t>By: William Thomason</a:t>
            </a:r>
          </a:p>
          <a:p>
            <a:r>
              <a:rPr lang="en-US" dirty="0" smtClean="0"/>
              <a:t>WEB-430</a:t>
            </a:r>
          </a:p>
          <a:p>
            <a:r>
              <a:rPr lang="en-US" dirty="0" smtClean="0"/>
              <a:t>Presentation 9.2</a:t>
            </a:r>
            <a:endParaRPr lang="en-US" dirty="0"/>
          </a:p>
        </p:txBody>
      </p:sp>
    </p:spTree>
    <p:extLst>
      <p:ext uri="{BB962C8B-B14F-4D97-AF65-F5344CB8AC3E}">
        <p14:creationId xmlns:p14="http://schemas.microsoft.com/office/powerpoint/2010/main" val="2999195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Thanks for Joining!</a:t>
            </a:r>
            <a:endParaRPr lang="en-US" dirty="0"/>
          </a:p>
        </p:txBody>
      </p:sp>
      <p:sp>
        <p:nvSpPr>
          <p:cNvPr id="3" name="Subtitle 2"/>
          <p:cNvSpPr>
            <a:spLocks noGrp="1"/>
          </p:cNvSpPr>
          <p:nvPr>
            <p:ph type="subTitle" idx="1"/>
          </p:nvPr>
        </p:nvSpPr>
        <p:spPr/>
        <p:txBody>
          <a:bodyPr/>
          <a:lstStyle/>
          <a:p>
            <a:r>
              <a:rPr lang="en-US" dirty="0" smtClean="0"/>
              <a:t>William@williamthomason.info</a:t>
            </a:r>
          </a:p>
          <a:p>
            <a:r>
              <a:rPr lang="en-US" dirty="0"/>
              <a:t>https://github.com/wthomason</a:t>
            </a:r>
          </a:p>
        </p:txBody>
      </p:sp>
    </p:spTree>
    <p:extLst>
      <p:ext uri="{BB962C8B-B14F-4D97-AF65-F5344CB8AC3E}">
        <p14:creationId xmlns:p14="http://schemas.microsoft.com/office/powerpoint/2010/main" val="733433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Change management?</a:t>
            </a:r>
            <a:endParaRPr lang="en-US" dirty="0"/>
          </a:p>
        </p:txBody>
      </p:sp>
      <p:sp>
        <p:nvSpPr>
          <p:cNvPr id="3" name="Content Placeholder 2"/>
          <p:cNvSpPr>
            <a:spLocks noGrp="1"/>
          </p:cNvSpPr>
          <p:nvPr>
            <p:ph idx="1"/>
          </p:nvPr>
        </p:nvSpPr>
        <p:spPr/>
        <p:txBody>
          <a:bodyPr>
            <a:normAutofit/>
          </a:bodyPr>
          <a:lstStyle/>
          <a:p>
            <a:r>
              <a:rPr lang="en-US" sz="3200" dirty="0"/>
              <a:t>Change management in software development involves tracking and managing changes to artifacts, such as code and requirements. It's critical for effective application development.</a:t>
            </a:r>
            <a:endParaRPr lang="en-US" sz="3200" dirty="0"/>
          </a:p>
        </p:txBody>
      </p:sp>
    </p:spTree>
    <p:extLst>
      <p:ext uri="{BB962C8B-B14F-4D97-AF65-F5344CB8AC3E}">
        <p14:creationId xmlns:p14="http://schemas.microsoft.com/office/powerpoint/2010/main" val="140194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Management tools</a:t>
            </a:r>
            <a:endParaRPr lang="en-US" dirty="0"/>
          </a:p>
        </p:txBody>
      </p:sp>
      <p:sp>
        <p:nvSpPr>
          <p:cNvPr id="3" name="Content Placeholder 2"/>
          <p:cNvSpPr>
            <a:spLocks noGrp="1"/>
          </p:cNvSpPr>
          <p:nvPr>
            <p:ph idx="1"/>
          </p:nvPr>
        </p:nvSpPr>
        <p:spPr/>
        <p:txBody>
          <a:bodyPr>
            <a:normAutofit lnSpcReduction="10000"/>
          </a:bodyPr>
          <a:lstStyle/>
          <a:p>
            <a:r>
              <a:rPr lang="en-US" dirty="0"/>
              <a:t>In one context, change management refers to managing changes to artifacts, such as code changes or documentation changes. This can also be referred to as "configuration management." In this context</a:t>
            </a:r>
            <a:r>
              <a:rPr lang="en-US" dirty="0" smtClean="0"/>
              <a:t>, change management tools are </a:t>
            </a:r>
            <a:r>
              <a:rPr lang="en-US" dirty="0"/>
              <a:t>used to handle such things as version control. These tools will prevent more than one person from modifying the artifacts at the same time. The tools have capabilities to track whatever changes are being made, to back out changes when necessary, or to allow for multiple paths, so that different versions of a particular product can be developed simultaneously. Tracking changes is critical to quality in software projects. By having change control, the team will be able to associate code fixes or enhancements with defects and automate builds, patches or releases.</a:t>
            </a:r>
            <a:endParaRPr lang="en-US" dirty="0"/>
          </a:p>
        </p:txBody>
      </p:sp>
    </p:spTree>
    <p:extLst>
      <p:ext uri="{BB962C8B-B14F-4D97-AF65-F5344CB8AC3E}">
        <p14:creationId xmlns:p14="http://schemas.microsoft.com/office/powerpoint/2010/main" val="1058074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Treating Changes </a:t>
            </a:r>
            <a:r>
              <a:rPr lang="en-US" dirty="0" err="1" smtClean="0"/>
              <a:t>Diffrently</a:t>
            </a:r>
            <a:endParaRPr lang="en-US" dirty="0"/>
          </a:p>
        </p:txBody>
      </p:sp>
      <p:sp>
        <p:nvSpPr>
          <p:cNvPr id="3" name="Content Placeholder 2"/>
          <p:cNvSpPr>
            <a:spLocks noGrp="1"/>
          </p:cNvSpPr>
          <p:nvPr>
            <p:ph idx="1"/>
          </p:nvPr>
        </p:nvSpPr>
        <p:spPr/>
        <p:txBody>
          <a:bodyPr>
            <a:normAutofit/>
          </a:bodyPr>
          <a:lstStyle/>
          <a:p>
            <a:r>
              <a:rPr lang="en-US" sz="2400" dirty="0"/>
              <a:t>Not all changes have the same impact. You can’t measure how risky a change is by counting the lines of code modified. It’s so easy for little things to create big problems, like just changing a font color in a web page. For example, ITIL has three type of changes we can use as a base to classify and, based on that, apply DevOps principles. Those changes are standard, normal, and emergency.</a:t>
            </a:r>
            <a:endParaRPr lang="en-US" sz="2400" dirty="0"/>
          </a:p>
        </p:txBody>
      </p:sp>
    </p:spTree>
    <p:extLst>
      <p:ext uri="{BB962C8B-B14F-4D97-AF65-F5344CB8AC3E}">
        <p14:creationId xmlns:p14="http://schemas.microsoft.com/office/powerpoint/2010/main" val="2524900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Treating Changes </a:t>
            </a:r>
            <a:r>
              <a:rPr lang="en-US" dirty="0" err="1"/>
              <a:t>Diffrently</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a:t>
            </a:r>
            <a:r>
              <a:rPr lang="en-US" b="1" dirty="0"/>
              <a:t>standard change</a:t>
            </a:r>
            <a:r>
              <a:rPr lang="en-US" dirty="0"/>
              <a:t> is a low-risk change that’s already well known, and it follows a strict procedure. Everyone loves these types of changes.</a:t>
            </a:r>
          </a:p>
          <a:p>
            <a:r>
              <a:rPr lang="en-US" dirty="0"/>
              <a:t>A </a:t>
            </a:r>
            <a:r>
              <a:rPr lang="en-US" b="1" dirty="0"/>
              <a:t>normal change</a:t>
            </a:r>
            <a:r>
              <a:rPr lang="en-US" dirty="0"/>
              <a:t> is, well, normal. You don’t know how risky these changes are; they’re either new or they’re those changes everyone is afraid to make because there’s always a problem with them. For these type of changes, you usually request approval from a change advisory board (CAB). The CAB analyzes it before going live, trying to deduce the impact on the system. Usually, IT Ops would like to avoid these types of changes.</a:t>
            </a:r>
          </a:p>
          <a:p>
            <a:r>
              <a:rPr lang="en-US" b="1" dirty="0"/>
              <a:t>Emergency changes</a:t>
            </a:r>
            <a:r>
              <a:rPr lang="en-US" dirty="0"/>
              <a:t> are those that need immediate attention. You can’t wait for them to go through the formal approval process. Everyone would like to avoid these, but sometimes they’re inevitable.</a:t>
            </a:r>
          </a:p>
          <a:p>
            <a:endParaRPr lang="en-US" dirty="0"/>
          </a:p>
        </p:txBody>
      </p:sp>
    </p:spTree>
    <p:extLst>
      <p:ext uri="{BB962C8B-B14F-4D97-AF65-F5344CB8AC3E}">
        <p14:creationId xmlns:p14="http://schemas.microsoft.com/office/powerpoint/2010/main" val="68347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manual changes</a:t>
            </a:r>
            <a:endParaRPr lang="en-US" dirty="0"/>
          </a:p>
        </p:txBody>
      </p:sp>
      <p:sp>
        <p:nvSpPr>
          <p:cNvPr id="3" name="Content Placeholder 2"/>
          <p:cNvSpPr>
            <a:spLocks noGrp="1"/>
          </p:cNvSpPr>
          <p:nvPr>
            <p:ph idx="1"/>
          </p:nvPr>
        </p:nvSpPr>
        <p:spPr/>
        <p:txBody>
          <a:bodyPr/>
          <a:lstStyle/>
          <a:p>
            <a:r>
              <a:rPr lang="en-US" dirty="0"/>
              <a:t>When you understand this, you’ll gain so much confidence with deployments that you’ll never want to do manual changes again. In a perfect and immutable world, let’s say you eliminate the temptation to implement manual changes by locking down the doors and forcing everyone to avoid </a:t>
            </a:r>
            <a:r>
              <a:rPr lang="en-US" dirty="0" err="1"/>
              <a:t>SSH’ing</a:t>
            </a:r>
            <a:r>
              <a:rPr lang="en-US" dirty="0"/>
              <a:t> to servers. There may still be times when you will need to break the rules, but you’ll want to make that the exception, not the norm, and automate it. Having problems and need to see logs? Go to the log management tool. Running out of space? Ok, fix it. But next time, add an alert and trigger an automated process to increase storage. See? It’s doable.</a:t>
            </a:r>
            <a:endParaRPr lang="en-US" dirty="0"/>
          </a:p>
        </p:txBody>
      </p:sp>
    </p:spTree>
    <p:extLst>
      <p:ext uri="{BB962C8B-B14F-4D97-AF65-F5344CB8AC3E}">
        <p14:creationId xmlns:p14="http://schemas.microsoft.com/office/powerpoint/2010/main" val="40187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Transporting from dramatic to non-dramatic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Now we’ll have enough information to prove that a pipeline is trustworthy. There’s proof that you’ve had fewer incidents with automation. The CAB will start seeing those types of changes as less risky, and less and less human intervention will be needed, even to approve changes. Why? Because to have a solid deployment pipeline, you have to have all types of evolving tests included. There are some companies that will still want to have the approval gate for business purposes (e.g., a change will go live on the announced date, not before).</a:t>
            </a:r>
          </a:p>
          <a:p>
            <a:r>
              <a:rPr lang="en-US" dirty="0"/>
              <a:t>The idea is to transport a normal change to a standard change and make emergency changes need less and less human intervention. This will take time, sure. But be patient and seek to have a green-light pipeline most of the time. Make sure that if it goes red, it’s because a test failed and not because there was something wrong with the automation process.</a:t>
            </a:r>
          </a:p>
          <a:p>
            <a:endParaRPr lang="en-US" dirty="0"/>
          </a:p>
        </p:txBody>
      </p:sp>
    </p:spTree>
    <p:extLst>
      <p:ext uri="{BB962C8B-B14F-4D97-AF65-F5344CB8AC3E}">
        <p14:creationId xmlns:p14="http://schemas.microsoft.com/office/powerpoint/2010/main" val="2544282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Leaving tracks all the way down</a:t>
            </a:r>
            <a:endParaRPr lang="en-US" dirty="0"/>
          </a:p>
        </p:txBody>
      </p:sp>
      <p:sp>
        <p:nvSpPr>
          <p:cNvPr id="3" name="Content Placeholder 2"/>
          <p:cNvSpPr>
            <a:spLocks noGrp="1"/>
          </p:cNvSpPr>
          <p:nvPr>
            <p:ph idx="1"/>
          </p:nvPr>
        </p:nvSpPr>
        <p:spPr/>
        <p:txBody>
          <a:bodyPr/>
          <a:lstStyle/>
          <a:p>
            <a:r>
              <a:rPr lang="en-US" dirty="0"/>
              <a:t>When you have automation in place, it becomes a trivial task to incorporate audit trails into the pipeline. This brings big benefits. Anyone who wants to can know how much time went into a recent change going live, why it was needed, who approved it, and whether all checkmarks were ticked off in previous steps. For example, the next time an auditor requests evidence that a change followed your process, it’ll just be a matter of following the trail backward. All information will be available. But along with these big benefits come big challenges. That’s especially true when you need to skip the process and make manual changes for an emergency change, for example.</a:t>
            </a:r>
            <a:endParaRPr lang="en-US" dirty="0"/>
          </a:p>
        </p:txBody>
      </p:sp>
    </p:spTree>
    <p:extLst>
      <p:ext uri="{BB962C8B-B14F-4D97-AF65-F5344CB8AC3E}">
        <p14:creationId xmlns:p14="http://schemas.microsoft.com/office/powerpoint/2010/main" val="3924402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err="1"/>
              <a:t>Francino</a:t>
            </a:r>
            <a:r>
              <a:rPr lang="en-US" dirty="0"/>
              <a:t>, Y. (2010, May 28). What does "change management" mean in software development and QA? Retrieved from https://</a:t>
            </a:r>
            <a:r>
              <a:rPr lang="en-US" dirty="0" smtClean="0"/>
              <a:t>searchsoftwarequality.techtarget.com/answer/What-does-change-management-mean-in-software-development-and-QA</a:t>
            </a:r>
          </a:p>
          <a:p>
            <a:r>
              <a:rPr lang="en-US" dirty="0"/>
              <a:t>Melendez, C. (2017, November 29). How Does DevOps Handle Change Management? Retrieved from https://aspetraining.com/resources/blog/devops-change-management</a:t>
            </a:r>
            <a:endParaRPr lang="en-US" dirty="0" smtClean="0"/>
          </a:p>
        </p:txBody>
      </p:sp>
    </p:spTree>
    <p:extLst>
      <p:ext uri="{BB962C8B-B14F-4D97-AF65-F5344CB8AC3E}">
        <p14:creationId xmlns:p14="http://schemas.microsoft.com/office/powerpoint/2010/main" val="241938656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284</TotalTime>
  <Words>780</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Change Management</vt:lpstr>
      <vt:lpstr>What is Change management?</vt:lpstr>
      <vt:lpstr>Change Management tools</vt:lpstr>
      <vt:lpstr>Treating Changes Diffrently</vt:lpstr>
      <vt:lpstr>Treating Changes Diffrently</vt:lpstr>
      <vt:lpstr>Avoiding manual changes</vt:lpstr>
      <vt:lpstr>Transporting from dramatic to non-dramatic changes</vt:lpstr>
      <vt:lpstr>Leaving tracks all the way down</vt:lpstr>
      <vt:lpstr>References </vt:lpstr>
      <vt:lpstr>Thanks for Joining!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Management</dc:title>
  <dc:creator>Tyson Thomason</dc:creator>
  <cp:lastModifiedBy>Tyson Thomason</cp:lastModifiedBy>
  <cp:revision>5</cp:revision>
  <dcterms:created xsi:type="dcterms:W3CDTF">2019-09-04T14:09:21Z</dcterms:created>
  <dcterms:modified xsi:type="dcterms:W3CDTF">2019-09-04T18:54:05Z</dcterms:modified>
</cp:coreProperties>
</file>