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notesMasterIdLst>
    <p:notesMasterId r:id="rId15"/>
  </p:notesMasterIdLst>
  <p:handoutMasterIdLst>
    <p:handoutMasterId r:id="rId16"/>
  </p:handoutMasterIdLst>
  <p:sldIdLst>
    <p:sldId id="268" r:id="rId5"/>
    <p:sldId id="270" r:id="rId6"/>
    <p:sldId id="271" r:id="rId7"/>
    <p:sldId id="272" r:id="rId8"/>
    <p:sldId id="273" r:id="rId9"/>
    <p:sldId id="274" r:id="rId10"/>
    <p:sldId id="275" r:id="rId11"/>
    <p:sldId id="276"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35" autoAdjust="0"/>
  </p:normalViewPr>
  <p:slideViewPr>
    <p:cSldViewPr snapToGrid="0" snapToObjects="1">
      <p:cViewPr varScale="1">
        <p:scale>
          <a:sx n="69" d="100"/>
          <a:sy n="69" d="100"/>
        </p:scale>
        <p:origin x="90" y="162"/>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73E014-A6AA-472C-8E12-1D9B2DEC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AA60B8-51CB-4CEB-8F1F-B3D7B7F00C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8/8/2019</a:t>
            </a:fld>
            <a:endParaRPr lang="en-US" dirty="0"/>
          </a:p>
        </p:txBody>
      </p:sp>
      <p:sp>
        <p:nvSpPr>
          <p:cNvPr id="4" name="Footer Placeholder 3">
            <a:extLst>
              <a:ext uri="{FF2B5EF4-FFF2-40B4-BE49-F238E27FC236}">
                <a16:creationId xmlns:a16="http://schemas.microsoft.com/office/drawing/2014/main" id="{4E884C44-A5E4-4BDA-B29B-03462F0688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0CB09A-41E4-4E88-82E6-007D826251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3464231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8/8/2019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101549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197685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10</a:t>
            </a:fld>
            <a:endParaRPr lang="en-US" dirty="0"/>
          </a:p>
        </p:txBody>
      </p:sp>
    </p:spTree>
    <p:extLst>
      <p:ext uri="{BB962C8B-B14F-4D97-AF65-F5344CB8AC3E}">
        <p14:creationId xmlns:p14="http://schemas.microsoft.com/office/powerpoint/2010/main" val="151450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dirty="0" smtClean="0"/>
              <a:t>Pager Rotation Duties</a:t>
            </a:r>
            <a:endParaRPr lang="en-US" dirty="0"/>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589213" y="4777379"/>
            <a:ext cx="8915399" cy="1126283"/>
          </a:xfrm>
        </p:spPr>
        <p:txBody>
          <a:bodyPr>
            <a:normAutofit lnSpcReduction="10000"/>
          </a:bodyPr>
          <a:lstStyle/>
          <a:p>
            <a:r>
              <a:rPr lang="en-US" dirty="0" smtClean="0"/>
              <a:t>By: William Thomason</a:t>
            </a:r>
          </a:p>
          <a:p>
            <a:r>
              <a:rPr lang="en-US" dirty="0" smtClean="0"/>
              <a:t>WEB-425</a:t>
            </a:r>
          </a:p>
          <a:p>
            <a:r>
              <a:rPr lang="en-US" dirty="0" smtClean="0"/>
              <a:t>Presentation 5.2</a:t>
            </a:r>
            <a:endParaRPr lang="en-US" dirty="0"/>
          </a:p>
        </p:txBody>
      </p:sp>
      <p:grpSp>
        <p:nvGrpSpPr>
          <p:cNvPr id="20" name="Group 19">
            <a:extLst>
              <a:ext uri="{FF2B5EF4-FFF2-40B4-BE49-F238E27FC236}">
                <a16:creationId xmlns:a16="http://schemas.microsoft.com/office/drawing/2014/main" id="{631C6CE6-1810-44ED-A6D7-3FF53040AE2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dirty="0"/>
              <a:t>Thank you</a:t>
            </a:r>
          </a:p>
        </p:txBody>
      </p:sp>
      <p:sp>
        <p:nvSpPr>
          <p:cNvPr id="3" name="Subtitle 2">
            <a:extLst>
              <a:ext uri="{FF2B5EF4-FFF2-40B4-BE49-F238E27FC236}">
                <a16:creationId xmlns:a16="http://schemas.microsoft.com/office/drawing/2014/main" id="{96D75439-C766-134A-A0D0-BE002D8B0AAD}"/>
              </a:ext>
            </a:extLst>
          </p:cNvPr>
          <p:cNvSpPr>
            <a:spLocks noGrp="1"/>
          </p:cNvSpPr>
          <p:nvPr>
            <p:ph type="subTitle" idx="1"/>
          </p:nvPr>
        </p:nvSpPr>
        <p:spPr>
          <a:xfrm>
            <a:off x="2589213" y="4777379"/>
            <a:ext cx="8915399" cy="1126283"/>
          </a:xfrm>
        </p:spPr>
        <p:txBody>
          <a:bodyPr>
            <a:normAutofit/>
          </a:bodyPr>
          <a:lstStyle/>
          <a:p>
            <a:r>
              <a:rPr lang="en-US" dirty="0" smtClean="0"/>
              <a:t>William@WilliamThomason.info</a:t>
            </a:r>
          </a:p>
          <a:p>
            <a:r>
              <a:rPr lang="en-US" dirty="0"/>
              <a:t>https://</a:t>
            </a:r>
            <a:r>
              <a:rPr lang="en-US" dirty="0" smtClean="0"/>
              <a:t>github.com/wthomason</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Pager Rotation Duties</a:t>
            </a:r>
            <a:endParaRPr lang="en-US" dirty="0"/>
          </a:p>
        </p:txBody>
      </p:sp>
      <p:sp>
        <p:nvSpPr>
          <p:cNvPr id="3" name="Content Placeholder 2"/>
          <p:cNvSpPr>
            <a:spLocks noGrp="1"/>
          </p:cNvSpPr>
          <p:nvPr>
            <p:ph idx="1"/>
          </p:nvPr>
        </p:nvSpPr>
        <p:spPr/>
        <p:txBody>
          <a:bodyPr>
            <a:normAutofit/>
          </a:bodyPr>
          <a:lstStyle/>
          <a:p>
            <a:r>
              <a:rPr lang="en-US" sz="2800" dirty="0" smtClean="0"/>
              <a:t>Pager rotation Duties is having developers, development managers and architects on pager rotation to handle alerts after the duty day has ended. This is essentially having a team on call during off ours to help fix issues that may arise to avoid issues becoming bigger than they started. </a:t>
            </a:r>
          </a:p>
        </p:txBody>
      </p:sp>
    </p:spTree>
    <p:extLst>
      <p:ext uri="{BB962C8B-B14F-4D97-AF65-F5344CB8AC3E}">
        <p14:creationId xmlns:p14="http://schemas.microsoft.com/office/powerpoint/2010/main" val="83007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Significance of On-Call Rotations</a:t>
            </a:r>
          </a:p>
        </p:txBody>
      </p:sp>
      <p:sp>
        <p:nvSpPr>
          <p:cNvPr id="3" name="Content Placeholder 2"/>
          <p:cNvSpPr>
            <a:spLocks noGrp="1"/>
          </p:cNvSpPr>
          <p:nvPr>
            <p:ph idx="1"/>
          </p:nvPr>
        </p:nvSpPr>
        <p:spPr/>
        <p:txBody>
          <a:bodyPr>
            <a:normAutofit/>
          </a:bodyPr>
          <a:lstStyle/>
          <a:p>
            <a:r>
              <a:rPr lang="en-US" sz="2400" dirty="0"/>
              <a:t>Simply put, being part of </a:t>
            </a:r>
            <a:r>
              <a:rPr lang="en-US" sz="2400" dirty="0" smtClean="0"/>
              <a:t>a rotation</a:t>
            </a:r>
            <a:r>
              <a:rPr lang="en-US" sz="2400" dirty="0"/>
              <a:t> means you should be available to handle an incident when it pops up. This doesn’t mean on-call has to be horrible. If you’re the lucky engineer, you should wear the title like a badge of honor. You should be proud your team trusts you to solve problems quickly. Of course, with the caveat that you’re not being overworked fixing incidents while the rest of your team simply builds and deploys code, then goes home.</a:t>
            </a:r>
          </a:p>
          <a:p>
            <a:endParaRPr lang="en-US" dirty="0"/>
          </a:p>
        </p:txBody>
      </p:sp>
    </p:spTree>
    <p:extLst>
      <p:ext uri="{BB962C8B-B14F-4D97-AF65-F5344CB8AC3E}">
        <p14:creationId xmlns:p14="http://schemas.microsoft.com/office/powerpoint/2010/main" val="282775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Significance of On-Call Rotations</a:t>
            </a:r>
            <a:endParaRPr lang="en-US" dirty="0"/>
          </a:p>
        </p:txBody>
      </p:sp>
      <p:sp>
        <p:nvSpPr>
          <p:cNvPr id="3" name="Content Placeholder 2"/>
          <p:cNvSpPr>
            <a:spLocks noGrp="1"/>
          </p:cNvSpPr>
          <p:nvPr>
            <p:ph idx="1"/>
          </p:nvPr>
        </p:nvSpPr>
        <p:spPr/>
        <p:txBody>
          <a:bodyPr/>
          <a:lstStyle/>
          <a:p>
            <a:r>
              <a:rPr lang="en-US" sz="2400" dirty="0"/>
              <a:t>Team-wide participation in on-call rotations creates the best environment for collaboration and overall site reliability. When everybody is on-call at one point or another, team members will instinctively act more responsibly when deploying and maintaining their own code. This, in turn, causes fewer incidents while creating more reliable systems. Everybody’s happy! Equally distributed on-call rotations and schedules make your employees happy, improve site uptime, and ensure engineer coverage at all times</a:t>
            </a:r>
          </a:p>
          <a:p>
            <a:endParaRPr lang="en-US" dirty="0"/>
          </a:p>
        </p:txBody>
      </p:sp>
    </p:spTree>
    <p:extLst>
      <p:ext uri="{BB962C8B-B14F-4D97-AF65-F5344CB8AC3E}">
        <p14:creationId xmlns:p14="http://schemas.microsoft.com/office/powerpoint/2010/main" val="48781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Meaningful On-Call Rotations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t>Team structure - Establish which people and/or teams should be given on-call responsibilities. Should these individuals and/or teams then be broken down into new, separate teams? Or should the general team structure remain the same? Once you define who’s going to be on-call and how the teams are structured, you can start forming organized on-call teams and rotations</a:t>
            </a:r>
            <a:r>
              <a:rPr lang="en-US" dirty="0" smtClean="0"/>
              <a:t>.</a:t>
            </a:r>
          </a:p>
          <a:p>
            <a:pPr>
              <a:buFont typeface="+mj-lt"/>
              <a:buAutoNum type="arabicPeriod"/>
            </a:pPr>
            <a:r>
              <a:rPr lang="en-US" dirty="0"/>
              <a:t>Tools and communication - Define how your on-call team(s) will communicate and understand the tools they need to effectively handle incidents. Use tools that give your engineers visibility into system operations and helps them communicate easily. Providing tools that make schedules and rotations clear for the whole team can show any schedule changes and ensure no shifts go uncovered.</a:t>
            </a:r>
            <a:endParaRPr lang="en-US" dirty="0"/>
          </a:p>
        </p:txBody>
      </p:sp>
    </p:spTree>
    <p:extLst>
      <p:ext uri="{BB962C8B-B14F-4D97-AF65-F5344CB8AC3E}">
        <p14:creationId xmlns:p14="http://schemas.microsoft.com/office/powerpoint/2010/main" val="10549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Meaningful On-Call Rotations</a:t>
            </a:r>
            <a:endParaRPr lang="en-US" dirty="0"/>
          </a:p>
        </p:txBody>
      </p:sp>
      <p:sp>
        <p:nvSpPr>
          <p:cNvPr id="3" name="Content Placeholder 2"/>
          <p:cNvSpPr>
            <a:spLocks noGrp="1"/>
          </p:cNvSpPr>
          <p:nvPr>
            <p:ph idx="1"/>
          </p:nvPr>
        </p:nvSpPr>
        <p:spPr/>
        <p:txBody>
          <a:bodyPr/>
          <a:lstStyle/>
          <a:p>
            <a:pPr>
              <a:buFont typeface="+mj-lt"/>
              <a:buAutoNum type="arabicPeriod" startAt="3"/>
            </a:pPr>
            <a:r>
              <a:rPr lang="en-US" dirty="0"/>
              <a:t>Timing and coverage - Your system always needs to work. Companies that allow rotation switching will stop employees from burning out or getting stuck with the worst shifts. Allowing flexible on-call scheduling is also a good way to give employees choices while making sure there’s always somebody on-call</a:t>
            </a:r>
            <a:r>
              <a:rPr lang="en-US" dirty="0" smtClean="0"/>
              <a:t>.</a:t>
            </a:r>
          </a:p>
          <a:p>
            <a:pPr>
              <a:buFont typeface="+mj-lt"/>
              <a:buAutoNum type="arabicPeriod" startAt="3"/>
            </a:pPr>
            <a:r>
              <a:rPr lang="en-US" dirty="0"/>
              <a:t>Escalation policies - Being on-call means you’ll act as the first point of contact when an incident pops up. However, this initial point of contact won’t always be the right person to handle the issue. Define how certain problems should be escalated and which person or team needs to be looped in. Clearly defined escalation policies will get the right people involved only when they need to be.</a:t>
            </a:r>
            <a:endParaRPr lang="en-US" dirty="0"/>
          </a:p>
        </p:txBody>
      </p:sp>
    </p:spTree>
    <p:extLst>
      <p:ext uri="{BB962C8B-B14F-4D97-AF65-F5344CB8AC3E}">
        <p14:creationId xmlns:p14="http://schemas.microsoft.com/office/powerpoint/2010/main" val="361274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Meaningful On-Call Rotations</a:t>
            </a:r>
            <a:endParaRPr lang="en-US" dirty="0"/>
          </a:p>
        </p:txBody>
      </p:sp>
      <p:sp>
        <p:nvSpPr>
          <p:cNvPr id="3" name="Content Placeholder 2"/>
          <p:cNvSpPr>
            <a:spLocks noGrp="1"/>
          </p:cNvSpPr>
          <p:nvPr>
            <p:ph idx="1"/>
          </p:nvPr>
        </p:nvSpPr>
        <p:spPr/>
        <p:txBody>
          <a:bodyPr>
            <a:normAutofit/>
          </a:bodyPr>
          <a:lstStyle/>
          <a:p>
            <a:r>
              <a:rPr lang="en-US" sz="2400" dirty="0"/>
              <a:t>Being part of team-wide rotations means you can take pride in your work. You’ll build camaraderie with your team while building better services faster. Running into system issues is inevitable, but creating on-call rotations with meaning can help you diagnose and resolve incidents more effectively while simultaneously making employees happier.</a:t>
            </a:r>
            <a:endParaRPr lang="en-US" sz="2400" dirty="0"/>
          </a:p>
        </p:txBody>
      </p:sp>
    </p:spTree>
    <p:extLst>
      <p:ext uri="{BB962C8B-B14F-4D97-AF65-F5344CB8AC3E}">
        <p14:creationId xmlns:p14="http://schemas.microsoft.com/office/powerpoint/2010/main" val="315793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a:t>Being on-call is probably the first step that an organization takes towards improving their availability and reliability for their customers or users. On-call engineers are the first line to defense against customer-impacting outages and ensure that the issues are resolved as quickly as possible. You need to be there when your customers need you. On-call ensures this.</a:t>
            </a:r>
            <a:endParaRPr lang="en-US" sz="2800" dirty="0"/>
          </a:p>
        </p:txBody>
      </p:sp>
    </p:spTree>
    <p:extLst>
      <p:ext uri="{BB962C8B-B14F-4D97-AF65-F5344CB8AC3E}">
        <p14:creationId xmlns:p14="http://schemas.microsoft.com/office/powerpoint/2010/main" val="259756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err="1"/>
              <a:t>Holloran</a:t>
            </a:r>
            <a:r>
              <a:rPr lang="en-US" dirty="0"/>
              <a:t>, D. (2018, April 16). The Value of Defined On-Call Rotations. Retrieved August 8, 2019, from https://</a:t>
            </a:r>
            <a:r>
              <a:rPr lang="en-US" dirty="0" smtClean="0"/>
              <a:t>victorops.com/blog/the-value-of-defined-on-call-rotations</a:t>
            </a:r>
            <a:endParaRPr lang="en-US" dirty="0"/>
          </a:p>
          <a:p>
            <a:r>
              <a:rPr lang="en-US" dirty="0"/>
              <a:t>Kim, G., </a:t>
            </a:r>
            <a:r>
              <a:rPr lang="en-US" dirty="0" err="1"/>
              <a:t>Debois</a:t>
            </a:r>
            <a:r>
              <a:rPr lang="en-US" dirty="0"/>
              <a:t>, P., Willis, J., Humble, J., &amp; </a:t>
            </a:r>
            <a:r>
              <a:rPr lang="en-US" dirty="0" err="1"/>
              <a:t>Allspaw</a:t>
            </a:r>
            <a:r>
              <a:rPr lang="en-US" dirty="0"/>
              <a:t>, J. (2017). </a:t>
            </a:r>
            <a:r>
              <a:rPr lang="en-US" i="1" dirty="0"/>
              <a:t>The DevOps handbook: How to create world-class agility, reliability, and security in technology organizations</a:t>
            </a:r>
            <a:r>
              <a:rPr lang="en-US" dirty="0"/>
              <a:t>. Portland, OR: IT Revolution </a:t>
            </a:r>
            <a:r>
              <a:rPr lang="en-US" dirty="0" smtClean="0"/>
              <a:t>Press</a:t>
            </a:r>
            <a:r>
              <a:rPr lang="en-US" dirty="0"/>
              <a:t>, LLC</a:t>
            </a:r>
            <a:r>
              <a:rPr lang="en-US" dirty="0" smtClean="0"/>
              <a:t>.</a:t>
            </a:r>
          </a:p>
          <a:p>
            <a:r>
              <a:rPr lang="en-US" dirty="0"/>
              <a:t>Abhishek, K. (2018, August 21). How to create an on-call schedule that doesn't suck. </a:t>
            </a:r>
            <a:r>
              <a:rPr lang="en-US"/>
              <a:t>Retrieved August 8, 2019, from https://medium.com/fyipe/how-to-create-an-on-call-schedule-that-doesnt-suck-641a46970866</a:t>
            </a:r>
            <a:endParaRPr lang="en-US" dirty="0" smtClean="0"/>
          </a:p>
          <a:p>
            <a:endParaRPr lang="en-US" dirty="0"/>
          </a:p>
        </p:txBody>
      </p:sp>
    </p:spTree>
    <p:extLst>
      <p:ext uri="{BB962C8B-B14F-4D97-AF65-F5344CB8AC3E}">
        <p14:creationId xmlns:p14="http://schemas.microsoft.com/office/powerpoint/2010/main" val="34590533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11766309_Event Plan Wisp Design_SL_V1.pptx" id="{BF5614A6-2C68-45C5-808B-A03847169876}" vid="{EF7DD8D8-94B0-4706-A3A0-4A5CFF60D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791FE0-E525-44F5-B24B-E8E5757CF5F2}">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5A432D6E-6060-4177-BFA8-C98B20AA20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428C60-BADF-461E-ACB1-6AC412BA55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plan Wisp design</Template>
  <TotalTime>0</TotalTime>
  <Words>422</Words>
  <Application>Microsoft Office PowerPoint</Application>
  <PresentationFormat>Widescreen</PresentationFormat>
  <Paragraphs>29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Pager Rotation Duties</vt:lpstr>
      <vt:lpstr>What is Pager Rotation Duties</vt:lpstr>
      <vt:lpstr>The Significance of On-Call Rotations</vt:lpstr>
      <vt:lpstr>The Significance of On-Call Rotations</vt:lpstr>
      <vt:lpstr>How to create Meaningful On-Call Rotations</vt:lpstr>
      <vt:lpstr>How to create Meaningful On-Call Rotations</vt:lpstr>
      <vt:lpstr>How to create Meaningful On-Call Rotations</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2019-08-07T20:34:42Z</dcterms:created>
  <dcterms:modified xsi:type="dcterms:W3CDTF">2019-08-08T20:34:07Z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