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A3C8-7779-4B70-A25D-3F39E4A40888}"/>
              </a:ext>
            </a:extLst>
          </p:cNvPr>
          <p:cNvSpPr>
            <a:spLocks noGrp="1"/>
          </p:cNvSpPr>
          <p:nvPr>
            <p:ph type="ctrTitle"/>
          </p:nvPr>
        </p:nvSpPr>
        <p:spPr/>
        <p:txBody>
          <a:bodyPr/>
          <a:lstStyle/>
          <a:p>
            <a:r>
              <a:rPr lang="en-US" sz="3200" dirty="0"/>
              <a:t>Technology Driven Decisions </a:t>
            </a:r>
            <a:br>
              <a:rPr lang="en-US" sz="3200" dirty="0"/>
            </a:br>
            <a:r>
              <a:rPr lang="en-US" sz="3200" dirty="0"/>
              <a:t>VS </a:t>
            </a:r>
            <a:br>
              <a:rPr lang="en-US" sz="3200" dirty="0"/>
            </a:br>
            <a:r>
              <a:rPr lang="en-US" sz="3200" dirty="0"/>
              <a:t>Business Driven Decisions</a:t>
            </a:r>
          </a:p>
        </p:txBody>
      </p:sp>
      <p:sp>
        <p:nvSpPr>
          <p:cNvPr id="3" name="Subtitle 2">
            <a:extLst>
              <a:ext uri="{FF2B5EF4-FFF2-40B4-BE49-F238E27FC236}">
                <a16:creationId xmlns:a16="http://schemas.microsoft.com/office/drawing/2014/main" id="{EF155063-D7A6-4FAA-AF34-5801B27ACA33}"/>
              </a:ext>
            </a:extLst>
          </p:cNvPr>
          <p:cNvSpPr>
            <a:spLocks noGrp="1"/>
          </p:cNvSpPr>
          <p:nvPr>
            <p:ph type="subTitle" idx="1"/>
          </p:nvPr>
        </p:nvSpPr>
        <p:spPr/>
        <p:txBody>
          <a:bodyPr>
            <a:normAutofit lnSpcReduction="10000"/>
          </a:bodyPr>
          <a:lstStyle/>
          <a:p>
            <a:r>
              <a:rPr lang="en-US" dirty="0"/>
              <a:t>By: William Thomason</a:t>
            </a:r>
          </a:p>
          <a:p>
            <a:r>
              <a:rPr lang="en-US" dirty="0"/>
              <a:t>WEB-430</a:t>
            </a:r>
          </a:p>
          <a:p>
            <a:r>
              <a:rPr lang="en-US" dirty="0"/>
              <a:t>Presentation 7.2</a:t>
            </a:r>
          </a:p>
        </p:txBody>
      </p:sp>
    </p:spTree>
    <p:extLst>
      <p:ext uri="{BB962C8B-B14F-4D97-AF65-F5344CB8AC3E}">
        <p14:creationId xmlns:p14="http://schemas.microsoft.com/office/powerpoint/2010/main" val="860751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DB6D-B41E-4FE1-BF95-6048618FE77F}"/>
              </a:ext>
            </a:extLst>
          </p:cNvPr>
          <p:cNvSpPr>
            <a:spLocks noGrp="1"/>
          </p:cNvSpPr>
          <p:nvPr>
            <p:ph type="title"/>
          </p:nvPr>
        </p:nvSpPr>
        <p:spPr/>
        <p:txBody>
          <a:bodyPr/>
          <a:lstStyle/>
          <a:p>
            <a:r>
              <a:rPr lang="en-US" dirty="0"/>
              <a:t>Thank You for Joining!!</a:t>
            </a:r>
          </a:p>
        </p:txBody>
      </p:sp>
      <p:sp>
        <p:nvSpPr>
          <p:cNvPr id="3" name="Text Placeholder 2">
            <a:extLst>
              <a:ext uri="{FF2B5EF4-FFF2-40B4-BE49-F238E27FC236}">
                <a16:creationId xmlns:a16="http://schemas.microsoft.com/office/drawing/2014/main" id="{4F736B4B-0CC8-4C61-84F7-752C259BD679}"/>
              </a:ext>
            </a:extLst>
          </p:cNvPr>
          <p:cNvSpPr>
            <a:spLocks noGrp="1"/>
          </p:cNvSpPr>
          <p:nvPr>
            <p:ph type="body" idx="1"/>
          </p:nvPr>
        </p:nvSpPr>
        <p:spPr>
          <a:xfrm>
            <a:off x="2015067" y="3871218"/>
            <a:ext cx="8158690" cy="954547"/>
          </a:xfrm>
        </p:spPr>
        <p:txBody>
          <a:bodyPr>
            <a:normAutofit fontScale="62500" lnSpcReduction="20000"/>
          </a:bodyPr>
          <a:lstStyle/>
          <a:p>
            <a:r>
              <a:rPr lang="en-US" dirty="0"/>
              <a:t>Feel free to contact me here!</a:t>
            </a:r>
          </a:p>
          <a:p>
            <a:r>
              <a:rPr lang="en-US" dirty="0"/>
              <a:t>William@WilliamThomason.info</a:t>
            </a:r>
          </a:p>
          <a:p>
            <a:r>
              <a:rPr lang="en-US" dirty="0"/>
              <a:t>https://github.com/wthomason</a:t>
            </a:r>
          </a:p>
        </p:txBody>
      </p:sp>
    </p:spTree>
    <p:extLst>
      <p:ext uri="{BB962C8B-B14F-4D97-AF65-F5344CB8AC3E}">
        <p14:creationId xmlns:p14="http://schemas.microsoft.com/office/powerpoint/2010/main" val="172796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CE9A-D5EF-4F10-B76F-89D7A32766CE}"/>
              </a:ext>
            </a:extLst>
          </p:cNvPr>
          <p:cNvSpPr>
            <a:spLocks noGrp="1"/>
          </p:cNvSpPr>
          <p:nvPr>
            <p:ph type="title"/>
          </p:nvPr>
        </p:nvSpPr>
        <p:spPr/>
        <p:txBody>
          <a:bodyPr/>
          <a:lstStyle/>
          <a:p>
            <a:r>
              <a:rPr lang="en-US" dirty="0"/>
              <a:t>Technology Driven Decisions</a:t>
            </a:r>
          </a:p>
        </p:txBody>
      </p:sp>
      <p:sp>
        <p:nvSpPr>
          <p:cNvPr id="3" name="Content Placeholder 2">
            <a:extLst>
              <a:ext uri="{FF2B5EF4-FFF2-40B4-BE49-F238E27FC236}">
                <a16:creationId xmlns:a16="http://schemas.microsoft.com/office/drawing/2014/main" id="{CACDC076-E074-4D5E-9D6E-E9ECF8BA0BA6}"/>
              </a:ext>
            </a:extLst>
          </p:cNvPr>
          <p:cNvSpPr>
            <a:spLocks noGrp="1"/>
          </p:cNvSpPr>
          <p:nvPr>
            <p:ph idx="1"/>
          </p:nvPr>
        </p:nvSpPr>
        <p:spPr>
          <a:xfrm>
            <a:off x="1295401" y="2556931"/>
            <a:ext cx="9601196" cy="3583809"/>
          </a:xfrm>
        </p:spPr>
        <p:txBody>
          <a:bodyPr>
            <a:normAutofit fontScale="55000" lnSpcReduction="20000"/>
          </a:bodyPr>
          <a:lstStyle/>
          <a:p>
            <a:r>
              <a:rPr lang="en-US" sz="3300" dirty="0"/>
              <a:t>Technology should be viewed as an integrating rather than a divisive element in hospital planning. In the past, technology decision-making responsibility has often been diffused throughout hospitals, but providers are beginning to take a more considered and coherent approach. The process of making decisions about technology has four key elements: assessment, planning, acquisition, and management. The most important aspect of the assessment phase is the formation of a technology advisory committee to review and evaluate requests for new and emerging technology; review capital budget requests for new and replacement technology; and set mission-based and strategic priorities for new, emerging, and replacement technologies. Technology planning allows hospitals to set long-term goals for technology acquisition. The process involves an audit of existing technologies, evaluation of other hospitals' technologies, and review of technology trends. A well-defined technology plan will, in turn, facilitate the acquisition and management process, allowing hospitals greater flexibility in negotiating costs and budgeting for training, spare parts, service, upgrades, and support. By pooling resources with other providers in their region, hospitals can further enhance the effectiveness of their use and acquisition of technology. Collaboration allows providers to share the risks of technologically volatile and intensive services and avoid costly duplication of equipment and facilities.</a:t>
            </a:r>
            <a:br>
              <a:rPr lang="en-US" dirty="0"/>
            </a:br>
            <a:endParaRPr lang="en-US" dirty="0"/>
          </a:p>
        </p:txBody>
      </p:sp>
    </p:spTree>
    <p:extLst>
      <p:ext uri="{BB962C8B-B14F-4D97-AF65-F5344CB8AC3E}">
        <p14:creationId xmlns:p14="http://schemas.microsoft.com/office/powerpoint/2010/main" val="272441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B2C4-38E5-49B2-BDF3-8A6E437B4AA8}"/>
              </a:ext>
            </a:extLst>
          </p:cNvPr>
          <p:cNvSpPr>
            <a:spLocks noGrp="1"/>
          </p:cNvSpPr>
          <p:nvPr>
            <p:ph type="title"/>
          </p:nvPr>
        </p:nvSpPr>
        <p:spPr/>
        <p:txBody>
          <a:bodyPr/>
          <a:lstStyle/>
          <a:p>
            <a:r>
              <a:rPr lang="en-US" dirty="0"/>
              <a:t>Business Driven Decisions</a:t>
            </a:r>
          </a:p>
        </p:txBody>
      </p:sp>
      <p:sp>
        <p:nvSpPr>
          <p:cNvPr id="3" name="Content Placeholder 2">
            <a:extLst>
              <a:ext uri="{FF2B5EF4-FFF2-40B4-BE49-F238E27FC236}">
                <a16:creationId xmlns:a16="http://schemas.microsoft.com/office/drawing/2014/main" id="{5BB05B06-0633-494E-B071-136E680F35FD}"/>
              </a:ext>
            </a:extLst>
          </p:cNvPr>
          <p:cNvSpPr>
            <a:spLocks noGrp="1"/>
          </p:cNvSpPr>
          <p:nvPr>
            <p:ph idx="1"/>
          </p:nvPr>
        </p:nvSpPr>
        <p:spPr>
          <a:xfrm>
            <a:off x="1295401" y="2556931"/>
            <a:ext cx="9601196" cy="3583809"/>
          </a:xfrm>
        </p:spPr>
        <p:txBody>
          <a:bodyPr>
            <a:normAutofit fontScale="70000" lnSpcReduction="20000"/>
          </a:bodyPr>
          <a:lstStyle/>
          <a:p>
            <a:pPr fontAlgn="base"/>
            <a:r>
              <a:rPr lang="en-US" dirty="0"/>
              <a:t>A large part of conducting any business is making decisions. Some of these are strategic: should we enter a certain market, how should we design our new product, which partners and distribution channels should we choose? Others are more routine, made manually or automatically during everyday business operations. The latter are </a:t>
            </a:r>
            <a:r>
              <a:rPr lang="en-US" i="1" dirty="0"/>
              <a:t>operational</a:t>
            </a:r>
            <a:r>
              <a:rPr lang="en-US" dirty="0"/>
              <a:t> decisions.</a:t>
            </a:r>
          </a:p>
          <a:p>
            <a:pPr fontAlgn="base"/>
            <a:r>
              <a:rPr lang="en-US" dirty="0"/>
              <a:t>Operational decisions are determinations that businesses make on a regular basis, a selection or calculation of an outcome that depends on a number of prevailing circumstances (inputs) and which, ultimately, has an observable impact on the behavior of an </a:t>
            </a:r>
            <a:r>
              <a:rPr lang="en-US" dirty="0" err="1"/>
              <a:t>organisation</a:t>
            </a:r>
            <a:r>
              <a:rPr lang="en-US" dirty="0"/>
              <a:t>. They include making determinations like:</a:t>
            </a:r>
          </a:p>
          <a:p>
            <a:pPr fontAlgn="base"/>
            <a:r>
              <a:rPr lang="en-US" dirty="0"/>
              <a:t>Should we extend a line of credit to this customer? On what terms?</a:t>
            </a:r>
          </a:p>
          <a:p>
            <a:pPr fontAlgn="base"/>
            <a:r>
              <a:rPr lang="en-US" dirty="0"/>
              <a:t>Should we initiate an inquiry into a customer’s insurance claim or just pay it?</a:t>
            </a:r>
          </a:p>
          <a:p>
            <a:pPr fontAlgn="base"/>
            <a:r>
              <a:rPr lang="en-US" dirty="0"/>
              <a:t>What products should we recommend to a client when they visit our website, given their past behavior?</a:t>
            </a:r>
          </a:p>
          <a:p>
            <a:pPr fontAlgn="base"/>
            <a:r>
              <a:rPr lang="en-US" dirty="0"/>
              <a:t>Does this trade fee structure satisfy compliance regulations?</a:t>
            </a:r>
          </a:p>
          <a:p>
            <a:pPr fontAlgn="base"/>
            <a:r>
              <a:rPr lang="en-US" dirty="0"/>
              <a:t>Many operational decisions need to happen many times a second and so they are often automated.</a:t>
            </a:r>
          </a:p>
          <a:p>
            <a:endParaRPr lang="en-US" dirty="0"/>
          </a:p>
        </p:txBody>
      </p:sp>
    </p:spTree>
    <p:extLst>
      <p:ext uri="{BB962C8B-B14F-4D97-AF65-F5344CB8AC3E}">
        <p14:creationId xmlns:p14="http://schemas.microsoft.com/office/powerpoint/2010/main" val="151554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06B4-9F73-47C1-9F97-976C4AACB1F8}"/>
              </a:ext>
            </a:extLst>
          </p:cNvPr>
          <p:cNvSpPr>
            <a:spLocks noGrp="1"/>
          </p:cNvSpPr>
          <p:nvPr>
            <p:ph type="title"/>
          </p:nvPr>
        </p:nvSpPr>
        <p:spPr/>
        <p:txBody>
          <a:bodyPr>
            <a:normAutofit fontScale="90000"/>
          </a:bodyPr>
          <a:lstStyle/>
          <a:p>
            <a:r>
              <a:rPr lang="en-US" b="1" dirty="0"/>
              <a:t>Technology and Decision-Making</a:t>
            </a:r>
            <a:br>
              <a:rPr lang="en-US" b="1" dirty="0"/>
            </a:br>
            <a:endParaRPr lang="en-US" dirty="0"/>
          </a:p>
        </p:txBody>
      </p:sp>
      <p:sp>
        <p:nvSpPr>
          <p:cNvPr id="3" name="Content Placeholder 2">
            <a:extLst>
              <a:ext uri="{FF2B5EF4-FFF2-40B4-BE49-F238E27FC236}">
                <a16:creationId xmlns:a16="http://schemas.microsoft.com/office/drawing/2014/main" id="{0BAB4DC4-08B8-4AC7-9774-9CA5634C770E}"/>
              </a:ext>
            </a:extLst>
          </p:cNvPr>
          <p:cNvSpPr>
            <a:spLocks noGrp="1"/>
          </p:cNvSpPr>
          <p:nvPr>
            <p:ph idx="1"/>
          </p:nvPr>
        </p:nvSpPr>
        <p:spPr/>
        <p:txBody>
          <a:bodyPr/>
          <a:lstStyle/>
          <a:p>
            <a:r>
              <a:rPr lang="en-US" dirty="0"/>
              <a:t>In all business areas making decisions is a natural and integral part of any company’s management process. Doesn’t matter if it’s a small family business or a huge multi-national corporation. At some point or another they all need to make decisions to ensure their continued operation. And that’s exactly what a manager’s job in an organization comes down to – a constant process of decision-making to ensure continued growth and achievement of business goals. Needless to say, that process is rarely an easy one.</a:t>
            </a:r>
          </a:p>
        </p:txBody>
      </p:sp>
    </p:spTree>
    <p:extLst>
      <p:ext uri="{BB962C8B-B14F-4D97-AF65-F5344CB8AC3E}">
        <p14:creationId xmlns:p14="http://schemas.microsoft.com/office/powerpoint/2010/main" val="73594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7224-1B43-4C59-800C-A5EEDA6BEBA3}"/>
              </a:ext>
            </a:extLst>
          </p:cNvPr>
          <p:cNvSpPr>
            <a:spLocks noGrp="1"/>
          </p:cNvSpPr>
          <p:nvPr>
            <p:ph type="title"/>
          </p:nvPr>
        </p:nvSpPr>
        <p:spPr/>
        <p:txBody>
          <a:bodyPr>
            <a:normAutofit fontScale="90000"/>
          </a:bodyPr>
          <a:lstStyle/>
          <a:p>
            <a:r>
              <a:rPr lang="en-US" b="1" dirty="0"/>
              <a:t>Technology and Decision-Making</a:t>
            </a:r>
            <a:br>
              <a:rPr lang="en-US" b="1" dirty="0"/>
            </a:br>
            <a:endParaRPr lang="en-US" dirty="0"/>
          </a:p>
        </p:txBody>
      </p:sp>
      <p:sp>
        <p:nvSpPr>
          <p:cNvPr id="3" name="Content Placeholder 2">
            <a:extLst>
              <a:ext uri="{FF2B5EF4-FFF2-40B4-BE49-F238E27FC236}">
                <a16:creationId xmlns:a16="http://schemas.microsoft.com/office/drawing/2014/main" id="{9BF9FAC1-997D-490D-AB90-319775899C42}"/>
              </a:ext>
            </a:extLst>
          </p:cNvPr>
          <p:cNvSpPr>
            <a:spLocks noGrp="1"/>
          </p:cNvSpPr>
          <p:nvPr>
            <p:ph idx="1"/>
          </p:nvPr>
        </p:nvSpPr>
        <p:spPr/>
        <p:txBody>
          <a:bodyPr/>
          <a:lstStyle/>
          <a:p>
            <a:r>
              <a:rPr lang="en-US" dirty="0"/>
              <a:t>Technology is taking on increasingly major role in decision-making today. The sheer amount of data that managers must operate with on a daily basis is absolutely staggering compared to what they had to work with just a few decades ago. And while on the surface it may seem as if the more information, we have at our disposal the better our decisions are, research shows that the exact opposite is often the case.</a:t>
            </a:r>
          </a:p>
        </p:txBody>
      </p:sp>
    </p:spTree>
    <p:extLst>
      <p:ext uri="{BB962C8B-B14F-4D97-AF65-F5344CB8AC3E}">
        <p14:creationId xmlns:p14="http://schemas.microsoft.com/office/powerpoint/2010/main" val="37628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6C8D-1481-4F91-9C13-74A0824D4D5A}"/>
              </a:ext>
            </a:extLst>
          </p:cNvPr>
          <p:cNvSpPr>
            <a:spLocks noGrp="1"/>
          </p:cNvSpPr>
          <p:nvPr>
            <p:ph type="title"/>
          </p:nvPr>
        </p:nvSpPr>
        <p:spPr/>
        <p:txBody>
          <a:bodyPr>
            <a:normAutofit fontScale="90000"/>
          </a:bodyPr>
          <a:lstStyle/>
          <a:p>
            <a:r>
              <a:rPr lang="en-US" b="1" dirty="0"/>
              <a:t>Technology and Decision-Making</a:t>
            </a:r>
            <a:br>
              <a:rPr lang="en-US" b="1" dirty="0"/>
            </a:br>
            <a:endParaRPr lang="en-US" dirty="0"/>
          </a:p>
        </p:txBody>
      </p:sp>
      <p:sp>
        <p:nvSpPr>
          <p:cNvPr id="3" name="Content Placeholder 2">
            <a:extLst>
              <a:ext uri="{FF2B5EF4-FFF2-40B4-BE49-F238E27FC236}">
                <a16:creationId xmlns:a16="http://schemas.microsoft.com/office/drawing/2014/main" id="{1B5D073E-62D5-4F79-84D4-7B38BB89378E}"/>
              </a:ext>
            </a:extLst>
          </p:cNvPr>
          <p:cNvSpPr>
            <a:spLocks noGrp="1"/>
          </p:cNvSpPr>
          <p:nvPr>
            <p:ph idx="1"/>
          </p:nvPr>
        </p:nvSpPr>
        <p:spPr/>
        <p:txBody>
          <a:bodyPr/>
          <a:lstStyle/>
          <a:p>
            <a:r>
              <a:rPr lang="en-US" dirty="0"/>
              <a:t>Take business intelligence, for example. A term coined by a Gartner Group consultant in the late 1980s, it describes a technology-driven process that leverages various software solutions and services to transform data into actionable information and helps decision makers understand the current state of their company. In today’s world BI-centered tools are a critical component of any successful company’s strategy. They allow managers to streamline the effort needed to search for, combine and query data to obtain the information required for good decisions.</a:t>
            </a:r>
          </a:p>
        </p:txBody>
      </p:sp>
    </p:spTree>
    <p:extLst>
      <p:ext uri="{BB962C8B-B14F-4D97-AF65-F5344CB8AC3E}">
        <p14:creationId xmlns:p14="http://schemas.microsoft.com/office/powerpoint/2010/main" val="132318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0678-2A65-46C7-84D7-9D052EAC2FA0}"/>
              </a:ext>
            </a:extLst>
          </p:cNvPr>
          <p:cNvSpPr>
            <a:spLocks noGrp="1"/>
          </p:cNvSpPr>
          <p:nvPr>
            <p:ph type="title"/>
          </p:nvPr>
        </p:nvSpPr>
        <p:spPr/>
        <p:txBody>
          <a:bodyPr>
            <a:normAutofit fontScale="90000"/>
          </a:bodyPr>
          <a:lstStyle/>
          <a:p>
            <a:r>
              <a:rPr lang="en-US" b="1" dirty="0"/>
              <a:t>Technology and Decision-Making</a:t>
            </a:r>
            <a:br>
              <a:rPr lang="en-US" b="1" dirty="0"/>
            </a:br>
            <a:endParaRPr lang="en-US" dirty="0"/>
          </a:p>
        </p:txBody>
      </p:sp>
      <p:sp>
        <p:nvSpPr>
          <p:cNvPr id="3" name="Content Placeholder 2">
            <a:extLst>
              <a:ext uri="{FF2B5EF4-FFF2-40B4-BE49-F238E27FC236}">
                <a16:creationId xmlns:a16="http://schemas.microsoft.com/office/drawing/2014/main" id="{7E160281-35E9-4E11-B398-94909F5EE360}"/>
              </a:ext>
            </a:extLst>
          </p:cNvPr>
          <p:cNvSpPr>
            <a:spLocks noGrp="1"/>
          </p:cNvSpPr>
          <p:nvPr>
            <p:ph idx="1"/>
          </p:nvPr>
        </p:nvSpPr>
        <p:spPr/>
        <p:txBody>
          <a:bodyPr/>
          <a:lstStyle/>
          <a:p>
            <a:r>
              <a:rPr lang="en-US" dirty="0"/>
              <a:t>Time tracking and activity tracking solutions on the other hand offer a great way to collect data. Stay on top of the day-to-day activities of your business by keeping track of your team’s time expenses. Sounds simple enough, but the benefits of integrating such a tool into your internal process could be quite significant. At a glance you can see which projects are your biggest profit-drivers, what types of tasks take your team longer to accomplish than others and which areas don’t get enough attention. Study, analyze and act on that information accordingly.</a:t>
            </a:r>
          </a:p>
        </p:txBody>
      </p:sp>
    </p:spTree>
    <p:extLst>
      <p:ext uri="{BB962C8B-B14F-4D97-AF65-F5344CB8AC3E}">
        <p14:creationId xmlns:p14="http://schemas.microsoft.com/office/powerpoint/2010/main" val="214914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990B-08A1-42D3-9287-CB16F1E86175}"/>
              </a:ext>
            </a:extLst>
          </p:cNvPr>
          <p:cNvSpPr>
            <a:spLocks noGrp="1"/>
          </p:cNvSpPr>
          <p:nvPr>
            <p:ph type="title"/>
          </p:nvPr>
        </p:nvSpPr>
        <p:spPr/>
        <p:txBody>
          <a:bodyPr>
            <a:normAutofit fontScale="90000"/>
          </a:bodyPr>
          <a:lstStyle/>
          <a:p>
            <a:r>
              <a:rPr lang="en-US" cap="all" dirty="0"/>
              <a:t>TECHNOLOGY DECISIONS FOR YOUR ORGANIZATION</a:t>
            </a:r>
            <a:br>
              <a:rPr lang="en-US" cap="all" dirty="0"/>
            </a:br>
            <a:endParaRPr lang="en-US" dirty="0"/>
          </a:p>
        </p:txBody>
      </p:sp>
      <p:sp>
        <p:nvSpPr>
          <p:cNvPr id="3" name="Content Placeholder 2">
            <a:extLst>
              <a:ext uri="{FF2B5EF4-FFF2-40B4-BE49-F238E27FC236}">
                <a16:creationId xmlns:a16="http://schemas.microsoft.com/office/drawing/2014/main" id="{7757E281-5FEF-472B-9AD2-B099FE5508D9}"/>
              </a:ext>
            </a:extLst>
          </p:cNvPr>
          <p:cNvSpPr>
            <a:spLocks noGrp="1"/>
          </p:cNvSpPr>
          <p:nvPr>
            <p:ph idx="1"/>
          </p:nvPr>
        </p:nvSpPr>
        <p:spPr/>
        <p:txBody>
          <a:bodyPr>
            <a:normAutofit fontScale="92500"/>
          </a:bodyPr>
          <a:lstStyle/>
          <a:p>
            <a:r>
              <a:rPr lang="en-US" dirty="0"/>
              <a:t>Technology aids in both user and industry efficiency, increases production, automates processes and makes communication more accessible for both systems and people groups. It’s also ever-changing and evolving. Carl Sagan may have said it best when he stated: “We live in a society exquisitely dependent on science and technology, in which hardly anyone knows anything about science and technology.” Regardless of your personal thoughts on technology or your particular adoption style, technology, as we know it, isn’t going anywhere. It’s here to stay. Therefore, a reasonable goal would be to ensure you and your organization stay on the cutting edge side of things instead of finding yourself on the bleeding edge.</a:t>
            </a:r>
          </a:p>
        </p:txBody>
      </p:sp>
    </p:spTree>
    <p:extLst>
      <p:ext uri="{BB962C8B-B14F-4D97-AF65-F5344CB8AC3E}">
        <p14:creationId xmlns:p14="http://schemas.microsoft.com/office/powerpoint/2010/main" val="19592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AFDA-B4C9-4850-813B-368F20339CF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17A57D-6A15-45CF-994E-908F3C3705A3}"/>
              </a:ext>
            </a:extLst>
          </p:cNvPr>
          <p:cNvSpPr>
            <a:spLocks noGrp="1"/>
          </p:cNvSpPr>
          <p:nvPr>
            <p:ph idx="1"/>
          </p:nvPr>
        </p:nvSpPr>
        <p:spPr/>
        <p:txBody>
          <a:bodyPr/>
          <a:lstStyle/>
          <a:p>
            <a:r>
              <a:rPr lang="en-US" dirty="0" err="1"/>
              <a:t>Pilipenko</a:t>
            </a:r>
            <a:r>
              <a:rPr lang="en-US" dirty="0"/>
              <a:t>, M. (2018, April 5). Technology and Decision-Making: A Complex Relationship. Retrieved from https://www.digitaldoughnut.com/articles/2018/march/tech-and-decision-making-a-complex-relationship</a:t>
            </a:r>
          </a:p>
          <a:p>
            <a:r>
              <a:rPr lang="en-US" dirty="0"/>
              <a:t>(n.d.). What is a Operational Business Decision? Retrieved from http://www.luxmagi.com/what-is-a-business-decision/</a:t>
            </a:r>
          </a:p>
        </p:txBody>
      </p:sp>
    </p:spTree>
    <p:extLst>
      <p:ext uri="{BB962C8B-B14F-4D97-AF65-F5344CB8AC3E}">
        <p14:creationId xmlns:p14="http://schemas.microsoft.com/office/powerpoint/2010/main" val="29456374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173</TotalTime>
  <Words>695</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Technology Driven Decisions  VS  Business Driven Decisions</vt:lpstr>
      <vt:lpstr>Technology Driven Decisions</vt:lpstr>
      <vt:lpstr>Business Driven Decisions</vt:lpstr>
      <vt:lpstr>Technology and Decision-Making </vt:lpstr>
      <vt:lpstr>Technology and Decision-Making </vt:lpstr>
      <vt:lpstr>Technology and Decision-Making </vt:lpstr>
      <vt:lpstr>Technology and Decision-Making </vt:lpstr>
      <vt:lpstr>TECHNOLOGY DECISIONS FOR YOUR ORGANIZATION </vt:lpstr>
      <vt:lpstr>References</vt:lpstr>
      <vt:lpstr>Thank You for Joining!!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Thomason</dc:creator>
  <cp:lastModifiedBy>William Thomason</cp:lastModifiedBy>
  <cp:revision>6</cp:revision>
  <dcterms:created xsi:type="dcterms:W3CDTF">2019-08-25T17:52:04Z</dcterms:created>
  <dcterms:modified xsi:type="dcterms:W3CDTF">2019-08-25T20:45:57Z</dcterms:modified>
</cp:coreProperties>
</file>